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84" r:id="rId5"/>
    <p:sldId id="309" r:id="rId6"/>
    <p:sldId id="285" r:id="rId7"/>
    <p:sldId id="304" r:id="rId8"/>
    <p:sldId id="305" r:id="rId9"/>
    <p:sldId id="306" r:id="rId10"/>
    <p:sldId id="303" r:id="rId11"/>
    <p:sldId id="287" r:id="rId12"/>
    <p:sldId id="307" r:id="rId13"/>
    <p:sldId id="290" r:id="rId14"/>
    <p:sldId id="286" r:id="rId15"/>
    <p:sldId id="291" r:id="rId16"/>
    <p:sldId id="289" r:id="rId17"/>
    <p:sldId id="292" r:id="rId18"/>
    <p:sldId id="296" r:id="rId19"/>
    <p:sldId id="295" r:id="rId20"/>
    <p:sldId id="297" r:id="rId21"/>
    <p:sldId id="298" r:id="rId22"/>
    <p:sldId id="308" r:id="rId23"/>
    <p:sldId id="288" r:id="rId24"/>
    <p:sldId id="299" r:id="rId25"/>
  </p:sldIdLst>
  <p:sldSz cx="12192000" cy="6858000"/>
  <p:notesSz cx="7010400" cy="9296400"/>
  <p:embeddedFontLst>
    <p:embeddedFont>
      <p:font typeface="Arial Black" panose="020B0A04020102020204" pitchFamily="34" charset="0"/>
      <p:bold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Demi Cond" panose="020B0706030402020204" pitchFamily="34" charset="0"/>
      <p:regular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ckins, Chelsea C" initials="BC" lastIdx="30" clrIdx="0">
    <p:extLst>
      <p:ext uri="{19B8F6BF-5375-455C-9EA6-DF929625EA0E}">
        <p15:presenceInfo xmlns:p15="http://schemas.microsoft.com/office/powerpoint/2012/main" userId="S::chelsea.brackins@dhhs.nc.gov::b3f66593-8b18-42d9-8acc-d9e1cc332ecd" providerId="AD"/>
      </p:ext>
    </p:extLst>
  </p:cmAuthor>
  <p:cmAuthor id="2" name="Evans, Rebecca" initials="ER" lastIdx="9" clrIdx="1">
    <p:extLst>
      <p:ext uri="{19B8F6BF-5375-455C-9EA6-DF929625EA0E}">
        <p15:presenceInfo xmlns:p15="http://schemas.microsoft.com/office/powerpoint/2012/main" userId="S::rebecca.evans@dhhs.nc.gov::a75d9ab1-894f-4fd6-aea2-32dc9ad79706" providerId="AD"/>
      </p:ext>
    </p:extLst>
  </p:cmAuthor>
  <p:cmAuthor id="3" name="Flores, Astrid" initials="FA" lastIdx="11" clrIdx="2">
    <p:extLst>
      <p:ext uri="{19B8F6BF-5375-455C-9EA6-DF929625EA0E}">
        <p15:presenceInfo xmlns:p15="http://schemas.microsoft.com/office/powerpoint/2012/main" userId="S-1-5-21-2744878847-1876734302-662453930-563905" providerId="AD"/>
      </p:ext>
    </p:extLst>
  </p:cmAuthor>
  <p:cmAuthor id="4" name="Cullinan, Jeanna" initials="CJ" lastIdx="10" clrIdx="3">
    <p:extLst>
      <p:ext uri="{19B8F6BF-5375-455C-9EA6-DF929625EA0E}">
        <p15:presenceInfo xmlns:p15="http://schemas.microsoft.com/office/powerpoint/2012/main" userId="S::jeanna.cullinan@dhhs.nc.gov::51a491dc-5139-4fa9-8771-db6654462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059"/>
    <a:srgbClr val="003057"/>
    <a:srgbClr val="00602B"/>
    <a:srgbClr val="7B9A62"/>
    <a:srgbClr val="17375E"/>
    <a:srgbClr val="FFFFFF"/>
    <a:srgbClr val="D57146"/>
    <a:srgbClr val="52849C"/>
    <a:srgbClr val="5292C1"/>
    <a:srgbClr val="4489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85851" autoAdjust="0"/>
  </p:normalViewPr>
  <p:slideViewPr>
    <p:cSldViewPr snapToGrid="0">
      <p:cViewPr varScale="1">
        <p:scale>
          <a:sx n="79" d="100"/>
          <a:sy n="79" d="100"/>
        </p:scale>
        <p:origin x="696" y="58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notesViewPr>
    <p:cSldViewPr snapToGrid="0">
      <p:cViewPr>
        <p:scale>
          <a:sx n="1" d="2"/>
          <a:sy n="1" d="2"/>
        </p:scale>
        <p:origin x="4524" y="10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49F56-FEBD-4E1F-88C5-A7D17A6ED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97AE7-13E3-4A13-9492-EDB4443657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F923-3319-4CB2-B11C-4BD35D7902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10E3-73DA-45C4-BA9C-9BF98E7464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5802E-6DCF-4D93-B499-DA72CBCE3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588B-D994-4F49-914E-F092AC2D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1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5B2752-3356-4B00-9EB5-700B43C57F6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6A8922-624A-4523-8A1B-9B4C87F1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5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effectLst/>
              </a:rPr>
              <a:t>Robin </a:t>
            </a:r>
          </a:p>
          <a:p>
            <a:pPr rtl="0"/>
            <a:endParaRPr lang="en-US" dirty="0">
              <a:effectLst/>
            </a:endParaRPr>
          </a:p>
          <a:p>
            <a:pPr rtl="0"/>
            <a:r>
              <a:rPr lang="en-US" dirty="0">
                <a:effectLst/>
              </a:rPr>
              <a:t>Learning Objectives: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Identify their greatest contributions to their workplaces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Understand what motivates and energizes them at work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Learn tools for improving their team’s motivation and accountability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Identify stressors, &amp; develop an understanding of how to better respond to conflict</a:t>
            </a:r>
          </a:p>
          <a:p>
            <a:pPr rtl="0"/>
            <a:r>
              <a:rPr lang="en-US" dirty="0">
                <a:effectLst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4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 &amp; 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(susan)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(susan transition to new supervisors after all are trained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8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(Kathie) Need to add that it includes several divisions.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</a:t>
            </a:r>
          </a:p>
          <a:p>
            <a:endParaRPr lang="en-US" dirty="0"/>
          </a:p>
          <a:p>
            <a:r>
              <a:rPr lang="en-US" dirty="0"/>
              <a:t>Objectives:</a:t>
            </a:r>
          </a:p>
          <a:p>
            <a:endParaRPr lang="en-US" sz="1800" kern="1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Our goal throughout this training is to ensure that you: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Foster genuine connections with agency leaders, experienced staff, and your peers across the state.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Obtain the skills, knowledge, tools and support you need to reach your full potential as a DVRS employee.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Enhance your confidence, comfort, and sense of belonging to our agency.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Kathie, do you want to mention about our name change?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Kathie, 25% counselor vacancies, 20% all staff (update)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Kathie, update statistic if needed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  <a:p>
            <a:endParaRPr lang="en-US" dirty="0"/>
          </a:p>
          <a:p>
            <a:r>
              <a:rPr lang="en-US" dirty="0"/>
              <a:t>Next are various training programs we have offered to address these needs.  </a:t>
            </a:r>
          </a:p>
          <a:p>
            <a:r>
              <a:rPr lang="en-US" dirty="0"/>
              <a:t>3 sections;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Forward-thinking Leadership Training for leaders to continue to grow with and through the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 development for current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Developing high-potential &amp; aspiring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8922-624A-4523-8A1B-9B4C87F14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666392" y="4071833"/>
            <a:ext cx="772410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666392" y="5020587"/>
            <a:ext cx="7724101" cy="4882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E1BF-E418-291D-0D2B-9961AE761CDE}"/>
              </a:ext>
            </a:extLst>
          </p:cNvPr>
          <p:cNvSpPr/>
          <p:nvPr userDrawn="1"/>
        </p:nvSpPr>
        <p:spPr>
          <a:xfrm>
            <a:off x="0" y="6607423"/>
            <a:ext cx="12192000" cy="250583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75000"/>
                </a:srgbClr>
              </a:gs>
              <a:gs pos="50000">
                <a:srgbClr val="E4EEF4"/>
              </a:gs>
              <a:gs pos="100000">
                <a:srgbClr val="1F497D">
                  <a:lumMod val="75000"/>
                </a:srgb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40B69-61B1-9755-6F1B-2A6587EECD87}"/>
              </a:ext>
            </a:extLst>
          </p:cNvPr>
          <p:cNvSpPr/>
          <p:nvPr userDrawn="1"/>
        </p:nvSpPr>
        <p:spPr>
          <a:xfrm>
            <a:off x="0" y="3865"/>
            <a:ext cx="12192000" cy="250583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75000"/>
                </a:srgbClr>
              </a:gs>
              <a:gs pos="50000">
                <a:srgbClr val="E4EEF4"/>
              </a:gs>
              <a:gs pos="100000">
                <a:srgbClr val="1F497D">
                  <a:lumMod val="75000"/>
                </a:srgb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15" name="Text Placeholder 13"/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666392" y="2051009"/>
            <a:ext cx="772410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 Black" panose="020B0A04020102020204" pitchFamily="34" charset="0"/>
                <a:ea typeface="Arial Black" panose="020B0A04020102020204" pitchFamily="34" charset="0"/>
                <a:cs typeface="Arial" panose="020B0604020202020204" pitchFamily="34" charset="0"/>
              </a:defRPr>
            </a:lvl1pPr>
            <a:lvl2pPr marL="342874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75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624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498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5469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95587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B111DE2-A615-F942-46AB-9EAC8143A4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848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86795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07D89FEA-7937-BCBA-3544-EC9386811C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76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304379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8B307CE-27D6-D12E-8B74-95438AFC0B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3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78003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7486E547-A97E-3A22-308D-167C29C2FC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44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3CA09E4-A1B9-1A91-C042-111D359CC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1609725"/>
            <a:ext cx="9172575" cy="3657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presenter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163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nd Answer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2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PD Prom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44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313171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2200D9-34AE-4ED9-A98C-70696FC306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8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95587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C5D2207B-93A1-033B-453C-C1857FC196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26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78003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709F51D-DE83-ED63-6377-45241388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43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04A0A4-05AF-CF46-EF4D-9561817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138" y="2567955"/>
            <a:ext cx="6943725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233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95587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571FD3E3-F362-F6F8-BB15-A5E2CE198D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55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78003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B44B814F-3FB4-5EA4-1D5E-87097E4FD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AAF236-54D0-F8D8-3D36-A9C546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5" y="269211"/>
            <a:ext cx="9947563" cy="5026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A1E7BA0F-7034-F1F4-6A67-AA872E7F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30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41868" y="6585749"/>
            <a:ext cx="1076504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NCDHHS | Division of Employment and Independence for People with Disabilities | CSAVR 2024 |  </a:t>
            </a:r>
            <a:r>
              <a:rPr lang="en-US" sz="1000" b="1" i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Inspiring, Retaining and Growing VR Leaders of Tomorrow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11108267" y="6600159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74" r:id="rId4"/>
    <p:sldLayoutId id="2147483675" r:id="rId5"/>
    <p:sldLayoutId id="2147483673" r:id="rId6"/>
    <p:sldLayoutId id="2147483670" r:id="rId7"/>
    <p:sldLayoutId id="2147483678" r:id="rId8"/>
    <p:sldLayoutId id="2147483676" r:id="rId9"/>
    <p:sldLayoutId id="2147483671" r:id="rId10"/>
    <p:sldLayoutId id="2147483679" r:id="rId11"/>
    <p:sldLayoutId id="2147483677" r:id="rId12"/>
    <p:sldLayoutId id="2147483682" r:id="rId13"/>
    <p:sldLayoutId id="2147483672" r:id="rId14"/>
    <p:sldLayoutId id="2147483681" r:id="rId15"/>
  </p:sldLayoutIdLst>
  <p:hf hdr="0" dt="0"/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1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187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Adams-Jagar@dhhs.nc.gov" TargetMode="External"/><Relationship Id="rId2" Type="http://schemas.openxmlformats.org/officeDocument/2006/relationships/hyperlink" Target="mailto:Kathie.Smith@dhhs.nc.gov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rfreeman@uacurrents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freeman@uacurrents.org" TargetMode="External"/><Relationship Id="rId2" Type="http://schemas.openxmlformats.org/officeDocument/2006/relationships/hyperlink" Target="mailto:kathie.smith@dhhs.nc.gov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usan.adams-jager@dhhs.nc.g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4282C79-D7F3-4E00-9CE4-72F3CB45A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4173191" y="4022897"/>
            <a:ext cx="5774267" cy="948752"/>
          </a:xfrm>
        </p:spPr>
        <p:txBody>
          <a:bodyPr>
            <a:noAutofit/>
          </a:bodyPr>
          <a:lstStyle/>
          <a:p>
            <a:r>
              <a:rPr lang="en-US" sz="1400" i="1" dirty="0"/>
              <a:t>Kathie Smith, Division Director, NCEIPD</a:t>
            </a:r>
          </a:p>
          <a:p>
            <a:r>
              <a:rPr lang="en-US" sz="1400" i="1" dirty="0"/>
              <a:t>Susan Adams-Jager, Training Director, NCEIPD</a:t>
            </a:r>
          </a:p>
          <a:p>
            <a:r>
              <a:rPr lang="en-US" sz="1400" i="1" dirty="0"/>
              <a:t>Robin Freeman, Director, UA Currents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DE6606C-CF8C-440C-8847-C78F4288B1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4173191" y="2002073"/>
            <a:ext cx="6471364" cy="2020824"/>
          </a:xfrm>
        </p:spPr>
        <p:txBody>
          <a:bodyPr/>
          <a:lstStyle/>
          <a:p>
            <a:r>
              <a:rPr lang="en-US" sz="2800" b="0" dirty="0"/>
              <a:t>Inspiring, Retaining and Growing the VR Leaders of Tomorrow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38179F6-B1E1-4A35-8A7E-E8384646B4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73191" y="4971649"/>
            <a:ext cx="5774267" cy="4882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182969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F864-4004-1689-9CB6-5609E1B9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Forward-Thinking Leadership Training</a:t>
            </a:r>
          </a:p>
        </p:txBody>
      </p:sp>
    </p:spTree>
    <p:extLst>
      <p:ext uri="{BB962C8B-B14F-4D97-AF65-F5344CB8AC3E}">
        <p14:creationId xmlns:p14="http://schemas.microsoft.com/office/powerpoint/2010/main" val="356193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D012-644A-98BC-AF90-64CF4011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Services Leadership Training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E5DEDF-6A09-17C1-9200-4A00E97F7F48}"/>
              </a:ext>
            </a:extLst>
          </p:cNvPr>
          <p:cNvGrpSpPr/>
          <p:nvPr/>
        </p:nvGrpSpPr>
        <p:grpSpPr>
          <a:xfrm>
            <a:off x="1626755" y="1230073"/>
            <a:ext cx="8127999" cy="1554480"/>
            <a:chOff x="1626755" y="1043035"/>
            <a:chExt cx="8127999" cy="155448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6C8CDD-C5D2-D682-36EB-85DF47E5E8E3}"/>
                </a:ext>
              </a:extLst>
            </p:cNvPr>
            <p:cNvSpPr/>
            <p:nvPr/>
          </p:nvSpPr>
          <p:spPr>
            <a:xfrm>
              <a:off x="4735715" y="1621402"/>
              <a:ext cx="5019039" cy="397747"/>
            </a:xfrm>
            <a:custGeom>
              <a:avLst/>
              <a:gdLst>
                <a:gd name="connsiteX0" fmla="*/ 0 w 4876800"/>
                <a:gd name="connsiteY0" fmla="*/ 49718 h 397747"/>
                <a:gd name="connsiteX1" fmla="*/ 4677927 w 4876800"/>
                <a:gd name="connsiteY1" fmla="*/ 49718 h 397747"/>
                <a:gd name="connsiteX2" fmla="*/ 4677927 w 4876800"/>
                <a:gd name="connsiteY2" fmla="*/ 0 h 397747"/>
                <a:gd name="connsiteX3" fmla="*/ 4876800 w 4876800"/>
                <a:gd name="connsiteY3" fmla="*/ 198874 h 397747"/>
                <a:gd name="connsiteX4" fmla="*/ 4677927 w 4876800"/>
                <a:gd name="connsiteY4" fmla="*/ 397747 h 397747"/>
                <a:gd name="connsiteX5" fmla="*/ 4677927 w 4876800"/>
                <a:gd name="connsiteY5" fmla="*/ 348029 h 397747"/>
                <a:gd name="connsiteX6" fmla="*/ 0 w 4876800"/>
                <a:gd name="connsiteY6" fmla="*/ 348029 h 397747"/>
                <a:gd name="connsiteX7" fmla="*/ 0 w 4876800"/>
                <a:gd name="connsiteY7" fmla="*/ 49718 h 39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397747">
                  <a:moveTo>
                    <a:pt x="0" y="49718"/>
                  </a:moveTo>
                  <a:lnTo>
                    <a:pt x="4677927" y="49718"/>
                  </a:lnTo>
                  <a:lnTo>
                    <a:pt x="4677927" y="0"/>
                  </a:lnTo>
                  <a:lnTo>
                    <a:pt x="4876800" y="198874"/>
                  </a:lnTo>
                  <a:lnTo>
                    <a:pt x="4677927" y="397747"/>
                  </a:lnTo>
                  <a:lnTo>
                    <a:pt x="4677927" y="348029"/>
                  </a:lnTo>
                  <a:lnTo>
                    <a:pt x="0" y="348029"/>
                  </a:lnTo>
                  <a:lnTo>
                    <a:pt x="0" y="49718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60513" rIns="159950" bIns="60513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solidFill>
                    <a:srgbClr val="003057"/>
                  </a:solidFill>
                  <a:latin typeface="+mj-lt"/>
                </a:rPr>
                <a:t>Pre-Training: Discovery Assessment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040088-FEEB-2865-660E-7D47AAC2EAEE}"/>
                </a:ext>
              </a:extLst>
            </p:cNvPr>
            <p:cNvSpPr/>
            <p:nvPr/>
          </p:nvSpPr>
          <p:spPr>
            <a:xfrm>
              <a:off x="1626755" y="1043035"/>
              <a:ext cx="3108960" cy="1554480"/>
            </a:xfrm>
            <a:custGeom>
              <a:avLst/>
              <a:gdLst>
                <a:gd name="connsiteX0" fmla="*/ 0 w 3251200"/>
                <a:gd name="connsiteY0" fmla="*/ 282228 h 1693333"/>
                <a:gd name="connsiteX1" fmla="*/ 282228 w 3251200"/>
                <a:gd name="connsiteY1" fmla="*/ 0 h 1693333"/>
                <a:gd name="connsiteX2" fmla="*/ 2968972 w 3251200"/>
                <a:gd name="connsiteY2" fmla="*/ 0 h 1693333"/>
                <a:gd name="connsiteX3" fmla="*/ 3251200 w 3251200"/>
                <a:gd name="connsiteY3" fmla="*/ 282228 h 1693333"/>
                <a:gd name="connsiteX4" fmla="*/ 3251200 w 3251200"/>
                <a:gd name="connsiteY4" fmla="*/ 1411105 h 1693333"/>
                <a:gd name="connsiteX5" fmla="*/ 2968972 w 3251200"/>
                <a:gd name="connsiteY5" fmla="*/ 1693333 h 1693333"/>
                <a:gd name="connsiteX6" fmla="*/ 282228 w 3251200"/>
                <a:gd name="connsiteY6" fmla="*/ 1693333 h 1693333"/>
                <a:gd name="connsiteX7" fmla="*/ 0 w 3251200"/>
                <a:gd name="connsiteY7" fmla="*/ 1411105 h 1693333"/>
                <a:gd name="connsiteX8" fmla="*/ 0 w 3251200"/>
                <a:gd name="connsiteY8" fmla="*/ 282228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1693333">
                  <a:moveTo>
                    <a:pt x="0" y="282228"/>
                  </a:moveTo>
                  <a:cubicBezTo>
                    <a:pt x="0" y="126358"/>
                    <a:pt x="126358" y="0"/>
                    <a:pt x="282228" y="0"/>
                  </a:cubicBezTo>
                  <a:lnTo>
                    <a:pt x="2968972" y="0"/>
                  </a:lnTo>
                  <a:cubicBezTo>
                    <a:pt x="3124842" y="0"/>
                    <a:pt x="3251200" y="126358"/>
                    <a:pt x="3251200" y="282228"/>
                  </a:cubicBezTo>
                  <a:lnTo>
                    <a:pt x="3251200" y="1411105"/>
                  </a:lnTo>
                  <a:cubicBezTo>
                    <a:pt x="3251200" y="1566975"/>
                    <a:pt x="3124842" y="1693333"/>
                    <a:pt x="2968972" y="1693333"/>
                  </a:cubicBezTo>
                  <a:lnTo>
                    <a:pt x="282228" y="1693333"/>
                  </a:lnTo>
                  <a:cubicBezTo>
                    <a:pt x="126358" y="1693333"/>
                    <a:pt x="0" y="1566975"/>
                    <a:pt x="0" y="1411105"/>
                  </a:cubicBezTo>
                  <a:lnTo>
                    <a:pt x="0" y="282228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52" tIns="137907" rIns="193152" bIns="13790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+mj-lt"/>
                </a:rPr>
                <a:t>Regional Director</a:t>
              </a:r>
              <a:r>
                <a:rPr lang="en-US" sz="2400" kern="1200" dirty="0">
                  <a:latin typeface="+mj-lt"/>
                </a:rPr>
                <a:t> Leadership Retreat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16E858-01FA-D461-CC06-F395FC76739C}"/>
              </a:ext>
            </a:extLst>
          </p:cNvPr>
          <p:cNvGrpSpPr/>
          <p:nvPr/>
        </p:nvGrpSpPr>
        <p:grpSpPr>
          <a:xfrm>
            <a:off x="1626755" y="2905701"/>
            <a:ext cx="8127999" cy="1554480"/>
            <a:chOff x="1626755" y="2905701"/>
            <a:chExt cx="8127999" cy="15544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561D8E-36D5-C084-D5A2-38B378CF141F}"/>
                </a:ext>
              </a:extLst>
            </p:cNvPr>
            <p:cNvSpPr/>
            <p:nvPr/>
          </p:nvSpPr>
          <p:spPr>
            <a:xfrm>
              <a:off x="4735715" y="2995264"/>
              <a:ext cx="5019039" cy="1375354"/>
            </a:xfrm>
            <a:custGeom>
              <a:avLst/>
              <a:gdLst>
                <a:gd name="connsiteX0" fmla="*/ 0 w 4876800"/>
                <a:gd name="connsiteY0" fmla="*/ 211667 h 1693333"/>
                <a:gd name="connsiteX1" fmla="*/ 4030134 w 4876800"/>
                <a:gd name="connsiteY1" fmla="*/ 211667 h 1693333"/>
                <a:gd name="connsiteX2" fmla="*/ 4030134 w 4876800"/>
                <a:gd name="connsiteY2" fmla="*/ 0 h 1693333"/>
                <a:gd name="connsiteX3" fmla="*/ 4876800 w 4876800"/>
                <a:gd name="connsiteY3" fmla="*/ 846667 h 1693333"/>
                <a:gd name="connsiteX4" fmla="*/ 4030134 w 4876800"/>
                <a:gd name="connsiteY4" fmla="*/ 1693333 h 1693333"/>
                <a:gd name="connsiteX5" fmla="*/ 4030134 w 4876800"/>
                <a:gd name="connsiteY5" fmla="*/ 1481666 h 1693333"/>
                <a:gd name="connsiteX6" fmla="*/ 0 w 4876800"/>
                <a:gd name="connsiteY6" fmla="*/ 1481666 h 1693333"/>
                <a:gd name="connsiteX7" fmla="*/ 0 w 4876800"/>
                <a:gd name="connsiteY7" fmla="*/ 211667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1693333">
                  <a:moveTo>
                    <a:pt x="0" y="211667"/>
                  </a:moveTo>
                  <a:lnTo>
                    <a:pt x="4030134" y="211667"/>
                  </a:lnTo>
                  <a:lnTo>
                    <a:pt x="4030134" y="0"/>
                  </a:lnTo>
                  <a:lnTo>
                    <a:pt x="4876800" y="846667"/>
                  </a:lnTo>
                  <a:lnTo>
                    <a:pt x="4030134" y="1693333"/>
                  </a:lnTo>
                  <a:lnTo>
                    <a:pt x="4030134" y="1481666"/>
                  </a:lnTo>
                  <a:lnTo>
                    <a:pt x="0" y="1481666"/>
                  </a:lnTo>
                  <a:lnTo>
                    <a:pt x="0" y="211667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2462" rIns="645795" bIns="222462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en-US" sz="1600" b="1" kern="1200" dirty="0">
                  <a:solidFill>
                    <a:srgbClr val="003057"/>
                  </a:solidFill>
                  <a:latin typeface="+mj-lt"/>
                </a:rPr>
                <a:t>Understanding your leadership style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dirty="0">
                  <a:solidFill>
                    <a:srgbClr val="003057"/>
                  </a:solidFill>
                  <a:latin typeface="+mj-lt"/>
                </a:rPr>
                <a:t>Improving motivation and productivity in the workplace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dirty="0">
                  <a:solidFill>
                    <a:srgbClr val="003057"/>
                  </a:solidFill>
                  <a:latin typeface="+mj-lt"/>
                </a:rPr>
                <a:t>Team building / Problem solving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B4E0F0-941B-D161-9CA6-3E3304E901CB}"/>
                </a:ext>
              </a:extLst>
            </p:cNvPr>
            <p:cNvSpPr/>
            <p:nvPr/>
          </p:nvSpPr>
          <p:spPr>
            <a:xfrm>
              <a:off x="1626755" y="2905701"/>
              <a:ext cx="3108960" cy="1554480"/>
            </a:xfrm>
            <a:custGeom>
              <a:avLst/>
              <a:gdLst>
                <a:gd name="connsiteX0" fmla="*/ 0 w 3251200"/>
                <a:gd name="connsiteY0" fmla="*/ 282228 h 1693333"/>
                <a:gd name="connsiteX1" fmla="*/ 282228 w 3251200"/>
                <a:gd name="connsiteY1" fmla="*/ 0 h 1693333"/>
                <a:gd name="connsiteX2" fmla="*/ 2968972 w 3251200"/>
                <a:gd name="connsiteY2" fmla="*/ 0 h 1693333"/>
                <a:gd name="connsiteX3" fmla="*/ 3251200 w 3251200"/>
                <a:gd name="connsiteY3" fmla="*/ 282228 h 1693333"/>
                <a:gd name="connsiteX4" fmla="*/ 3251200 w 3251200"/>
                <a:gd name="connsiteY4" fmla="*/ 1411105 h 1693333"/>
                <a:gd name="connsiteX5" fmla="*/ 2968972 w 3251200"/>
                <a:gd name="connsiteY5" fmla="*/ 1693333 h 1693333"/>
                <a:gd name="connsiteX6" fmla="*/ 282228 w 3251200"/>
                <a:gd name="connsiteY6" fmla="*/ 1693333 h 1693333"/>
                <a:gd name="connsiteX7" fmla="*/ 0 w 3251200"/>
                <a:gd name="connsiteY7" fmla="*/ 1411105 h 1693333"/>
                <a:gd name="connsiteX8" fmla="*/ 0 w 3251200"/>
                <a:gd name="connsiteY8" fmla="*/ 282228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1693333">
                  <a:moveTo>
                    <a:pt x="0" y="282228"/>
                  </a:moveTo>
                  <a:cubicBezTo>
                    <a:pt x="0" y="126358"/>
                    <a:pt x="126358" y="0"/>
                    <a:pt x="282228" y="0"/>
                  </a:cubicBezTo>
                  <a:lnTo>
                    <a:pt x="2968972" y="0"/>
                  </a:lnTo>
                  <a:cubicBezTo>
                    <a:pt x="3124842" y="0"/>
                    <a:pt x="3251200" y="126358"/>
                    <a:pt x="3251200" y="282228"/>
                  </a:cubicBezTo>
                  <a:lnTo>
                    <a:pt x="3251200" y="1411105"/>
                  </a:lnTo>
                  <a:cubicBezTo>
                    <a:pt x="3251200" y="1566975"/>
                    <a:pt x="3124842" y="1693333"/>
                    <a:pt x="2968972" y="1693333"/>
                  </a:cubicBezTo>
                  <a:lnTo>
                    <a:pt x="282228" y="1693333"/>
                  </a:lnTo>
                  <a:cubicBezTo>
                    <a:pt x="126358" y="1693333"/>
                    <a:pt x="0" y="1566975"/>
                    <a:pt x="0" y="1411105"/>
                  </a:cubicBezTo>
                  <a:lnTo>
                    <a:pt x="0" y="282228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52" tIns="137907" rIns="193152" bIns="13790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+mj-lt"/>
                </a:rPr>
                <a:t>Session 1: </a:t>
              </a:r>
            </a:p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+mj-lt"/>
                </a:rPr>
                <a:t>Why Leadership Matters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224C-A18A-DFB1-E367-F9402139F271}"/>
              </a:ext>
            </a:extLst>
          </p:cNvPr>
          <p:cNvGrpSpPr/>
          <p:nvPr/>
        </p:nvGrpSpPr>
        <p:grpSpPr>
          <a:xfrm>
            <a:off x="1626755" y="4477420"/>
            <a:ext cx="8127999" cy="1693333"/>
            <a:chOff x="1626755" y="4768368"/>
            <a:chExt cx="8127999" cy="1693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7FA5E2-B842-EE1E-4148-2409D50CE2CC}"/>
                </a:ext>
              </a:extLst>
            </p:cNvPr>
            <p:cNvSpPr/>
            <p:nvPr/>
          </p:nvSpPr>
          <p:spPr>
            <a:xfrm>
              <a:off x="4735715" y="4768368"/>
              <a:ext cx="5019039" cy="1693333"/>
            </a:xfrm>
            <a:custGeom>
              <a:avLst/>
              <a:gdLst>
                <a:gd name="connsiteX0" fmla="*/ 0 w 4876800"/>
                <a:gd name="connsiteY0" fmla="*/ 211667 h 1693333"/>
                <a:gd name="connsiteX1" fmla="*/ 4030134 w 4876800"/>
                <a:gd name="connsiteY1" fmla="*/ 211667 h 1693333"/>
                <a:gd name="connsiteX2" fmla="*/ 4030134 w 4876800"/>
                <a:gd name="connsiteY2" fmla="*/ 0 h 1693333"/>
                <a:gd name="connsiteX3" fmla="*/ 4876800 w 4876800"/>
                <a:gd name="connsiteY3" fmla="*/ 846667 h 1693333"/>
                <a:gd name="connsiteX4" fmla="*/ 4030134 w 4876800"/>
                <a:gd name="connsiteY4" fmla="*/ 1693333 h 1693333"/>
                <a:gd name="connsiteX5" fmla="*/ 4030134 w 4876800"/>
                <a:gd name="connsiteY5" fmla="*/ 1481666 h 1693333"/>
                <a:gd name="connsiteX6" fmla="*/ 0 w 4876800"/>
                <a:gd name="connsiteY6" fmla="*/ 1481666 h 1693333"/>
                <a:gd name="connsiteX7" fmla="*/ 0 w 4876800"/>
                <a:gd name="connsiteY7" fmla="*/ 211667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1693333">
                  <a:moveTo>
                    <a:pt x="0" y="211667"/>
                  </a:moveTo>
                  <a:lnTo>
                    <a:pt x="4030134" y="211667"/>
                  </a:lnTo>
                  <a:lnTo>
                    <a:pt x="4030134" y="0"/>
                  </a:lnTo>
                  <a:lnTo>
                    <a:pt x="4876800" y="846667"/>
                  </a:lnTo>
                  <a:lnTo>
                    <a:pt x="4030134" y="1693333"/>
                  </a:lnTo>
                  <a:lnTo>
                    <a:pt x="4030134" y="1481666"/>
                  </a:lnTo>
                  <a:lnTo>
                    <a:pt x="0" y="1481666"/>
                  </a:lnTo>
                  <a:lnTo>
                    <a:pt x="0" y="211667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2462" rIns="645795" bIns="222462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solidFill>
                    <a:srgbClr val="003057"/>
                  </a:solidFill>
                  <a:latin typeface="+mj-lt"/>
                </a:rPr>
                <a:t>Leadership empowerment, collaboration and delegation 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solidFill>
                    <a:srgbClr val="003057"/>
                  </a:solidFill>
                  <a:latin typeface="+mj-lt"/>
                </a:rPr>
                <a:t>Communication and feedback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solidFill>
                    <a:srgbClr val="003057"/>
                  </a:solidFill>
                  <a:latin typeface="+mj-lt"/>
                </a:rPr>
                <a:t>Coaching yourself to success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solidFill>
                    <a:srgbClr val="003057"/>
                  </a:solidFill>
                  <a:latin typeface="+mj-lt"/>
                </a:rPr>
                <a:t>Improving staff morale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6B8878-B904-1228-D1B7-222EB71DDF86}"/>
                </a:ext>
              </a:extLst>
            </p:cNvPr>
            <p:cNvSpPr/>
            <p:nvPr/>
          </p:nvSpPr>
          <p:spPr>
            <a:xfrm>
              <a:off x="1626755" y="4837794"/>
              <a:ext cx="3108960" cy="1554480"/>
            </a:xfrm>
            <a:custGeom>
              <a:avLst/>
              <a:gdLst>
                <a:gd name="connsiteX0" fmla="*/ 0 w 3251200"/>
                <a:gd name="connsiteY0" fmla="*/ 282228 h 1693333"/>
                <a:gd name="connsiteX1" fmla="*/ 282228 w 3251200"/>
                <a:gd name="connsiteY1" fmla="*/ 0 h 1693333"/>
                <a:gd name="connsiteX2" fmla="*/ 2968972 w 3251200"/>
                <a:gd name="connsiteY2" fmla="*/ 0 h 1693333"/>
                <a:gd name="connsiteX3" fmla="*/ 3251200 w 3251200"/>
                <a:gd name="connsiteY3" fmla="*/ 282228 h 1693333"/>
                <a:gd name="connsiteX4" fmla="*/ 3251200 w 3251200"/>
                <a:gd name="connsiteY4" fmla="*/ 1411105 h 1693333"/>
                <a:gd name="connsiteX5" fmla="*/ 2968972 w 3251200"/>
                <a:gd name="connsiteY5" fmla="*/ 1693333 h 1693333"/>
                <a:gd name="connsiteX6" fmla="*/ 282228 w 3251200"/>
                <a:gd name="connsiteY6" fmla="*/ 1693333 h 1693333"/>
                <a:gd name="connsiteX7" fmla="*/ 0 w 3251200"/>
                <a:gd name="connsiteY7" fmla="*/ 1411105 h 1693333"/>
                <a:gd name="connsiteX8" fmla="*/ 0 w 3251200"/>
                <a:gd name="connsiteY8" fmla="*/ 282228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1693333">
                  <a:moveTo>
                    <a:pt x="0" y="282228"/>
                  </a:moveTo>
                  <a:cubicBezTo>
                    <a:pt x="0" y="126358"/>
                    <a:pt x="126358" y="0"/>
                    <a:pt x="282228" y="0"/>
                  </a:cubicBezTo>
                  <a:lnTo>
                    <a:pt x="2968972" y="0"/>
                  </a:lnTo>
                  <a:cubicBezTo>
                    <a:pt x="3124842" y="0"/>
                    <a:pt x="3251200" y="126358"/>
                    <a:pt x="3251200" y="282228"/>
                  </a:cubicBezTo>
                  <a:lnTo>
                    <a:pt x="3251200" y="1411105"/>
                  </a:lnTo>
                  <a:cubicBezTo>
                    <a:pt x="3251200" y="1566975"/>
                    <a:pt x="3124842" y="1693333"/>
                    <a:pt x="2968972" y="1693333"/>
                  </a:cubicBezTo>
                  <a:lnTo>
                    <a:pt x="282228" y="1693333"/>
                  </a:lnTo>
                  <a:cubicBezTo>
                    <a:pt x="126358" y="1693333"/>
                    <a:pt x="0" y="1566975"/>
                    <a:pt x="0" y="1411105"/>
                  </a:cubicBezTo>
                  <a:lnTo>
                    <a:pt x="0" y="282228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52" tIns="137907" rIns="193152" bIns="13790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+mj-lt"/>
                </a:rPr>
                <a:t>Session 2: </a:t>
              </a:r>
            </a:p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+mj-lt"/>
                </a:rPr>
                <a:t>NC Management Team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80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87C840-B550-CA08-EBA3-B7A2EE33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3" y="295587"/>
            <a:ext cx="11203707" cy="502622"/>
          </a:xfrm>
        </p:spPr>
        <p:txBody>
          <a:bodyPr/>
          <a:lstStyle/>
          <a:p>
            <a:r>
              <a:rPr lang="en-US" dirty="0"/>
              <a:t>Leadership Mentoring Training Sessions/Retreat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EF165-D37A-C8CF-07D4-838F1E66919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8293" y="1297173"/>
            <a:ext cx="10215417" cy="506668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Encouraging current leaders to take the next step by </a:t>
            </a:r>
            <a:r>
              <a:rPr lang="en-US" sz="2200" b="0" dirty="0"/>
              <a:t>exploring their goals and the opportunities to further their professional and leadership development within our agency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: Peer nominated, frontline, middle and program managers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Director led virtual listening sessions, hot topics and Q&amp;A, followed by in-person training</a:t>
            </a:r>
          </a:p>
          <a:p>
            <a:pPr marL="685773" lvl="2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Explore your leadership journey, opportunities for development and next steps through group discussion, self-reflection and connection with other leaders. </a:t>
            </a:r>
          </a:p>
          <a:p>
            <a:pPr marL="685773" lvl="2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Learn to navigate change with a proactive and flexible mindset by monitoring change, adapting quickly and letting go of fear and resistance. </a:t>
            </a:r>
          </a:p>
          <a:p>
            <a:pPr marL="685773" lvl="2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Apply strategies for motivation, retention and communication through the lens of generational diversity. </a:t>
            </a:r>
          </a:p>
          <a:p>
            <a:pPr marL="685773" lvl="2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Increase your communication skills to enhance workplace interactions and relationships.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5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F864-4004-1689-9CB6-5609E1B9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37" y="1887471"/>
            <a:ext cx="6943725" cy="13255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E48FFB-1942-DDA9-FC31-7390A76B47FC}"/>
              </a:ext>
            </a:extLst>
          </p:cNvPr>
          <p:cNvSpPr txBox="1">
            <a:spLocks/>
          </p:cNvSpPr>
          <p:nvPr/>
        </p:nvSpPr>
        <p:spPr>
          <a:xfrm>
            <a:off x="2624138" y="2567955"/>
            <a:ext cx="6943725" cy="1325563"/>
          </a:xfrm>
          <a:prstGeom prst="rect">
            <a:avLst/>
          </a:prstGeom>
        </p:spPr>
        <p:txBody>
          <a:bodyPr/>
          <a:lstStyle>
            <a:lvl1pPr algn="ctr" defTabSz="6857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57"/>
                </a:solidFill>
                <a:latin typeface="Arial Black" panose="020B0A04020102020204" pitchFamily="34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Skill Development for  Current Leaders</a:t>
            </a:r>
          </a:p>
        </p:txBody>
      </p:sp>
    </p:spTree>
    <p:extLst>
      <p:ext uri="{BB962C8B-B14F-4D97-AF65-F5344CB8AC3E}">
        <p14:creationId xmlns:p14="http://schemas.microsoft.com/office/powerpoint/2010/main" val="40069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82A0B-76FE-758C-F3A0-35240A16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TALK: Communication Skills for Supervisors &amp; Managers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168C76-E3CD-24C6-C90D-B062784ADB7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77661" y="1531089"/>
            <a:ext cx="9739958" cy="457758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This highly interactive session is designed to prepare supervisors and managers with essential communication skills and practices.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0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Target Audience</a:t>
            </a:r>
            <a:r>
              <a:rPr lang="en-US" sz="24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All levels of agency leadership</a:t>
            </a: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Assess your strengths and development needs relative to the skills necessary to effectively lead from your current position;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Demonstrate effective communication skills in the areas of assertiveness, feedback and active listening;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Recognize techniques to proactively manage performance by setting expectations, coaching and following-up;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Practice a structured coaching discussion using the TALK model;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Establish strategies to manage performance problems;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776" lvl="1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Identify issues that can bias objectivity and judgement as a supervisor.</a:t>
            </a:r>
            <a:endParaRPr lang="en-US" sz="20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5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1DC5-6323-F12D-A22A-097C02F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Coming Soon: </a:t>
            </a:r>
            <a:r>
              <a:rPr lang="en-US" dirty="0"/>
              <a:t>STACK for Leaders, Pilot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CDC7-88B4-BDCD-F042-31F0E805617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/>
          <a:p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STACK: Supporting Training &amp; Coaching Knowledge for Leaders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This training program equips supervisors and managers with the skills, abilities and awareness for continued success as EIPD leaders. </a:t>
            </a:r>
          </a:p>
          <a:p>
            <a:r>
              <a:rPr lang="en-US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 EIPD current leaders in Assistant Unit Manager and Counselor-in-Charge roles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Four in-person sessions over seven months (Required training)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Core Components: </a:t>
            </a:r>
          </a:p>
          <a:p>
            <a:pPr lvl="1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Organizational Operations &amp; Workflow</a:t>
            </a:r>
          </a:p>
          <a:p>
            <a:pPr lvl="1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Leadership Styles &amp; Competencies</a:t>
            </a:r>
          </a:p>
          <a:p>
            <a:pPr lvl="1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Communication Skills &amp; Strategies</a:t>
            </a:r>
          </a:p>
          <a:p>
            <a:pPr lvl="1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Human Resource Development &amp; Utilization</a:t>
            </a:r>
          </a:p>
          <a:p>
            <a:pPr lvl="1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F864-4004-1689-9CB6-5609E1B9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High Potential and Aspiring Leaders of Tomorrow</a:t>
            </a:r>
          </a:p>
        </p:txBody>
      </p:sp>
    </p:spTree>
    <p:extLst>
      <p:ext uri="{BB962C8B-B14F-4D97-AF65-F5344CB8AC3E}">
        <p14:creationId xmlns:p14="http://schemas.microsoft.com/office/powerpoint/2010/main" val="96428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CAE5-24C4-6EC5-E845-D67663F8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Employment &amp; Inclusion Leadership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84AC-6A76-8BBC-312D-FDA8AE9CD43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8294" y="1487489"/>
            <a:ext cx="9947562" cy="4876367"/>
          </a:xfrm>
          <a:prstGeom prst="rect">
            <a:avLst/>
          </a:prstGeom>
        </p:spPr>
        <p:txBody>
          <a:bodyPr/>
          <a:lstStyle/>
          <a:p>
            <a:r>
              <a:rPr lang="en-US" sz="2200" b="0" dirty="0"/>
              <a:t>EILA is designed to enhance leadership capabilities, build skills and knowledge to develop aspiring staff to effectively lead, engage, and develop themselves and others. </a:t>
            </a:r>
          </a:p>
          <a:p>
            <a:r>
              <a:rPr lang="en-US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: Interested employees across six divisions participate in a competitive application process</a:t>
            </a:r>
          </a:p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Nine in-person sessions over three months</a:t>
            </a:r>
          </a:p>
          <a:p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CCE26F-5ED9-A12A-5737-3C23B335A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88599"/>
              </p:ext>
            </p:extLst>
          </p:nvPr>
        </p:nvGraphicFramePr>
        <p:xfrm>
          <a:off x="1256144" y="3645125"/>
          <a:ext cx="9461475" cy="287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33">
                  <a:extLst>
                    <a:ext uri="{9D8B030D-6E8A-4147-A177-3AD203B41FA5}">
                      <a16:colId xmlns:a16="http://schemas.microsoft.com/office/drawing/2014/main" val="3195172364"/>
                    </a:ext>
                  </a:extLst>
                </a:gridCol>
                <a:gridCol w="3205371">
                  <a:extLst>
                    <a:ext uri="{9D8B030D-6E8A-4147-A177-3AD203B41FA5}">
                      <a16:colId xmlns:a16="http://schemas.microsoft.com/office/drawing/2014/main" val="112290558"/>
                    </a:ext>
                  </a:extLst>
                </a:gridCol>
                <a:gridCol w="3205371">
                  <a:extLst>
                    <a:ext uri="{9D8B030D-6E8A-4147-A177-3AD203B41FA5}">
                      <a16:colId xmlns:a16="http://schemas.microsoft.com/office/drawing/2014/main" val="3491704731"/>
                    </a:ext>
                  </a:extLst>
                </a:gridCol>
              </a:tblGrid>
              <a:tr h="772498"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Communications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1B50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 Leadership</a:t>
                      </a:r>
                    </a:p>
                  </a:txBody>
                  <a:tcPr>
                    <a:solidFill>
                      <a:srgbClr val="1B50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Building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1B5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76298"/>
                  </a:ext>
                </a:extLst>
              </a:tr>
              <a:tr h="658054"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Customer Service in the Public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Ethical Decision Making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Colors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63551"/>
                  </a:ext>
                </a:extLst>
              </a:tr>
              <a:tr h="658054"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Communicating with  Your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Dealing with Change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Levels of Leadership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67464"/>
                  </a:ext>
                </a:extLst>
              </a:tr>
              <a:tr h="658054"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Coaching for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Facilitative Leadership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Profiles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5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0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B0208-E36A-A499-2B15-6876C047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UP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F23131-EEFE-87CF-874C-0E674B6948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8293" y="1487489"/>
            <a:ext cx="10215417" cy="4876367"/>
          </a:xfrm>
          <a:prstGeom prst="rect">
            <a:avLst/>
          </a:prstGeom>
        </p:spPr>
        <p:txBody>
          <a:bodyPr/>
          <a:lstStyle/>
          <a:p>
            <a:r>
              <a:rPr lang="en-US" sz="2200" b="0" dirty="0">
                <a:latin typeface="+mn-lt"/>
                <a:cs typeface="Arial" panose="020B0604020202020204" pitchFamily="34" charset="0"/>
              </a:rPr>
              <a:t>Supervisory Training Essentials for People Unlocking Potential is a pre-leadership training program designed to educate and equip high-potential agency staff who aspire to become leaders within the organization. </a:t>
            </a:r>
          </a:p>
          <a:p>
            <a:r>
              <a:rPr lang="en-US" sz="2200" b="0" u="sng" dirty="0">
                <a:latin typeface="+mn-lt"/>
                <a:cs typeface="Arial" panose="020B0604020202020204" pitchFamily="34" charset="0"/>
              </a:rPr>
              <a:t>Target Audience</a:t>
            </a:r>
            <a:r>
              <a:rPr lang="en-US" sz="2200" b="0" dirty="0">
                <a:latin typeface="+mn-lt"/>
                <a:cs typeface="Arial" panose="020B0604020202020204" pitchFamily="34" charset="0"/>
              </a:rPr>
              <a:t>: Interested employees participate in a competitive application process</a:t>
            </a:r>
          </a:p>
          <a:p>
            <a:r>
              <a:rPr lang="en-US" sz="2200" b="0" dirty="0">
                <a:latin typeface="+mn-lt"/>
              </a:rPr>
              <a:t>Five in-person, multi-day sessions over nine months </a:t>
            </a:r>
          </a:p>
          <a:p>
            <a:r>
              <a:rPr lang="en-US" sz="2200" b="0" dirty="0">
                <a:latin typeface="+mn-lt"/>
              </a:rPr>
              <a:t>Myers-Brigs Type Indicator (MBTI), one-on-one coaching sessions, presentation delivery, leadership panels and presentations, graduation</a:t>
            </a:r>
          </a:p>
          <a:p>
            <a:endParaRPr lang="en-US" sz="2400" b="0" dirty="0">
              <a:latin typeface="+mn-lt"/>
            </a:endParaRPr>
          </a:p>
          <a:p>
            <a:endParaRPr lang="en-US" sz="2400" b="0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A8A74C-C9B9-4C47-3441-D83E0E39D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6517"/>
              </p:ext>
            </p:extLst>
          </p:nvPr>
        </p:nvGraphicFramePr>
        <p:xfrm>
          <a:off x="1256145" y="4379911"/>
          <a:ext cx="8128000" cy="1981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73933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Management: Opportunity &amp;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2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Communication Skills for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7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Accountability &amp; Resolving Conflict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8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Human Resource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4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Build UP: Image, Team &amp;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6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7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8089-6B54-D436-D370-CD02F50C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7" y="494144"/>
            <a:ext cx="9947563" cy="502622"/>
          </a:xfrm>
        </p:spPr>
        <p:txBody>
          <a:bodyPr/>
          <a:lstStyle/>
          <a:p>
            <a:r>
              <a:rPr lang="en-US" dirty="0"/>
              <a:t>New Employee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E3E7-7BAA-5BBF-A100-EA147D97AD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dirty="0"/>
              <a:t>As Director, I am present at every NEO to welcome and meet new employees of the agency.</a:t>
            </a:r>
          </a:p>
          <a:p>
            <a:pPr marL="0" indent="0">
              <a:buNone/>
            </a:pPr>
            <a:endParaRPr lang="en-US" sz="2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I want to impart to them our vision and mission.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I want to encourage them with the expectation that they will develop into leaders within the organization.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I want them to create friends and connections.</a:t>
            </a:r>
          </a:p>
        </p:txBody>
      </p:sp>
    </p:spTree>
    <p:extLst>
      <p:ext uri="{BB962C8B-B14F-4D97-AF65-F5344CB8AC3E}">
        <p14:creationId xmlns:p14="http://schemas.microsoft.com/office/powerpoint/2010/main" val="10835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68C7-DA21-48ED-F8A3-423BDE71F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711" y="722490"/>
            <a:ext cx="10938933" cy="4544836"/>
          </a:xfrm>
        </p:spPr>
        <p:txBody>
          <a:bodyPr/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Today’s Presenters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Kathie Smith,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Division Director,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NC Division of Employment and Independence for People with Disabilities</a:t>
            </a:r>
          </a:p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Kathie.Smith@dhhs.nc.gov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Susan Adams-Jager,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Training Director,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NC Division of Employment and Independence for People with Disabilities</a:t>
            </a:r>
          </a:p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Susan.Adams-Jagar@dhhs.nc.gov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Dr. Robin Freeman,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Currents Director,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University of Arkansas 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rfreeman@uacurrents.org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3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18BDD3-B2D6-1B81-1EC2-EAC79CA0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861237"/>
            <a:ext cx="9172575" cy="5603357"/>
          </a:xfrm>
        </p:spPr>
        <p:txBody>
          <a:bodyPr/>
          <a:lstStyle/>
          <a:p>
            <a:r>
              <a:rPr lang="en-US" sz="2800" dirty="0"/>
              <a:t>Kathie Smith</a:t>
            </a:r>
          </a:p>
          <a:p>
            <a:r>
              <a:rPr lang="en-US" sz="2800" dirty="0"/>
              <a:t> NC EIPD Executive Director </a:t>
            </a:r>
          </a:p>
          <a:p>
            <a:r>
              <a:rPr lang="en-US" sz="2400" dirty="0">
                <a:hlinkClick r:id="rId2"/>
              </a:rPr>
              <a:t>kathie.smith@dhhs.nc.gov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sz="2800" dirty="0"/>
              <a:t>Dr. Robin Freeman</a:t>
            </a:r>
          </a:p>
          <a:p>
            <a:r>
              <a:rPr lang="en-US" sz="2800" dirty="0"/>
              <a:t>Director of University of Arkansas CURRENTS </a:t>
            </a:r>
          </a:p>
          <a:p>
            <a:r>
              <a:rPr lang="en-US" sz="2400" dirty="0">
                <a:hlinkClick r:id="rId3"/>
              </a:rPr>
              <a:t>rfreeman@uacurrents.org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sz="2800" dirty="0"/>
              <a:t>Susan Adams-Jager</a:t>
            </a:r>
          </a:p>
          <a:p>
            <a:r>
              <a:rPr lang="en-US" sz="2800" dirty="0"/>
              <a:t> NC EIPD Training Director </a:t>
            </a:r>
          </a:p>
          <a:p>
            <a:r>
              <a:rPr lang="en-US" sz="2400" b="0" dirty="0">
                <a:hlinkClick r:id="rId4"/>
              </a:rPr>
              <a:t>susan.adams-jager@dhhs.nc.gov</a:t>
            </a:r>
            <a:r>
              <a:rPr lang="en-US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31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8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B3B8-9ACF-4E4B-6E8F-FF4FBAC7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95" y="420878"/>
            <a:ext cx="10435846" cy="502622"/>
          </a:xfrm>
        </p:spPr>
        <p:txBody>
          <a:bodyPr/>
          <a:lstStyle/>
          <a:p>
            <a:r>
              <a:rPr lang="en-US" dirty="0"/>
              <a:t>Introduction to EIPD, NC’s General VR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945B-EF96-6EEC-EBAC-0861E23C88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2419" y="907646"/>
            <a:ext cx="8807162" cy="55294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WHO WE SERVE</a:t>
            </a:r>
            <a:r>
              <a:rPr lang="en-US" sz="2400" b="0" dirty="0">
                <a:latin typeface="+mj-lt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10.5 million residents across NC, 13% have a disability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30,000+ clients/year with individualized plans and 6,000+ participants in pre-employment transition services only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WHO WE ARE: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995 staff, 75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Counselors have master’s degree in rehabilitation counseling or human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Human Service Case Managers at the bachelor’s level with supervisory sign-off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Counselors must become an Independent Rehabilitation Counselor to move into supervisory position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Since the pandemic, institutions offering Rehabilitation Services Administration training grants went from 4 to 2.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0" dirty="0">
                <a:latin typeface="+mj-lt"/>
              </a:rPr>
              <a:t>Most students are choosing mental health careers.</a:t>
            </a:r>
          </a:p>
        </p:txBody>
      </p:sp>
    </p:spTree>
    <p:extLst>
      <p:ext uri="{BB962C8B-B14F-4D97-AF65-F5344CB8AC3E}">
        <p14:creationId xmlns:p14="http://schemas.microsoft.com/office/powerpoint/2010/main" val="41727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0B4F5-94F3-CD21-4947-257ABA9EA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219" y="1554157"/>
            <a:ext cx="9671069" cy="44808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 rehabilitation counselors, we are the “</a:t>
            </a:r>
            <a:r>
              <a:rPr lang="en-US" sz="3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holder of the cases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” and core to our business. RCs quickly became top priority, with vacancy rates reaching their highest level after the pandemic at </a:t>
            </a:r>
            <a:r>
              <a:rPr lang="en-US" sz="32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38.7%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583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3395-70EB-F53E-E0B9-EEE54AD3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Hiring and Retention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3375-4488-0E38-2F00-036756563F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57895" y="1362334"/>
            <a:ext cx="7076210" cy="4876367"/>
          </a:xfrm>
        </p:spPr>
        <p:txBody>
          <a:bodyPr/>
          <a:lstStyle/>
          <a:p>
            <a:r>
              <a:rPr lang="en-US" b="0" dirty="0">
                <a:latin typeface="+mj-lt"/>
              </a:rPr>
              <a:t>Sign-on bonus</a:t>
            </a:r>
          </a:p>
          <a:p>
            <a:r>
              <a:rPr lang="en-US" b="0" dirty="0">
                <a:latin typeface="+mj-lt"/>
              </a:rPr>
              <a:t>Salary increases (as able)</a:t>
            </a:r>
          </a:p>
          <a:p>
            <a:r>
              <a:rPr lang="en-US" b="0" dirty="0">
                <a:latin typeface="+mj-lt"/>
              </a:rPr>
              <a:t>Hiring blitz</a:t>
            </a:r>
          </a:p>
          <a:p>
            <a:r>
              <a:rPr lang="en-US" b="0" dirty="0">
                <a:latin typeface="+mj-lt"/>
              </a:rPr>
              <a:t>Career fair saturation</a:t>
            </a:r>
          </a:p>
          <a:p>
            <a:r>
              <a:rPr lang="en-US" b="0" dirty="0">
                <a:latin typeface="+mj-lt"/>
              </a:rPr>
              <a:t>Paid vacancy postings</a:t>
            </a:r>
          </a:p>
          <a:p>
            <a:r>
              <a:rPr lang="en-US" b="0" dirty="0">
                <a:latin typeface="+mj-lt"/>
              </a:rPr>
              <a:t>Additional temp staff</a:t>
            </a:r>
          </a:p>
          <a:p>
            <a:r>
              <a:rPr lang="en-US" b="0" dirty="0">
                <a:latin typeface="+mj-lt"/>
              </a:rPr>
              <a:t>Hiring more HSC (bachelor’s-degree level) positions</a:t>
            </a:r>
          </a:p>
          <a:p>
            <a:r>
              <a:rPr lang="en-US" b="0" dirty="0">
                <a:latin typeface="+mj-lt"/>
              </a:rPr>
              <a:t>Advertising on social media</a:t>
            </a:r>
          </a:p>
          <a:p>
            <a:r>
              <a:rPr lang="en-US" b="0" dirty="0">
                <a:latin typeface="+mj-lt"/>
              </a:rPr>
              <a:t>Networking with colleges</a:t>
            </a:r>
          </a:p>
        </p:txBody>
      </p:sp>
    </p:spTree>
    <p:extLst>
      <p:ext uri="{BB962C8B-B14F-4D97-AF65-F5344CB8AC3E}">
        <p14:creationId xmlns:p14="http://schemas.microsoft.com/office/powerpoint/2010/main" val="86286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343AA-7A0F-7979-814B-DA0AD10F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4" y="429331"/>
            <a:ext cx="9947563" cy="502622"/>
          </a:xfrm>
        </p:spPr>
        <p:txBody>
          <a:bodyPr/>
          <a:lstStyle/>
          <a:p>
            <a:r>
              <a:rPr lang="en-US" dirty="0"/>
              <a:t>Why is Leadership Training Important?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F3D8E2-7D81-1381-D543-020B2B7D58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2088" y="1246043"/>
            <a:ext cx="8788697" cy="450013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It didn’t take long to realize how counselor vacancies, and stressors causing these vacancies, were significantly impacting the hiring and retention of our supervisors and leadership.</a:t>
            </a:r>
          </a:p>
          <a:p>
            <a:pPr lvl="1">
              <a:spcBef>
                <a:spcPts val="1800"/>
              </a:spcBef>
            </a:pPr>
            <a:r>
              <a:rPr lang="en-US" b="0" dirty="0"/>
              <a:t>Some experienced managers left the agency</a:t>
            </a:r>
          </a:p>
          <a:p>
            <a:pPr lvl="1"/>
            <a:r>
              <a:rPr lang="en-US" b="0" dirty="0"/>
              <a:t>Some choose to leave leadership positions</a:t>
            </a:r>
          </a:p>
          <a:p>
            <a:pPr lvl="1"/>
            <a:r>
              <a:rPr lang="en-US" b="0" dirty="0"/>
              <a:t>Others began to lose their passion</a:t>
            </a:r>
          </a:p>
          <a:p>
            <a:pPr lvl="1"/>
            <a:r>
              <a:rPr lang="en-US" b="0" dirty="0"/>
              <a:t>Also…</a:t>
            </a:r>
            <a:r>
              <a:rPr lang="en-US" i="1" dirty="0"/>
              <a:t>more than 90% of our executive leadership team is eligible to retire at any moment!</a:t>
            </a:r>
          </a:p>
        </p:txBody>
      </p:sp>
    </p:spTree>
    <p:extLst>
      <p:ext uri="{BB962C8B-B14F-4D97-AF65-F5344CB8AC3E}">
        <p14:creationId xmlns:p14="http://schemas.microsoft.com/office/powerpoint/2010/main" val="401311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5855-48DD-B8AB-50F2-50C18DC8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70" y="371787"/>
            <a:ext cx="9947563" cy="502622"/>
          </a:xfrm>
        </p:spPr>
        <p:txBody>
          <a:bodyPr/>
          <a:lstStyle/>
          <a:p>
            <a:r>
              <a:rPr lang="en-US" dirty="0"/>
              <a:t>What Do Future Leaders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7E0E-F8FD-43EE-83E1-F74D9B7D9DE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8643" y="1487489"/>
            <a:ext cx="9947563" cy="4876367"/>
          </a:xfrm>
          <a:prstGeom prst="rect">
            <a:avLst/>
          </a:prstGeom>
        </p:spPr>
        <p:txBody>
          <a:bodyPr/>
          <a:lstStyle/>
          <a:p>
            <a:pPr marL="342876" lvl="1" indent="0">
              <a:buNone/>
            </a:pPr>
            <a:r>
              <a:rPr lang="en-US" sz="2400" b="0" dirty="0">
                <a:latin typeface="+mn-lt"/>
              </a:rPr>
              <a:t>We used many different tools and strategies to find out what our leaders and future leaders were looking for in an agency where they could grow and excel.</a:t>
            </a:r>
          </a:p>
          <a:p>
            <a:pPr marL="342876" lvl="1" indent="0">
              <a:buNone/>
            </a:pPr>
            <a:endParaRPr lang="en-US" sz="2400" b="0" dirty="0">
              <a:latin typeface="+mn-lt"/>
            </a:endParaRPr>
          </a:p>
          <a:p>
            <a:pPr marL="342876" lvl="1" indent="0">
              <a:buNone/>
            </a:pPr>
            <a:r>
              <a:rPr lang="en-US" sz="2400" b="0" dirty="0">
                <a:latin typeface="+mn-lt"/>
              </a:rPr>
              <a:t>We asked for their honest input through surveys, office visits, all-staff calls, meetings and trainings.</a:t>
            </a:r>
          </a:p>
          <a:p>
            <a:pPr marL="342876" lvl="1" indent="0">
              <a:buNone/>
            </a:pPr>
            <a:endParaRPr lang="en-US" sz="2400" b="0" dirty="0">
              <a:latin typeface="+mn-lt"/>
            </a:endParaRPr>
          </a:p>
          <a:p>
            <a:pPr marL="342876" lvl="1" indent="0">
              <a:buNone/>
            </a:pPr>
            <a:r>
              <a:rPr lang="en-US" sz="2400" b="0" dirty="0">
                <a:latin typeface="+mn-lt"/>
              </a:rPr>
              <a:t>And they told us that they wanted:  </a:t>
            </a:r>
          </a:p>
          <a:p>
            <a:pPr marL="342876" lvl="1" indent="0">
              <a:buNone/>
            </a:pPr>
            <a:endParaRPr lang="en-US" sz="2400" b="0" dirty="0">
              <a:latin typeface="+mn-lt"/>
            </a:endParaRPr>
          </a:p>
          <a:p>
            <a:pPr marL="342876" lvl="1" indent="0" algn="ctr">
              <a:buNone/>
            </a:pPr>
            <a:r>
              <a:rPr lang="en-US" sz="3200" dirty="0">
                <a:solidFill>
                  <a:srgbClr val="00602B"/>
                </a:solidFill>
                <a:latin typeface="+mn-lt"/>
              </a:rPr>
              <a:t>Training Opportunities was #1!!!</a:t>
            </a:r>
          </a:p>
          <a:p>
            <a:pPr marL="342876" lvl="1" indent="0">
              <a:buNone/>
            </a:pPr>
            <a:endParaRPr lang="en-US" sz="2400" b="0" dirty="0">
              <a:latin typeface="+mn-lt"/>
            </a:endParaRPr>
          </a:p>
          <a:p>
            <a:pPr marL="342876" lvl="1" indent="0">
              <a:buNone/>
            </a:pPr>
            <a:r>
              <a:rPr lang="en-US" sz="2000" i="1" dirty="0">
                <a:latin typeface="+mn-lt"/>
              </a:rPr>
              <a:t>Other focus areas included</a:t>
            </a:r>
            <a:r>
              <a:rPr lang="en-US" sz="2000" b="0" i="1" dirty="0">
                <a:latin typeface="+mn-lt"/>
              </a:rPr>
              <a:t>:  Competitive Wages, Flexibility of Hybrid Work, Connection to the Mission, Transparency</a:t>
            </a:r>
          </a:p>
        </p:txBody>
      </p:sp>
    </p:spTree>
    <p:extLst>
      <p:ext uri="{BB962C8B-B14F-4D97-AF65-F5344CB8AC3E}">
        <p14:creationId xmlns:p14="http://schemas.microsoft.com/office/powerpoint/2010/main" val="307633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5855-48DD-B8AB-50F2-50C18DC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Began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7E0E-F8FD-43EE-83E1-F74D9B7D9D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8293" y="1487489"/>
            <a:ext cx="9024951" cy="43714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latin typeface="+mn-lt"/>
              </a:rPr>
              <a:t>Our first step was to make the IRC process a bit friendlier.    </a:t>
            </a:r>
          </a:p>
          <a:p>
            <a:r>
              <a:rPr lang="en-US" sz="2400" b="0" dirty="0">
                <a:latin typeface="+mn-lt"/>
              </a:rPr>
              <a:t>No more pass/fail!  Now you complete and progress with continued career development </a:t>
            </a:r>
          </a:p>
          <a:p>
            <a:r>
              <a:rPr lang="en-US" sz="2400" b="0" dirty="0">
                <a:latin typeface="+mn-lt"/>
              </a:rPr>
              <a:t>More classes are offered to allow for more folks to enter the process</a:t>
            </a:r>
          </a:p>
          <a:p>
            <a:r>
              <a:rPr lang="en-US" sz="2400" b="0" dirty="0">
                <a:latin typeface="+mn-lt"/>
              </a:rPr>
              <a:t>As director, I visited offices and encouraged folks to begin the process and managers to refer candidates</a:t>
            </a:r>
          </a:p>
          <a:p>
            <a:endParaRPr lang="en-US" sz="2400" b="0" dirty="0"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latin typeface="+mn-lt"/>
              </a:rPr>
              <a:t>We have seen</a:t>
            </a:r>
            <a:r>
              <a:rPr lang="en-US" sz="2400" b="0" dirty="0"/>
              <a:t> new excitement and </a:t>
            </a:r>
            <a:r>
              <a:rPr lang="en-US" sz="2400" b="0" dirty="0">
                <a:latin typeface="+mn-lt"/>
              </a:rPr>
              <a:t>growth in the number of experienced counselors entering this process, many of whom have been with us for years!!!</a:t>
            </a:r>
          </a:p>
          <a:p>
            <a:pPr lvl="1"/>
            <a:endParaRPr lang="en-US" sz="2400" b="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5963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EIPD">
      <a:dk1>
        <a:sysClr val="windowText" lastClr="000000"/>
      </a:dk1>
      <a:lt1>
        <a:srgbClr val="FFFFFF"/>
      </a:lt1>
      <a:dk2>
        <a:srgbClr val="093B60"/>
      </a:dk2>
      <a:lt2>
        <a:srgbClr val="FEF9ED"/>
      </a:lt2>
      <a:accent1>
        <a:srgbClr val="3396A7"/>
      </a:accent1>
      <a:accent2>
        <a:srgbClr val="E2884E"/>
      </a:accent2>
      <a:accent3>
        <a:srgbClr val="32B271"/>
      </a:accent3>
      <a:accent4>
        <a:srgbClr val="A163A9"/>
      </a:accent4>
      <a:accent5>
        <a:srgbClr val="F0B332"/>
      </a:accent5>
      <a:accent6>
        <a:srgbClr val="093B60"/>
      </a:accent6>
      <a:hlink>
        <a:srgbClr val="093B60"/>
      </a:hlink>
      <a:folHlink>
        <a:srgbClr val="093B6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6D2E2C968154B832D5CBAC2612A15" ma:contentTypeVersion="15" ma:contentTypeDescription="Create a new document." ma:contentTypeScope="" ma:versionID="ffa5ae20a6bdfe61058a2ed89433e0ba">
  <xsd:schema xmlns:xsd="http://www.w3.org/2001/XMLSchema" xmlns:xs="http://www.w3.org/2001/XMLSchema" xmlns:p="http://schemas.microsoft.com/office/2006/metadata/properties" xmlns:ns2="5d25b2a4-a342-4174-bfba-82d02d15b2d0" xmlns:ns3="fdaa5061-ecef-411b-a0d0-430c1f86fee3" targetNamespace="http://schemas.microsoft.com/office/2006/metadata/properties" ma:root="true" ma:fieldsID="404dd6a1a45cd6920dc4ff9152e3bde6" ns2:_="" ns3:_="">
    <xsd:import namespace="5d25b2a4-a342-4174-bfba-82d02d15b2d0"/>
    <xsd:import namespace="fdaa5061-ecef-411b-a0d0-430c1f86f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5b2a4-a342-4174-bfba-82d02d15b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a5061-ecef-411b-a0d0-430c1f86f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ed8c934-d2e8-4f34-bc99-a0a0bdfce199}" ma:internalName="TaxCatchAll" ma:showField="CatchAllData" ma:web="fdaa5061-ecef-411b-a0d0-430c1f86fe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25b2a4-a342-4174-bfba-82d02d15b2d0">
      <Terms xmlns="http://schemas.microsoft.com/office/infopath/2007/PartnerControls"/>
    </lcf76f155ced4ddcb4097134ff3c332f>
    <TaxCatchAll xmlns="fdaa5061-ecef-411b-a0d0-430c1f86fee3" xsi:nil="true"/>
  </documentManagement>
</p:properties>
</file>

<file path=customXml/itemProps1.xml><?xml version="1.0" encoding="utf-8"?>
<ds:datastoreItem xmlns:ds="http://schemas.openxmlformats.org/officeDocument/2006/customXml" ds:itemID="{1BF9A309-F0F7-4F31-A324-3E2A114A3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5b2a4-a342-4174-bfba-82d02d15b2d0"/>
    <ds:schemaRef ds:uri="fdaa5061-ecef-411b-a0d0-430c1f86f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73EA7E-115D-4BCD-A24F-8B47129DD7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FF8124-BB0D-43FC-9E43-310EC09CBE1C}">
  <ds:schemaRefs>
    <ds:schemaRef ds:uri="http://schemas.microsoft.com/office/2006/documentManagement/types"/>
    <ds:schemaRef ds:uri="5d25b2a4-a342-4174-bfba-82d02d15b2d0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fdaa5061-ecef-411b-a0d0-430c1f86fee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17845</TotalTime>
  <Words>1455</Words>
  <Application>Microsoft Office PowerPoint</Application>
  <PresentationFormat>Widescreen</PresentationFormat>
  <Paragraphs>205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Franklin Gothic Demi Cond</vt:lpstr>
      <vt:lpstr>Wingdings</vt:lpstr>
      <vt:lpstr>Franklin Gothic Book</vt:lpstr>
      <vt:lpstr>Symbol</vt:lpstr>
      <vt:lpstr>Arial Black</vt:lpstr>
      <vt:lpstr>3_Office Theme</vt:lpstr>
      <vt:lpstr>PowerPoint Presentation</vt:lpstr>
      <vt:lpstr>PowerPoint Presentation</vt:lpstr>
      <vt:lpstr>PowerPoint Presentation</vt:lpstr>
      <vt:lpstr>Introduction to EIPD, NC’s General VR Agency</vt:lpstr>
      <vt:lpstr>PowerPoint Presentation</vt:lpstr>
      <vt:lpstr>RC Hiring and Retention Strategies</vt:lpstr>
      <vt:lpstr>Why is Leadership Training Important?</vt:lpstr>
      <vt:lpstr>What Do Future Leaders Want?</vt:lpstr>
      <vt:lpstr>Where We Began</vt:lpstr>
      <vt:lpstr>Forward-Thinking Leadership Training</vt:lpstr>
      <vt:lpstr>Field Services Leadership Training</vt:lpstr>
      <vt:lpstr>Leadership Mentoring Training Sessions/Retreat</vt:lpstr>
      <vt:lpstr>  </vt:lpstr>
      <vt:lpstr>Let’s TALK: Communication Skills for Supervisors &amp; Managers</vt:lpstr>
      <vt:lpstr>Coming Soon: STACK for Leaders, Pilot </vt:lpstr>
      <vt:lpstr>Developing High Potential and Aspiring Leaders of Tomorrow</vt:lpstr>
      <vt:lpstr>Employment &amp; Inclusion Leadership Academy</vt:lpstr>
      <vt:lpstr>STEP UP Training</vt:lpstr>
      <vt:lpstr>New Employee Orientation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JMC</dc:creator>
  <cp:lastModifiedBy>Theresa Hamrick</cp:lastModifiedBy>
  <cp:revision>199</cp:revision>
  <dcterms:created xsi:type="dcterms:W3CDTF">2021-07-29T19:32:37Z</dcterms:created>
  <dcterms:modified xsi:type="dcterms:W3CDTF">2024-10-21T04:14:35Z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0x010100FDD6D2E2C968154B832D5CBAC2612A15</vt:lpwstr>
  </property>
  <property fmtid="{D5CDD505-2E9C-101B-9397-08002B2CF9AE}" pid="3" name="MediaServiceImageTags">
    <vt:lpwstr/>
  </property>
</Properties>
</file>