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4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x="12192000" cy="6858000"/>
  <p:notesSz cx="6858000" cy="9144000"/>
  <p:embeddedFontLst>
    <p:embeddedFont>
      <p:font typeface="Calibri" panose="020F0502020204030204" pitchFamily="34" charset="0"/>
      <p:regular r:id="rId49"/>
      <p:bold r:id="rId50"/>
      <p:italic r:id="rId51"/>
      <p:boldItalic r:id="rId52"/>
    </p:embeddedFont>
    <p:embeddedFont>
      <p:font typeface="Noto Sans Symbols" panose="020B0604020202020204" charset="0"/>
      <p:regular r:id="rId53"/>
      <p:bold r:id="rId54"/>
    </p:embeddedFont>
    <p:embeddedFont>
      <p:font typeface="Open Sans" panose="020B060402020202020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hr9eF6UsSTT77iHwk3nI1yTb34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D83F86-BABF-4EA2-AD6A-83D7600D412D}">
  <a:tblStyle styleId="{CCD83F86-BABF-4EA2-AD6A-83D7600D412D}"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7"/>
          </a:solidFill>
        </a:fill>
      </a:tcStyle>
    </a:wholeTbl>
    <a:band1H>
      <a:tcTxStyle/>
      <a:tcStyle>
        <a:tcBdr/>
        <a:fill>
          <a:solidFill>
            <a:srgbClr val="CACBCC"/>
          </a:solidFill>
        </a:fill>
      </a:tcStyle>
    </a:band1H>
    <a:band2H>
      <a:tcTxStyle/>
      <a:tcStyle>
        <a:tcBdr/>
      </a:tcStyle>
    </a:band2H>
    <a:band1V>
      <a:tcTxStyle/>
      <a:tcStyle>
        <a:tcBdr/>
        <a:fill>
          <a:solidFill>
            <a:srgbClr val="CACBCC"/>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customschemas.google.com/relationships/presentationmetadata" Target="meta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38" name="Google Shape;1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40b44c336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40b44c3362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0" name="Google Shape;210;g340b44c3362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3" name="Google Shape;223;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1" name="Google Shape;23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9" name="Google Shape;23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Link the projections to the cost containment strategies below</a:t>
            </a:r>
            <a:endParaRPr dirty="0"/>
          </a:p>
        </p:txBody>
      </p:sp>
      <p:sp>
        <p:nvSpPr>
          <p:cNvPr id="247" name="Google Shape;247;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5" name="Google Shape;255;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2" name="Google Shape;262;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9" name="Google Shape;269;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7" name="Google Shape;27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7" name="Google Shape;14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4" name="Google Shape;284;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More Complicated you make this the harder it will be for staff to implement.</a:t>
            </a:r>
            <a:endParaRPr dirty="0"/>
          </a:p>
        </p:txBody>
      </p:sp>
      <p:sp>
        <p:nvSpPr>
          <p:cNvPr id="292" name="Google Shape;292;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is where you can emphasize you shouldn’t wait to make an eligibility determination- you can always change priority category</a:t>
            </a:r>
            <a:endParaRPr dirty="0"/>
          </a:p>
        </p:txBody>
      </p:sp>
      <p:sp>
        <p:nvSpPr>
          <p:cNvPr id="299" name="Google Shape;299;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6" name="Google Shape;306;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4" name="Google Shape;314;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1" name="Google Shape;32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9" name="Google Shape;32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36" name="Google Shape;336;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04b626af7c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04b626af7c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4" name="Google Shape;344;g304b626af7c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40b44c3362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40b44c3362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g340b44c3362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8087ca8ac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28087ca8ac6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7" name="Google Shape;157;g28087ca8ac6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Mention the items needed in the justification from the tool when talking about this </a:t>
            </a:r>
            <a:r>
              <a:rPr lang="en-US" sz="1100" dirty="0">
                <a:solidFill>
                  <a:srgbClr val="527E79"/>
                </a:solidFill>
                <a:latin typeface="Noto Sans Symbols"/>
                <a:ea typeface="Noto Sans Symbols"/>
                <a:cs typeface="Noto Sans Symbols"/>
                <a:sym typeface="Noto Sans Symbols"/>
              </a:rPr>
              <a:t>●</a:t>
            </a:r>
            <a:r>
              <a:rPr lang="en-US" sz="700" dirty="0">
                <a:solidFill>
                  <a:srgbClr val="527E79"/>
                </a:solidFill>
                <a:latin typeface="Times New Roman"/>
                <a:ea typeface="Times New Roman"/>
                <a:cs typeface="Times New Roman"/>
                <a:sym typeface="Times New Roman"/>
              </a:rPr>
              <a:t>      </a:t>
            </a:r>
            <a:r>
              <a:rPr lang="en-US" sz="1100" dirty="0">
                <a:latin typeface="Arial"/>
                <a:ea typeface="Arial"/>
                <a:cs typeface="Arial"/>
                <a:sym typeface="Arial"/>
              </a:rPr>
              <a:t>Provide a detailed justification for why the agency is implementing an OOS. Include all factors influencing this decision, such as:</a:t>
            </a:r>
            <a:endParaRPr sz="1100" dirty="0">
              <a:latin typeface="Arial"/>
              <a:ea typeface="Arial"/>
              <a:cs typeface="Arial"/>
              <a:sym typeface="Arial"/>
            </a:endParaRPr>
          </a:p>
          <a:p>
            <a:pPr marL="1143000" lvl="0" indent="0" algn="l" rtl="0">
              <a:lnSpc>
                <a:spcPct val="166000"/>
              </a:lnSpc>
              <a:spcBef>
                <a:spcPts val="1200"/>
              </a:spcBef>
              <a:spcAft>
                <a:spcPts val="0"/>
              </a:spcAft>
              <a:buClr>
                <a:schemeClr val="dk1"/>
              </a:buClr>
              <a:buSzPts val="1100"/>
              <a:buFont typeface="Arial"/>
              <a:buNone/>
            </a:pPr>
            <a:r>
              <a:rPr lang="en-US" sz="1100" dirty="0">
                <a:solidFill>
                  <a:srgbClr val="527E79"/>
                </a:solidFill>
                <a:latin typeface="Courier New"/>
                <a:ea typeface="Courier New"/>
                <a:cs typeface="Courier New"/>
                <a:sym typeface="Courier New"/>
              </a:rPr>
              <a:t>o</a:t>
            </a:r>
            <a:r>
              <a:rPr lang="en-US" sz="700" dirty="0">
                <a:solidFill>
                  <a:srgbClr val="527E79"/>
                </a:solidFill>
                <a:latin typeface="Times New Roman"/>
                <a:ea typeface="Times New Roman"/>
                <a:cs typeface="Times New Roman"/>
                <a:sym typeface="Times New Roman"/>
              </a:rPr>
              <a:t>   </a:t>
            </a:r>
            <a:r>
              <a:rPr lang="en-US" sz="1100" dirty="0">
                <a:latin typeface="Arial"/>
                <a:ea typeface="Arial"/>
                <a:cs typeface="Arial"/>
                <a:sym typeface="Arial"/>
              </a:rPr>
              <a:t>Significant financial changes, including increased costs of services, reallotment of funds, carryover considerations, and changes to match requirements or cost-sharing arrangements.</a:t>
            </a:r>
            <a:endParaRPr sz="1100" dirty="0">
              <a:latin typeface="Arial"/>
              <a:ea typeface="Arial"/>
              <a:cs typeface="Arial"/>
              <a:sym typeface="Arial"/>
            </a:endParaRPr>
          </a:p>
          <a:p>
            <a:pPr marL="1143000" lvl="0" indent="0" algn="l" rtl="0">
              <a:lnSpc>
                <a:spcPct val="166000"/>
              </a:lnSpc>
              <a:spcBef>
                <a:spcPts val="1200"/>
              </a:spcBef>
              <a:spcAft>
                <a:spcPts val="0"/>
              </a:spcAft>
              <a:buClr>
                <a:schemeClr val="dk1"/>
              </a:buClr>
              <a:buSzPts val="1100"/>
              <a:buFont typeface="Arial"/>
              <a:buNone/>
            </a:pPr>
            <a:r>
              <a:rPr lang="en-US" sz="1100" dirty="0">
                <a:solidFill>
                  <a:srgbClr val="527E79"/>
                </a:solidFill>
                <a:latin typeface="Courier New"/>
                <a:ea typeface="Courier New"/>
                <a:cs typeface="Courier New"/>
                <a:sym typeface="Courier New"/>
              </a:rPr>
              <a:t>o</a:t>
            </a:r>
            <a:r>
              <a:rPr lang="en-US" sz="700" dirty="0">
                <a:solidFill>
                  <a:srgbClr val="527E79"/>
                </a:solidFill>
                <a:latin typeface="Times New Roman"/>
                <a:ea typeface="Times New Roman"/>
                <a:cs typeface="Times New Roman"/>
                <a:sym typeface="Times New Roman"/>
              </a:rPr>
              <a:t>   </a:t>
            </a:r>
            <a:r>
              <a:rPr lang="en-US" sz="1100" dirty="0">
                <a:latin typeface="Arial"/>
                <a:ea typeface="Arial"/>
                <a:cs typeface="Arial"/>
                <a:sym typeface="Arial"/>
              </a:rPr>
              <a:t>Results of the financial needs test or other fiscal analyses indicating the necessity of an OOS to manage resources effectively.</a:t>
            </a:r>
            <a:endParaRPr sz="1100" dirty="0">
              <a:latin typeface="Arial"/>
              <a:ea typeface="Arial"/>
              <a:cs typeface="Arial"/>
              <a:sym typeface="Arial"/>
            </a:endParaRPr>
          </a:p>
          <a:p>
            <a:pPr marL="1143000" lvl="0" indent="0" algn="l" rtl="0">
              <a:lnSpc>
                <a:spcPct val="166000"/>
              </a:lnSpc>
              <a:spcBef>
                <a:spcPts val="1200"/>
              </a:spcBef>
              <a:spcAft>
                <a:spcPts val="0"/>
              </a:spcAft>
              <a:buClr>
                <a:schemeClr val="dk1"/>
              </a:buClr>
              <a:buSzPts val="1100"/>
              <a:buFont typeface="Arial"/>
              <a:buNone/>
            </a:pPr>
            <a:r>
              <a:rPr lang="en-US" sz="1100" dirty="0">
                <a:solidFill>
                  <a:srgbClr val="527E79"/>
                </a:solidFill>
                <a:latin typeface="Courier New"/>
                <a:ea typeface="Courier New"/>
                <a:cs typeface="Courier New"/>
                <a:sym typeface="Courier New"/>
              </a:rPr>
              <a:t>o</a:t>
            </a:r>
            <a:r>
              <a:rPr lang="en-US" sz="700" dirty="0">
                <a:solidFill>
                  <a:srgbClr val="527E79"/>
                </a:solidFill>
                <a:latin typeface="Times New Roman"/>
                <a:ea typeface="Times New Roman"/>
                <a:cs typeface="Times New Roman"/>
                <a:sym typeface="Times New Roman"/>
              </a:rPr>
              <a:t>   </a:t>
            </a:r>
            <a:r>
              <a:rPr lang="en-US" sz="1100" dirty="0">
                <a:latin typeface="Arial"/>
                <a:ea typeface="Arial"/>
                <a:cs typeface="Arial"/>
                <a:sym typeface="Arial"/>
              </a:rPr>
              <a:t>Programmatic reasons, such as increased numbers of applicants, eligibility determinations, assessments, and Individualized Plans for Employment (IPE) development, which have led to a demand for services that exceeds available resources.</a:t>
            </a:r>
            <a:endParaRPr sz="1100" dirty="0">
              <a:latin typeface="Arial"/>
              <a:ea typeface="Arial"/>
              <a:cs typeface="Arial"/>
              <a:sym typeface="Arial"/>
            </a:endParaRPr>
          </a:p>
          <a:p>
            <a:pPr marL="1143000" lvl="0" indent="0" algn="l" rtl="0">
              <a:lnSpc>
                <a:spcPct val="166000"/>
              </a:lnSpc>
              <a:spcBef>
                <a:spcPts val="1200"/>
              </a:spcBef>
              <a:spcAft>
                <a:spcPts val="0"/>
              </a:spcAft>
              <a:buClr>
                <a:schemeClr val="dk1"/>
              </a:buClr>
              <a:buSzPts val="1100"/>
              <a:buFont typeface="Arial"/>
              <a:buNone/>
            </a:pPr>
            <a:r>
              <a:rPr lang="en-US" sz="1100" dirty="0">
                <a:solidFill>
                  <a:srgbClr val="527E79"/>
                </a:solidFill>
                <a:latin typeface="Courier New"/>
                <a:ea typeface="Courier New"/>
                <a:cs typeface="Courier New"/>
                <a:sym typeface="Courier New"/>
              </a:rPr>
              <a:t>o</a:t>
            </a:r>
            <a:r>
              <a:rPr lang="en-US" sz="700" dirty="0">
                <a:solidFill>
                  <a:srgbClr val="527E79"/>
                </a:solidFill>
                <a:latin typeface="Times New Roman"/>
                <a:ea typeface="Times New Roman"/>
                <a:cs typeface="Times New Roman"/>
                <a:sym typeface="Times New Roman"/>
              </a:rPr>
              <a:t>   </a:t>
            </a:r>
            <a:r>
              <a:rPr lang="en-US" sz="1100" dirty="0">
                <a:latin typeface="Arial"/>
                <a:ea typeface="Arial"/>
                <a:cs typeface="Arial"/>
                <a:sym typeface="Arial"/>
              </a:rPr>
              <a:t>Staffing resources that contribute toward the need for an OOS (e.g., turnover, vacancies, hiring delays, or freezes, etc.).</a:t>
            </a:r>
            <a:endParaRPr sz="1100" dirty="0">
              <a:latin typeface="Arial"/>
              <a:ea typeface="Arial"/>
              <a:cs typeface="Arial"/>
              <a:sym typeface="Arial"/>
            </a:endParaRPr>
          </a:p>
          <a:p>
            <a:pPr marL="0" lvl="0" indent="0" algn="l" rtl="0">
              <a:lnSpc>
                <a:spcPct val="100000"/>
              </a:lnSpc>
              <a:spcBef>
                <a:spcPts val="1200"/>
              </a:spcBef>
              <a:spcAft>
                <a:spcPts val="0"/>
              </a:spcAft>
              <a:buSzPts val="1400"/>
              <a:buNone/>
            </a:pPr>
            <a:endParaRPr dirty="0"/>
          </a:p>
        </p:txBody>
      </p:sp>
      <p:sp>
        <p:nvSpPr>
          <p:cNvPr id="357" name="Google Shape;35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GO BACK TO FIND RSAs Discussion REGARDING THIS PROVISION</a:t>
            </a:r>
            <a:endParaRPr dirty="0"/>
          </a:p>
        </p:txBody>
      </p:sp>
      <p:sp>
        <p:nvSpPr>
          <p:cNvPr id="366" name="Google Shape;36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40b44c3362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40b44c3362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3" name="Google Shape;373;g340b44c3362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80" name="Google Shape;380;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04b626af7c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04b626af7c_2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9" name="Google Shape;389;g304b626af7c_2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95" name="Google Shape;39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2" name="Google Shape;402;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0" name="Google Shape;410;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8" name="Google Shape;418;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04b626af7c_2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304b626af7c_2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5" name="Google Shape;425;g304b626af7c_2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4" name="Google Shape;16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31" name="Google Shape;431;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41" name="Google Shape;441;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50" name="Google Shape;450;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460" name="Google Shape;460;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2" name="Google Shape;17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9" name="Google Shape;17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7" name="Google Shape;18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5" name="Google Shape;19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40b44c336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40b44c336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3" name="Google Shape;203;g340b44c336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Content-Blue">
  <p:cSld name="Title-Content-Blue">
    <p:spTree>
      <p:nvGrpSpPr>
        <p:cNvPr id="1" name="Shape 14"/>
        <p:cNvGrpSpPr/>
        <p:nvPr/>
      </p:nvGrpSpPr>
      <p:grpSpPr>
        <a:xfrm>
          <a:off x="0" y="0"/>
          <a:ext cx="0" cy="0"/>
          <a:chOff x="0" y="0"/>
          <a:chExt cx="0" cy="0"/>
        </a:xfrm>
      </p:grpSpPr>
      <p:pic>
        <p:nvPicPr>
          <p:cNvPr id="15" name="Google Shape;15;p43"/>
          <p:cNvPicPr preferRelativeResize="0"/>
          <p:nvPr/>
        </p:nvPicPr>
        <p:blipFill rotWithShape="1">
          <a:blip r:embed="rId2">
            <a:alphaModFix amt="15000"/>
          </a:blip>
          <a:srcRect/>
          <a:stretch/>
        </p:blipFill>
        <p:spPr>
          <a:xfrm>
            <a:off x="1421" y="0"/>
            <a:ext cx="12192000" cy="6502400"/>
          </a:xfrm>
          <a:prstGeom prst="rect">
            <a:avLst/>
          </a:prstGeom>
          <a:noFill/>
          <a:ln>
            <a:noFill/>
          </a:ln>
        </p:spPr>
      </p:pic>
      <p:sp>
        <p:nvSpPr>
          <p:cNvPr id="16" name="Google Shape;16;p43"/>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06400" algn="l">
              <a:lnSpc>
                <a:spcPct val="108000"/>
              </a:lnSpc>
              <a:spcBef>
                <a:spcPts val="1200"/>
              </a:spcBef>
              <a:spcAft>
                <a:spcPts val="0"/>
              </a:spcAft>
              <a:buClr>
                <a:srgbClr val="214D8D"/>
              </a:buClr>
              <a:buSzPts val="2800"/>
              <a:buChar char="•"/>
              <a:defRPr/>
            </a:lvl1pPr>
            <a:lvl2pPr marL="914400" lvl="1" indent="-381000" algn="l">
              <a:lnSpc>
                <a:spcPct val="108000"/>
              </a:lnSpc>
              <a:spcBef>
                <a:spcPts val="1200"/>
              </a:spcBef>
              <a:spcAft>
                <a:spcPts val="0"/>
              </a:spcAft>
              <a:buClr>
                <a:srgbClr val="214D8D"/>
              </a:buClr>
              <a:buSzPts val="2400"/>
              <a:buChar char="•"/>
              <a:defRPr/>
            </a:lvl2pPr>
            <a:lvl3pPr marL="1371600" lvl="2" indent="-355600" algn="l">
              <a:lnSpc>
                <a:spcPct val="108000"/>
              </a:lnSpc>
              <a:spcBef>
                <a:spcPts val="1200"/>
              </a:spcBef>
              <a:spcAft>
                <a:spcPts val="0"/>
              </a:spcAft>
              <a:buClr>
                <a:srgbClr val="214D8D"/>
              </a:buClr>
              <a:buSzPts val="2000"/>
              <a:buChar char="•"/>
              <a:defRPr/>
            </a:lvl3pPr>
            <a:lvl4pPr marL="1828800" lvl="3" indent="-342900" algn="l">
              <a:lnSpc>
                <a:spcPct val="108000"/>
              </a:lnSpc>
              <a:spcBef>
                <a:spcPts val="1200"/>
              </a:spcBef>
              <a:spcAft>
                <a:spcPts val="0"/>
              </a:spcAft>
              <a:buClr>
                <a:srgbClr val="214D8D"/>
              </a:buClr>
              <a:buSzPts val="1800"/>
              <a:buChar char="•"/>
              <a:defRPr/>
            </a:lvl4pPr>
            <a:lvl5pPr marL="2286000" lvl="4" indent="-342900" algn="l">
              <a:lnSpc>
                <a:spcPct val="108000"/>
              </a:lnSpc>
              <a:spcBef>
                <a:spcPts val="1200"/>
              </a:spcBef>
              <a:spcAft>
                <a:spcPts val="0"/>
              </a:spcAft>
              <a:buClr>
                <a:srgbClr val="214D8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43"/>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ctr" anchorCtr="0">
            <a:normAutofit/>
          </a:bodyPr>
          <a:lstStyle>
            <a:lvl1pPr lvl="0" algn="l">
              <a:lnSpc>
                <a:spcPct val="102000"/>
              </a:lnSpc>
              <a:spcBef>
                <a:spcPts val="0"/>
              </a:spcBef>
              <a:spcAft>
                <a:spcPts val="0"/>
              </a:spcAft>
              <a:buClr>
                <a:schemeClr val="dk1"/>
              </a:buClr>
              <a:buSzPts val="4000"/>
              <a:buFont typeface="Calibri"/>
              <a:buNone/>
              <a:defRPr sz="40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8" name="Google Shape;18;p43"/>
          <p:cNvGrpSpPr/>
          <p:nvPr/>
        </p:nvGrpSpPr>
        <p:grpSpPr>
          <a:xfrm>
            <a:off x="-110" y="6122455"/>
            <a:ext cx="12192109" cy="755419"/>
            <a:chOff x="-2323" y="4128060"/>
            <a:chExt cx="12202600" cy="755419"/>
          </a:xfrm>
        </p:grpSpPr>
        <p:sp>
          <p:nvSpPr>
            <p:cNvPr id="19" name="Google Shape;19;p43"/>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20" name="Google Shape;20;p43"/>
            <p:cNvGrpSpPr/>
            <p:nvPr/>
          </p:nvGrpSpPr>
          <p:grpSpPr>
            <a:xfrm>
              <a:off x="-2323" y="4158203"/>
              <a:ext cx="12202600" cy="725276"/>
              <a:chOff x="9932" y="5877893"/>
              <a:chExt cx="12184066" cy="725276"/>
            </a:xfrm>
          </p:grpSpPr>
          <p:sp>
            <p:nvSpPr>
              <p:cNvPr id="21" name="Google Shape;21;p43"/>
              <p:cNvSpPr/>
              <p:nvPr/>
            </p:nvSpPr>
            <p:spPr>
              <a:xfrm>
                <a:off x="9932" y="6522418"/>
                <a:ext cx="12184065" cy="61261"/>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22" name="Google Shape;22;p43"/>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431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Break-Slide_Brown">
  <p:cSld name="Title-Break-Slide_Brown">
    <p:bg>
      <p:bgPr>
        <a:solidFill>
          <a:srgbClr val="6C4C25"/>
        </a:solidFill>
        <a:effectLst/>
      </p:bgPr>
    </p:bg>
    <p:spTree>
      <p:nvGrpSpPr>
        <p:cNvPr id="1" name="Shape 75"/>
        <p:cNvGrpSpPr/>
        <p:nvPr/>
      </p:nvGrpSpPr>
      <p:grpSpPr>
        <a:xfrm>
          <a:off x="0" y="0"/>
          <a:ext cx="0" cy="0"/>
          <a:chOff x="0" y="0"/>
          <a:chExt cx="0" cy="0"/>
        </a:xfrm>
      </p:grpSpPr>
      <p:pic>
        <p:nvPicPr>
          <p:cNvPr id="76" name="Google Shape;76;p51"/>
          <p:cNvPicPr preferRelativeResize="0"/>
          <p:nvPr/>
        </p:nvPicPr>
        <p:blipFill rotWithShape="1">
          <a:blip r:embed="rId2">
            <a:alphaModFix amt="10000"/>
          </a:blip>
          <a:srcRect l="5185"/>
          <a:stretch/>
        </p:blipFill>
        <p:spPr>
          <a:xfrm>
            <a:off x="0" y="0"/>
            <a:ext cx="12192000" cy="6858000"/>
          </a:xfrm>
          <a:prstGeom prst="rect">
            <a:avLst/>
          </a:prstGeom>
          <a:noFill/>
          <a:ln>
            <a:noFill/>
          </a:ln>
        </p:spPr>
      </p:pic>
      <p:sp>
        <p:nvSpPr>
          <p:cNvPr id="77" name="Google Shape;77;p51"/>
          <p:cNvSpPr txBox="1">
            <a:spLocks noGrp="1"/>
          </p:cNvSpPr>
          <p:nvPr>
            <p:ph type="title"/>
          </p:nvPr>
        </p:nvSpPr>
        <p:spPr>
          <a:xfrm>
            <a:off x="2264664" y="1753011"/>
            <a:ext cx="7662672" cy="2292096"/>
          </a:xfrm>
          <a:prstGeom prst="rect">
            <a:avLst/>
          </a:prstGeom>
          <a:noFill/>
          <a:ln>
            <a:noFill/>
          </a:ln>
        </p:spPr>
        <p:txBody>
          <a:bodyPr spcFirstLastPara="1" wrap="square" lIns="91425" tIns="45700" rIns="91425" bIns="45700" anchor="b" anchorCtr="0">
            <a:normAutofit/>
          </a:bodyPr>
          <a:lstStyle>
            <a:lvl1pPr lvl="0" algn="ctr">
              <a:lnSpc>
                <a:spcPct val="105000"/>
              </a:lnSpc>
              <a:spcBef>
                <a:spcPts val="0"/>
              </a:spcBef>
              <a:spcAft>
                <a:spcPts val="0"/>
              </a:spcAft>
              <a:buClr>
                <a:schemeClr val="lt1"/>
              </a:buClr>
              <a:buSzPts val="6000"/>
              <a:buFont typeface="Calibri"/>
              <a:buNone/>
              <a:defRPr sz="60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1"/>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1">
                <a:solidFill>
                  <a:schemeClr val="lt1"/>
                </a:solidFill>
              </a:defRPr>
            </a:lvl1pPr>
            <a:lvl2pPr marL="914400" lvl="1" indent="-228600" algn="l">
              <a:lnSpc>
                <a:spcPct val="90000"/>
              </a:lnSpc>
              <a:spcBef>
                <a:spcPts val="500"/>
              </a:spcBef>
              <a:spcAft>
                <a:spcPts val="0"/>
              </a:spcAft>
              <a:buClr>
                <a:srgbClr val="88898D"/>
              </a:buClr>
              <a:buSzPts val="2000"/>
              <a:buNone/>
              <a:defRPr sz="2000">
                <a:solidFill>
                  <a:srgbClr val="88898D"/>
                </a:solidFill>
              </a:defRPr>
            </a:lvl2pPr>
            <a:lvl3pPr marL="1371600" lvl="2" indent="-228600" algn="l">
              <a:lnSpc>
                <a:spcPct val="90000"/>
              </a:lnSpc>
              <a:spcBef>
                <a:spcPts val="500"/>
              </a:spcBef>
              <a:spcAft>
                <a:spcPts val="0"/>
              </a:spcAft>
              <a:buClr>
                <a:srgbClr val="88898D"/>
              </a:buClr>
              <a:buSzPts val="1800"/>
              <a:buNone/>
              <a:defRPr sz="1800">
                <a:solidFill>
                  <a:srgbClr val="88898D"/>
                </a:solidFill>
              </a:defRPr>
            </a:lvl3pPr>
            <a:lvl4pPr marL="1828800" lvl="3" indent="-228600" algn="l">
              <a:lnSpc>
                <a:spcPct val="90000"/>
              </a:lnSpc>
              <a:spcBef>
                <a:spcPts val="500"/>
              </a:spcBef>
              <a:spcAft>
                <a:spcPts val="0"/>
              </a:spcAft>
              <a:buClr>
                <a:srgbClr val="88898D"/>
              </a:buClr>
              <a:buSzPts val="1600"/>
              <a:buNone/>
              <a:defRPr sz="1600">
                <a:solidFill>
                  <a:srgbClr val="88898D"/>
                </a:solidFill>
              </a:defRPr>
            </a:lvl4pPr>
            <a:lvl5pPr marL="2286000" lvl="4" indent="-228600" algn="l">
              <a:lnSpc>
                <a:spcPct val="90000"/>
              </a:lnSpc>
              <a:spcBef>
                <a:spcPts val="500"/>
              </a:spcBef>
              <a:spcAft>
                <a:spcPts val="0"/>
              </a:spcAft>
              <a:buClr>
                <a:srgbClr val="88898D"/>
              </a:buClr>
              <a:buSzPts val="1600"/>
              <a:buNone/>
              <a:defRPr sz="1600">
                <a:solidFill>
                  <a:srgbClr val="88898D"/>
                </a:solidFill>
              </a:defRPr>
            </a:lvl5pPr>
            <a:lvl6pPr marL="2743200" lvl="5" indent="-228600" algn="l">
              <a:lnSpc>
                <a:spcPct val="90000"/>
              </a:lnSpc>
              <a:spcBef>
                <a:spcPts val="500"/>
              </a:spcBef>
              <a:spcAft>
                <a:spcPts val="0"/>
              </a:spcAft>
              <a:buClr>
                <a:srgbClr val="88898D"/>
              </a:buClr>
              <a:buSzPts val="1600"/>
              <a:buNone/>
              <a:defRPr sz="1600">
                <a:solidFill>
                  <a:srgbClr val="88898D"/>
                </a:solidFill>
              </a:defRPr>
            </a:lvl6pPr>
            <a:lvl7pPr marL="3200400" lvl="6" indent="-228600" algn="l">
              <a:lnSpc>
                <a:spcPct val="90000"/>
              </a:lnSpc>
              <a:spcBef>
                <a:spcPts val="500"/>
              </a:spcBef>
              <a:spcAft>
                <a:spcPts val="0"/>
              </a:spcAft>
              <a:buClr>
                <a:srgbClr val="88898D"/>
              </a:buClr>
              <a:buSzPts val="1600"/>
              <a:buNone/>
              <a:defRPr sz="1600">
                <a:solidFill>
                  <a:srgbClr val="88898D"/>
                </a:solidFill>
              </a:defRPr>
            </a:lvl7pPr>
            <a:lvl8pPr marL="3657600" lvl="7" indent="-228600" algn="l">
              <a:lnSpc>
                <a:spcPct val="90000"/>
              </a:lnSpc>
              <a:spcBef>
                <a:spcPts val="500"/>
              </a:spcBef>
              <a:spcAft>
                <a:spcPts val="0"/>
              </a:spcAft>
              <a:buClr>
                <a:srgbClr val="88898D"/>
              </a:buClr>
              <a:buSzPts val="1600"/>
              <a:buNone/>
              <a:defRPr sz="1600">
                <a:solidFill>
                  <a:srgbClr val="88898D"/>
                </a:solidFill>
              </a:defRPr>
            </a:lvl8pPr>
            <a:lvl9pPr marL="4114800" lvl="8" indent="-228600" algn="l">
              <a:lnSpc>
                <a:spcPct val="90000"/>
              </a:lnSpc>
              <a:spcBef>
                <a:spcPts val="500"/>
              </a:spcBef>
              <a:spcAft>
                <a:spcPts val="0"/>
              </a:spcAft>
              <a:buClr>
                <a:srgbClr val="88898D"/>
              </a:buClr>
              <a:buSzPts val="1600"/>
              <a:buNone/>
              <a:defRPr sz="1600">
                <a:solidFill>
                  <a:srgbClr val="88898D"/>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Section - Two Column">
  <p:cSld name="2_Section - Two Column">
    <p:spTree>
      <p:nvGrpSpPr>
        <p:cNvPr id="1" name="Shape 79"/>
        <p:cNvGrpSpPr/>
        <p:nvPr/>
      </p:nvGrpSpPr>
      <p:grpSpPr>
        <a:xfrm>
          <a:off x="0" y="0"/>
          <a:ext cx="0" cy="0"/>
          <a:chOff x="0" y="0"/>
          <a:chExt cx="0" cy="0"/>
        </a:xfrm>
      </p:grpSpPr>
      <p:sp>
        <p:nvSpPr>
          <p:cNvPr id="80" name="Google Shape;80;p52"/>
          <p:cNvSpPr/>
          <p:nvPr/>
        </p:nvSpPr>
        <p:spPr>
          <a:xfrm>
            <a:off x="0" y="-1"/>
            <a:ext cx="12192000" cy="6887271"/>
          </a:xfrm>
          <a:prstGeom prst="rect">
            <a:avLst/>
          </a:prstGeom>
          <a:gradFill>
            <a:gsLst>
              <a:gs pos="0">
                <a:srgbClr val="D9E1F7"/>
              </a:gs>
              <a:gs pos="100000">
                <a:schemeClr val="lt1"/>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pic>
        <p:nvPicPr>
          <p:cNvPr id="81" name="Google Shape;81;p52"/>
          <p:cNvPicPr preferRelativeResize="0"/>
          <p:nvPr/>
        </p:nvPicPr>
        <p:blipFill rotWithShape="1">
          <a:blip r:embed="rId2">
            <a:alphaModFix amt="17000"/>
          </a:blip>
          <a:srcRect/>
          <a:stretch/>
        </p:blipFill>
        <p:spPr>
          <a:xfrm>
            <a:off x="-1" y="0"/>
            <a:ext cx="12192001" cy="6502400"/>
          </a:xfrm>
          <a:prstGeom prst="rect">
            <a:avLst/>
          </a:prstGeom>
          <a:noFill/>
          <a:ln>
            <a:noFill/>
          </a:ln>
        </p:spPr>
      </p:pic>
      <p:grpSp>
        <p:nvGrpSpPr>
          <p:cNvPr id="82" name="Google Shape;82;p52"/>
          <p:cNvGrpSpPr/>
          <p:nvPr/>
        </p:nvGrpSpPr>
        <p:grpSpPr>
          <a:xfrm>
            <a:off x="0" y="6153117"/>
            <a:ext cx="12192109" cy="755419"/>
            <a:chOff x="-2323" y="4128060"/>
            <a:chExt cx="12202600" cy="755419"/>
          </a:xfrm>
        </p:grpSpPr>
        <p:sp>
          <p:nvSpPr>
            <p:cNvPr id="83" name="Google Shape;83;p52"/>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84" name="Google Shape;84;p52"/>
            <p:cNvGrpSpPr/>
            <p:nvPr/>
          </p:nvGrpSpPr>
          <p:grpSpPr>
            <a:xfrm>
              <a:off x="-2323" y="4158203"/>
              <a:ext cx="12202600" cy="725276"/>
              <a:chOff x="9932" y="5877893"/>
              <a:chExt cx="12184066" cy="725276"/>
            </a:xfrm>
          </p:grpSpPr>
          <p:sp>
            <p:nvSpPr>
              <p:cNvPr id="85" name="Google Shape;85;p52"/>
              <p:cNvSpPr/>
              <p:nvPr/>
            </p:nvSpPr>
            <p:spPr>
              <a:xfrm>
                <a:off x="9932" y="6469124"/>
                <a:ext cx="12183955" cy="114555"/>
              </a:xfrm>
              <a:prstGeom prst="rect">
                <a:avLst/>
              </a:prstGeom>
              <a:solidFill>
                <a:srgbClr val="214D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86" name="Google Shape;86;p52"/>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sp>
        <p:nvSpPr>
          <p:cNvPr id="87" name="Google Shape;87;p52"/>
          <p:cNvSpPr txBox="1">
            <a:spLocks noGrp="1"/>
          </p:cNvSpPr>
          <p:nvPr>
            <p:ph type="title"/>
          </p:nvPr>
        </p:nvSpPr>
        <p:spPr>
          <a:xfrm>
            <a:off x="731520" y="365760"/>
            <a:ext cx="10857968" cy="76806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400"/>
              <a:buFont typeface="Calibri"/>
              <a:buNone/>
              <a:defRPr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52"/>
          <p:cNvSpPr txBox="1">
            <a:spLocks noGrp="1"/>
          </p:cNvSpPr>
          <p:nvPr>
            <p:ph type="body" idx="1"/>
          </p:nvPr>
        </p:nvSpPr>
        <p:spPr>
          <a:xfrm>
            <a:off x="731520" y="1591445"/>
            <a:ext cx="4925001" cy="2016519"/>
          </a:xfrm>
          <a:prstGeom prst="rect">
            <a:avLst/>
          </a:prstGeom>
          <a:noFill/>
          <a:ln>
            <a:noFill/>
          </a:ln>
        </p:spPr>
        <p:txBody>
          <a:bodyPr spcFirstLastPara="1" wrap="square" lIns="91425" tIns="45700" rIns="91425" bIns="45700" anchor="t" anchorCtr="0">
            <a:normAutofit/>
          </a:bodyPr>
          <a:lstStyle>
            <a:lvl1pPr marL="457200" lvl="0" indent="-228600" algn="l">
              <a:lnSpc>
                <a:spcPct val="136363"/>
              </a:lnSpc>
              <a:spcBef>
                <a:spcPts val="0"/>
              </a:spcBef>
              <a:spcAft>
                <a:spcPts val="0"/>
              </a:spcAft>
              <a:buClr>
                <a:schemeClr val="dk2"/>
              </a:buClr>
              <a:buSzPts val="2200"/>
              <a:buFont typeface="Calibri"/>
              <a:buNone/>
              <a:defRPr sz="2200" b="1">
                <a:solidFill>
                  <a:srgbClr val="214D8D"/>
                </a:solidFill>
              </a:defRPr>
            </a:lvl1pPr>
            <a:lvl2pPr marL="914400" lvl="1" indent="-228600" algn="l">
              <a:lnSpc>
                <a:spcPct val="166666"/>
              </a:lnSpc>
              <a:spcBef>
                <a:spcPts val="0"/>
              </a:spcBef>
              <a:spcAft>
                <a:spcPts val="0"/>
              </a:spcAft>
              <a:buClr>
                <a:schemeClr val="dk2"/>
              </a:buClr>
              <a:buSzPts val="1800"/>
              <a:buFont typeface="Calibri"/>
              <a:buNone/>
              <a:defRPr sz="1800"/>
            </a:lvl2pPr>
            <a:lvl3pPr marL="1371600" lvl="2" indent="-228600" algn="l">
              <a:lnSpc>
                <a:spcPct val="90000"/>
              </a:lnSpc>
              <a:spcBef>
                <a:spcPts val="500"/>
              </a:spcBef>
              <a:spcAft>
                <a:spcPts val="0"/>
              </a:spcAft>
              <a:buClr>
                <a:schemeClr val="dk2"/>
              </a:buClr>
              <a:buSzPts val="2000"/>
              <a:buFont typeface="Calibri"/>
              <a:buNone/>
              <a:defRPr/>
            </a:lvl3pPr>
            <a:lvl4pPr marL="1828800" lvl="3" indent="-228600" algn="l">
              <a:lnSpc>
                <a:spcPct val="90000"/>
              </a:lnSpc>
              <a:spcBef>
                <a:spcPts val="500"/>
              </a:spcBef>
              <a:spcAft>
                <a:spcPts val="0"/>
              </a:spcAft>
              <a:buClr>
                <a:schemeClr val="dk2"/>
              </a:buClr>
              <a:buSzPts val="1800"/>
              <a:buFont typeface="Calibri"/>
              <a:buNone/>
              <a:defRPr/>
            </a:lvl4pPr>
            <a:lvl5pPr marL="2286000" lvl="4" indent="-228600" algn="l">
              <a:lnSpc>
                <a:spcPct val="90000"/>
              </a:lnSpc>
              <a:spcBef>
                <a:spcPts val="500"/>
              </a:spcBef>
              <a:spcAft>
                <a:spcPts val="0"/>
              </a:spcAft>
              <a:buClr>
                <a:schemeClr val="dk2"/>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2"/>
          <p:cNvSpPr txBox="1">
            <a:spLocks noGrp="1"/>
          </p:cNvSpPr>
          <p:nvPr>
            <p:ph type="body" idx="2"/>
          </p:nvPr>
        </p:nvSpPr>
        <p:spPr>
          <a:xfrm>
            <a:off x="6664486" y="1591445"/>
            <a:ext cx="4925001" cy="2016519"/>
          </a:xfrm>
          <a:prstGeom prst="rect">
            <a:avLst/>
          </a:prstGeom>
          <a:noFill/>
          <a:ln>
            <a:noFill/>
          </a:ln>
        </p:spPr>
        <p:txBody>
          <a:bodyPr spcFirstLastPara="1" wrap="square" lIns="91425" tIns="45700" rIns="91425" bIns="45700" anchor="t" anchorCtr="0">
            <a:normAutofit/>
          </a:bodyPr>
          <a:lstStyle>
            <a:lvl1pPr marL="457200" lvl="0" indent="-228600" algn="l">
              <a:lnSpc>
                <a:spcPct val="136363"/>
              </a:lnSpc>
              <a:spcBef>
                <a:spcPts val="0"/>
              </a:spcBef>
              <a:spcAft>
                <a:spcPts val="0"/>
              </a:spcAft>
              <a:buClr>
                <a:schemeClr val="dk2"/>
              </a:buClr>
              <a:buSzPts val="2200"/>
              <a:buFont typeface="Calibri"/>
              <a:buNone/>
              <a:defRPr sz="2200" b="1">
                <a:solidFill>
                  <a:srgbClr val="214D8D"/>
                </a:solidFill>
              </a:defRPr>
            </a:lvl1pPr>
            <a:lvl2pPr marL="914400" lvl="1" indent="-228600" algn="l">
              <a:lnSpc>
                <a:spcPct val="166666"/>
              </a:lnSpc>
              <a:spcBef>
                <a:spcPts val="0"/>
              </a:spcBef>
              <a:spcAft>
                <a:spcPts val="0"/>
              </a:spcAft>
              <a:buClr>
                <a:schemeClr val="dk2"/>
              </a:buClr>
              <a:buSzPts val="1800"/>
              <a:buFont typeface="Calibri"/>
              <a:buNone/>
              <a:defRPr sz="1800"/>
            </a:lvl2pPr>
            <a:lvl3pPr marL="1371600" lvl="2" indent="-228600" algn="l">
              <a:lnSpc>
                <a:spcPct val="90000"/>
              </a:lnSpc>
              <a:spcBef>
                <a:spcPts val="500"/>
              </a:spcBef>
              <a:spcAft>
                <a:spcPts val="0"/>
              </a:spcAft>
              <a:buClr>
                <a:schemeClr val="dk2"/>
              </a:buClr>
              <a:buSzPts val="2000"/>
              <a:buFont typeface="Calibri"/>
              <a:buNone/>
              <a:defRPr/>
            </a:lvl3pPr>
            <a:lvl4pPr marL="1828800" lvl="3" indent="-228600" algn="l">
              <a:lnSpc>
                <a:spcPct val="90000"/>
              </a:lnSpc>
              <a:spcBef>
                <a:spcPts val="500"/>
              </a:spcBef>
              <a:spcAft>
                <a:spcPts val="0"/>
              </a:spcAft>
              <a:buClr>
                <a:schemeClr val="dk2"/>
              </a:buClr>
              <a:buSzPts val="1800"/>
              <a:buFont typeface="Calibri"/>
              <a:buNone/>
              <a:defRPr/>
            </a:lvl4pPr>
            <a:lvl5pPr marL="2286000" lvl="4" indent="-228600" algn="l">
              <a:lnSpc>
                <a:spcPct val="90000"/>
              </a:lnSpc>
              <a:spcBef>
                <a:spcPts val="500"/>
              </a:spcBef>
              <a:spcAft>
                <a:spcPts val="0"/>
              </a:spcAft>
              <a:buClr>
                <a:schemeClr val="dk2"/>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2"/>
          <p:cNvSpPr txBox="1">
            <a:spLocks noGrp="1"/>
          </p:cNvSpPr>
          <p:nvPr>
            <p:ph type="body" idx="3"/>
          </p:nvPr>
        </p:nvSpPr>
        <p:spPr>
          <a:xfrm>
            <a:off x="731520" y="3832349"/>
            <a:ext cx="4925001" cy="2016519"/>
          </a:xfrm>
          <a:prstGeom prst="rect">
            <a:avLst/>
          </a:prstGeom>
          <a:noFill/>
          <a:ln>
            <a:noFill/>
          </a:ln>
        </p:spPr>
        <p:txBody>
          <a:bodyPr spcFirstLastPara="1" wrap="square" lIns="91425" tIns="45700" rIns="91425" bIns="45700" anchor="t" anchorCtr="0">
            <a:normAutofit/>
          </a:bodyPr>
          <a:lstStyle>
            <a:lvl1pPr marL="457200" lvl="0" indent="-228600" algn="l">
              <a:lnSpc>
                <a:spcPct val="136363"/>
              </a:lnSpc>
              <a:spcBef>
                <a:spcPts val="0"/>
              </a:spcBef>
              <a:spcAft>
                <a:spcPts val="0"/>
              </a:spcAft>
              <a:buClr>
                <a:schemeClr val="dk2"/>
              </a:buClr>
              <a:buSzPts val="2200"/>
              <a:buFont typeface="Calibri"/>
              <a:buNone/>
              <a:defRPr sz="2200" b="1">
                <a:solidFill>
                  <a:srgbClr val="214D8D"/>
                </a:solidFill>
              </a:defRPr>
            </a:lvl1pPr>
            <a:lvl2pPr marL="914400" lvl="1" indent="-228600" algn="l">
              <a:lnSpc>
                <a:spcPct val="166666"/>
              </a:lnSpc>
              <a:spcBef>
                <a:spcPts val="0"/>
              </a:spcBef>
              <a:spcAft>
                <a:spcPts val="0"/>
              </a:spcAft>
              <a:buClr>
                <a:schemeClr val="dk2"/>
              </a:buClr>
              <a:buSzPts val="1800"/>
              <a:buFont typeface="Calibri"/>
              <a:buNone/>
              <a:defRPr sz="1800"/>
            </a:lvl2pPr>
            <a:lvl3pPr marL="1371600" lvl="2" indent="-228600" algn="l">
              <a:lnSpc>
                <a:spcPct val="90000"/>
              </a:lnSpc>
              <a:spcBef>
                <a:spcPts val="500"/>
              </a:spcBef>
              <a:spcAft>
                <a:spcPts val="0"/>
              </a:spcAft>
              <a:buClr>
                <a:schemeClr val="dk2"/>
              </a:buClr>
              <a:buSzPts val="2000"/>
              <a:buFont typeface="Calibri"/>
              <a:buNone/>
              <a:defRPr/>
            </a:lvl3pPr>
            <a:lvl4pPr marL="1828800" lvl="3" indent="-228600" algn="l">
              <a:lnSpc>
                <a:spcPct val="90000"/>
              </a:lnSpc>
              <a:spcBef>
                <a:spcPts val="500"/>
              </a:spcBef>
              <a:spcAft>
                <a:spcPts val="0"/>
              </a:spcAft>
              <a:buClr>
                <a:schemeClr val="dk2"/>
              </a:buClr>
              <a:buSzPts val="1800"/>
              <a:buFont typeface="Calibri"/>
              <a:buNone/>
              <a:defRPr/>
            </a:lvl4pPr>
            <a:lvl5pPr marL="2286000" lvl="4" indent="-228600" algn="l">
              <a:lnSpc>
                <a:spcPct val="90000"/>
              </a:lnSpc>
              <a:spcBef>
                <a:spcPts val="500"/>
              </a:spcBef>
              <a:spcAft>
                <a:spcPts val="0"/>
              </a:spcAft>
              <a:buClr>
                <a:schemeClr val="dk2"/>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52"/>
          <p:cNvSpPr txBox="1">
            <a:spLocks noGrp="1"/>
          </p:cNvSpPr>
          <p:nvPr>
            <p:ph type="body" idx="4"/>
          </p:nvPr>
        </p:nvSpPr>
        <p:spPr>
          <a:xfrm>
            <a:off x="6664486" y="3832349"/>
            <a:ext cx="4925001" cy="2016519"/>
          </a:xfrm>
          <a:prstGeom prst="rect">
            <a:avLst/>
          </a:prstGeom>
          <a:noFill/>
          <a:ln>
            <a:noFill/>
          </a:ln>
        </p:spPr>
        <p:txBody>
          <a:bodyPr spcFirstLastPara="1" wrap="square" lIns="91425" tIns="45700" rIns="91425" bIns="45700" anchor="t" anchorCtr="0">
            <a:normAutofit/>
          </a:bodyPr>
          <a:lstStyle>
            <a:lvl1pPr marL="457200" lvl="0" indent="-228600" algn="l">
              <a:lnSpc>
                <a:spcPct val="136363"/>
              </a:lnSpc>
              <a:spcBef>
                <a:spcPts val="0"/>
              </a:spcBef>
              <a:spcAft>
                <a:spcPts val="0"/>
              </a:spcAft>
              <a:buClr>
                <a:schemeClr val="dk2"/>
              </a:buClr>
              <a:buSzPts val="2200"/>
              <a:buFont typeface="Calibri"/>
              <a:buNone/>
              <a:defRPr sz="2200" b="1">
                <a:solidFill>
                  <a:srgbClr val="214D8D"/>
                </a:solidFill>
              </a:defRPr>
            </a:lvl1pPr>
            <a:lvl2pPr marL="914400" lvl="1" indent="-228600" algn="l">
              <a:lnSpc>
                <a:spcPct val="166666"/>
              </a:lnSpc>
              <a:spcBef>
                <a:spcPts val="0"/>
              </a:spcBef>
              <a:spcAft>
                <a:spcPts val="0"/>
              </a:spcAft>
              <a:buClr>
                <a:schemeClr val="dk2"/>
              </a:buClr>
              <a:buSzPts val="1800"/>
              <a:buFont typeface="Calibri"/>
              <a:buNone/>
              <a:defRPr sz="1800"/>
            </a:lvl2pPr>
            <a:lvl3pPr marL="1371600" lvl="2" indent="-228600" algn="l">
              <a:lnSpc>
                <a:spcPct val="90000"/>
              </a:lnSpc>
              <a:spcBef>
                <a:spcPts val="500"/>
              </a:spcBef>
              <a:spcAft>
                <a:spcPts val="0"/>
              </a:spcAft>
              <a:buClr>
                <a:schemeClr val="dk2"/>
              </a:buClr>
              <a:buSzPts val="2000"/>
              <a:buFont typeface="Calibri"/>
              <a:buNone/>
              <a:defRPr/>
            </a:lvl3pPr>
            <a:lvl4pPr marL="1828800" lvl="3" indent="-228600" algn="l">
              <a:lnSpc>
                <a:spcPct val="90000"/>
              </a:lnSpc>
              <a:spcBef>
                <a:spcPts val="500"/>
              </a:spcBef>
              <a:spcAft>
                <a:spcPts val="0"/>
              </a:spcAft>
              <a:buClr>
                <a:schemeClr val="dk2"/>
              </a:buClr>
              <a:buSzPts val="1800"/>
              <a:buFont typeface="Calibri"/>
              <a:buNone/>
              <a:defRPr/>
            </a:lvl4pPr>
            <a:lvl5pPr marL="2286000" lvl="4" indent="-228600" algn="l">
              <a:lnSpc>
                <a:spcPct val="90000"/>
              </a:lnSpc>
              <a:spcBef>
                <a:spcPts val="500"/>
              </a:spcBef>
              <a:spcAft>
                <a:spcPts val="0"/>
              </a:spcAft>
              <a:buClr>
                <a:schemeClr val="dk2"/>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Content-Lt-Blue">
  <p:cSld name="Title-Content-Lt-Blue">
    <p:spTree>
      <p:nvGrpSpPr>
        <p:cNvPr id="1" name="Shape 92"/>
        <p:cNvGrpSpPr/>
        <p:nvPr/>
      </p:nvGrpSpPr>
      <p:grpSpPr>
        <a:xfrm>
          <a:off x="0" y="0"/>
          <a:ext cx="0" cy="0"/>
          <a:chOff x="0" y="0"/>
          <a:chExt cx="0" cy="0"/>
        </a:xfrm>
      </p:grpSpPr>
      <p:pic>
        <p:nvPicPr>
          <p:cNvPr id="93" name="Google Shape;93;p54"/>
          <p:cNvPicPr preferRelativeResize="0"/>
          <p:nvPr/>
        </p:nvPicPr>
        <p:blipFill rotWithShape="1">
          <a:blip r:embed="rId2">
            <a:alphaModFix amt="18000"/>
          </a:blip>
          <a:srcRect/>
          <a:stretch/>
        </p:blipFill>
        <p:spPr>
          <a:xfrm>
            <a:off x="1421" y="0"/>
            <a:ext cx="12192000" cy="6502400"/>
          </a:xfrm>
          <a:prstGeom prst="rect">
            <a:avLst/>
          </a:prstGeom>
          <a:noFill/>
          <a:ln>
            <a:noFill/>
          </a:ln>
        </p:spPr>
      </p:pic>
      <p:sp>
        <p:nvSpPr>
          <p:cNvPr id="94" name="Google Shape;94;p54"/>
          <p:cNvSpPr txBox="1">
            <a:spLocks noGrp="1"/>
          </p:cNvSpPr>
          <p:nvPr>
            <p:ph type="body" idx="1"/>
          </p:nvPr>
        </p:nvSpPr>
        <p:spPr>
          <a:xfrm>
            <a:off x="731520" y="1689145"/>
            <a:ext cx="10757328" cy="4063473"/>
          </a:xfrm>
          <a:prstGeom prst="rect">
            <a:avLst/>
          </a:prstGeom>
          <a:noFill/>
          <a:ln>
            <a:noFill/>
          </a:ln>
        </p:spPr>
        <p:txBody>
          <a:bodyPr spcFirstLastPara="1" wrap="square" lIns="91425" tIns="45700" rIns="91425" bIns="45700" anchor="t" anchorCtr="0">
            <a:normAutofit/>
          </a:bodyPr>
          <a:lstStyle>
            <a:lvl1pPr marL="457200" lvl="0" indent="-406400" algn="l">
              <a:lnSpc>
                <a:spcPct val="108000"/>
              </a:lnSpc>
              <a:spcBef>
                <a:spcPts val="1200"/>
              </a:spcBef>
              <a:spcAft>
                <a:spcPts val="0"/>
              </a:spcAft>
              <a:buClr>
                <a:srgbClr val="214D8D"/>
              </a:buClr>
              <a:buSzPts val="2800"/>
              <a:buChar char="•"/>
              <a:defRPr/>
            </a:lvl1pPr>
            <a:lvl2pPr marL="914400" lvl="1" indent="-381000" algn="l">
              <a:lnSpc>
                <a:spcPct val="108000"/>
              </a:lnSpc>
              <a:spcBef>
                <a:spcPts val="1200"/>
              </a:spcBef>
              <a:spcAft>
                <a:spcPts val="0"/>
              </a:spcAft>
              <a:buClr>
                <a:srgbClr val="214D8D"/>
              </a:buClr>
              <a:buSzPts val="2400"/>
              <a:buChar char="•"/>
              <a:defRPr/>
            </a:lvl2pPr>
            <a:lvl3pPr marL="1371600" lvl="2" indent="-355600" algn="l">
              <a:lnSpc>
                <a:spcPct val="108000"/>
              </a:lnSpc>
              <a:spcBef>
                <a:spcPts val="1200"/>
              </a:spcBef>
              <a:spcAft>
                <a:spcPts val="0"/>
              </a:spcAft>
              <a:buClr>
                <a:srgbClr val="214D8D"/>
              </a:buClr>
              <a:buSzPts val="2000"/>
              <a:buChar char="•"/>
              <a:defRPr/>
            </a:lvl3pPr>
            <a:lvl4pPr marL="1828800" lvl="3" indent="-342900" algn="l">
              <a:lnSpc>
                <a:spcPct val="108000"/>
              </a:lnSpc>
              <a:spcBef>
                <a:spcPts val="1200"/>
              </a:spcBef>
              <a:spcAft>
                <a:spcPts val="0"/>
              </a:spcAft>
              <a:buClr>
                <a:srgbClr val="214D8D"/>
              </a:buClr>
              <a:buSzPts val="1800"/>
              <a:buChar char="•"/>
              <a:defRPr/>
            </a:lvl4pPr>
            <a:lvl5pPr marL="2286000" lvl="4" indent="-342900" algn="l">
              <a:lnSpc>
                <a:spcPct val="108000"/>
              </a:lnSpc>
              <a:spcBef>
                <a:spcPts val="1200"/>
              </a:spcBef>
              <a:spcAft>
                <a:spcPts val="0"/>
              </a:spcAft>
              <a:buClr>
                <a:srgbClr val="214D8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54"/>
          <p:cNvSpPr txBox="1">
            <a:spLocks noGrp="1"/>
          </p:cNvSpPr>
          <p:nvPr>
            <p:ph type="title"/>
          </p:nvPr>
        </p:nvSpPr>
        <p:spPr>
          <a:xfrm>
            <a:off x="731520" y="365761"/>
            <a:ext cx="10757328" cy="1234440"/>
          </a:xfrm>
          <a:prstGeom prst="rect">
            <a:avLst/>
          </a:prstGeom>
          <a:noFill/>
          <a:ln>
            <a:noFill/>
          </a:ln>
        </p:spPr>
        <p:txBody>
          <a:bodyPr spcFirstLastPara="1" wrap="square" lIns="91425" tIns="45700" rIns="91425" bIns="45700" anchor="ctr" anchorCtr="0">
            <a:normAutofit/>
          </a:bodyPr>
          <a:lstStyle>
            <a:lvl1pPr lvl="0" algn="l">
              <a:lnSpc>
                <a:spcPct val="102000"/>
              </a:lnSpc>
              <a:spcBef>
                <a:spcPts val="0"/>
              </a:spcBef>
              <a:spcAft>
                <a:spcPts val="0"/>
              </a:spcAft>
              <a:buClr>
                <a:schemeClr val="dk1"/>
              </a:buClr>
              <a:buSzPts val="4000"/>
              <a:buFont typeface="Calibri"/>
              <a:buNone/>
              <a:defRPr sz="40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6" name="Google Shape;96;p54"/>
          <p:cNvGrpSpPr/>
          <p:nvPr/>
        </p:nvGrpSpPr>
        <p:grpSpPr>
          <a:xfrm>
            <a:off x="0" y="6131851"/>
            <a:ext cx="12192109" cy="755419"/>
            <a:chOff x="-2323" y="4128060"/>
            <a:chExt cx="12202600" cy="755419"/>
          </a:xfrm>
        </p:grpSpPr>
        <p:sp>
          <p:nvSpPr>
            <p:cNvPr id="97" name="Google Shape;97;p54"/>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98" name="Google Shape;98;p54"/>
            <p:cNvGrpSpPr/>
            <p:nvPr/>
          </p:nvGrpSpPr>
          <p:grpSpPr>
            <a:xfrm>
              <a:off x="-2323" y="4158203"/>
              <a:ext cx="12202600" cy="725276"/>
              <a:chOff x="9932" y="5877893"/>
              <a:chExt cx="12184066" cy="725276"/>
            </a:xfrm>
          </p:grpSpPr>
          <p:sp>
            <p:nvSpPr>
              <p:cNvPr id="99" name="Google Shape;99;p54"/>
              <p:cNvSpPr/>
              <p:nvPr/>
            </p:nvSpPr>
            <p:spPr>
              <a:xfrm>
                <a:off x="9932" y="6469124"/>
                <a:ext cx="12183955" cy="114555"/>
              </a:xfrm>
              <a:prstGeom prst="rect">
                <a:avLst/>
              </a:prstGeom>
              <a:solidFill>
                <a:srgbClr val="214D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00" name="Google Shape;100;p54"/>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01"/>
        <p:cNvGrpSpPr/>
        <p:nvPr/>
      </p:nvGrpSpPr>
      <p:grpSpPr>
        <a:xfrm>
          <a:off x="0" y="0"/>
          <a:ext cx="0" cy="0"/>
          <a:chOff x="0" y="0"/>
          <a:chExt cx="0" cy="0"/>
        </a:xfrm>
      </p:grpSpPr>
      <p:pic>
        <p:nvPicPr>
          <p:cNvPr id="102" name="Google Shape;102;p56"/>
          <p:cNvPicPr preferRelativeResize="0"/>
          <p:nvPr/>
        </p:nvPicPr>
        <p:blipFill rotWithShape="1">
          <a:blip r:embed="rId2">
            <a:alphaModFix amt="15000"/>
          </a:blip>
          <a:srcRect/>
          <a:stretch/>
        </p:blipFill>
        <p:spPr>
          <a:xfrm>
            <a:off x="1421" y="0"/>
            <a:ext cx="12192000" cy="6502400"/>
          </a:xfrm>
          <a:prstGeom prst="rect">
            <a:avLst/>
          </a:prstGeom>
          <a:noFill/>
          <a:ln>
            <a:noFill/>
          </a:ln>
        </p:spPr>
      </p:pic>
      <p:sp>
        <p:nvSpPr>
          <p:cNvPr id="103" name="Google Shape;103;p56"/>
          <p:cNvSpPr txBox="1">
            <a:spLocks noGrp="1"/>
          </p:cNvSpPr>
          <p:nvPr>
            <p:ph type="title"/>
          </p:nvPr>
        </p:nvSpPr>
        <p:spPr>
          <a:xfrm>
            <a:off x="731520" y="365761"/>
            <a:ext cx="10773940" cy="1074994"/>
          </a:xfrm>
          <a:prstGeom prst="rect">
            <a:avLst/>
          </a:prstGeom>
          <a:noFill/>
          <a:ln>
            <a:noFill/>
          </a:ln>
        </p:spPr>
        <p:txBody>
          <a:bodyPr spcFirstLastPara="1" wrap="square" lIns="91425" tIns="45700" rIns="91425" bIns="45700" anchor="ctr" anchorCtr="0">
            <a:normAutofit/>
          </a:bodyPr>
          <a:lstStyle>
            <a:lvl1pPr lvl="0" algn="l">
              <a:lnSpc>
                <a:spcPct val="102000"/>
              </a:lnSpc>
              <a:spcBef>
                <a:spcPts val="0"/>
              </a:spcBef>
              <a:spcAft>
                <a:spcPts val="0"/>
              </a:spcAft>
              <a:buClr>
                <a:srgbClr val="214D8D"/>
              </a:buClr>
              <a:buSzPts val="4000"/>
              <a:buFont typeface="Calibri"/>
              <a:buNone/>
              <a:defRPr sz="4000" b="1">
                <a:solidFill>
                  <a:srgbClr val="214D8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56"/>
          <p:cNvSpPr txBox="1">
            <a:spLocks noGrp="1"/>
          </p:cNvSpPr>
          <p:nvPr>
            <p:ph type="body" idx="1"/>
          </p:nvPr>
        </p:nvSpPr>
        <p:spPr>
          <a:xfrm>
            <a:off x="731520" y="1691581"/>
            <a:ext cx="5288280" cy="421045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A37238"/>
              </a:buClr>
              <a:buSzPts val="2800"/>
              <a:buChar char="•"/>
              <a:defRPr/>
            </a:lvl1pPr>
            <a:lvl2pPr marL="914400" lvl="1" indent="-381000" algn="l">
              <a:lnSpc>
                <a:spcPct val="90000"/>
              </a:lnSpc>
              <a:spcBef>
                <a:spcPts val="500"/>
              </a:spcBef>
              <a:spcAft>
                <a:spcPts val="0"/>
              </a:spcAft>
              <a:buClr>
                <a:srgbClr val="A37238"/>
              </a:buClr>
              <a:buSzPts val="2400"/>
              <a:buChar char="•"/>
              <a:defRPr/>
            </a:lvl2pPr>
            <a:lvl3pPr marL="1371600" lvl="2" indent="-368300" algn="l">
              <a:lnSpc>
                <a:spcPct val="90000"/>
              </a:lnSpc>
              <a:spcBef>
                <a:spcPts val="500"/>
              </a:spcBef>
              <a:spcAft>
                <a:spcPts val="0"/>
              </a:spcAft>
              <a:buClr>
                <a:srgbClr val="A37238"/>
              </a:buClr>
              <a:buSzPts val="2200"/>
              <a:buChar char="•"/>
              <a:defRPr sz="2200"/>
            </a:lvl3pPr>
            <a:lvl4pPr marL="1828800" lvl="3" indent="-355600" algn="l">
              <a:lnSpc>
                <a:spcPct val="90000"/>
              </a:lnSpc>
              <a:spcBef>
                <a:spcPts val="500"/>
              </a:spcBef>
              <a:spcAft>
                <a:spcPts val="0"/>
              </a:spcAft>
              <a:buClr>
                <a:srgbClr val="A37238"/>
              </a:buClr>
              <a:buSzPts val="2000"/>
              <a:buChar char="•"/>
              <a:defRPr sz="2000"/>
            </a:lvl4pPr>
            <a:lvl5pPr marL="2286000" lvl="4" indent="-342900" algn="l">
              <a:lnSpc>
                <a:spcPct val="90000"/>
              </a:lnSpc>
              <a:spcBef>
                <a:spcPts val="500"/>
              </a:spcBef>
              <a:spcAft>
                <a:spcPts val="0"/>
              </a:spcAft>
              <a:buClr>
                <a:srgbClr val="A372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6"/>
          <p:cNvSpPr txBox="1">
            <a:spLocks noGrp="1"/>
          </p:cNvSpPr>
          <p:nvPr>
            <p:ph type="body" idx="2"/>
          </p:nvPr>
        </p:nvSpPr>
        <p:spPr>
          <a:xfrm>
            <a:off x="6172200" y="1691581"/>
            <a:ext cx="5333260" cy="421045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A37238"/>
              </a:buClr>
              <a:buSzPts val="2800"/>
              <a:buChar char="•"/>
              <a:defRPr/>
            </a:lvl1pPr>
            <a:lvl2pPr marL="914400" lvl="1" indent="-381000" algn="l">
              <a:lnSpc>
                <a:spcPct val="90000"/>
              </a:lnSpc>
              <a:spcBef>
                <a:spcPts val="500"/>
              </a:spcBef>
              <a:spcAft>
                <a:spcPts val="0"/>
              </a:spcAft>
              <a:buClr>
                <a:srgbClr val="A37238"/>
              </a:buClr>
              <a:buSzPts val="2400"/>
              <a:buChar char="•"/>
              <a:defRPr/>
            </a:lvl2pPr>
            <a:lvl3pPr marL="1371600" lvl="2" indent="-368300" algn="l">
              <a:lnSpc>
                <a:spcPct val="90000"/>
              </a:lnSpc>
              <a:spcBef>
                <a:spcPts val="500"/>
              </a:spcBef>
              <a:spcAft>
                <a:spcPts val="0"/>
              </a:spcAft>
              <a:buClr>
                <a:srgbClr val="A37238"/>
              </a:buClr>
              <a:buSzPts val="2200"/>
              <a:buChar char="•"/>
              <a:defRPr sz="2200"/>
            </a:lvl3pPr>
            <a:lvl4pPr marL="1828800" lvl="3" indent="-355600" algn="l">
              <a:lnSpc>
                <a:spcPct val="90000"/>
              </a:lnSpc>
              <a:spcBef>
                <a:spcPts val="500"/>
              </a:spcBef>
              <a:spcAft>
                <a:spcPts val="0"/>
              </a:spcAft>
              <a:buClr>
                <a:srgbClr val="A37238"/>
              </a:buClr>
              <a:buSzPts val="2000"/>
              <a:buChar char="•"/>
              <a:defRPr sz="2000"/>
            </a:lvl4pPr>
            <a:lvl5pPr marL="2286000" lvl="4" indent="-342900" algn="l">
              <a:lnSpc>
                <a:spcPct val="90000"/>
              </a:lnSpc>
              <a:spcBef>
                <a:spcPts val="500"/>
              </a:spcBef>
              <a:spcAft>
                <a:spcPts val="0"/>
              </a:spcAft>
              <a:buClr>
                <a:srgbClr val="A372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6" name="Google Shape;106;p56"/>
          <p:cNvGrpSpPr/>
          <p:nvPr/>
        </p:nvGrpSpPr>
        <p:grpSpPr>
          <a:xfrm>
            <a:off x="0" y="6131851"/>
            <a:ext cx="12192109" cy="755419"/>
            <a:chOff x="-2323" y="4128060"/>
            <a:chExt cx="12202600" cy="755419"/>
          </a:xfrm>
        </p:grpSpPr>
        <p:sp>
          <p:nvSpPr>
            <p:cNvPr id="107" name="Google Shape;107;p56"/>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108" name="Google Shape;108;p56"/>
            <p:cNvGrpSpPr/>
            <p:nvPr/>
          </p:nvGrpSpPr>
          <p:grpSpPr>
            <a:xfrm>
              <a:off x="-2323" y="4158203"/>
              <a:ext cx="12202600" cy="725276"/>
              <a:chOff x="9932" y="5877893"/>
              <a:chExt cx="12184066" cy="725276"/>
            </a:xfrm>
          </p:grpSpPr>
          <p:sp>
            <p:nvSpPr>
              <p:cNvPr id="109" name="Google Shape;109;p56"/>
              <p:cNvSpPr/>
              <p:nvPr/>
            </p:nvSpPr>
            <p:spPr>
              <a:xfrm>
                <a:off x="9932" y="6469124"/>
                <a:ext cx="12183955" cy="114555"/>
              </a:xfrm>
              <a:prstGeom prst="rect">
                <a:avLst/>
              </a:prstGeom>
              <a:solidFill>
                <a:srgbClr val="214D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10" name="Google Shape;110;p56"/>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214D8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line-Text-Picture">
  <p:cSld name="Headline-Text-Picture">
    <p:spTree>
      <p:nvGrpSpPr>
        <p:cNvPr id="1" name="Shape 111"/>
        <p:cNvGrpSpPr/>
        <p:nvPr/>
      </p:nvGrpSpPr>
      <p:grpSpPr>
        <a:xfrm>
          <a:off x="0" y="0"/>
          <a:ext cx="0" cy="0"/>
          <a:chOff x="0" y="0"/>
          <a:chExt cx="0" cy="0"/>
        </a:xfrm>
      </p:grpSpPr>
      <p:pic>
        <p:nvPicPr>
          <p:cNvPr id="112" name="Google Shape;112;p57"/>
          <p:cNvPicPr preferRelativeResize="0"/>
          <p:nvPr/>
        </p:nvPicPr>
        <p:blipFill rotWithShape="1">
          <a:blip r:embed="rId2">
            <a:alphaModFix amt="9000"/>
          </a:blip>
          <a:srcRect/>
          <a:stretch/>
        </p:blipFill>
        <p:spPr>
          <a:xfrm>
            <a:off x="1421" y="0"/>
            <a:ext cx="12192000" cy="6502400"/>
          </a:xfrm>
          <a:prstGeom prst="rect">
            <a:avLst/>
          </a:prstGeom>
          <a:noFill/>
          <a:ln>
            <a:noFill/>
          </a:ln>
        </p:spPr>
      </p:pic>
      <p:sp>
        <p:nvSpPr>
          <p:cNvPr id="113" name="Google Shape;113;p57"/>
          <p:cNvSpPr txBox="1">
            <a:spLocks noGrp="1"/>
          </p:cNvSpPr>
          <p:nvPr>
            <p:ph type="title"/>
          </p:nvPr>
        </p:nvSpPr>
        <p:spPr>
          <a:xfrm>
            <a:off x="731519" y="365759"/>
            <a:ext cx="10794173" cy="1113095"/>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rgbClr val="143157"/>
              </a:buClr>
              <a:buSzPts val="4400"/>
              <a:buFont typeface="Calibri"/>
              <a:buNone/>
              <a:defRPr sz="4400" b="1">
                <a:solidFill>
                  <a:srgbClr val="1431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57"/>
          <p:cNvSpPr>
            <a:spLocks noGrp="1"/>
          </p:cNvSpPr>
          <p:nvPr>
            <p:ph type="pic" idx="2"/>
          </p:nvPr>
        </p:nvSpPr>
        <p:spPr>
          <a:xfrm>
            <a:off x="7119852" y="1691581"/>
            <a:ext cx="4395030" cy="4210456"/>
          </a:xfrm>
          <a:prstGeom prst="rect">
            <a:avLst/>
          </a:prstGeom>
          <a:noFill/>
          <a:ln>
            <a:noFill/>
          </a:ln>
        </p:spPr>
      </p:sp>
      <p:grpSp>
        <p:nvGrpSpPr>
          <p:cNvPr id="115" name="Google Shape;115;p57"/>
          <p:cNvGrpSpPr/>
          <p:nvPr/>
        </p:nvGrpSpPr>
        <p:grpSpPr>
          <a:xfrm>
            <a:off x="-110" y="6122458"/>
            <a:ext cx="12192109" cy="755419"/>
            <a:chOff x="-2323" y="4128060"/>
            <a:chExt cx="12202600" cy="755419"/>
          </a:xfrm>
        </p:grpSpPr>
        <p:sp>
          <p:nvSpPr>
            <p:cNvPr id="116" name="Google Shape;116;p57"/>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117" name="Google Shape;117;p57"/>
            <p:cNvGrpSpPr/>
            <p:nvPr/>
          </p:nvGrpSpPr>
          <p:grpSpPr>
            <a:xfrm>
              <a:off x="-2323" y="4158203"/>
              <a:ext cx="12202600" cy="725276"/>
              <a:chOff x="9932" y="5877893"/>
              <a:chExt cx="12184066" cy="725276"/>
            </a:xfrm>
          </p:grpSpPr>
          <p:sp>
            <p:nvSpPr>
              <p:cNvPr id="118" name="Google Shape;118;p57"/>
              <p:cNvSpPr/>
              <p:nvPr/>
            </p:nvSpPr>
            <p:spPr>
              <a:xfrm>
                <a:off x="9932" y="6440418"/>
                <a:ext cx="12184065" cy="143262"/>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19" name="Google Shape;119;p57"/>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sp>
        <p:nvSpPr>
          <p:cNvPr id="120" name="Google Shape;120;p57"/>
          <p:cNvSpPr txBox="1">
            <a:spLocks noGrp="1"/>
          </p:cNvSpPr>
          <p:nvPr>
            <p:ph type="body" idx="1"/>
          </p:nvPr>
        </p:nvSpPr>
        <p:spPr>
          <a:xfrm>
            <a:off x="731520" y="1691581"/>
            <a:ext cx="6046470" cy="4210456"/>
          </a:xfrm>
          <a:prstGeom prst="rect">
            <a:avLst/>
          </a:prstGeom>
          <a:noFill/>
          <a:ln>
            <a:noFill/>
          </a:ln>
        </p:spPr>
        <p:txBody>
          <a:bodyPr spcFirstLastPara="1" wrap="square" lIns="91425" tIns="45700" rIns="91425" bIns="45700" anchor="t" anchorCtr="0">
            <a:normAutofit/>
          </a:bodyPr>
          <a:lstStyle>
            <a:lvl1pPr marL="457200" lvl="0" indent="-406400" algn="l">
              <a:lnSpc>
                <a:spcPct val="108000"/>
              </a:lnSpc>
              <a:spcBef>
                <a:spcPts val="1200"/>
              </a:spcBef>
              <a:spcAft>
                <a:spcPts val="0"/>
              </a:spcAft>
              <a:buClr>
                <a:srgbClr val="A37238"/>
              </a:buClr>
              <a:buSzPts val="2800"/>
              <a:buChar char="•"/>
              <a:defRPr/>
            </a:lvl1pPr>
            <a:lvl2pPr marL="914400" lvl="1" indent="-381000" algn="l">
              <a:lnSpc>
                <a:spcPct val="108000"/>
              </a:lnSpc>
              <a:spcBef>
                <a:spcPts val="1200"/>
              </a:spcBef>
              <a:spcAft>
                <a:spcPts val="0"/>
              </a:spcAft>
              <a:buClr>
                <a:srgbClr val="A37238"/>
              </a:buClr>
              <a:buSzPts val="2400"/>
              <a:buChar char="•"/>
              <a:defRPr/>
            </a:lvl2pPr>
            <a:lvl3pPr marL="1371600" lvl="2" indent="-368300" algn="l">
              <a:lnSpc>
                <a:spcPct val="108000"/>
              </a:lnSpc>
              <a:spcBef>
                <a:spcPts val="1200"/>
              </a:spcBef>
              <a:spcAft>
                <a:spcPts val="0"/>
              </a:spcAft>
              <a:buClr>
                <a:srgbClr val="A37238"/>
              </a:buClr>
              <a:buSzPts val="2200"/>
              <a:buChar char="•"/>
              <a:defRPr sz="2200"/>
            </a:lvl3pPr>
            <a:lvl4pPr marL="1828800" lvl="3" indent="-355600" algn="l">
              <a:lnSpc>
                <a:spcPct val="108000"/>
              </a:lnSpc>
              <a:spcBef>
                <a:spcPts val="1200"/>
              </a:spcBef>
              <a:spcAft>
                <a:spcPts val="0"/>
              </a:spcAft>
              <a:buClr>
                <a:srgbClr val="A37238"/>
              </a:buClr>
              <a:buSzPts val="2000"/>
              <a:buChar char="•"/>
              <a:defRPr sz="2000"/>
            </a:lvl4pPr>
            <a:lvl5pPr marL="2286000" lvl="4" indent="-342900" algn="l">
              <a:lnSpc>
                <a:spcPct val="108000"/>
              </a:lnSpc>
              <a:spcBef>
                <a:spcPts val="1200"/>
              </a:spcBef>
              <a:spcAft>
                <a:spcPts val="0"/>
              </a:spcAft>
              <a:buClr>
                <a:srgbClr val="A372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eferences-Resources_Light">
  <p:cSld name="References-Resources_Light">
    <p:bg>
      <p:bgPr>
        <a:solidFill>
          <a:srgbClr val="F3E9DE">
            <a:alpha val="30980"/>
          </a:srgbClr>
        </a:solidFill>
        <a:effectLst/>
      </p:bgPr>
    </p:bg>
    <p:spTree>
      <p:nvGrpSpPr>
        <p:cNvPr id="1" name="Shape 121"/>
        <p:cNvGrpSpPr/>
        <p:nvPr/>
      </p:nvGrpSpPr>
      <p:grpSpPr>
        <a:xfrm>
          <a:off x="0" y="0"/>
          <a:ext cx="0" cy="0"/>
          <a:chOff x="0" y="0"/>
          <a:chExt cx="0" cy="0"/>
        </a:xfrm>
      </p:grpSpPr>
      <p:pic>
        <p:nvPicPr>
          <p:cNvPr id="122" name="Google Shape;122;p58"/>
          <p:cNvPicPr preferRelativeResize="0"/>
          <p:nvPr/>
        </p:nvPicPr>
        <p:blipFill rotWithShape="1">
          <a:blip r:embed="rId2">
            <a:alphaModFix amt="17000"/>
          </a:blip>
          <a:srcRect l="5185"/>
          <a:stretch/>
        </p:blipFill>
        <p:spPr>
          <a:xfrm>
            <a:off x="0" y="0"/>
            <a:ext cx="12192000" cy="6858000"/>
          </a:xfrm>
          <a:prstGeom prst="rect">
            <a:avLst/>
          </a:prstGeom>
          <a:gradFill>
            <a:gsLst>
              <a:gs pos="0">
                <a:srgbClr val="F3E9DE"/>
              </a:gs>
              <a:gs pos="100000">
                <a:schemeClr val="lt1"/>
              </a:gs>
            </a:gsLst>
            <a:lin ang="13500000" scaled="0"/>
          </a:gradFill>
          <a:ln>
            <a:noFill/>
          </a:ln>
        </p:spPr>
      </p:pic>
      <p:sp>
        <p:nvSpPr>
          <p:cNvPr id="123" name="Google Shape;123;p58"/>
          <p:cNvSpPr txBox="1">
            <a:spLocks noGrp="1"/>
          </p:cNvSpPr>
          <p:nvPr>
            <p:ph type="title"/>
          </p:nvPr>
        </p:nvSpPr>
        <p:spPr>
          <a:xfrm>
            <a:off x="731520" y="365760"/>
            <a:ext cx="10783540" cy="1002446"/>
          </a:xfrm>
          <a:prstGeom prst="rect">
            <a:avLst/>
          </a:prstGeom>
          <a:noFill/>
          <a:ln>
            <a:noFill/>
          </a:ln>
        </p:spPr>
        <p:txBody>
          <a:bodyPr spcFirstLastPara="1" wrap="square" lIns="91425" tIns="45700" rIns="91425" bIns="45700" anchor="ctr" anchorCtr="0">
            <a:noAutofit/>
          </a:bodyPr>
          <a:lstStyle>
            <a:lvl1pPr lvl="0" algn="ctr">
              <a:lnSpc>
                <a:spcPct val="102000"/>
              </a:lnSpc>
              <a:spcBef>
                <a:spcPts val="0"/>
              </a:spcBef>
              <a:spcAft>
                <a:spcPts val="0"/>
              </a:spcAft>
              <a:buClr>
                <a:srgbClr val="6C4C25"/>
              </a:buClr>
              <a:buSzPts val="4000"/>
              <a:buFont typeface="Calibri"/>
              <a:buNone/>
              <a:defRPr sz="4000" b="1">
                <a:solidFill>
                  <a:srgbClr val="6C4C25"/>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58"/>
          <p:cNvSpPr txBox="1">
            <a:spLocks noGrp="1"/>
          </p:cNvSpPr>
          <p:nvPr>
            <p:ph type="body" idx="1"/>
          </p:nvPr>
        </p:nvSpPr>
        <p:spPr>
          <a:xfrm>
            <a:off x="731520" y="1488557"/>
            <a:ext cx="10783540" cy="474968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A37238"/>
              </a:buClr>
              <a:buSzPts val="2800"/>
              <a:buChar char="•"/>
              <a:defRPr b="0"/>
            </a:lvl1pPr>
            <a:lvl2pPr marL="914400" lvl="1" indent="-381000" algn="l">
              <a:lnSpc>
                <a:spcPct val="90000"/>
              </a:lnSpc>
              <a:spcBef>
                <a:spcPts val="1000"/>
              </a:spcBef>
              <a:spcAft>
                <a:spcPts val="0"/>
              </a:spcAft>
              <a:buClr>
                <a:srgbClr val="A37238"/>
              </a:buClr>
              <a:buSzPts val="2400"/>
              <a:buChar char="•"/>
              <a:defRPr/>
            </a:lvl2pPr>
            <a:lvl3pPr marL="1371600" lvl="2" indent="-355600" algn="l">
              <a:lnSpc>
                <a:spcPct val="90000"/>
              </a:lnSpc>
              <a:spcBef>
                <a:spcPts val="1000"/>
              </a:spcBef>
              <a:spcAft>
                <a:spcPts val="0"/>
              </a:spcAft>
              <a:buClr>
                <a:srgbClr val="A37238"/>
              </a:buClr>
              <a:buSzPts val="2000"/>
              <a:buChar char="•"/>
              <a:defRPr/>
            </a:lvl3pPr>
            <a:lvl4pPr marL="1828800" lvl="3" indent="-342900" algn="l">
              <a:lnSpc>
                <a:spcPct val="90000"/>
              </a:lnSpc>
              <a:spcBef>
                <a:spcPts val="1000"/>
              </a:spcBef>
              <a:spcAft>
                <a:spcPts val="0"/>
              </a:spcAft>
              <a:buClr>
                <a:srgbClr val="A37238"/>
              </a:buClr>
              <a:buSzPts val="1800"/>
              <a:buChar char="•"/>
              <a:defRPr/>
            </a:lvl4pPr>
            <a:lvl5pPr marL="2286000" lvl="4" indent="-342900" algn="l">
              <a:lnSpc>
                <a:spcPct val="90000"/>
              </a:lnSpc>
              <a:spcBef>
                <a:spcPts val="1000"/>
              </a:spcBef>
              <a:spcAft>
                <a:spcPts val="0"/>
              </a:spcAft>
              <a:buClr>
                <a:srgbClr val="A372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125"/>
        <p:cNvGrpSpPr/>
        <p:nvPr/>
      </p:nvGrpSpPr>
      <p:grpSpPr>
        <a:xfrm>
          <a:off x="0" y="0"/>
          <a:ext cx="0" cy="0"/>
          <a:chOff x="0" y="0"/>
          <a:chExt cx="0" cy="0"/>
        </a:xfrm>
      </p:grpSpPr>
      <p:pic>
        <p:nvPicPr>
          <p:cNvPr id="126" name="Google Shape;126;p59"/>
          <p:cNvPicPr preferRelativeResize="0"/>
          <p:nvPr/>
        </p:nvPicPr>
        <p:blipFill rotWithShape="1">
          <a:blip r:embed="rId2">
            <a:alphaModFix amt="81000"/>
          </a:blip>
          <a:srcRect/>
          <a:stretch/>
        </p:blipFill>
        <p:spPr>
          <a:xfrm>
            <a:off x="0" y="0"/>
            <a:ext cx="12197785" cy="6502400"/>
          </a:xfrm>
          <a:prstGeom prst="rect">
            <a:avLst/>
          </a:prstGeom>
          <a:noFill/>
          <a:ln>
            <a:noFill/>
          </a:ln>
        </p:spPr>
      </p:pic>
      <p:sp>
        <p:nvSpPr>
          <p:cNvPr id="127" name="Google Shape;127;p59"/>
          <p:cNvSpPr/>
          <p:nvPr/>
        </p:nvSpPr>
        <p:spPr>
          <a:xfrm>
            <a:off x="749878" y="800908"/>
            <a:ext cx="10692245" cy="4727864"/>
          </a:xfrm>
          <a:prstGeom prst="roundRect">
            <a:avLst>
              <a:gd name="adj" fmla="val 16667"/>
            </a:avLst>
          </a:prstGeom>
          <a:solidFill>
            <a:schemeClr val="lt1"/>
          </a:solidFill>
          <a:ln w="25400" cap="flat" cmpd="sng">
            <a:solidFill>
              <a:srgbClr val="B7BFC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8" name="Google Shape;128;p59"/>
          <p:cNvSpPr txBox="1">
            <a:spLocks noGrp="1"/>
          </p:cNvSpPr>
          <p:nvPr>
            <p:ph type="body" idx="1"/>
          </p:nvPr>
        </p:nvSpPr>
        <p:spPr>
          <a:xfrm>
            <a:off x="3222171" y="2182983"/>
            <a:ext cx="5776686" cy="2911884"/>
          </a:xfrm>
          <a:prstGeom prst="rect">
            <a:avLst/>
          </a:prstGeom>
          <a:noFill/>
          <a:ln>
            <a:noFill/>
          </a:ln>
        </p:spPr>
        <p:txBody>
          <a:bodyPr spcFirstLastPara="1" wrap="square" lIns="91425" tIns="45700" rIns="91425" bIns="45700" anchor="t" anchorCtr="0">
            <a:normAutofit/>
          </a:bodyPr>
          <a:lstStyle>
            <a:lvl1pPr marL="457200" lvl="0" indent="-406400" algn="l">
              <a:lnSpc>
                <a:spcPct val="89285"/>
              </a:lnSpc>
              <a:spcBef>
                <a:spcPts val="0"/>
              </a:spcBef>
              <a:spcAft>
                <a:spcPts val="0"/>
              </a:spcAft>
              <a:buClr>
                <a:srgbClr val="214D8D"/>
              </a:buClr>
              <a:buSzPts val="2800"/>
              <a:buChar char="•"/>
              <a:defRPr>
                <a:solidFill>
                  <a:srgbClr val="000000"/>
                </a:solidFill>
              </a:defRPr>
            </a:lvl1pPr>
            <a:lvl2pPr marL="914400" lvl="1" indent="-381000" algn="l">
              <a:lnSpc>
                <a:spcPct val="90000"/>
              </a:lnSpc>
              <a:spcBef>
                <a:spcPts val="500"/>
              </a:spcBef>
              <a:spcAft>
                <a:spcPts val="0"/>
              </a:spcAft>
              <a:buClr>
                <a:srgbClr val="214D8D"/>
              </a:buClr>
              <a:buSzPts val="2400"/>
              <a:buChar char="•"/>
              <a:defRPr>
                <a:solidFill>
                  <a:srgbClr val="000000"/>
                </a:solidFill>
              </a:defRPr>
            </a:lvl2pPr>
            <a:lvl3pPr marL="1371600" lvl="2" indent="-355600" algn="l">
              <a:lnSpc>
                <a:spcPct val="90000"/>
              </a:lnSpc>
              <a:spcBef>
                <a:spcPts val="500"/>
              </a:spcBef>
              <a:spcAft>
                <a:spcPts val="0"/>
              </a:spcAft>
              <a:buClr>
                <a:srgbClr val="214D8D"/>
              </a:buClr>
              <a:buSzPts val="2000"/>
              <a:buChar char="•"/>
              <a:defRPr>
                <a:solidFill>
                  <a:srgbClr val="000000"/>
                </a:solidFill>
              </a:defRPr>
            </a:lvl3pPr>
            <a:lvl4pPr marL="1828800" lvl="3" indent="-342900" algn="l">
              <a:lnSpc>
                <a:spcPct val="90000"/>
              </a:lnSpc>
              <a:spcBef>
                <a:spcPts val="500"/>
              </a:spcBef>
              <a:spcAft>
                <a:spcPts val="0"/>
              </a:spcAft>
              <a:buClr>
                <a:srgbClr val="214D8D"/>
              </a:buClr>
              <a:buSzPts val="1800"/>
              <a:buChar char="•"/>
              <a:defRPr>
                <a:solidFill>
                  <a:srgbClr val="000000"/>
                </a:solidFill>
              </a:defRPr>
            </a:lvl4pPr>
            <a:lvl5pPr marL="2286000" lvl="4" indent="-342900" algn="l">
              <a:lnSpc>
                <a:spcPct val="90000"/>
              </a:lnSpc>
              <a:spcBef>
                <a:spcPts val="500"/>
              </a:spcBef>
              <a:spcAft>
                <a:spcPts val="0"/>
              </a:spcAft>
              <a:buClr>
                <a:srgbClr val="214D8D"/>
              </a:buClr>
              <a:buSzPts val="1800"/>
              <a:buChar char="•"/>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9"/>
          <p:cNvSpPr txBox="1">
            <a:spLocks noGrp="1"/>
          </p:cNvSpPr>
          <p:nvPr>
            <p:ph type="title"/>
          </p:nvPr>
        </p:nvSpPr>
        <p:spPr>
          <a:xfrm>
            <a:off x="749876" y="1060626"/>
            <a:ext cx="10692246" cy="72731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4000"/>
              <a:buFont typeface="Calibri"/>
              <a:buNone/>
              <a:defRPr sz="4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30" name="Google Shape;130;p59"/>
          <p:cNvGrpSpPr/>
          <p:nvPr/>
        </p:nvGrpSpPr>
        <p:grpSpPr>
          <a:xfrm>
            <a:off x="-110" y="6122458"/>
            <a:ext cx="12192109" cy="755419"/>
            <a:chOff x="-2323" y="4128060"/>
            <a:chExt cx="12202600" cy="755419"/>
          </a:xfrm>
        </p:grpSpPr>
        <p:sp>
          <p:nvSpPr>
            <p:cNvPr id="131" name="Google Shape;131;p59"/>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132" name="Google Shape;132;p59"/>
            <p:cNvGrpSpPr/>
            <p:nvPr/>
          </p:nvGrpSpPr>
          <p:grpSpPr>
            <a:xfrm>
              <a:off x="-2323" y="4158203"/>
              <a:ext cx="12202600" cy="725276"/>
              <a:chOff x="9932" y="5877893"/>
              <a:chExt cx="12184066" cy="725276"/>
            </a:xfrm>
          </p:grpSpPr>
          <p:sp>
            <p:nvSpPr>
              <p:cNvPr id="133" name="Google Shape;133;p59"/>
              <p:cNvSpPr/>
              <p:nvPr/>
            </p:nvSpPr>
            <p:spPr>
              <a:xfrm>
                <a:off x="9932" y="6440418"/>
                <a:ext cx="12184065" cy="143262"/>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34" name="Google Shape;134;p59"/>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claimer">
  <p:cSld name="Disclaimer">
    <p:spTree>
      <p:nvGrpSpPr>
        <p:cNvPr id="1" name="Shape 23"/>
        <p:cNvGrpSpPr/>
        <p:nvPr/>
      </p:nvGrpSpPr>
      <p:grpSpPr>
        <a:xfrm>
          <a:off x="0" y="0"/>
          <a:ext cx="0" cy="0"/>
          <a:chOff x="0" y="0"/>
          <a:chExt cx="0" cy="0"/>
        </a:xfrm>
      </p:grpSpPr>
      <p:pic>
        <p:nvPicPr>
          <p:cNvPr id="24" name="Google Shape;24;p53"/>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25" name="Google Shape;25;p53"/>
          <p:cNvSpPr/>
          <p:nvPr/>
        </p:nvSpPr>
        <p:spPr>
          <a:xfrm>
            <a:off x="1" y="1"/>
            <a:ext cx="12192000" cy="6858000"/>
          </a:xfrm>
          <a:prstGeom prst="rect">
            <a:avLst/>
          </a:prstGeom>
          <a:solidFill>
            <a:srgbClr val="F3E9DE">
              <a:alpha val="2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accent4"/>
              </a:solidFill>
              <a:latin typeface="Arial"/>
              <a:ea typeface="Arial"/>
              <a:cs typeface="Arial"/>
              <a:sym typeface="Arial"/>
            </a:endParaRPr>
          </a:p>
        </p:txBody>
      </p:sp>
      <p:sp>
        <p:nvSpPr>
          <p:cNvPr id="26" name="Google Shape;26;p53"/>
          <p:cNvSpPr txBox="1">
            <a:spLocks noGrp="1"/>
          </p:cNvSpPr>
          <p:nvPr>
            <p:ph type="body" idx="1"/>
          </p:nvPr>
        </p:nvSpPr>
        <p:spPr>
          <a:xfrm>
            <a:off x="731520" y="1689145"/>
            <a:ext cx="10765062" cy="4382046"/>
          </a:xfrm>
          <a:prstGeom prst="rect">
            <a:avLst/>
          </a:prstGeom>
          <a:noFill/>
          <a:ln>
            <a:noFill/>
          </a:ln>
        </p:spPr>
        <p:txBody>
          <a:bodyPr spcFirstLastPara="1" wrap="square" lIns="91425" tIns="45700" rIns="91425" bIns="45700" anchor="t" anchorCtr="0">
            <a:normAutofit/>
          </a:bodyPr>
          <a:lstStyle>
            <a:lvl1pPr marL="457200" lvl="0" indent="-228600" algn="l">
              <a:lnSpc>
                <a:spcPct val="105000"/>
              </a:lnSpc>
              <a:spcBef>
                <a:spcPts val="0"/>
              </a:spcBef>
              <a:spcAft>
                <a:spcPts val="0"/>
              </a:spcAft>
              <a:buClr>
                <a:schemeClr val="dk2"/>
              </a:buClr>
              <a:buSzPts val="2800"/>
              <a:buFont typeface="Calibri"/>
              <a:buNone/>
              <a:defRPr/>
            </a:lvl1pPr>
            <a:lvl2pPr marL="914400" lvl="1" indent="-381000" algn="l">
              <a:lnSpc>
                <a:spcPct val="105000"/>
              </a:lnSpc>
              <a:spcBef>
                <a:spcPts val="500"/>
              </a:spcBef>
              <a:spcAft>
                <a:spcPts val="0"/>
              </a:spcAft>
              <a:buClr>
                <a:schemeClr val="dk2"/>
              </a:buClr>
              <a:buSzPts val="2400"/>
              <a:buChar char="•"/>
              <a:defRPr/>
            </a:lvl2pPr>
            <a:lvl3pPr marL="1371600" lvl="2" indent="-355600" algn="l">
              <a:lnSpc>
                <a:spcPct val="105000"/>
              </a:lnSpc>
              <a:spcBef>
                <a:spcPts val="500"/>
              </a:spcBef>
              <a:spcAft>
                <a:spcPts val="0"/>
              </a:spcAft>
              <a:buClr>
                <a:schemeClr val="dk2"/>
              </a:buClr>
              <a:buSzPts val="2000"/>
              <a:buChar char="•"/>
              <a:defRPr/>
            </a:lvl3pPr>
            <a:lvl4pPr marL="1828800" lvl="3" indent="-342900" algn="l">
              <a:lnSpc>
                <a:spcPct val="105000"/>
              </a:lnSpc>
              <a:spcBef>
                <a:spcPts val="500"/>
              </a:spcBef>
              <a:spcAft>
                <a:spcPts val="0"/>
              </a:spcAft>
              <a:buClr>
                <a:schemeClr val="dk2"/>
              </a:buClr>
              <a:buSzPts val="1800"/>
              <a:buChar char="•"/>
              <a:defRPr/>
            </a:lvl4pPr>
            <a:lvl5pPr marL="2286000" lvl="4" indent="-342900" algn="l">
              <a:lnSpc>
                <a:spcPct val="105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53"/>
          <p:cNvSpPr txBox="1">
            <a:spLocks noGrp="1"/>
          </p:cNvSpPr>
          <p:nvPr>
            <p:ph type="title"/>
          </p:nvPr>
        </p:nvSpPr>
        <p:spPr>
          <a:xfrm>
            <a:off x="731519" y="365761"/>
            <a:ext cx="10765063" cy="973942"/>
          </a:xfrm>
          <a:prstGeom prst="rect">
            <a:avLst/>
          </a:prstGeom>
          <a:noFill/>
          <a:ln>
            <a:noFill/>
          </a:ln>
        </p:spPr>
        <p:txBody>
          <a:bodyPr spcFirstLastPara="1" wrap="square" lIns="91425" tIns="45700" rIns="91425" bIns="45700" anchor="ctr" anchorCtr="0">
            <a:noAutofit/>
          </a:bodyPr>
          <a:lstStyle>
            <a:lvl1pPr lvl="0" algn="l">
              <a:lnSpc>
                <a:spcPct val="105000"/>
              </a:lnSpc>
              <a:spcBef>
                <a:spcPts val="0"/>
              </a:spcBef>
              <a:spcAft>
                <a:spcPts val="0"/>
              </a:spcAft>
              <a:buClr>
                <a:schemeClr val="dk1"/>
              </a:buClr>
              <a:buSzPts val="4000"/>
              <a:buFont typeface="Calibri"/>
              <a:buNone/>
              <a:defRPr sz="400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28"/>
        <p:cNvGrpSpPr/>
        <p:nvPr/>
      </p:nvGrpSpPr>
      <p:grpSpPr>
        <a:xfrm>
          <a:off x="0" y="0"/>
          <a:ext cx="0" cy="0"/>
          <a:chOff x="0" y="0"/>
          <a:chExt cx="0" cy="0"/>
        </a:xfrm>
      </p:grpSpPr>
      <p:pic>
        <p:nvPicPr>
          <p:cNvPr id="29" name="Google Shape;29;p55"/>
          <p:cNvPicPr preferRelativeResize="0"/>
          <p:nvPr/>
        </p:nvPicPr>
        <p:blipFill rotWithShape="1">
          <a:blip r:embed="rId2">
            <a:alphaModFix amt="15000"/>
          </a:blip>
          <a:srcRect/>
          <a:stretch/>
        </p:blipFill>
        <p:spPr>
          <a:xfrm>
            <a:off x="1421" y="0"/>
            <a:ext cx="12192000" cy="6502400"/>
          </a:xfrm>
          <a:prstGeom prst="rect">
            <a:avLst/>
          </a:prstGeom>
          <a:noFill/>
          <a:ln>
            <a:noFill/>
          </a:ln>
        </p:spPr>
      </p:pic>
      <p:grpSp>
        <p:nvGrpSpPr>
          <p:cNvPr id="30" name="Google Shape;30;p55"/>
          <p:cNvGrpSpPr/>
          <p:nvPr/>
        </p:nvGrpSpPr>
        <p:grpSpPr>
          <a:xfrm>
            <a:off x="-110" y="6125163"/>
            <a:ext cx="12192109" cy="735930"/>
            <a:chOff x="-2323" y="4128060"/>
            <a:chExt cx="12202600" cy="735930"/>
          </a:xfrm>
        </p:grpSpPr>
        <p:sp>
          <p:nvSpPr>
            <p:cNvPr id="31" name="Google Shape;31;p55"/>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32" name="Google Shape;32;p55"/>
            <p:cNvGrpSpPr/>
            <p:nvPr/>
          </p:nvGrpSpPr>
          <p:grpSpPr>
            <a:xfrm>
              <a:off x="-2323" y="4136938"/>
              <a:ext cx="12202600" cy="727053"/>
              <a:chOff x="9932" y="5856628"/>
              <a:chExt cx="12184066" cy="727053"/>
            </a:xfrm>
          </p:grpSpPr>
          <p:sp>
            <p:nvSpPr>
              <p:cNvPr id="33" name="Google Shape;33;p55"/>
              <p:cNvSpPr/>
              <p:nvPr/>
            </p:nvSpPr>
            <p:spPr>
              <a:xfrm>
                <a:off x="9932" y="6429828"/>
                <a:ext cx="12184065" cy="15385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4" name="Google Shape;34;p55"/>
              <p:cNvSpPr/>
              <p:nvPr/>
            </p:nvSpPr>
            <p:spPr>
              <a:xfrm rot="-5400000">
                <a:off x="5739382" y="127288"/>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sp>
        <p:nvSpPr>
          <p:cNvPr id="35" name="Google Shape;35;p55"/>
          <p:cNvSpPr txBox="1">
            <a:spLocks noGrp="1"/>
          </p:cNvSpPr>
          <p:nvPr>
            <p:ph type="title"/>
          </p:nvPr>
        </p:nvSpPr>
        <p:spPr>
          <a:xfrm>
            <a:off x="731520" y="365125"/>
            <a:ext cx="10773940" cy="10972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C4C25"/>
              </a:buClr>
              <a:buSzPts val="4000"/>
              <a:buFont typeface="Calibri"/>
              <a:buNone/>
              <a:defRPr sz="4000" b="1">
                <a:solidFill>
                  <a:srgbClr val="6C4C2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5"/>
          <p:cNvSpPr txBox="1">
            <a:spLocks noGrp="1"/>
          </p:cNvSpPr>
          <p:nvPr>
            <p:ph type="body" idx="1"/>
          </p:nvPr>
        </p:nvSpPr>
        <p:spPr>
          <a:xfrm>
            <a:off x="731520" y="1569199"/>
            <a:ext cx="5266055"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55"/>
          <p:cNvSpPr txBox="1">
            <a:spLocks noGrp="1"/>
          </p:cNvSpPr>
          <p:nvPr>
            <p:ph type="body" idx="2"/>
          </p:nvPr>
        </p:nvSpPr>
        <p:spPr>
          <a:xfrm>
            <a:off x="731520" y="2467941"/>
            <a:ext cx="5266055" cy="3567098"/>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000"/>
              </a:spcBef>
              <a:spcAft>
                <a:spcPts val="0"/>
              </a:spcAft>
              <a:buClr>
                <a:srgbClr val="6C4C25"/>
              </a:buClr>
              <a:buSzPts val="2200"/>
              <a:buChar char="•"/>
              <a:defRPr sz="2200"/>
            </a:lvl1pPr>
            <a:lvl2pPr marL="914400" lvl="1" indent="-355600" algn="l">
              <a:lnSpc>
                <a:spcPct val="90000"/>
              </a:lnSpc>
              <a:spcBef>
                <a:spcPts val="500"/>
              </a:spcBef>
              <a:spcAft>
                <a:spcPts val="0"/>
              </a:spcAft>
              <a:buClr>
                <a:srgbClr val="6C4C25"/>
              </a:buClr>
              <a:buSzPts val="2000"/>
              <a:buChar char="•"/>
              <a:defRPr sz="2000"/>
            </a:lvl2pPr>
            <a:lvl3pPr marL="1371600" lvl="2" indent="-342900" algn="l">
              <a:lnSpc>
                <a:spcPct val="90000"/>
              </a:lnSpc>
              <a:spcBef>
                <a:spcPts val="500"/>
              </a:spcBef>
              <a:spcAft>
                <a:spcPts val="0"/>
              </a:spcAft>
              <a:buClr>
                <a:srgbClr val="6C4C25"/>
              </a:buClr>
              <a:buSzPts val="1800"/>
              <a:buChar char="•"/>
              <a:defRPr sz="1800"/>
            </a:lvl3pPr>
            <a:lvl4pPr marL="1828800" lvl="3" indent="-342900" algn="l">
              <a:lnSpc>
                <a:spcPct val="90000"/>
              </a:lnSpc>
              <a:spcBef>
                <a:spcPts val="500"/>
              </a:spcBef>
              <a:spcAft>
                <a:spcPts val="0"/>
              </a:spcAft>
              <a:buClr>
                <a:srgbClr val="6C4C25"/>
              </a:buClr>
              <a:buSzPts val="1800"/>
              <a:buChar char="•"/>
              <a:defRPr sz="1800"/>
            </a:lvl4pPr>
            <a:lvl5pPr marL="2286000" lvl="4" indent="-342900" algn="l">
              <a:lnSpc>
                <a:spcPct val="90000"/>
              </a:lnSpc>
              <a:spcBef>
                <a:spcPts val="500"/>
              </a:spcBef>
              <a:spcAft>
                <a:spcPts val="0"/>
              </a:spcAft>
              <a:buClr>
                <a:srgbClr val="A37238"/>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5"/>
          <p:cNvSpPr txBox="1">
            <a:spLocks noGrp="1"/>
          </p:cNvSpPr>
          <p:nvPr>
            <p:ph type="body" idx="3"/>
          </p:nvPr>
        </p:nvSpPr>
        <p:spPr>
          <a:xfrm>
            <a:off x="6172200" y="1569199"/>
            <a:ext cx="5333260"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55"/>
          <p:cNvSpPr txBox="1">
            <a:spLocks noGrp="1"/>
          </p:cNvSpPr>
          <p:nvPr>
            <p:ph type="body" idx="4"/>
          </p:nvPr>
        </p:nvSpPr>
        <p:spPr>
          <a:xfrm>
            <a:off x="6204096" y="2467940"/>
            <a:ext cx="5301364" cy="3567099"/>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000"/>
              </a:spcBef>
              <a:spcAft>
                <a:spcPts val="0"/>
              </a:spcAft>
              <a:buClr>
                <a:srgbClr val="6C4C25"/>
              </a:buClr>
              <a:buSzPts val="2200"/>
              <a:buChar char="•"/>
              <a:defRPr sz="2200"/>
            </a:lvl1pPr>
            <a:lvl2pPr marL="914400" lvl="1" indent="-355600" algn="l">
              <a:lnSpc>
                <a:spcPct val="90000"/>
              </a:lnSpc>
              <a:spcBef>
                <a:spcPts val="500"/>
              </a:spcBef>
              <a:spcAft>
                <a:spcPts val="0"/>
              </a:spcAft>
              <a:buClr>
                <a:srgbClr val="6C4C25"/>
              </a:buClr>
              <a:buSzPts val="2000"/>
              <a:buChar char="•"/>
              <a:defRPr sz="2000"/>
            </a:lvl2pPr>
            <a:lvl3pPr marL="1371600" lvl="2" indent="-342900" algn="l">
              <a:lnSpc>
                <a:spcPct val="90000"/>
              </a:lnSpc>
              <a:spcBef>
                <a:spcPts val="500"/>
              </a:spcBef>
              <a:spcAft>
                <a:spcPts val="0"/>
              </a:spcAft>
              <a:buClr>
                <a:srgbClr val="6C4C25"/>
              </a:buClr>
              <a:buSzPts val="1800"/>
              <a:buChar char="•"/>
              <a:defRPr sz="1800"/>
            </a:lvl3pPr>
            <a:lvl4pPr marL="1828800" lvl="3" indent="-342900" algn="l">
              <a:lnSpc>
                <a:spcPct val="90000"/>
              </a:lnSpc>
              <a:spcBef>
                <a:spcPts val="500"/>
              </a:spcBef>
              <a:spcAft>
                <a:spcPts val="0"/>
              </a:spcAft>
              <a:buClr>
                <a:srgbClr val="6C4C25"/>
              </a:buClr>
              <a:buSzPts val="1800"/>
              <a:buChar char="•"/>
              <a:defRPr sz="1800"/>
            </a:lvl4pPr>
            <a:lvl5pPr marL="2286000" lvl="4" indent="-342900" algn="l">
              <a:lnSpc>
                <a:spcPct val="90000"/>
              </a:lnSpc>
              <a:spcBef>
                <a:spcPts val="500"/>
              </a:spcBef>
              <a:spcAft>
                <a:spcPts val="0"/>
              </a:spcAft>
              <a:buClr>
                <a:srgbClr val="A37238"/>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ank-You-Title-Slide">
  <p:cSld name="Thank-You-Title-Slide">
    <p:spTree>
      <p:nvGrpSpPr>
        <p:cNvPr id="1" name="Shape 40"/>
        <p:cNvGrpSpPr/>
        <p:nvPr/>
      </p:nvGrpSpPr>
      <p:grpSpPr>
        <a:xfrm>
          <a:off x="0" y="0"/>
          <a:ext cx="0" cy="0"/>
          <a:chOff x="0" y="0"/>
          <a:chExt cx="0" cy="0"/>
        </a:xfrm>
      </p:grpSpPr>
      <p:pic>
        <p:nvPicPr>
          <p:cNvPr id="41" name="Google Shape;41;p46"/>
          <p:cNvPicPr preferRelativeResize="0"/>
          <p:nvPr/>
        </p:nvPicPr>
        <p:blipFill rotWithShape="1">
          <a:blip r:embed="rId2">
            <a:alphaModFix amt="81000"/>
          </a:blip>
          <a:srcRect/>
          <a:stretch/>
        </p:blipFill>
        <p:spPr>
          <a:xfrm>
            <a:off x="0" y="0"/>
            <a:ext cx="12197785" cy="6502400"/>
          </a:xfrm>
          <a:prstGeom prst="rect">
            <a:avLst/>
          </a:prstGeom>
          <a:noFill/>
          <a:ln>
            <a:noFill/>
          </a:ln>
        </p:spPr>
      </p:pic>
      <p:sp>
        <p:nvSpPr>
          <p:cNvPr id="42" name="Google Shape;42;p46"/>
          <p:cNvSpPr/>
          <p:nvPr/>
        </p:nvSpPr>
        <p:spPr>
          <a:xfrm>
            <a:off x="2427259" y="1552768"/>
            <a:ext cx="7337482" cy="3244465"/>
          </a:xfrm>
          <a:prstGeom prst="roundRect">
            <a:avLst>
              <a:gd name="adj" fmla="val 16667"/>
            </a:avLst>
          </a:prstGeom>
          <a:solidFill>
            <a:schemeClr val="lt1"/>
          </a:solidFill>
          <a:ln w="25400" cap="flat" cmpd="sng">
            <a:solidFill>
              <a:srgbClr val="BBCFC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 name="Google Shape;43;p46"/>
          <p:cNvSpPr txBox="1">
            <a:spLocks noGrp="1"/>
          </p:cNvSpPr>
          <p:nvPr>
            <p:ph type="title"/>
          </p:nvPr>
        </p:nvSpPr>
        <p:spPr>
          <a:xfrm>
            <a:off x="2427259" y="2225040"/>
            <a:ext cx="7337482" cy="1980721"/>
          </a:xfrm>
          <a:prstGeom prst="rect">
            <a:avLst/>
          </a:prstGeom>
          <a:noFill/>
          <a:ln>
            <a:noFill/>
          </a:ln>
        </p:spPr>
        <p:txBody>
          <a:bodyPr spcFirstLastPara="1" wrap="square" lIns="91425" tIns="45700" rIns="91425" bIns="45700" anchor="ctr" anchorCtr="0">
            <a:noAutofit/>
          </a:bodyPr>
          <a:lstStyle>
            <a:lvl1pPr lvl="0" algn="ctr">
              <a:lnSpc>
                <a:spcPct val="105000"/>
              </a:lnSpc>
              <a:spcBef>
                <a:spcPts val="0"/>
              </a:spcBef>
              <a:spcAft>
                <a:spcPts val="0"/>
              </a:spcAft>
              <a:buClr>
                <a:schemeClr val="accent1"/>
              </a:buClr>
              <a:buSzPts val="6000"/>
              <a:buFont typeface="Calibri"/>
              <a:buNone/>
              <a:defRPr sz="60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4" name="Google Shape;44;p46"/>
          <p:cNvGrpSpPr/>
          <p:nvPr/>
        </p:nvGrpSpPr>
        <p:grpSpPr>
          <a:xfrm>
            <a:off x="-110" y="6122458"/>
            <a:ext cx="12192109" cy="755419"/>
            <a:chOff x="-2323" y="4128060"/>
            <a:chExt cx="12202600" cy="755419"/>
          </a:xfrm>
        </p:grpSpPr>
        <p:sp>
          <p:nvSpPr>
            <p:cNvPr id="45" name="Google Shape;45;p46"/>
            <p:cNvSpPr/>
            <p:nvPr/>
          </p:nvSpPr>
          <p:spPr>
            <a:xfrm rot="-5400000">
              <a:off x="5738679" y="-1604305"/>
              <a:ext cx="725276" cy="12190006"/>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46" name="Google Shape;46;p46"/>
            <p:cNvGrpSpPr/>
            <p:nvPr/>
          </p:nvGrpSpPr>
          <p:grpSpPr>
            <a:xfrm>
              <a:off x="-2323" y="4158203"/>
              <a:ext cx="12202600" cy="725276"/>
              <a:chOff x="9932" y="5877893"/>
              <a:chExt cx="12184066" cy="725276"/>
            </a:xfrm>
          </p:grpSpPr>
          <p:sp>
            <p:nvSpPr>
              <p:cNvPr id="47" name="Google Shape;47;p46"/>
              <p:cNvSpPr/>
              <p:nvPr/>
            </p:nvSpPr>
            <p:spPr>
              <a:xfrm>
                <a:off x="9932" y="6440418"/>
                <a:ext cx="12184065" cy="143262"/>
              </a:xfrm>
              <a:prstGeom prst="rect">
                <a:avLst/>
              </a:prstGeom>
              <a:solidFill>
                <a:srgbClr val="1431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48" name="Google Shape;48;p46"/>
              <p:cNvSpPr/>
              <p:nvPr/>
            </p:nvSpPr>
            <p:spPr>
              <a:xfrm rot="-5400000">
                <a:off x="5739382" y="148554"/>
                <a:ext cx="725276" cy="12183955"/>
              </a:xfrm>
              <a:custGeom>
                <a:avLst/>
                <a:gdLst/>
                <a:ahLst/>
                <a:cxnLst/>
                <a:rect l="l" t="t" r="r" b="b"/>
                <a:pathLst>
                  <a:path w="14040" h="10000" extrusionOk="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eft-Side-Title_Gold">
  <p:cSld name="Left-Side-Title_Gold">
    <p:bg>
      <p:bgPr>
        <a:solidFill>
          <a:srgbClr val="F8F2EC"/>
        </a:solidFill>
        <a:effectLst/>
      </p:bgPr>
    </p:bg>
    <p:spTree>
      <p:nvGrpSpPr>
        <p:cNvPr id="1" name="Shape 49"/>
        <p:cNvGrpSpPr/>
        <p:nvPr/>
      </p:nvGrpSpPr>
      <p:grpSpPr>
        <a:xfrm>
          <a:off x="0" y="0"/>
          <a:ext cx="0" cy="0"/>
          <a:chOff x="0" y="0"/>
          <a:chExt cx="0" cy="0"/>
        </a:xfrm>
      </p:grpSpPr>
      <p:pic>
        <p:nvPicPr>
          <p:cNvPr id="50" name="Google Shape;50;p44"/>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51" name="Google Shape;51;p44"/>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52" name="Google Shape;52;p44"/>
          <p:cNvPicPr preferRelativeResize="0"/>
          <p:nvPr/>
        </p:nvPicPr>
        <p:blipFill rotWithShape="1">
          <a:blip r:embed="rId3">
            <a:alphaModFix/>
          </a:blip>
          <a:srcRect t="12453" b="12223"/>
          <a:stretch/>
        </p:blipFill>
        <p:spPr>
          <a:xfrm>
            <a:off x="4150177" y="0"/>
            <a:ext cx="4054078" cy="6858000"/>
          </a:xfrm>
          <a:prstGeom prst="rect">
            <a:avLst/>
          </a:prstGeom>
          <a:noFill/>
          <a:ln>
            <a:noFill/>
          </a:ln>
        </p:spPr>
      </p:pic>
      <p:sp>
        <p:nvSpPr>
          <p:cNvPr id="53" name="Google Shape;53;p44"/>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0"/>
              </a:spcBef>
              <a:spcAft>
                <a:spcPts val="0"/>
              </a:spcAft>
              <a:buClr>
                <a:srgbClr val="A37238"/>
              </a:buClr>
              <a:buSzPts val="3000"/>
              <a:buFont typeface="Arial"/>
              <a:buChar char="•"/>
              <a:defRPr sz="2400">
                <a:solidFill>
                  <a:schemeClr val="accent1"/>
                </a:solidFill>
                <a:latin typeface="Calibri"/>
                <a:ea typeface="Calibri"/>
                <a:cs typeface="Calibri"/>
                <a:sym typeface="Calibri"/>
              </a:defRPr>
            </a:lvl1pPr>
            <a:lvl2pPr marL="914400" lvl="1" indent="-381000" algn="l">
              <a:lnSpc>
                <a:spcPct val="90000"/>
              </a:lnSpc>
              <a:spcBef>
                <a:spcPts val="1000"/>
              </a:spcBef>
              <a:spcAft>
                <a:spcPts val="0"/>
              </a:spcAft>
              <a:buClr>
                <a:schemeClr val="accent2"/>
              </a:buClr>
              <a:buSzPts val="2400"/>
              <a:buFont typeface="Arial"/>
              <a:buChar char="•"/>
              <a:defRPr sz="2400">
                <a:solidFill>
                  <a:schemeClr val="accent1"/>
                </a:solidFill>
                <a:latin typeface="Calibri"/>
                <a:ea typeface="Calibri"/>
                <a:cs typeface="Calibri"/>
                <a:sym typeface="Calibri"/>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Calibri"/>
                <a:ea typeface="Calibri"/>
                <a:cs typeface="Calibri"/>
                <a:sym typeface="Calibri"/>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Calibri"/>
                <a:ea typeface="Calibri"/>
                <a:cs typeface="Calibri"/>
                <a:sym typeface="Calibri"/>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Calibri"/>
                <a:ea typeface="Calibri"/>
                <a:cs typeface="Calibri"/>
                <a:sym typeface="Calibri"/>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4" name="Google Shape;54;p44"/>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accent1"/>
              </a:buClr>
              <a:buSzPts val="4400"/>
              <a:buFont typeface="Calibri"/>
              <a:buNone/>
              <a:defRPr sz="4400" b="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ft-Side-Title_Blue">
  <p:cSld name="Left-Side-Title_Blue">
    <p:bg>
      <p:bgPr>
        <a:solidFill>
          <a:srgbClr val="D9E1F7">
            <a:alpha val="32941"/>
          </a:srgbClr>
        </a:solidFill>
        <a:effectLst/>
      </p:bgPr>
    </p:bg>
    <p:spTree>
      <p:nvGrpSpPr>
        <p:cNvPr id="1" name="Shape 55"/>
        <p:cNvGrpSpPr/>
        <p:nvPr/>
      </p:nvGrpSpPr>
      <p:grpSpPr>
        <a:xfrm>
          <a:off x="0" y="0"/>
          <a:ext cx="0" cy="0"/>
          <a:chOff x="0" y="0"/>
          <a:chExt cx="0" cy="0"/>
        </a:xfrm>
      </p:grpSpPr>
      <p:pic>
        <p:nvPicPr>
          <p:cNvPr id="56" name="Google Shape;56;p40"/>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57" name="Google Shape;57;p40"/>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58" name="Google Shape;58;p40"/>
          <p:cNvPicPr preferRelativeResize="0"/>
          <p:nvPr/>
        </p:nvPicPr>
        <p:blipFill rotWithShape="1">
          <a:blip r:embed="rId3">
            <a:alphaModFix/>
          </a:blip>
          <a:srcRect t="12453" b="12223"/>
          <a:stretch/>
        </p:blipFill>
        <p:spPr>
          <a:xfrm>
            <a:off x="4150177" y="0"/>
            <a:ext cx="4054078" cy="6858000"/>
          </a:xfrm>
          <a:prstGeom prst="rect">
            <a:avLst/>
          </a:prstGeom>
          <a:noFill/>
          <a:ln>
            <a:noFill/>
          </a:ln>
        </p:spPr>
      </p:pic>
      <p:sp>
        <p:nvSpPr>
          <p:cNvPr id="59" name="Google Shape;59;p40"/>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0"/>
              </a:spcBef>
              <a:spcAft>
                <a:spcPts val="0"/>
              </a:spcAft>
              <a:buClr>
                <a:srgbClr val="214D8D"/>
              </a:buClr>
              <a:buSzPts val="3000"/>
              <a:buFont typeface="Arial"/>
              <a:buChar char="•"/>
              <a:defRPr sz="2400">
                <a:solidFill>
                  <a:schemeClr val="accent1"/>
                </a:solidFill>
                <a:latin typeface="Calibri"/>
                <a:ea typeface="Calibri"/>
                <a:cs typeface="Calibri"/>
                <a:sym typeface="Calibri"/>
              </a:defRPr>
            </a:lvl1pPr>
            <a:lvl2pPr marL="914400" lvl="1" indent="-381000" algn="l">
              <a:lnSpc>
                <a:spcPct val="90000"/>
              </a:lnSpc>
              <a:spcBef>
                <a:spcPts val="1000"/>
              </a:spcBef>
              <a:spcAft>
                <a:spcPts val="0"/>
              </a:spcAft>
              <a:buClr>
                <a:schemeClr val="accent2"/>
              </a:buClr>
              <a:buSzPts val="2400"/>
              <a:buFont typeface="Arial"/>
              <a:buChar char="•"/>
              <a:defRPr sz="2400">
                <a:solidFill>
                  <a:schemeClr val="accent1"/>
                </a:solidFill>
                <a:latin typeface="Calibri"/>
                <a:ea typeface="Calibri"/>
                <a:cs typeface="Calibri"/>
                <a:sym typeface="Calibri"/>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Calibri"/>
                <a:ea typeface="Calibri"/>
                <a:cs typeface="Calibri"/>
                <a:sym typeface="Calibri"/>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Calibri"/>
                <a:ea typeface="Calibri"/>
                <a:cs typeface="Calibri"/>
                <a:sym typeface="Calibri"/>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Calibri"/>
                <a:ea typeface="Calibri"/>
                <a:cs typeface="Calibri"/>
                <a:sym typeface="Calibri"/>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0" name="Google Shape;60;p40"/>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accent1"/>
              </a:buClr>
              <a:buSzPts val="4400"/>
              <a:buFont typeface="Calibri"/>
              <a:buNone/>
              <a:defRPr sz="4400" b="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ft-Side-Title_Green">
  <p:cSld name="Left-Side-Title_Green">
    <p:bg>
      <p:bgPr>
        <a:solidFill>
          <a:srgbClr val="E0EBEA">
            <a:alpha val="45098"/>
          </a:srgbClr>
        </a:solidFill>
        <a:effectLst/>
      </p:bgPr>
    </p:bg>
    <p:spTree>
      <p:nvGrpSpPr>
        <p:cNvPr id="1" name="Shape 61"/>
        <p:cNvGrpSpPr/>
        <p:nvPr/>
      </p:nvGrpSpPr>
      <p:grpSpPr>
        <a:xfrm>
          <a:off x="0" y="0"/>
          <a:ext cx="0" cy="0"/>
          <a:chOff x="0" y="0"/>
          <a:chExt cx="0" cy="0"/>
        </a:xfrm>
      </p:grpSpPr>
      <p:pic>
        <p:nvPicPr>
          <p:cNvPr id="62" name="Google Shape;62;p48"/>
          <p:cNvPicPr preferRelativeResize="0"/>
          <p:nvPr/>
        </p:nvPicPr>
        <p:blipFill rotWithShape="1">
          <a:blip r:embed="rId2">
            <a:alphaModFix amt="9000"/>
          </a:blip>
          <a:srcRect l="5317"/>
          <a:stretch/>
        </p:blipFill>
        <p:spPr>
          <a:xfrm rot="10800000">
            <a:off x="10629" y="891"/>
            <a:ext cx="12181370" cy="6861543"/>
          </a:xfrm>
          <a:prstGeom prst="rect">
            <a:avLst/>
          </a:prstGeom>
          <a:noFill/>
          <a:ln>
            <a:noFill/>
          </a:ln>
        </p:spPr>
      </p:pic>
      <p:sp>
        <p:nvSpPr>
          <p:cNvPr id="63" name="Google Shape;63;p48"/>
          <p:cNvSpPr/>
          <p:nvPr/>
        </p:nvSpPr>
        <p:spPr>
          <a:xfrm>
            <a:off x="8148320" y="0"/>
            <a:ext cx="4043680" cy="6858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64" name="Google Shape;64;p48"/>
          <p:cNvPicPr preferRelativeResize="0"/>
          <p:nvPr/>
        </p:nvPicPr>
        <p:blipFill rotWithShape="1">
          <a:blip r:embed="rId3">
            <a:alphaModFix/>
          </a:blip>
          <a:srcRect t="12453" b="12223"/>
          <a:stretch/>
        </p:blipFill>
        <p:spPr>
          <a:xfrm>
            <a:off x="4150177" y="0"/>
            <a:ext cx="4054078" cy="6858000"/>
          </a:xfrm>
          <a:prstGeom prst="rect">
            <a:avLst/>
          </a:prstGeom>
          <a:noFill/>
          <a:ln>
            <a:noFill/>
          </a:ln>
        </p:spPr>
      </p:pic>
      <p:sp>
        <p:nvSpPr>
          <p:cNvPr id="65" name="Google Shape;65;p48"/>
          <p:cNvSpPr txBox="1">
            <a:spLocks noGrp="1"/>
          </p:cNvSpPr>
          <p:nvPr>
            <p:ph type="ctrTitle"/>
          </p:nvPr>
        </p:nvSpPr>
        <p:spPr>
          <a:xfrm>
            <a:off x="429768" y="1986591"/>
            <a:ext cx="3872068" cy="1991208"/>
          </a:xfrm>
          <a:prstGeom prst="rect">
            <a:avLst/>
          </a:prstGeom>
          <a:noFill/>
          <a:ln>
            <a:noFill/>
          </a:ln>
        </p:spPr>
        <p:txBody>
          <a:bodyPr spcFirstLastPara="1" wrap="square" lIns="91425" tIns="45700" rIns="91425" bIns="45700" anchor="b" anchorCtr="0">
            <a:normAutofit/>
          </a:bodyPr>
          <a:lstStyle>
            <a:lvl1pPr lvl="0" algn="l">
              <a:lnSpc>
                <a:spcPct val="102000"/>
              </a:lnSpc>
              <a:spcBef>
                <a:spcPts val="0"/>
              </a:spcBef>
              <a:spcAft>
                <a:spcPts val="0"/>
              </a:spcAft>
              <a:buClr>
                <a:schemeClr val="accent1"/>
              </a:buClr>
              <a:buSzPts val="4400"/>
              <a:buFont typeface="Calibri"/>
              <a:buNone/>
              <a:defRPr sz="4400" b="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8"/>
          <p:cNvSpPr txBox="1">
            <a:spLocks noGrp="1"/>
          </p:cNvSpPr>
          <p:nvPr>
            <p:ph type="body" idx="1"/>
          </p:nvPr>
        </p:nvSpPr>
        <p:spPr>
          <a:xfrm>
            <a:off x="5310216" y="1518755"/>
            <a:ext cx="5963920" cy="3820490"/>
          </a:xfrm>
          <a:prstGeom prst="rect">
            <a:avLst/>
          </a:prstGeom>
          <a:noFill/>
          <a:ln>
            <a:noFill/>
          </a:ln>
        </p:spPr>
        <p:txBody>
          <a:bodyPr spcFirstLastPara="1" wrap="square" lIns="91425" tIns="45700" rIns="91425" bIns="45700" anchor="t" anchorCtr="0">
            <a:normAutofit/>
          </a:bodyPr>
          <a:lstStyle>
            <a:lvl1pPr marL="457200" lvl="0" indent="-419100" algn="l">
              <a:lnSpc>
                <a:spcPct val="108000"/>
              </a:lnSpc>
              <a:spcBef>
                <a:spcPts val="0"/>
              </a:spcBef>
              <a:spcAft>
                <a:spcPts val="0"/>
              </a:spcAft>
              <a:buClr>
                <a:srgbClr val="4C7A75"/>
              </a:buClr>
              <a:buSzPts val="3000"/>
              <a:buFont typeface="Arial"/>
              <a:buChar char="•"/>
              <a:defRPr sz="2400">
                <a:solidFill>
                  <a:schemeClr val="accent1"/>
                </a:solidFill>
                <a:latin typeface="Calibri"/>
                <a:ea typeface="Calibri"/>
                <a:cs typeface="Calibri"/>
                <a:sym typeface="Calibri"/>
              </a:defRPr>
            </a:lvl1pPr>
            <a:lvl2pPr marL="914400" lvl="1" indent="-381000" algn="l">
              <a:lnSpc>
                <a:spcPct val="90000"/>
              </a:lnSpc>
              <a:spcBef>
                <a:spcPts val="1000"/>
              </a:spcBef>
              <a:spcAft>
                <a:spcPts val="0"/>
              </a:spcAft>
              <a:buClr>
                <a:schemeClr val="accent2"/>
              </a:buClr>
              <a:buSzPts val="2400"/>
              <a:buFont typeface="Arial"/>
              <a:buChar char="•"/>
              <a:defRPr sz="2400">
                <a:solidFill>
                  <a:schemeClr val="accent1"/>
                </a:solidFill>
                <a:latin typeface="Calibri"/>
                <a:ea typeface="Calibri"/>
                <a:cs typeface="Calibri"/>
                <a:sym typeface="Calibri"/>
              </a:defRPr>
            </a:lvl2pPr>
            <a:lvl3pPr marL="1371600" lvl="2" indent="-365760" algn="l">
              <a:lnSpc>
                <a:spcPct val="108333"/>
              </a:lnSpc>
              <a:spcBef>
                <a:spcPts val="0"/>
              </a:spcBef>
              <a:spcAft>
                <a:spcPts val="0"/>
              </a:spcAft>
              <a:buClr>
                <a:schemeClr val="accent2"/>
              </a:buClr>
              <a:buSzPts val="2160"/>
              <a:buFont typeface="Arial"/>
              <a:buChar char="•"/>
              <a:defRPr sz="2400">
                <a:solidFill>
                  <a:schemeClr val="accent1"/>
                </a:solidFill>
                <a:latin typeface="Calibri"/>
                <a:ea typeface="Calibri"/>
                <a:cs typeface="Calibri"/>
                <a:sym typeface="Calibri"/>
              </a:defRPr>
            </a:lvl3pPr>
            <a:lvl4pPr marL="1828800" lvl="3" indent="-365760" algn="l">
              <a:lnSpc>
                <a:spcPct val="108333"/>
              </a:lnSpc>
              <a:spcBef>
                <a:spcPts val="0"/>
              </a:spcBef>
              <a:spcAft>
                <a:spcPts val="0"/>
              </a:spcAft>
              <a:buClr>
                <a:schemeClr val="accent2"/>
              </a:buClr>
              <a:buSzPts val="2160"/>
              <a:buFont typeface="Arial"/>
              <a:buChar char="•"/>
              <a:defRPr sz="2400">
                <a:solidFill>
                  <a:schemeClr val="accent1"/>
                </a:solidFill>
                <a:latin typeface="Calibri"/>
                <a:ea typeface="Calibri"/>
                <a:cs typeface="Calibri"/>
                <a:sym typeface="Calibri"/>
              </a:defRPr>
            </a:lvl4pPr>
            <a:lvl5pPr marL="2286000" lvl="4" indent="-365760" algn="l">
              <a:lnSpc>
                <a:spcPct val="108333"/>
              </a:lnSpc>
              <a:spcBef>
                <a:spcPts val="0"/>
              </a:spcBef>
              <a:spcAft>
                <a:spcPts val="0"/>
              </a:spcAft>
              <a:buClr>
                <a:schemeClr val="accent2"/>
              </a:buClr>
              <a:buSzPts val="2160"/>
              <a:buFont typeface="Arial"/>
              <a:buChar char="•"/>
              <a:defRPr sz="2400">
                <a:solidFill>
                  <a:schemeClr val="accent1"/>
                </a:solidFill>
                <a:latin typeface="Calibri"/>
                <a:ea typeface="Calibri"/>
                <a:cs typeface="Calibri"/>
                <a:sym typeface="Calibri"/>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Break-Slide_Blue">
  <p:cSld name="Title-Break-Slide_Blue">
    <p:bg>
      <p:bgPr>
        <a:solidFill>
          <a:schemeClr val="dk1"/>
        </a:solidFill>
        <a:effectLst/>
      </p:bgPr>
    </p:bg>
    <p:spTree>
      <p:nvGrpSpPr>
        <p:cNvPr id="1" name="Shape 67"/>
        <p:cNvGrpSpPr/>
        <p:nvPr/>
      </p:nvGrpSpPr>
      <p:grpSpPr>
        <a:xfrm>
          <a:off x="0" y="0"/>
          <a:ext cx="0" cy="0"/>
          <a:chOff x="0" y="0"/>
          <a:chExt cx="0" cy="0"/>
        </a:xfrm>
      </p:grpSpPr>
      <p:pic>
        <p:nvPicPr>
          <p:cNvPr id="68" name="Google Shape;68;p49"/>
          <p:cNvPicPr preferRelativeResize="0"/>
          <p:nvPr/>
        </p:nvPicPr>
        <p:blipFill rotWithShape="1">
          <a:blip r:embed="rId2">
            <a:alphaModFix amt="10000"/>
          </a:blip>
          <a:srcRect l="5185"/>
          <a:stretch/>
        </p:blipFill>
        <p:spPr>
          <a:xfrm>
            <a:off x="0" y="0"/>
            <a:ext cx="12192000" cy="6858000"/>
          </a:xfrm>
          <a:prstGeom prst="rect">
            <a:avLst/>
          </a:prstGeom>
          <a:noFill/>
          <a:ln>
            <a:noFill/>
          </a:ln>
        </p:spPr>
      </p:pic>
      <p:sp>
        <p:nvSpPr>
          <p:cNvPr id="69" name="Google Shape;69;p49"/>
          <p:cNvSpPr txBox="1">
            <a:spLocks noGrp="1"/>
          </p:cNvSpPr>
          <p:nvPr>
            <p:ph type="title"/>
          </p:nvPr>
        </p:nvSpPr>
        <p:spPr>
          <a:xfrm>
            <a:off x="2264664" y="1753011"/>
            <a:ext cx="7662672" cy="2292096"/>
          </a:xfrm>
          <a:prstGeom prst="rect">
            <a:avLst/>
          </a:prstGeom>
          <a:noFill/>
          <a:ln>
            <a:noFill/>
          </a:ln>
        </p:spPr>
        <p:txBody>
          <a:bodyPr spcFirstLastPara="1" wrap="square" lIns="91425" tIns="45700" rIns="91425" bIns="45700" anchor="b" anchorCtr="0">
            <a:normAutofit/>
          </a:bodyPr>
          <a:lstStyle>
            <a:lvl1pPr lvl="0" algn="ctr">
              <a:lnSpc>
                <a:spcPct val="105000"/>
              </a:lnSpc>
              <a:spcBef>
                <a:spcPts val="0"/>
              </a:spcBef>
              <a:spcAft>
                <a:spcPts val="0"/>
              </a:spcAft>
              <a:buClr>
                <a:schemeClr val="lt1"/>
              </a:buClr>
              <a:buSzPts val="6000"/>
              <a:buFont typeface="Calibri"/>
              <a:buNone/>
              <a:defRPr sz="60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9"/>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1">
                <a:solidFill>
                  <a:schemeClr val="lt1"/>
                </a:solidFill>
              </a:defRPr>
            </a:lvl1pPr>
            <a:lvl2pPr marL="914400" lvl="1" indent="-228600" algn="l">
              <a:lnSpc>
                <a:spcPct val="90000"/>
              </a:lnSpc>
              <a:spcBef>
                <a:spcPts val="500"/>
              </a:spcBef>
              <a:spcAft>
                <a:spcPts val="0"/>
              </a:spcAft>
              <a:buClr>
                <a:srgbClr val="88898D"/>
              </a:buClr>
              <a:buSzPts val="2000"/>
              <a:buNone/>
              <a:defRPr sz="2000">
                <a:solidFill>
                  <a:srgbClr val="88898D"/>
                </a:solidFill>
              </a:defRPr>
            </a:lvl2pPr>
            <a:lvl3pPr marL="1371600" lvl="2" indent="-228600" algn="l">
              <a:lnSpc>
                <a:spcPct val="90000"/>
              </a:lnSpc>
              <a:spcBef>
                <a:spcPts val="500"/>
              </a:spcBef>
              <a:spcAft>
                <a:spcPts val="0"/>
              </a:spcAft>
              <a:buClr>
                <a:srgbClr val="88898D"/>
              </a:buClr>
              <a:buSzPts val="1800"/>
              <a:buNone/>
              <a:defRPr sz="1800">
                <a:solidFill>
                  <a:srgbClr val="88898D"/>
                </a:solidFill>
              </a:defRPr>
            </a:lvl3pPr>
            <a:lvl4pPr marL="1828800" lvl="3" indent="-228600" algn="l">
              <a:lnSpc>
                <a:spcPct val="90000"/>
              </a:lnSpc>
              <a:spcBef>
                <a:spcPts val="500"/>
              </a:spcBef>
              <a:spcAft>
                <a:spcPts val="0"/>
              </a:spcAft>
              <a:buClr>
                <a:srgbClr val="88898D"/>
              </a:buClr>
              <a:buSzPts val="1600"/>
              <a:buNone/>
              <a:defRPr sz="1600">
                <a:solidFill>
                  <a:srgbClr val="88898D"/>
                </a:solidFill>
              </a:defRPr>
            </a:lvl4pPr>
            <a:lvl5pPr marL="2286000" lvl="4" indent="-228600" algn="l">
              <a:lnSpc>
                <a:spcPct val="90000"/>
              </a:lnSpc>
              <a:spcBef>
                <a:spcPts val="500"/>
              </a:spcBef>
              <a:spcAft>
                <a:spcPts val="0"/>
              </a:spcAft>
              <a:buClr>
                <a:srgbClr val="88898D"/>
              </a:buClr>
              <a:buSzPts val="1600"/>
              <a:buNone/>
              <a:defRPr sz="1600">
                <a:solidFill>
                  <a:srgbClr val="88898D"/>
                </a:solidFill>
              </a:defRPr>
            </a:lvl5pPr>
            <a:lvl6pPr marL="2743200" lvl="5" indent="-228600" algn="l">
              <a:lnSpc>
                <a:spcPct val="90000"/>
              </a:lnSpc>
              <a:spcBef>
                <a:spcPts val="500"/>
              </a:spcBef>
              <a:spcAft>
                <a:spcPts val="0"/>
              </a:spcAft>
              <a:buClr>
                <a:srgbClr val="88898D"/>
              </a:buClr>
              <a:buSzPts val="1600"/>
              <a:buNone/>
              <a:defRPr sz="1600">
                <a:solidFill>
                  <a:srgbClr val="88898D"/>
                </a:solidFill>
              </a:defRPr>
            </a:lvl6pPr>
            <a:lvl7pPr marL="3200400" lvl="6" indent="-228600" algn="l">
              <a:lnSpc>
                <a:spcPct val="90000"/>
              </a:lnSpc>
              <a:spcBef>
                <a:spcPts val="500"/>
              </a:spcBef>
              <a:spcAft>
                <a:spcPts val="0"/>
              </a:spcAft>
              <a:buClr>
                <a:srgbClr val="88898D"/>
              </a:buClr>
              <a:buSzPts val="1600"/>
              <a:buNone/>
              <a:defRPr sz="1600">
                <a:solidFill>
                  <a:srgbClr val="88898D"/>
                </a:solidFill>
              </a:defRPr>
            </a:lvl7pPr>
            <a:lvl8pPr marL="3657600" lvl="7" indent="-228600" algn="l">
              <a:lnSpc>
                <a:spcPct val="90000"/>
              </a:lnSpc>
              <a:spcBef>
                <a:spcPts val="500"/>
              </a:spcBef>
              <a:spcAft>
                <a:spcPts val="0"/>
              </a:spcAft>
              <a:buClr>
                <a:srgbClr val="88898D"/>
              </a:buClr>
              <a:buSzPts val="1600"/>
              <a:buNone/>
              <a:defRPr sz="1600">
                <a:solidFill>
                  <a:srgbClr val="88898D"/>
                </a:solidFill>
              </a:defRPr>
            </a:lvl8pPr>
            <a:lvl9pPr marL="4114800" lvl="8" indent="-228600" algn="l">
              <a:lnSpc>
                <a:spcPct val="90000"/>
              </a:lnSpc>
              <a:spcBef>
                <a:spcPts val="500"/>
              </a:spcBef>
              <a:spcAft>
                <a:spcPts val="0"/>
              </a:spcAft>
              <a:buClr>
                <a:srgbClr val="88898D"/>
              </a:buClr>
              <a:buSzPts val="1600"/>
              <a:buNone/>
              <a:defRPr sz="1600">
                <a:solidFill>
                  <a:srgbClr val="88898D"/>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Break-Slide_Green">
  <p:cSld name="Title-Break-Slide_Green">
    <p:bg>
      <p:bgPr>
        <a:solidFill>
          <a:srgbClr val="32514E"/>
        </a:solidFill>
        <a:effectLst/>
      </p:bgPr>
    </p:bg>
    <p:spTree>
      <p:nvGrpSpPr>
        <p:cNvPr id="1" name="Shape 71"/>
        <p:cNvGrpSpPr/>
        <p:nvPr/>
      </p:nvGrpSpPr>
      <p:grpSpPr>
        <a:xfrm>
          <a:off x="0" y="0"/>
          <a:ext cx="0" cy="0"/>
          <a:chOff x="0" y="0"/>
          <a:chExt cx="0" cy="0"/>
        </a:xfrm>
      </p:grpSpPr>
      <p:pic>
        <p:nvPicPr>
          <p:cNvPr id="72" name="Google Shape;72;p50"/>
          <p:cNvPicPr preferRelativeResize="0"/>
          <p:nvPr/>
        </p:nvPicPr>
        <p:blipFill rotWithShape="1">
          <a:blip r:embed="rId2">
            <a:alphaModFix amt="10000"/>
          </a:blip>
          <a:srcRect l="5185"/>
          <a:stretch/>
        </p:blipFill>
        <p:spPr>
          <a:xfrm>
            <a:off x="0" y="0"/>
            <a:ext cx="12192000" cy="6858000"/>
          </a:xfrm>
          <a:prstGeom prst="rect">
            <a:avLst/>
          </a:prstGeom>
          <a:noFill/>
          <a:ln>
            <a:noFill/>
          </a:ln>
        </p:spPr>
      </p:pic>
      <p:sp>
        <p:nvSpPr>
          <p:cNvPr id="73" name="Google Shape;73;p50"/>
          <p:cNvSpPr txBox="1">
            <a:spLocks noGrp="1"/>
          </p:cNvSpPr>
          <p:nvPr>
            <p:ph type="title"/>
          </p:nvPr>
        </p:nvSpPr>
        <p:spPr>
          <a:xfrm>
            <a:off x="2264664" y="1753011"/>
            <a:ext cx="7662672" cy="2292096"/>
          </a:xfrm>
          <a:prstGeom prst="rect">
            <a:avLst/>
          </a:prstGeom>
          <a:noFill/>
          <a:ln>
            <a:noFill/>
          </a:ln>
        </p:spPr>
        <p:txBody>
          <a:bodyPr spcFirstLastPara="1" wrap="square" lIns="91425" tIns="45700" rIns="91425" bIns="45700" anchor="b" anchorCtr="0">
            <a:normAutofit/>
          </a:bodyPr>
          <a:lstStyle>
            <a:lvl1pPr lvl="0" algn="ctr">
              <a:lnSpc>
                <a:spcPct val="105000"/>
              </a:lnSpc>
              <a:spcBef>
                <a:spcPts val="0"/>
              </a:spcBef>
              <a:spcAft>
                <a:spcPts val="0"/>
              </a:spcAft>
              <a:buClr>
                <a:schemeClr val="lt1"/>
              </a:buClr>
              <a:buSzPts val="6000"/>
              <a:buFont typeface="Calibri"/>
              <a:buNone/>
              <a:defRPr sz="60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0"/>
          <p:cNvSpPr txBox="1">
            <a:spLocks noGrp="1"/>
          </p:cNvSpPr>
          <p:nvPr>
            <p:ph type="body" idx="1"/>
          </p:nvPr>
        </p:nvSpPr>
        <p:spPr>
          <a:xfrm>
            <a:off x="2264664" y="4177141"/>
            <a:ext cx="7662672" cy="92479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1">
                <a:solidFill>
                  <a:schemeClr val="lt1"/>
                </a:solidFill>
              </a:defRPr>
            </a:lvl1pPr>
            <a:lvl2pPr marL="914400" lvl="1" indent="-228600" algn="l">
              <a:lnSpc>
                <a:spcPct val="90000"/>
              </a:lnSpc>
              <a:spcBef>
                <a:spcPts val="500"/>
              </a:spcBef>
              <a:spcAft>
                <a:spcPts val="0"/>
              </a:spcAft>
              <a:buClr>
                <a:srgbClr val="88898D"/>
              </a:buClr>
              <a:buSzPts val="2000"/>
              <a:buNone/>
              <a:defRPr sz="2000">
                <a:solidFill>
                  <a:srgbClr val="88898D"/>
                </a:solidFill>
              </a:defRPr>
            </a:lvl2pPr>
            <a:lvl3pPr marL="1371600" lvl="2" indent="-228600" algn="l">
              <a:lnSpc>
                <a:spcPct val="90000"/>
              </a:lnSpc>
              <a:spcBef>
                <a:spcPts val="500"/>
              </a:spcBef>
              <a:spcAft>
                <a:spcPts val="0"/>
              </a:spcAft>
              <a:buClr>
                <a:srgbClr val="88898D"/>
              </a:buClr>
              <a:buSzPts val="1800"/>
              <a:buNone/>
              <a:defRPr sz="1800">
                <a:solidFill>
                  <a:srgbClr val="88898D"/>
                </a:solidFill>
              </a:defRPr>
            </a:lvl3pPr>
            <a:lvl4pPr marL="1828800" lvl="3" indent="-228600" algn="l">
              <a:lnSpc>
                <a:spcPct val="90000"/>
              </a:lnSpc>
              <a:spcBef>
                <a:spcPts val="500"/>
              </a:spcBef>
              <a:spcAft>
                <a:spcPts val="0"/>
              </a:spcAft>
              <a:buClr>
                <a:srgbClr val="88898D"/>
              </a:buClr>
              <a:buSzPts val="1600"/>
              <a:buNone/>
              <a:defRPr sz="1600">
                <a:solidFill>
                  <a:srgbClr val="88898D"/>
                </a:solidFill>
              </a:defRPr>
            </a:lvl4pPr>
            <a:lvl5pPr marL="2286000" lvl="4" indent="-228600" algn="l">
              <a:lnSpc>
                <a:spcPct val="90000"/>
              </a:lnSpc>
              <a:spcBef>
                <a:spcPts val="500"/>
              </a:spcBef>
              <a:spcAft>
                <a:spcPts val="0"/>
              </a:spcAft>
              <a:buClr>
                <a:srgbClr val="88898D"/>
              </a:buClr>
              <a:buSzPts val="1600"/>
              <a:buNone/>
              <a:defRPr sz="1600">
                <a:solidFill>
                  <a:srgbClr val="88898D"/>
                </a:solidFill>
              </a:defRPr>
            </a:lvl5pPr>
            <a:lvl6pPr marL="2743200" lvl="5" indent="-228600" algn="l">
              <a:lnSpc>
                <a:spcPct val="90000"/>
              </a:lnSpc>
              <a:spcBef>
                <a:spcPts val="500"/>
              </a:spcBef>
              <a:spcAft>
                <a:spcPts val="0"/>
              </a:spcAft>
              <a:buClr>
                <a:srgbClr val="88898D"/>
              </a:buClr>
              <a:buSzPts val="1600"/>
              <a:buNone/>
              <a:defRPr sz="1600">
                <a:solidFill>
                  <a:srgbClr val="88898D"/>
                </a:solidFill>
              </a:defRPr>
            </a:lvl6pPr>
            <a:lvl7pPr marL="3200400" lvl="6" indent="-228600" algn="l">
              <a:lnSpc>
                <a:spcPct val="90000"/>
              </a:lnSpc>
              <a:spcBef>
                <a:spcPts val="500"/>
              </a:spcBef>
              <a:spcAft>
                <a:spcPts val="0"/>
              </a:spcAft>
              <a:buClr>
                <a:srgbClr val="88898D"/>
              </a:buClr>
              <a:buSzPts val="1600"/>
              <a:buNone/>
              <a:defRPr sz="1600">
                <a:solidFill>
                  <a:srgbClr val="88898D"/>
                </a:solidFill>
              </a:defRPr>
            </a:lvl7pPr>
            <a:lvl8pPr marL="3657600" lvl="7" indent="-228600" algn="l">
              <a:lnSpc>
                <a:spcPct val="90000"/>
              </a:lnSpc>
              <a:spcBef>
                <a:spcPts val="500"/>
              </a:spcBef>
              <a:spcAft>
                <a:spcPts val="0"/>
              </a:spcAft>
              <a:buClr>
                <a:srgbClr val="88898D"/>
              </a:buClr>
              <a:buSzPts val="1600"/>
              <a:buNone/>
              <a:defRPr sz="1600">
                <a:solidFill>
                  <a:srgbClr val="88898D"/>
                </a:solidFill>
              </a:defRPr>
            </a:lvl8pPr>
            <a:lvl9pPr marL="4114800" lvl="8" indent="-228600" algn="l">
              <a:lnSpc>
                <a:spcPct val="90000"/>
              </a:lnSpc>
              <a:spcBef>
                <a:spcPts val="500"/>
              </a:spcBef>
              <a:spcAft>
                <a:spcPts val="0"/>
              </a:spcAft>
              <a:buClr>
                <a:srgbClr val="88898D"/>
              </a:buClr>
              <a:buSzPts val="1600"/>
              <a:buNone/>
              <a:defRPr sz="1600">
                <a:solidFill>
                  <a:srgbClr val="88898D"/>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98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98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ecfr.gov/current/title-34/part-361#p-361.42(d)"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hyperlink" Target="https://www.ecfr.gov/current/title-34/subtitle-B/chapter-III/part-361/subpart-B/subject-group-ECFR8c5f55ccf5c0da2/section-361.54"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fr.gov/current/title-34/part-361/section-361.36#p-361.36(f)"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www.ecfr.gov/current/title-34/part-361/section-361.20#p-361.20(a)(2)(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urrent/title-34/part-361#p-361.5(c)(30)"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www.ecfr.gov/current/title-34/part-361/section-361.5#p-361.5(c)(29)"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www.ecfr.gov/current/title-34/part-361/section-361.5#p-361.5(c)(3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ecfr.gov/current/title-34/subtitle-B/chapter-III/part-361/subpart-B/subject-group-ECFR598a81fff49e46d/section-361.36"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www.ecfr.gov/current/title-34/part-361/section-361.36#p-361.36(e)"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https://www.ecfr.gov/current/title-34/part-361/section-361.65#p-361.65(a)(3)" TargetMode="External"/><Relationship Id="rId4" Type="http://schemas.openxmlformats.org/officeDocument/2006/relationships/hyperlink" Target="https://www.ecfr.gov/current/title-34/part-361/section-361.36#p-361.36(e)(3)"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9.sv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hyperlink" Target="https://rsa.ed.gov/about/programs/vocational-rehabilitation-state-grants/order-of-selection-information"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ecfr.gov/current/title-34/subtitle-B/chapter-III/part-361/subpart-B/subject-group-ECFR598a81fff49e46d/section-361.3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ecfr.gov/current/title-34/part-361/section-361.36#p-361.36(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
            <a:extLst>
              <a:ext uri="{C183D7F6-B498-43B3-948B-1728B52AA6E4}">
                <adec:decorative xmlns:adec="http://schemas.microsoft.com/office/drawing/2017/decorative" val="1"/>
              </a:ext>
            </a:extLst>
          </p:cNvPr>
          <p:cNvSpPr/>
          <p:nvPr/>
        </p:nvSpPr>
        <p:spPr>
          <a:xfrm>
            <a:off x="0" y="5876453"/>
            <a:ext cx="12192000" cy="1048872"/>
          </a:xfrm>
          <a:prstGeom prst="rect">
            <a:avLst/>
          </a:prstGeom>
          <a:solidFill>
            <a:srgbClr val="F4EA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F4EAE1"/>
              </a:solidFill>
              <a:latin typeface="Arial"/>
              <a:ea typeface="Arial"/>
              <a:cs typeface="Arial"/>
              <a:sym typeface="Arial"/>
            </a:endParaRPr>
          </a:p>
        </p:txBody>
      </p:sp>
      <p:pic>
        <p:nvPicPr>
          <p:cNvPr id="141" name="Google Shape;141;p1">
            <a:extLst>
              <a:ext uri="{C183D7F6-B498-43B3-948B-1728B52AA6E4}">
                <adec:decorative xmlns:adec="http://schemas.microsoft.com/office/drawing/2017/decorative" val="1"/>
              </a:ext>
            </a:extLst>
          </p:cNvPr>
          <p:cNvPicPr preferRelativeResize="0"/>
          <p:nvPr/>
        </p:nvPicPr>
        <p:blipFill rotWithShape="1">
          <a:blip r:embed="rId3">
            <a:alphaModFix/>
          </a:blip>
          <a:srcRect l="4348" t="4966" r="4347" b="6422"/>
          <a:stretch/>
        </p:blipFill>
        <p:spPr>
          <a:xfrm>
            <a:off x="3904393" y="1892300"/>
            <a:ext cx="8163239" cy="4965701"/>
          </a:xfrm>
          <a:prstGeom prst="rect">
            <a:avLst/>
          </a:prstGeom>
          <a:noFill/>
          <a:ln>
            <a:noFill/>
          </a:ln>
        </p:spPr>
      </p:pic>
      <p:pic>
        <p:nvPicPr>
          <p:cNvPr id="142" name="Google Shape;142;p1">
            <a:extLst>
              <a:ext uri="{C183D7F6-B498-43B3-948B-1728B52AA6E4}">
                <adec:decorative xmlns:adec="http://schemas.microsoft.com/office/drawing/2017/decorative" val="1"/>
              </a:ext>
            </a:extLst>
          </p:cNvPr>
          <p:cNvPicPr preferRelativeResize="0"/>
          <p:nvPr/>
        </p:nvPicPr>
        <p:blipFill rotWithShape="1">
          <a:blip r:embed="rId4">
            <a:alphaModFix/>
          </a:blip>
          <a:srcRect l="4972" t="4237" r="4456" b="16117"/>
          <a:stretch/>
        </p:blipFill>
        <p:spPr>
          <a:xfrm>
            <a:off x="165059" y="5900839"/>
            <a:ext cx="2311441" cy="957161"/>
          </a:xfrm>
          <a:prstGeom prst="rect">
            <a:avLst/>
          </a:prstGeom>
          <a:noFill/>
          <a:ln>
            <a:noFill/>
          </a:ln>
        </p:spPr>
      </p:pic>
      <p:sp>
        <p:nvSpPr>
          <p:cNvPr id="143" name="Google Shape;143;p1"/>
          <p:cNvSpPr txBox="1">
            <a:spLocks noGrp="1"/>
          </p:cNvSpPr>
          <p:nvPr>
            <p:ph type="title"/>
          </p:nvPr>
        </p:nvSpPr>
        <p:spPr>
          <a:xfrm>
            <a:off x="457161" y="1645254"/>
            <a:ext cx="5511840" cy="2094293"/>
          </a:xfrm>
          <a:prstGeom prst="rect">
            <a:avLst/>
          </a:prstGeom>
          <a:noFill/>
          <a:ln>
            <a:noFill/>
          </a:ln>
        </p:spPr>
        <p:txBody>
          <a:bodyPr spcFirstLastPara="1" wrap="square" lIns="91425" tIns="45700" rIns="91425" bIns="45700" anchor="b" anchorCtr="0">
            <a:noAutofit/>
          </a:bodyPr>
          <a:lstStyle/>
          <a:p>
            <a:pPr marL="0" lvl="0" indent="0" algn="l" rtl="0">
              <a:lnSpc>
                <a:spcPct val="110000"/>
              </a:lnSpc>
              <a:spcBef>
                <a:spcPts val="0"/>
              </a:spcBef>
              <a:spcAft>
                <a:spcPts val="0"/>
              </a:spcAft>
              <a:buClr>
                <a:schemeClr val="dk1"/>
              </a:buClr>
              <a:buSzPts val="4000"/>
              <a:buFont typeface="Calibri"/>
              <a:buNone/>
            </a:pPr>
            <a:r>
              <a:rPr lang="en-US" dirty="0">
                <a:solidFill>
                  <a:srgbClr val="4C7A75"/>
                </a:solidFill>
                <a:latin typeface="Open Sans"/>
                <a:ea typeface="Open Sans"/>
                <a:cs typeface="Open Sans"/>
                <a:sym typeface="Open Sans"/>
              </a:rPr>
              <a:t>Navigating Order of Selection in VR: </a:t>
            </a:r>
            <a:r>
              <a:rPr lang="en-US" sz="2800" dirty="0">
                <a:solidFill>
                  <a:schemeClr val="accent2"/>
                </a:solidFill>
                <a:latin typeface="Open Sans"/>
                <a:ea typeface="Open Sans"/>
                <a:cs typeface="Open Sans"/>
                <a:sym typeface="Open Sans"/>
              </a:rPr>
              <a:t>Balancing Financial Pressures, Regulatory Compliance, and Service Demand</a:t>
            </a:r>
            <a:endParaRPr sz="2800" dirty="0">
              <a:solidFill>
                <a:schemeClr val="accent2"/>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340b44c3362_0_6"/>
          <p:cNvSpPr txBox="1">
            <a:spLocks noGrp="1"/>
          </p:cNvSpPr>
          <p:nvPr>
            <p:ph type="title"/>
          </p:nvPr>
        </p:nvSpPr>
        <p:spPr>
          <a:xfrm>
            <a:off x="699150" y="2423160"/>
            <a:ext cx="10793700" cy="201168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b="1" dirty="0">
                <a:solidFill>
                  <a:schemeClr val="accent4">
                    <a:lumMod val="60000"/>
                    <a:lumOff val="40000"/>
                  </a:schemeClr>
                </a:solidFill>
                <a:latin typeface="Open Sans" pitchFamily="2" charset="0"/>
                <a:ea typeface="Open Sans" pitchFamily="2" charset="0"/>
                <a:cs typeface="Open Sans" pitchFamily="2" charset="0"/>
              </a:rPr>
              <a:t>Step 1. </a:t>
            </a:r>
            <a:r>
              <a:rPr lang="en-US" b="1" dirty="0">
                <a:latin typeface="Open Sans" pitchFamily="2" charset="0"/>
                <a:ea typeface="Open Sans" pitchFamily="2" charset="0"/>
                <a:cs typeface="Open Sans" pitchFamily="2" charset="0"/>
              </a:rPr>
              <a:t>Before Implementation of the OOS</a:t>
            </a:r>
            <a:endParaRPr b="1" dirty="0">
              <a:latin typeface="Open Sans" pitchFamily="2" charset="0"/>
              <a:ea typeface="Open Sans" pitchFamily="2" charset="0"/>
              <a:cs typeface="Open Sans"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244052" y="383443"/>
            <a:ext cx="11198648" cy="1324459"/>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sz="3600" dirty="0">
                <a:solidFill>
                  <a:schemeClr val="accent2"/>
                </a:solidFill>
                <a:latin typeface="Open Sans"/>
                <a:ea typeface="Open Sans"/>
                <a:cs typeface="Open Sans"/>
                <a:sym typeface="Open Sans"/>
              </a:rPr>
              <a:t>Key Steps - </a:t>
            </a:r>
            <a:r>
              <a:rPr lang="en-US" sz="3600" dirty="0">
                <a:solidFill>
                  <a:srgbClr val="4C7A75"/>
                </a:solidFill>
                <a:latin typeface="Open Sans"/>
                <a:ea typeface="Open Sans"/>
                <a:cs typeface="Open Sans"/>
                <a:sym typeface="Open Sans"/>
              </a:rPr>
              <a:t>Forecasting: Assessment of Resources and Analyzing Agency Circumstances.</a:t>
            </a:r>
            <a:endParaRPr sz="3600" dirty="0">
              <a:latin typeface="Open Sans"/>
              <a:ea typeface="Open Sans"/>
              <a:cs typeface="Open Sans"/>
              <a:sym typeface="Open Sans"/>
            </a:endParaRPr>
          </a:p>
        </p:txBody>
      </p:sp>
      <p:sp>
        <p:nvSpPr>
          <p:cNvPr id="219" name="Google Shape;219;p30"/>
          <p:cNvSpPr txBox="1">
            <a:spLocks noGrp="1"/>
          </p:cNvSpPr>
          <p:nvPr>
            <p:ph type="body" idx="1"/>
          </p:nvPr>
        </p:nvSpPr>
        <p:spPr>
          <a:xfrm>
            <a:off x="244052" y="1872115"/>
            <a:ext cx="9090448" cy="3356504"/>
          </a:xfrm>
          <a:prstGeom prst="rect">
            <a:avLst/>
          </a:prstGeom>
          <a:noFill/>
          <a:ln>
            <a:noFill/>
          </a:ln>
        </p:spPr>
        <p:txBody>
          <a:bodyPr spcFirstLastPara="1" wrap="square" lIns="91425" tIns="45700" rIns="91425" bIns="45700" anchor="t" anchorCtr="0">
            <a:noAutofit/>
          </a:bodyPr>
          <a:lstStyle/>
          <a:p>
            <a:pPr marL="285750" lvl="1" indent="-285750" algn="l" rtl="0">
              <a:lnSpc>
                <a:spcPct val="110000"/>
              </a:lnSpc>
              <a:spcBef>
                <a:spcPts val="1200"/>
              </a:spcBef>
              <a:spcAft>
                <a:spcPts val="0"/>
              </a:spcAft>
              <a:buSzPts val="2400"/>
              <a:buChar char="•"/>
            </a:pPr>
            <a:r>
              <a:rPr lang="en-US" sz="2000" b="1" u="none" strike="noStrike" dirty="0">
                <a:latin typeface="Open Sans"/>
                <a:ea typeface="Open Sans"/>
                <a:cs typeface="Open Sans"/>
                <a:sym typeface="Open Sans"/>
              </a:rPr>
              <a:t>Determine</a:t>
            </a:r>
            <a:r>
              <a:rPr lang="en-US" sz="2000" u="none" strike="noStrike" dirty="0">
                <a:latin typeface="Open Sans"/>
                <a:ea typeface="Open Sans"/>
                <a:cs typeface="Open Sans"/>
                <a:sym typeface="Open Sans"/>
              </a:rPr>
              <a:t> the fiscal forecast's time frame (i.e., FFY, PY, SFY, etc.) and align this with the agency’s budget cycle and reporting requirements.</a:t>
            </a:r>
            <a:endParaRPr dirty="0"/>
          </a:p>
          <a:p>
            <a:pPr marL="285750" lvl="1" indent="-285750" algn="l" rtl="0">
              <a:lnSpc>
                <a:spcPct val="110000"/>
              </a:lnSpc>
              <a:spcBef>
                <a:spcPts val="1200"/>
              </a:spcBef>
              <a:spcAft>
                <a:spcPts val="0"/>
              </a:spcAft>
              <a:buSzPts val="2400"/>
              <a:buChar char="•"/>
            </a:pPr>
            <a:r>
              <a:rPr lang="en-US" sz="2000" b="1" u="none" strike="noStrike" dirty="0">
                <a:latin typeface="Open Sans"/>
                <a:ea typeface="Open Sans"/>
                <a:cs typeface="Open Sans"/>
                <a:sym typeface="Open Sans"/>
              </a:rPr>
              <a:t>Determine</a:t>
            </a:r>
            <a:r>
              <a:rPr lang="en-US" sz="2000" u="none" strike="noStrike" dirty="0">
                <a:latin typeface="Open Sans"/>
                <a:ea typeface="Open Sans"/>
                <a:cs typeface="Open Sans"/>
                <a:sym typeface="Open Sans"/>
              </a:rPr>
              <a:t> how many years will be included in the data analysis to identify trends and averages (i.e., 3-5 years).</a:t>
            </a:r>
            <a:endParaRPr dirty="0"/>
          </a:p>
          <a:p>
            <a:pPr marL="285750" lvl="1" indent="-285750" algn="l" rtl="0">
              <a:lnSpc>
                <a:spcPct val="110000"/>
              </a:lnSpc>
              <a:spcBef>
                <a:spcPts val="1200"/>
              </a:spcBef>
              <a:spcAft>
                <a:spcPts val="0"/>
              </a:spcAft>
              <a:buSzPts val="2400"/>
              <a:buChar char="•"/>
            </a:pPr>
            <a:r>
              <a:rPr lang="en-US" sz="2000" b="1" u="none" strike="noStrike" dirty="0">
                <a:latin typeface="Open Sans"/>
                <a:ea typeface="Open Sans"/>
                <a:cs typeface="Open Sans"/>
                <a:sym typeface="Open Sans"/>
              </a:rPr>
              <a:t>Identify</a:t>
            </a:r>
            <a:r>
              <a:rPr lang="en-US" sz="2000" u="none" strike="noStrike" dirty="0">
                <a:latin typeface="Open Sans"/>
                <a:ea typeface="Open Sans"/>
                <a:cs typeface="Open Sans"/>
                <a:sym typeface="Open Sans"/>
              </a:rPr>
              <a:t> Inputs:</a:t>
            </a:r>
            <a:endParaRPr sz="2000" dirty="0">
              <a:latin typeface="Open Sans"/>
              <a:ea typeface="Open Sans"/>
              <a:cs typeface="Open Sans"/>
              <a:sym typeface="Open Sans"/>
            </a:endParaRPr>
          </a:p>
          <a:p>
            <a:pPr marL="754380" lvl="3" indent="-285750" algn="l" rtl="0">
              <a:lnSpc>
                <a:spcPct val="110000"/>
              </a:lnSpc>
              <a:spcBef>
                <a:spcPts val="1200"/>
              </a:spcBef>
              <a:spcAft>
                <a:spcPts val="0"/>
              </a:spcAft>
              <a:buSzPts val="1800"/>
              <a:buChar char="•"/>
            </a:pPr>
            <a:r>
              <a:rPr lang="en-US" u="none" strike="noStrike" dirty="0">
                <a:latin typeface="Open Sans"/>
                <a:ea typeface="Open Sans"/>
                <a:cs typeface="Open Sans"/>
                <a:sym typeface="Open Sans"/>
              </a:rPr>
              <a:t>Historical averages (case costs, service usage, application rates).</a:t>
            </a:r>
            <a:endParaRPr dirty="0">
              <a:latin typeface="Open Sans"/>
              <a:ea typeface="Open Sans"/>
              <a:cs typeface="Open Sans"/>
              <a:sym typeface="Open Sans"/>
            </a:endParaRPr>
          </a:p>
          <a:p>
            <a:pPr marL="754380" lvl="3" indent="-285750" algn="l" rtl="0">
              <a:lnSpc>
                <a:spcPct val="110000"/>
              </a:lnSpc>
              <a:spcBef>
                <a:spcPts val="1200"/>
              </a:spcBef>
              <a:spcAft>
                <a:spcPts val="0"/>
              </a:spcAft>
              <a:buSzPts val="1800"/>
              <a:buChar char="•"/>
            </a:pPr>
            <a:r>
              <a:rPr lang="en-US" u="none" strike="noStrike" dirty="0">
                <a:latin typeface="Open Sans"/>
                <a:ea typeface="Open Sans"/>
                <a:cs typeface="Open Sans"/>
                <a:sym typeface="Open Sans"/>
              </a:rPr>
              <a:t>Expected changes (inflation, budget increases/decreases, policy changes).</a:t>
            </a:r>
            <a:endParaRPr dirty="0"/>
          </a:p>
        </p:txBody>
      </p:sp>
      <p:pic>
        <p:nvPicPr>
          <p:cNvPr id="273" name="Google Shape;273;p62">
            <a:extLst>
              <a:ext uri="{C183D7F6-B498-43B3-948B-1728B52AA6E4}">
                <adec:decorative xmlns:adec="http://schemas.microsoft.com/office/drawing/2017/decorative" val="1"/>
              </a:ext>
            </a:extLst>
          </p:cNvPr>
          <p:cNvPicPr preferRelativeResize="0"/>
          <p:nvPr/>
        </p:nvPicPr>
        <p:blipFill rotWithShape="1">
          <a:blip r:embed="rId3">
            <a:alphaModFix/>
          </a:blip>
          <a:srcRect l="9015" t="13311" r="10342" b="14031"/>
          <a:stretch/>
        </p:blipFill>
        <p:spPr>
          <a:xfrm>
            <a:off x="8859020" y="4668252"/>
            <a:ext cx="3332980" cy="23474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txBox="1">
            <a:spLocks noGrp="1"/>
          </p:cNvSpPr>
          <p:nvPr>
            <p:ph type="title"/>
          </p:nvPr>
        </p:nvSpPr>
        <p:spPr>
          <a:xfrm>
            <a:off x="244052" y="424305"/>
            <a:ext cx="10055648" cy="1981287"/>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dirty="0">
                <a:solidFill>
                  <a:schemeClr val="accent2"/>
                </a:solidFill>
                <a:latin typeface="Open Sans"/>
                <a:ea typeface="Open Sans"/>
                <a:cs typeface="Open Sans"/>
                <a:sym typeface="Open Sans"/>
              </a:rPr>
              <a:t>Key Steps - </a:t>
            </a:r>
            <a:r>
              <a:rPr lang="en-US" dirty="0">
                <a:solidFill>
                  <a:srgbClr val="4C7A75"/>
                </a:solidFill>
                <a:latin typeface="Open Sans"/>
                <a:ea typeface="Open Sans"/>
                <a:cs typeface="Open Sans"/>
                <a:sym typeface="Open Sans"/>
              </a:rPr>
              <a:t>Forecasting: Assessment of Resources and Analyzing Agency Circumstances </a:t>
            </a:r>
            <a:endParaRPr dirty="0"/>
          </a:p>
        </p:txBody>
      </p:sp>
      <p:sp>
        <p:nvSpPr>
          <p:cNvPr id="226" name="Google Shape;226;p31"/>
          <p:cNvSpPr txBox="1">
            <a:spLocks noGrp="1"/>
          </p:cNvSpPr>
          <p:nvPr>
            <p:ph type="body" idx="1"/>
          </p:nvPr>
        </p:nvSpPr>
        <p:spPr>
          <a:xfrm>
            <a:off x="244050" y="2405601"/>
            <a:ext cx="8239500" cy="4047000"/>
          </a:xfrm>
          <a:prstGeom prst="rect">
            <a:avLst/>
          </a:prstGeom>
          <a:noFill/>
          <a:ln>
            <a:noFill/>
          </a:ln>
        </p:spPr>
        <p:txBody>
          <a:bodyPr spcFirstLastPara="1" wrap="square" lIns="91425" tIns="45700" rIns="91425" bIns="45700" anchor="t" anchorCtr="0">
            <a:noAutofit/>
          </a:bodyPr>
          <a:lstStyle/>
          <a:p>
            <a:pPr marL="0" marR="0" lvl="1" indent="0" algn="l" rtl="0">
              <a:lnSpc>
                <a:spcPct val="110000"/>
              </a:lnSpc>
              <a:spcBef>
                <a:spcPts val="1200"/>
              </a:spcBef>
              <a:spcAft>
                <a:spcPts val="0"/>
              </a:spcAft>
              <a:buSzPts val="2400"/>
              <a:buNone/>
            </a:pPr>
            <a:r>
              <a:rPr lang="en-US" b="1" u="none" strike="noStrike" dirty="0">
                <a:solidFill>
                  <a:srgbClr val="6C4C25"/>
                </a:solidFill>
                <a:latin typeface="Open Sans"/>
                <a:ea typeface="Open Sans"/>
                <a:cs typeface="Open Sans"/>
                <a:sym typeface="Open Sans"/>
              </a:rPr>
              <a:t>Key questions to address:</a:t>
            </a:r>
            <a:endParaRPr u="none" strike="noStrike" dirty="0">
              <a:solidFill>
                <a:srgbClr val="6C4C25"/>
              </a:solidFill>
              <a:latin typeface="Open Sans"/>
              <a:ea typeface="Open Sans"/>
              <a:cs typeface="Open Sans"/>
              <a:sym typeface="Open Sans"/>
            </a:endParaRPr>
          </a:p>
          <a:p>
            <a:pPr marL="514350" lvl="0" indent="-285750" algn="l" rtl="0">
              <a:lnSpc>
                <a:spcPct val="100000"/>
              </a:lnSpc>
              <a:spcBef>
                <a:spcPts val="1200"/>
              </a:spcBef>
              <a:spcAft>
                <a:spcPts val="0"/>
              </a:spcAft>
              <a:buSzPts val="2800"/>
              <a:buChar char="•"/>
            </a:pPr>
            <a:r>
              <a:rPr lang="en-US" sz="1800" u="none" strike="noStrike" dirty="0">
                <a:latin typeface="Open Sans"/>
                <a:ea typeface="Open Sans"/>
                <a:cs typeface="Open Sans"/>
                <a:sym typeface="Open Sans"/>
              </a:rPr>
              <a:t>What is the agency’s cost to serve all individuals with current IPEs?</a:t>
            </a:r>
            <a:endParaRPr dirty="0"/>
          </a:p>
          <a:p>
            <a:pPr marL="514350" lvl="0" indent="-285750" algn="l" rtl="0">
              <a:lnSpc>
                <a:spcPct val="100000"/>
              </a:lnSpc>
              <a:spcBef>
                <a:spcPts val="1200"/>
              </a:spcBef>
              <a:spcAft>
                <a:spcPts val="0"/>
              </a:spcAft>
              <a:buSzPts val="2800"/>
              <a:buChar char="•"/>
            </a:pPr>
            <a:r>
              <a:rPr lang="en-US" sz="1800" u="none" strike="noStrike" dirty="0">
                <a:latin typeface="Open Sans"/>
                <a:ea typeface="Open Sans"/>
                <a:cs typeface="Open Sans"/>
                <a:sym typeface="Open Sans"/>
              </a:rPr>
              <a:t>What is the agency’s cost to provide assessment services for all expected applicants?</a:t>
            </a:r>
            <a:endParaRPr dirty="0"/>
          </a:p>
          <a:p>
            <a:pPr marL="514350" lvl="0" indent="-285750" algn="l" rtl="0">
              <a:lnSpc>
                <a:spcPct val="100000"/>
              </a:lnSpc>
              <a:spcBef>
                <a:spcPts val="1200"/>
              </a:spcBef>
              <a:spcAft>
                <a:spcPts val="0"/>
              </a:spcAft>
              <a:buSzPts val="2800"/>
              <a:buChar char="•"/>
            </a:pPr>
            <a:r>
              <a:rPr lang="en-US" sz="1800" u="none" strike="noStrike" dirty="0">
                <a:latin typeface="Open Sans"/>
                <a:ea typeface="Open Sans"/>
                <a:cs typeface="Open Sans"/>
                <a:sym typeface="Open Sans"/>
              </a:rPr>
              <a:t>Can the agency serve all individuals expected to be eligible in the next fiscal year?</a:t>
            </a:r>
            <a:endParaRPr dirty="0"/>
          </a:p>
          <a:p>
            <a:pPr marL="514350" lvl="0" indent="-285750" algn="l" rtl="0">
              <a:lnSpc>
                <a:spcPct val="100000"/>
              </a:lnSpc>
              <a:spcBef>
                <a:spcPts val="1200"/>
              </a:spcBef>
              <a:spcAft>
                <a:spcPts val="0"/>
              </a:spcAft>
              <a:buSzPts val="2800"/>
              <a:buChar char="•"/>
            </a:pPr>
            <a:r>
              <a:rPr lang="en-US" sz="1800" dirty="0">
                <a:latin typeface="Open Sans"/>
                <a:ea typeface="Open Sans"/>
                <a:cs typeface="Open Sans"/>
                <a:sym typeface="Open Sans"/>
              </a:rPr>
              <a:t>How w</a:t>
            </a:r>
            <a:r>
              <a:rPr lang="en-US" sz="1800" u="none" strike="noStrike" dirty="0">
                <a:latin typeface="Open Sans"/>
                <a:ea typeface="Open Sans"/>
                <a:cs typeface="Open Sans"/>
                <a:sym typeface="Open Sans"/>
              </a:rPr>
              <a:t>ill the agency meet program requirements, including providing pre-employment transition services to all students needing such services and the 15% minimum reservation and expenditure </a:t>
            </a:r>
            <a:r>
              <a:rPr lang="en-US" sz="1800" u="none" strike="noStrike" dirty="0">
                <a:solidFill>
                  <a:schemeClr val="lt1"/>
                </a:solidFill>
                <a:latin typeface="Open Sans"/>
                <a:ea typeface="Open Sans"/>
                <a:cs typeface="Open Sans"/>
                <a:sym typeface="Open Sans"/>
              </a:rPr>
              <a:t>requirement?</a:t>
            </a:r>
            <a:endParaRPr dirty="0">
              <a:solidFill>
                <a:schemeClr val="lt1"/>
              </a:solidFill>
            </a:endParaRPr>
          </a:p>
        </p:txBody>
      </p:sp>
      <p:pic>
        <p:nvPicPr>
          <p:cNvPr id="227" name="Google Shape;227;p3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039100" y="1402293"/>
            <a:ext cx="4000500" cy="545570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2"/>
          <p:cNvSpPr txBox="1">
            <a:spLocks noGrp="1"/>
          </p:cNvSpPr>
          <p:nvPr>
            <p:ph type="title"/>
          </p:nvPr>
        </p:nvSpPr>
        <p:spPr>
          <a:xfrm>
            <a:off x="244052" y="215900"/>
            <a:ext cx="11097048" cy="698500"/>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dirty="0">
                <a:solidFill>
                  <a:schemeClr val="accent2"/>
                </a:solidFill>
                <a:latin typeface="Open Sans"/>
                <a:ea typeface="Open Sans"/>
                <a:cs typeface="Open Sans"/>
                <a:sym typeface="Open Sans"/>
              </a:rPr>
              <a:t>Key Steps – </a:t>
            </a:r>
            <a:r>
              <a:rPr lang="en-US" dirty="0">
                <a:solidFill>
                  <a:srgbClr val="4C7A75"/>
                </a:solidFill>
                <a:latin typeface="Open Sans"/>
                <a:ea typeface="Open Sans"/>
                <a:cs typeface="Open Sans"/>
                <a:sym typeface="Open Sans"/>
              </a:rPr>
              <a:t>Assessment of Fiscal Resources</a:t>
            </a:r>
            <a:endParaRPr dirty="0"/>
          </a:p>
        </p:txBody>
      </p:sp>
      <p:sp>
        <p:nvSpPr>
          <p:cNvPr id="234" name="Google Shape;234;p32"/>
          <p:cNvSpPr txBox="1">
            <a:spLocks noGrp="1"/>
          </p:cNvSpPr>
          <p:nvPr>
            <p:ph type="body" idx="1"/>
          </p:nvPr>
        </p:nvSpPr>
        <p:spPr>
          <a:xfrm>
            <a:off x="244052" y="1910278"/>
            <a:ext cx="10211700" cy="4293300"/>
          </a:xfrm>
          <a:prstGeom prst="rect">
            <a:avLst/>
          </a:prstGeom>
          <a:noFill/>
          <a:ln>
            <a:noFill/>
          </a:ln>
        </p:spPr>
        <p:txBody>
          <a:bodyPr spcFirstLastPara="1" wrap="square" lIns="91425" tIns="45700" rIns="91425" bIns="45700" anchor="t" anchorCtr="0">
            <a:noAutofit/>
          </a:bodyPr>
          <a:lstStyle/>
          <a:p>
            <a:pPr marL="0" lvl="2" indent="0" algn="l" rtl="0">
              <a:lnSpc>
                <a:spcPct val="110000"/>
              </a:lnSpc>
              <a:spcBef>
                <a:spcPts val="600"/>
              </a:spcBef>
              <a:spcAft>
                <a:spcPts val="0"/>
              </a:spcAft>
              <a:buSzPts val="2000"/>
              <a:buNone/>
            </a:pPr>
            <a:r>
              <a:rPr lang="en-US" sz="1800" b="1" dirty="0">
                <a:solidFill>
                  <a:srgbClr val="6C4C25"/>
                </a:solidFill>
                <a:latin typeface="Open Sans"/>
                <a:ea typeface="Open Sans"/>
                <a:cs typeface="Open Sans"/>
                <a:sym typeface="Open Sans"/>
              </a:rPr>
              <a:t>Current active IPEs:</a:t>
            </a:r>
            <a:endParaRPr dirty="0"/>
          </a:p>
          <a:p>
            <a:pPr marL="171450" lvl="3" indent="-171450" algn="l" rtl="0">
              <a:lnSpc>
                <a:spcPct val="110000"/>
              </a:lnSpc>
              <a:spcBef>
                <a:spcPts val="600"/>
              </a:spcBef>
              <a:spcAft>
                <a:spcPts val="0"/>
              </a:spcAft>
              <a:buSzPts val="1800"/>
              <a:buChar char="•"/>
            </a:pPr>
            <a:r>
              <a:rPr lang="en-US" sz="1600" dirty="0">
                <a:latin typeface="Open Sans"/>
                <a:ea typeface="Open Sans"/>
                <a:cs typeface="Open Sans"/>
                <a:sym typeface="Open Sans"/>
              </a:rPr>
              <a:t>Assess current cases and annual average costs per case, and cost per case by priority category. </a:t>
            </a:r>
            <a:endParaRPr sz="1600" strike="sngStrike" dirty="0">
              <a:latin typeface="Open Sans"/>
              <a:ea typeface="Open Sans"/>
              <a:cs typeface="Open Sans"/>
              <a:sym typeface="Open Sans"/>
            </a:endParaRPr>
          </a:p>
          <a:p>
            <a:pPr marL="171450" lvl="3" indent="-171450" algn="l" rtl="0">
              <a:lnSpc>
                <a:spcPct val="110000"/>
              </a:lnSpc>
              <a:spcBef>
                <a:spcPts val="600"/>
              </a:spcBef>
              <a:spcAft>
                <a:spcPts val="0"/>
              </a:spcAft>
              <a:buSzPts val="1800"/>
              <a:buChar char="•"/>
            </a:pPr>
            <a:r>
              <a:rPr lang="en-US" sz="1600" dirty="0">
                <a:latin typeface="Open Sans"/>
                <a:ea typeface="Open Sans"/>
                <a:cs typeface="Open Sans"/>
                <a:sym typeface="Open Sans"/>
              </a:rPr>
              <a:t>Gather cost data for all cases and calculate the mean cost per case, accounting for outliers or unique scenarios.</a:t>
            </a:r>
            <a:endParaRPr dirty="0"/>
          </a:p>
          <a:p>
            <a:pPr marL="171450" lvl="3" indent="-171450" algn="l" rtl="0">
              <a:lnSpc>
                <a:spcPct val="110000"/>
              </a:lnSpc>
              <a:spcBef>
                <a:spcPts val="600"/>
              </a:spcBef>
              <a:spcAft>
                <a:spcPts val="0"/>
              </a:spcAft>
              <a:buSzPts val="1800"/>
              <a:buChar char="•"/>
            </a:pPr>
            <a:r>
              <a:rPr lang="en-US" sz="1600" dirty="0">
                <a:latin typeface="Open Sans"/>
                <a:ea typeface="Open Sans"/>
                <a:cs typeface="Open Sans"/>
                <a:sym typeface="Open Sans"/>
              </a:rPr>
              <a:t>Adjust for inflation or anticipated policy changes. </a:t>
            </a:r>
            <a:endParaRPr dirty="0"/>
          </a:p>
          <a:p>
            <a:pPr marL="0" lvl="2" indent="0" algn="l" rtl="0">
              <a:lnSpc>
                <a:spcPct val="110000"/>
              </a:lnSpc>
              <a:spcBef>
                <a:spcPts val="600"/>
              </a:spcBef>
              <a:spcAft>
                <a:spcPts val="0"/>
              </a:spcAft>
              <a:buSzPts val="2000"/>
              <a:buNone/>
            </a:pPr>
            <a:r>
              <a:rPr lang="en-US" sz="1800" b="1" dirty="0">
                <a:solidFill>
                  <a:srgbClr val="6C4C25"/>
                </a:solidFill>
                <a:latin typeface="Open Sans"/>
                <a:ea typeface="Open Sans"/>
                <a:cs typeface="Open Sans"/>
                <a:sym typeface="Open Sans"/>
              </a:rPr>
              <a:t>Projected Changes In Service Costs And Budgetary Resources:</a:t>
            </a:r>
            <a:endParaRPr dirty="0"/>
          </a:p>
          <a:p>
            <a:pPr marL="171450" lvl="3" indent="-171450" algn="l" rtl="0">
              <a:lnSpc>
                <a:spcPct val="110000"/>
              </a:lnSpc>
              <a:spcBef>
                <a:spcPts val="600"/>
              </a:spcBef>
              <a:spcAft>
                <a:spcPts val="0"/>
              </a:spcAft>
              <a:buSzPts val="1800"/>
              <a:buChar char="•"/>
            </a:pPr>
            <a:r>
              <a:rPr lang="en-US" sz="1600" dirty="0">
                <a:latin typeface="Open Sans"/>
                <a:ea typeface="Open Sans"/>
                <a:cs typeface="Open Sans"/>
                <a:sym typeface="Open Sans"/>
              </a:rPr>
              <a:t>Analyze expected changes in vendor rates, wage inflation, and policy-driven increases in service utilization.</a:t>
            </a:r>
            <a:endParaRPr dirty="0"/>
          </a:p>
          <a:p>
            <a:pPr marL="0" lvl="2" indent="0" algn="l" rtl="0">
              <a:lnSpc>
                <a:spcPct val="110000"/>
              </a:lnSpc>
              <a:spcBef>
                <a:spcPts val="600"/>
              </a:spcBef>
              <a:spcAft>
                <a:spcPts val="0"/>
              </a:spcAft>
              <a:buSzPts val="2000"/>
              <a:buNone/>
            </a:pPr>
            <a:r>
              <a:rPr lang="en-US" sz="1800" b="1" dirty="0">
                <a:solidFill>
                  <a:srgbClr val="6C4C25"/>
                </a:solidFill>
                <a:latin typeface="Open Sans"/>
                <a:ea typeface="Open Sans"/>
                <a:cs typeface="Open Sans"/>
                <a:sym typeface="Open Sans"/>
              </a:rPr>
              <a:t>Costs For Assessment Services:</a:t>
            </a:r>
            <a:endParaRPr dirty="0"/>
          </a:p>
          <a:p>
            <a:pPr marL="171450" lvl="3" indent="-171450" algn="l" rtl="0">
              <a:lnSpc>
                <a:spcPct val="110000"/>
              </a:lnSpc>
              <a:spcBef>
                <a:spcPts val="600"/>
              </a:spcBef>
              <a:spcAft>
                <a:spcPts val="0"/>
              </a:spcAft>
              <a:buSzPts val="1800"/>
              <a:buChar char="•"/>
            </a:pPr>
            <a:r>
              <a:rPr lang="en-US" sz="1600" dirty="0">
                <a:latin typeface="Open Sans"/>
                <a:ea typeface="Open Sans"/>
                <a:cs typeface="Open Sans"/>
                <a:sym typeface="Open Sans"/>
              </a:rPr>
              <a:t>Analyze patterns in the proportion of new applicants requiring assessments and typical costs.</a:t>
            </a:r>
            <a:endParaRPr dirty="0"/>
          </a:p>
          <a:p>
            <a:pPr marL="171450" lvl="3" indent="-171450" algn="l" rtl="0">
              <a:lnSpc>
                <a:spcPct val="110000"/>
              </a:lnSpc>
              <a:spcBef>
                <a:spcPts val="600"/>
              </a:spcBef>
              <a:spcAft>
                <a:spcPts val="0"/>
              </a:spcAft>
              <a:buSzPts val="1800"/>
              <a:buChar char="•"/>
            </a:pPr>
            <a:r>
              <a:rPr lang="en-US" sz="1600" dirty="0">
                <a:latin typeface="Open Sans"/>
                <a:ea typeface="Open Sans"/>
                <a:cs typeface="Open Sans"/>
                <a:sym typeface="Open Sans"/>
              </a:rPr>
              <a:t>Isolate expenditures on assessment services.</a:t>
            </a:r>
            <a:endParaRPr dirty="0"/>
          </a:p>
        </p:txBody>
      </p:sp>
      <p:sp>
        <p:nvSpPr>
          <p:cNvPr id="235" name="Google Shape;235;p32"/>
          <p:cNvSpPr txBox="1"/>
          <p:nvPr/>
        </p:nvSpPr>
        <p:spPr>
          <a:xfrm>
            <a:off x="244052" y="1075289"/>
            <a:ext cx="9052200" cy="674100"/>
          </a:xfrm>
          <a:prstGeom prst="rect">
            <a:avLst/>
          </a:prstGeom>
          <a:noFill/>
          <a:ln>
            <a:noFill/>
          </a:ln>
        </p:spPr>
        <p:txBody>
          <a:bodyPr spcFirstLastPara="1" wrap="square" lIns="91425" tIns="45700" rIns="91425" bIns="45700" anchor="t" anchorCtr="0">
            <a:spAutoFit/>
          </a:bodyPr>
          <a:lstStyle/>
          <a:p>
            <a:pPr marL="0" marR="0" lvl="1" indent="0" algn="l" rtl="0">
              <a:lnSpc>
                <a:spcPct val="110000"/>
              </a:lnSpc>
              <a:spcBef>
                <a:spcPts val="0"/>
              </a:spcBef>
              <a:spcAft>
                <a:spcPts val="0"/>
              </a:spcAft>
              <a:buClr>
                <a:srgbClr val="214D8D"/>
              </a:buClr>
              <a:buSzPts val="2400"/>
              <a:buFont typeface="Arial"/>
              <a:buNone/>
            </a:pPr>
            <a:r>
              <a:rPr lang="en-US" sz="1800" b="1" i="0" u="none" strike="noStrike" cap="none" dirty="0">
                <a:solidFill>
                  <a:schemeClr val="accent2"/>
                </a:solidFill>
                <a:latin typeface="Open Sans"/>
                <a:ea typeface="Open Sans"/>
                <a:cs typeface="Open Sans"/>
                <a:sym typeface="Open Sans"/>
              </a:rPr>
              <a:t>VR agencies must incorporate the follow data elements into their assessment materials submitted to RSA</a:t>
            </a:r>
            <a:endParaRPr sz="1800" b="0" i="0" u="none" strike="noStrike" cap="none" dirty="0">
              <a:solidFill>
                <a:schemeClr val="accent2"/>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3"/>
          <p:cNvSpPr txBox="1">
            <a:spLocks noGrp="1"/>
          </p:cNvSpPr>
          <p:nvPr>
            <p:ph type="title"/>
          </p:nvPr>
        </p:nvSpPr>
        <p:spPr>
          <a:xfrm>
            <a:off x="244052" y="412750"/>
            <a:ext cx="11655848" cy="698500"/>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dirty="0">
                <a:solidFill>
                  <a:schemeClr val="accent2"/>
                </a:solidFill>
                <a:latin typeface="Open Sans"/>
                <a:ea typeface="Open Sans"/>
                <a:cs typeface="Open Sans"/>
                <a:sym typeface="Open Sans"/>
              </a:rPr>
              <a:t>Key Steps – </a:t>
            </a:r>
            <a:r>
              <a:rPr lang="en-US" dirty="0">
                <a:solidFill>
                  <a:srgbClr val="4C7A75"/>
                </a:solidFill>
                <a:latin typeface="Open Sans"/>
                <a:ea typeface="Open Sans"/>
                <a:cs typeface="Open Sans"/>
                <a:sym typeface="Open Sans"/>
              </a:rPr>
              <a:t>Assessment of Fiscal Resources </a:t>
            </a:r>
            <a:r>
              <a:rPr lang="en-US" sz="2000" b="0" dirty="0">
                <a:solidFill>
                  <a:srgbClr val="4C7A75"/>
                </a:solidFill>
                <a:latin typeface="Open Sans"/>
                <a:ea typeface="Open Sans"/>
                <a:cs typeface="Open Sans"/>
                <a:sym typeface="Open Sans"/>
              </a:rPr>
              <a:t>(2)</a:t>
            </a:r>
            <a:endParaRPr b="0" dirty="0">
              <a:solidFill>
                <a:srgbClr val="4C7A75"/>
              </a:solidFill>
              <a:latin typeface="Open Sans"/>
              <a:ea typeface="Open Sans"/>
              <a:cs typeface="Open Sans"/>
              <a:sym typeface="Open Sans"/>
            </a:endParaRPr>
          </a:p>
        </p:txBody>
      </p:sp>
      <p:sp>
        <p:nvSpPr>
          <p:cNvPr id="242" name="Google Shape;242;p33"/>
          <p:cNvSpPr txBox="1">
            <a:spLocks noGrp="1"/>
          </p:cNvSpPr>
          <p:nvPr>
            <p:ph type="body" idx="1"/>
          </p:nvPr>
        </p:nvSpPr>
        <p:spPr>
          <a:xfrm>
            <a:off x="244051" y="1282394"/>
            <a:ext cx="9340355" cy="4813606"/>
          </a:xfrm>
          <a:prstGeom prst="rect">
            <a:avLst/>
          </a:prstGeom>
          <a:noFill/>
          <a:ln>
            <a:noFill/>
          </a:ln>
        </p:spPr>
        <p:txBody>
          <a:bodyPr spcFirstLastPara="1" wrap="square" lIns="91425" tIns="45700" rIns="91425" bIns="45700" anchor="t" anchorCtr="0">
            <a:noAutofit/>
          </a:bodyPr>
          <a:lstStyle/>
          <a:p>
            <a:pPr marL="285750" lvl="2" indent="-285750" algn="l" rtl="0">
              <a:lnSpc>
                <a:spcPct val="130000"/>
              </a:lnSpc>
              <a:spcBef>
                <a:spcPts val="800"/>
              </a:spcBef>
              <a:spcAft>
                <a:spcPts val="0"/>
              </a:spcAft>
              <a:buClr>
                <a:srgbClr val="6C4C25"/>
              </a:buClr>
              <a:buSzPts val="2250"/>
              <a:buFont typeface="Noto Sans Symbols"/>
              <a:buChar char="▪"/>
            </a:pPr>
            <a:r>
              <a:rPr lang="en-US" b="1" dirty="0">
                <a:solidFill>
                  <a:srgbClr val="6C4C25"/>
                </a:solidFill>
                <a:latin typeface="Open Sans" pitchFamily="2" charset="0"/>
                <a:ea typeface="Open Sans" pitchFamily="2" charset="0"/>
                <a:cs typeface="Open Sans" pitchFamily="2" charset="0"/>
                <a:sym typeface="Open Sans"/>
              </a:rPr>
              <a:t>Projected New Applicants: </a:t>
            </a:r>
            <a:endParaRPr sz="2400" dirty="0">
              <a:latin typeface="Open Sans" pitchFamily="2" charset="0"/>
              <a:ea typeface="Open Sans" pitchFamily="2" charset="0"/>
              <a:cs typeface="Open Sans" pitchFamily="2" charset="0"/>
            </a:endParaRPr>
          </a:p>
          <a:p>
            <a:pPr marL="742950" lvl="4" indent="-285750" algn="l" rtl="0">
              <a:lnSpc>
                <a:spcPct val="130000"/>
              </a:lnSpc>
              <a:spcBef>
                <a:spcPts val="800"/>
              </a:spcBef>
              <a:spcAft>
                <a:spcPts val="0"/>
              </a:spcAft>
              <a:buSzPts val="1600"/>
              <a:buChar char="•"/>
            </a:pPr>
            <a:r>
              <a:rPr lang="en-US" dirty="0">
                <a:latin typeface="Open Sans" pitchFamily="2" charset="0"/>
                <a:ea typeface="Open Sans" pitchFamily="2" charset="0"/>
                <a:cs typeface="Open Sans" pitchFamily="2" charset="0"/>
                <a:sym typeface="Open Sans"/>
              </a:rPr>
              <a:t>Review prior application trends, noting seasonal patterns or external factors affecting demand.</a:t>
            </a:r>
            <a:endParaRPr sz="2000" dirty="0">
              <a:latin typeface="Open Sans" pitchFamily="2" charset="0"/>
              <a:ea typeface="Open Sans" pitchFamily="2" charset="0"/>
              <a:cs typeface="Open Sans" pitchFamily="2" charset="0"/>
            </a:endParaRPr>
          </a:p>
          <a:p>
            <a:pPr marL="742950" lvl="4" indent="-285750" algn="l" rtl="0">
              <a:lnSpc>
                <a:spcPct val="130000"/>
              </a:lnSpc>
              <a:spcBef>
                <a:spcPts val="800"/>
              </a:spcBef>
              <a:spcAft>
                <a:spcPts val="0"/>
              </a:spcAft>
              <a:buSzPts val="1600"/>
              <a:buChar char="•"/>
            </a:pPr>
            <a:r>
              <a:rPr lang="en-US" dirty="0">
                <a:latin typeface="Open Sans" pitchFamily="2" charset="0"/>
                <a:ea typeface="Open Sans" pitchFamily="2" charset="0"/>
                <a:cs typeface="Open Sans" pitchFamily="2" charset="0"/>
                <a:sym typeface="Open Sans"/>
              </a:rPr>
              <a:t>Adjust for anticipated changes in referral sources or outreach efforts, including potentially eligible students with disabilities who may apply for VR services.</a:t>
            </a:r>
            <a:endParaRPr sz="2000" dirty="0">
              <a:latin typeface="Open Sans" pitchFamily="2" charset="0"/>
              <a:ea typeface="Open Sans" pitchFamily="2" charset="0"/>
              <a:cs typeface="Open Sans" pitchFamily="2" charset="0"/>
            </a:endParaRPr>
          </a:p>
          <a:p>
            <a:pPr marL="285750" lvl="2" indent="-285750" algn="l" rtl="0">
              <a:lnSpc>
                <a:spcPct val="130000"/>
              </a:lnSpc>
              <a:spcBef>
                <a:spcPts val="800"/>
              </a:spcBef>
              <a:spcAft>
                <a:spcPts val="0"/>
              </a:spcAft>
              <a:buClr>
                <a:srgbClr val="6C4C25"/>
              </a:buClr>
              <a:buSzPts val="2250"/>
              <a:buFont typeface="Noto Sans Symbols"/>
              <a:buChar char="▪"/>
            </a:pPr>
            <a:r>
              <a:rPr lang="en-US" b="1" dirty="0">
                <a:solidFill>
                  <a:srgbClr val="6C4C25"/>
                </a:solidFill>
                <a:latin typeface="Open Sans" pitchFamily="2" charset="0"/>
                <a:ea typeface="Open Sans" pitchFamily="2" charset="0"/>
                <a:cs typeface="Open Sans" pitchFamily="2" charset="0"/>
                <a:sym typeface="Open Sans"/>
              </a:rPr>
              <a:t>Projected new Individualized Plans for Employment (IPEs)</a:t>
            </a:r>
            <a:endParaRPr sz="2400" dirty="0">
              <a:latin typeface="Open Sans" pitchFamily="2" charset="0"/>
              <a:ea typeface="Open Sans" pitchFamily="2" charset="0"/>
              <a:cs typeface="Open Sans" pitchFamily="2" charset="0"/>
            </a:endParaRPr>
          </a:p>
          <a:p>
            <a:pPr marL="742950" lvl="3" indent="-285750" algn="l" rtl="0">
              <a:lnSpc>
                <a:spcPct val="130000"/>
              </a:lnSpc>
              <a:spcBef>
                <a:spcPts val="800"/>
              </a:spcBef>
              <a:spcAft>
                <a:spcPts val="0"/>
              </a:spcAft>
              <a:buSzPts val="1600"/>
              <a:buChar char="•"/>
            </a:pPr>
            <a:r>
              <a:rPr lang="en-US" dirty="0">
                <a:latin typeface="Open Sans" pitchFamily="2" charset="0"/>
                <a:ea typeface="Open Sans" pitchFamily="2" charset="0"/>
                <a:cs typeface="Open Sans" pitchFamily="2" charset="0"/>
                <a:sym typeface="Open Sans"/>
              </a:rPr>
              <a:t>Use historical trends to estimate how many new IPEs may be developed.</a:t>
            </a:r>
            <a:endParaRPr sz="2000" dirty="0">
              <a:latin typeface="Open Sans" pitchFamily="2" charset="0"/>
              <a:ea typeface="Open Sans" pitchFamily="2" charset="0"/>
              <a:cs typeface="Open Sans" pitchFamily="2" charset="0"/>
            </a:endParaRPr>
          </a:p>
          <a:p>
            <a:pPr marL="742950" lvl="3" indent="-285750" algn="l" rtl="0">
              <a:lnSpc>
                <a:spcPct val="130000"/>
              </a:lnSpc>
              <a:spcBef>
                <a:spcPts val="800"/>
              </a:spcBef>
              <a:spcAft>
                <a:spcPts val="0"/>
              </a:spcAft>
              <a:buSzPts val="1600"/>
              <a:buChar char="•"/>
            </a:pPr>
            <a:r>
              <a:rPr lang="en-US" dirty="0">
                <a:latin typeface="Open Sans" pitchFamily="2" charset="0"/>
                <a:ea typeface="Open Sans" pitchFamily="2" charset="0"/>
                <a:cs typeface="Open Sans" pitchFamily="2" charset="0"/>
                <a:sym typeface="Open Sans"/>
              </a:rPr>
              <a:t>Factor in policy shifts, outreach activities, or program changes influencing enrollment.</a:t>
            </a:r>
            <a:endParaRPr sz="2000" dirty="0">
              <a:latin typeface="Open Sans" pitchFamily="2" charset="0"/>
              <a:ea typeface="Open Sans" pitchFamily="2" charset="0"/>
              <a:cs typeface="Open Sans" pitchFamily="2" charset="0"/>
            </a:endParaRPr>
          </a:p>
          <a:p>
            <a:pPr marL="285750" lvl="2" indent="-285750" algn="l" rtl="0">
              <a:lnSpc>
                <a:spcPct val="130000"/>
              </a:lnSpc>
              <a:spcBef>
                <a:spcPts val="800"/>
              </a:spcBef>
              <a:spcAft>
                <a:spcPts val="0"/>
              </a:spcAft>
              <a:buClr>
                <a:srgbClr val="6C4C25"/>
              </a:buClr>
              <a:buSzPts val="2250"/>
              <a:buFont typeface="Noto Sans Symbols"/>
              <a:buChar char="▪"/>
            </a:pPr>
            <a:r>
              <a:rPr lang="en-US" b="1" dirty="0">
                <a:solidFill>
                  <a:srgbClr val="6C4C25"/>
                </a:solidFill>
                <a:latin typeface="Open Sans" pitchFamily="2" charset="0"/>
                <a:ea typeface="Open Sans" pitchFamily="2" charset="0"/>
                <a:cs typeface="Open Sans" pitchFamily="2" charset="0"/>
                <a:sym typeface="Open Sans"/>
              </a:rPr>
              <a:t>Projected potentially eligible students with disabilities and average cost per student.</a:t>
            </a:r>
            <a:endParaRPr sz="1800" dirty="0">
              <a:latin typeface="Open Sans" pitchFamily="2" charset="0"/>
              <a:ea typeface="Open Sans" pitchFamily="2" charset="0"/>
              <a:cs typeface="Open Sans" pitchFamily="2" charset="0"/>
              <a:sym typeface="Open Sans"/>
            </a:endParaRPr>
          </a:p>
        </p:txBody>
      </p:sp>
      <p:pic>
        <p:nvPicPr>
          <p:cNvPr id="243" name="Google Shape;243;p3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584407" y="2044394"/>
            <a:ext cx="2607593" cy="48136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60"/>
          <p:cNvSpPr txBox="1">
            <a:spLocks noGrp="1"/>
          </p:cNvSpPr>
          <p:nvPr>
            <p:ph type="title"/>
          </p:nvPr>
        </p:nvSpPr>
        <p:spPr>
          <a:xfrm>
            <a:off x="244051" y="314267"/>
            <a:ext cx="11655848" cy="698500"/>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dirty="0">
                <a:solidFill>
                  <a:schemeClr val="accent2"/>
                </a:solidFill>
                <a:latin typeface="Open Sans"/>
                <a:ea typeface="Open Sans"/>
                <a:cs typeface="Open Sans"/>
                <a:sym typeface="Open Sans"/>
              </a:rPr>
              <a:t>Key Steps – </a:t>
            </a:r>
            <a:r>
              <a:rPr lang="en-US" dirty="0">
                <a:solidFill>
                  <a:srgbClr val="4C7A75"/>
                </a:solidFill>
                <a:latin typeface="Open Sans"/>
                <a:ea typeface="Open Sans"/>
                <a:cs typeface="Open Sans"/>
                <a:sym typeface="Open Sans"/>
              </a:rPr>
              <a:t>Assessment of Fiscal Resources </a:t>
            </a:r>
            <a:r>
              <a:rPr lang="en-US" sz="2000" b="0" dirty="0">
                <a:solidFill>
                  <a:srgbClr val="4C7A75"/>
                </a:solidFill>
                <a:latin typeface="Open Sans"/>
                <a:ea typeface="Open Sans"/>
                <a:cs typeface="Open Sans"/>
                <a:sym typeface="Open Sans"/>
              </a:rPr>
              <a:t>(4)</a:t>
            </a:r>
            <a:endParaRPr b="0" dirty="0">
              <a:solidFill>
                <a:srgbClr val="4C7A75"/>
              </a:solidFill>
              <a:latin typeface="Open Sans"/>
              <a:ea typeface="Open Sans"/>
              <a:cs typeface="Open Sans"/>
              <a:sym typeface="Open Sans"/>
            </a:endParaRPr>
          </a:p>
        </p:txBody>
      </p:sp>
      <p:sp>
        <p:nvSpPr>
          <p:cNvPr id="250" name="Google Shape;250;p60"/>
          <p:cNvSpPr txBox="1">
            <a:spLocks noGrp="1"/>
          </p:cNvSpPr>
          <p:nvPr>
            <p:ph type="body" idx="1"/>
          </p:nvPr>
        </p:nvSpPr>
        <p:spPr>
          <a:xfrm>
            <a:off x="244051" y="1186141"/>
            <a:ext cx="8890323" cy="4813606"/>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600"/>
              </a:spcBef>
              <a:spcAft>
                <a:spcPts val="0"/>
              </a:spcAft>
              <a:buSzPts val="2800"/>
              <a:buNone/>
            </a:pPr>
            <a:r>
              <a:rPr lang="en-US" sz="2400" b="1" u="none" strike="noStrike" dirty="0">
                <a:solidFill>
                  <a:srgbClr val="6C4C25"/>
                </a:solidFill>
                <a:latin typeface="Open Sans" pitchFamily="2" charset="0"/>
                <a:ea typeface="Open Sans" pitchFamily="2" charset="0"/>
                <a:cs typeface="Open Sans" pitchFamily="2" charset="0"/>
                <a:sym typeface="Open Sans"/>
              </a:rPr>
              <a:t>Assumptions:</a:t>
            </a:r>
            <a:r>
              <a:rPr lang="en-US" sz="2400" u="none" strike="noStrike" dirty="0">
                <a:solidFill>
                  <a:srgbClr val="6C4C25"/>
                </a:solidFill>
                <a:latin typeface="Open Sans" pitchFamily="2" charset="0"/>
                <a:ea typeface="Open Sans" pitchFamily="2" charset="0"/>
                <a:cs typeface="Open Sans" pitchFamily="2" charset="0"/>
                <a:sym typeface="Open Sans"/>
              </a:rPr>
              <a:t> </a:t>
            </a:r>
            <a:endParaRPr sz="3200" dirty="0">
              <a:latin typeface="Open Sans" pitchFamily="2" charset="0"/>
              <a:ea typeface="Open Sans" pitchFamily="2" charset="0"/>
              <a:cs typeface="Open Sans" pitchFamily="2" charset="0"/>
            </a:endParaRPr>
          </a:p>
          <a:p>
            <a:pPr marL="285750" lvl="0" indent="-285750" algn="l" rtl="0">
              <a:lnSpc>
                <a:spcPct val="120000"/>
              </a:lnSpc>
              <a:spcBef>
                <a:spcPts val="600"/>
              </a:spcBef>
              <a:spcAft>
                <a:spcPts val="0"/>
              </a:spcAft>
              <a:buSzPts val="1400"/>
              <a:buChar char="•"/>
            </a:pPr>
            <a:r>
              <a:rPr lang="en-US" sz="1600" u="none" strike="noStrike" dirty="0">
                <a:latin typeface="Open Sans" pitchFamily="2" charset="0"/>
                <a:ea typeface="Open Sans" pitchFamily="2" charset="0"/>
                <a:cs typeface="Open Sans" pitchFamily="2" charset="0"/>
                <a:sym typeface="Open Sans"/>
              </a:rPr>
              <a:t>Clearly document all assumptions, such as average cost increases or predicted caseload growth.</a:t>
            </a:r>
            <a:endParaRPr sz="3200" dirty="0">
              <a:latin typeface="Open Sans" pitchFamily="2" charset="0"/>
              <a:ea typeface="Open Sans" pitchFamily="2" charset="0"/>
              <a:cs typeface="Open Sans" pitchFamily="2" charset="0"/>
            </a:endParaRPr>
          </a:p>
          <a:p>
            <a:pPr marL="0" marR="0" lvl="0" indent="0" algn="l" rtl="0">
              <a:lnSpc>
                <a:spcPct val="120000"/>
              </a:lnSpc>
              <a:spcBef>
                <a:spcPts val="600"/>
              </a:spcBef>
              <a:spcAft>
                <a:spcPts val="0"/>
              </a:spcAft>
              <a:buSzPts val="2800"/>
              <a:buNone/>
            </a:pPr>
            <a:r>
              <a:rPr lang="en-US" sz="2400" b="1" u="none" strike="noStrike" dirty="0">
                <a:solidFill>
                  <a:srgbClr val="6C4C25"/>
                </a:solidFill>
                <a:latin typeface="Open Sans" pitchFamily="2" charset="0"/>
                <a:ea typeface="Open Sans" pitchFamily="2" charset="0"/>
                <a:cs typeface="Open Sans" pitchFamily="2" charset="0"/>
                <a:sym typeface="Open Sans"/>
              </a:rPr>
              <a:t>Projections: </a:t>
            </a:r>
            <a:endParaRPr sz="2400" b="1" dirty="0">
              <a:solidFill>
                <a:srgbClr val="6C4C25"/>
              </a:solidFill>
              <a:latin typeface="Open Sans" pitchFamily="2" charset="0"/>
              <a:ea typeface="Open Sans" pitchFamily="2" charset="0"/>
              <a:cs typeface="Open Sans" pitchFamily="2" charset="0"/>
              <a:sym typeface="Open Sans"/>
            </a:endParaRPr>
          </a:p>
          <a:p>
            <a:pPr marL="285750" lvl="0" indent="-285750" algn="l" rtl="0">
              <a:lnSpc>
                <a:spcPct val="120000"/>
              </a:lnSpc>
              <a:spcBef>
                <a:spcPts val="600"/>
              </a:spcBef>
              <a:spcAft>
                <a:spcPts val="0"/>
              </a:spcAft>
              <a:buSzPts val="1400"/>
              <a:buChar char="•"/>
            </a:pPr>
            <a:r>
              <a:rPr lang="en-US" sz="1600" u="none" strike="noStrike" dirty="0">
                <a:latin typeface="Open Sans" pitchFamily="2" charset="0"/>
                <a:ea typeface="Open Sans" pitchFamily="2" charset="0"/>
                <a:cs typeface="Open Sans" pitchFamily="2" charset="0"/>
                <a:sym typeface="Open Sans"/>
              </a:rPr>
              <a:t>Multiply projected IPEs, assessments, and service costs by their respective average costs.</a:t>
            </a:r>
            <a:endParaRPr sz="1600" dirty="0">
              <a:latin typeface="Open Sans" pitchFamily="2" charset="0"/>
              <a:ea typeface="Open Sans" pitchFamily="2" charset="0"/>
              <a:cs typeface="Open Sans" pitchFamily="2" charset="0"/>
              <a:sym typeface="Open Sans"/>
            </a:endParaRPr>
          </a:p>
          <a:p>
            <a:pPr marL="285750" lvl="0" indent="-285750" algn="l" rtl="0">
              <a:lnSpc>
                <a:spcPct val="120000"/>
              </a:lnSpc>
              <a:spcBef>
                <a:spcPts val="600"/>
              </a:spcBef>
              <a:spcAft>
                <a:spcPts val="0"/>
              </a:spcAft>
              <a:buSzPts val="1400"/>
              <a:buChar char="•"/>
            </a:pPr>
            <a:r>
              <a:rPr lang="en-US" sz="1600" u="none" strike="noStrike" dirty="0">
                <a:latin typeface="Open Sans" pitchFamily="2" charset="0"/>
                <a:ea typeface="Open Sans" pitchFamily="2" charset="0"/>
                <a:cs typeface="Open Sans" pitchFamily="2" charset="0"/>
                <a:sym typeface="Open Sans"/>
              </a:rPr>
              <a:t>Sum-total costs and compare with projected budgetary resources.</a:t>
            </a:r>
            <a:endParaRPr sz="1600" dirty="0">
              <a:latin typeface="Open Sans" pitchFamily="2" charset="0"/>
              <a:ea typeface="Open Sans" pitchFamily="2" charset="0"/>
              <a:cs typeface="Open Sans" pitchFamily="2" charset="0"/>
              <a:sym typeface="Open Sans"/>
            </a:endParaRPr>
          </a:p>
          <a:p>
            <a:pPr marL="285750" lvl="0" indent="-285750" algn="l" rtl="0">
              <a:lnSpc>
                <a:spcPct val="120000"/>
              </a:lnSpc>
              <a:spcBef>
                <a:spcPts val="600"/>
              </a:spcBef>
              <a:spcAft>
                <a:spcPts val="0"/>
              </a:spcAft>
              <a:buSzPts val="1400"/>
              <a:buChar char="•"/>
            </a:pPr>
            <a:r>
              <a:rPr lang="en-US" sz="1600" u="none" strike="noStrike" dirty="0">
                <a:latin typeface="Open Sans" pitchFamily="2" charset="0"/>
                <a:ea typeface="Open Sans" pitchFamily="2" charset="0"/>
                <a:cs typeface="Open Sans" pitchFamily="2"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Review projections against anticipated funding levels. </a:t>
            </a:r>
            <a:endParaRPr sz="1600" dirty="0">
              <a:latin typeface="Open Sans" pitchFamily="2" charset="0"/>
              <a:ea typeface="Open Sans" pitchFamily="2" charset="0"/>
              <a:cs typeface="Open Sans" pitchFamily="2" charset="0"/>
              <a:sym typeface="Open Sans"/>
            </a:endParaRPr>
          </a:p>
          <a:p>
            <a:pPr marL="0" marR="0" lvl="0" indent="0" algn="l" rtl="0">
              <a:lnSpc>
                <a:spcPct val="120000"/>
              </a:lnSpc>
              <a:spcBef>
                <a:spcPts val="600"/>
              </a:spcBef>
              <a:spcAft>
                <a:spcPts val="0"/>
              </a:spcAft>
              <a:buSzPts val="2800"/>
              <a:buNone/>
            </a:pPr>
            <a:r>
              <a:rPr lang="en-US" sz="2400" b="1" u="none" strike="noStrike" dirty="0">
                <a:solidFill>
                  <a:srgbClr val="6C4C25"/>
                </a:solidFill>
                <a:latin typeface="Open Sans" pitchFamily="2" charset="0"/>
                <a:ea typeface="Open Sans" pitchFamily="2" charset="0"/>
                <a:cs typeface="Open Sans" pitchFamily="2"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Monitor and Update Forecast Regularly:</a:t>
            </a:r>
            <a:endParaRPr sz="2400" b="1" dirty="0">
              <a:solidFill>
                <a:srgbClr val="6C4C25"/>
              </a:solidFill>
              <a:latin typeface="Open Sans" pitchFamily="2" charset="0"/>
              <a:ea typeface="Open Sans" pitchFamily="2" charset="0"/>
              <a:cs typeface="Open Sans" pitchFamily="2"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endParaRPr>
          </a:p>
          <a:p>
            <a:pPr marL="285750" lvl="0" indent="-285750" algn="l" rtl="0">
              <a:lnSpc>
                <a:spcPct val="120000"/>
              </a:lnSpc>
              <a:spcBef>
                <a:spcPts val="600"/>
              </a:spcBef>
              <a:spcAft>
                <a:spcPts val="0"/>
              </a:spcAft>
              <a:buSzPts val="1400"/>
              <a:buChar char="•"/>
            </a:pPr>
            <a:r>
              <a:rPr lang="en-US" sz="1600" u="none" strike="noStrike" dirty="0">
                <a:latin typeface="Open Sans" pitchFamily="2" charset="0"/>
                <a:ea typeface="Open Sans" pitchFamily="2" charset="0"/>
                <a:cs typeface="Open Sans" pitchFamily="2"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Fiscal forecasts are iterative; update projections periodically with actual data (e.g., monthly or quarterly).</a:t>
            </a:r>
            <a:endParaRPr sz="1600" dirty="0">
              <a:latin typeface="Open Sans" pitchFamily="2" charset="0"/>
              <a:ea typeface="Open Sans" pitchFamily="2" charset="0"/>
              <a:cs typeface="Open Sans" pitchFamily="2"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endParaRPr>
          </a:p>
          <a:p>
            <a:pPr marL="285750" lvl="0" indent="-285750" algn="l" rtl="0">
              <a:lnSpc>
                <a:spcPct val="120000"/>
              </a:lnSpc>
              <a:spcBef>
                <a:spcPts val="600"/>
              </a:spcBef>
              <a:spcAft>
                <a:spcPts val="0"/>
              </a:spcAft>
              <a:buSzPts val="1400"/>
              <a:buChar char="•"/>
            </a:pPr>
            <a:r>
              <a:rPr lang="en-US" sz="1600" u="none" strike="noStrike" dirty="0">
                <a:latin typeface="Open Sans" pitchFamily="2" charset="0"/>
                <a:ea typeface="Open Sans" pitchFamily="2" charset="0"/>
                <a:cs typeface="Open Sans" pitchFamily="2"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Adjust assumptions based on new trends or unexpected changes in demand or funding.</a:t>
            </a:r>
            <a:endParaRPr sz="3200" dirty="0">
              <a:latin typeface="Open Sans" pitchFamily="2" charset="0"/>
              <a:ea typeface="Open Sans" pitchFamily="2" charset="0"/>
              <a:cs typeface="Open Sans" pitchFamily="2" charset="0"/>
            </a:endParaRPr>
          </a:p>
        </p:txBody>
      </p:sp>
      <p:pic>
        <p:nvPicPr>
          <p:cNvPr id="251" name="Google Shape;251;p60">
            <a:extLst>
              <a:ext uri="{C183D7F6-B498-43B3-948B-1728B52AA6E4}">
                <adec:decorative xmlns:adec="http://schemas.microsoft.com/office/drawing/2017/decorative" val="1"/>
              </a:ext>
            </a:extLst>
          </p:cNvPr>
          <p:cNvPicPr preferRelativeResize="0"/>
          <p:nvPr/>
        </p:nvPicPr>
        <p:blipFill rotWithShape="1">
          <a:blip r:embed="rId3">
            <a:alphaModFix/>
          </a:blip>
          <a:srcRect l="26266" t="5477" r="28967" b="20153"/>
          <a:stretch/>
        </p:blipFill>
        <p:spPr>
          <a:xfrm>
            <a:off x="9150577" y="1012767"/>
            <a:ext cx="3041423" cy="584523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txBox="1">
            <a:spLocks noGrp="1"/>
          </p:cNvSpPr>
          <p:nvPr>
            <p:ph type="title"/>
          </p:nvPr>
        </p:nvSpPr>
        <p:spPr>
          <a:xfrm>
            <a:off x="244052" y="412750"/>
            <a:ext cx="11655848" cy="698500"/>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dirty="0">
                <a:solidFill>
                  <a:schemeClr val="accent2"/>
                </a:solidFill>
                <a:latin typeface="Open Sans"/>
                <a:ea typeface="Open Sans"/>
                <a:cs typeface="Open Sans"/>
                <a:sym typeface="Open Sans"/>
              </a:rPr>
              <a:t>Key Steps – </a:t>
            </a:r>
            <a:r>
              <a:rPr lang="en-US" dirty="0">
                <a:solidFill>
                  <a:srgbClr val="4C7A75"/>
                </a:solidFill>
                <a:latin typeface="Open Sans"/>
                <a:ea typeface="Open Sans"/>
                <a:cs typeface="Open Sans"/>
                <a:sym typeface="Open Sans"/>
              </a:rPr>
              <a:t>Assessment of Fiscal Resources </a:t>
            </a:r>
            <a:r>
              <a:rPr lang="en-US" sz="2000" b="0" dirty="0">
                <a:solidFill>
                  <a:srgbClr val="4C7A75"/>
                </a:solidFill>
                <a:latin typeface="Open Sans"/>
                <a:ea typeface="Open Sans"/>
                <a:cs typeface="Open Sans"/>
                <a:sym typeface="Open Sans"/>
              </a:rPr>
              <a:t>(3)</a:t>
            </a:r>
            <a:endParaRPr b="0" dirty="0">
              <a:solidFill>
                <a:srgbClr val="4C7A75"/>
              </a:solidFill>
              <a:latin typeface="Open Sans"/>
              <a:ea typeface="Open Sans"/>
              <a:cs typeface="Open Sans"/>
              <a:sym typeface="Open Sans"/>
            </a:endParaRPr>
          </a:p>
        </p:txBody>
      </p:sp>
      <p:sp>
        <p:nvSpPr>
          <p:cNvPr id="258" name="Google Shape;258;p34"/>
          <p:cNvSpPr txBox="1">
            <a:spLocks noGrp="1"/>
          </p:cNvSpPr>
          <p:nvPr>
            <p:ph type="body" idx="1"/>
          </p:nvPr>
        </p:nvSpPr>
        <p:spPr>
          <a:xfrm>
            <a:off x="244052" y="1282394"/>
            <a:ext cx="11219636" cy="4813606"/>
          </a:xfrm>
          <a:prstGeom prst="rect">
            <a:avLst/>
          </a:prstGeom>
          <a:noFill/>
          <a:ln>
            <a:noFill/>
          </a:ln>
        </p:spPr>
        <p:txBody>
          <a:bodyPr spcFirstLastPara="1" wrap="square" lIns="91425" tIns="45700" rIns="91425" bIns="45700" anchor="t" anchorCtr="0">
            <a:noAutofit/>
          </a:bodyPr>
          <a:lstStyle/>
          <a:p>
            <a:pPr marL="0" marR="0" lvl="2" indent="0" algn="l" rtl="0">
              <a:lnSpc>
                <a:spcPct val="130000"/>
              </a:lnSpc>
              <a:spcBef>
                <a:spcPts val="600"/>
              </a:spcBef>
              <a:spcAft>
                <a:spcPts val="0"/>
              </a:spcAft>
              <a:buSzPts val="2000"/>
              <a:buNone/>
            </a:pPr>
            <a:r>
              <a:rPr lang="en-US" sz="2400" b="1" u="none" strike="noStrike" dirty="0">
                <a:solidFill>
                  <a:srgbClr val="6C4C25"/>
                </a:solidFill>
                <a:latin typeface="Open Sans" pitchFamily="2" charset="0"/>
                <a:ea typeface="Open Sans" pitchFamily="2" charset="0"/>
                <a:cs typeface="Open Sans" pitchFamily="2" charset="0"/>
                <a:sym typeface="Open Sans"/>
              </a:rPr>
              <a:t>Projected annual costs for administering the program:</a:t>
            </a:r>
            <a:endParaRPr sz="2400" b="1" dirty="0">
              <a:solidFill>
                <a:srgbClr val="6C4C25"/>
              </a:solidFill>
              <a:latin typeface="Open Sans" pitchFamily="2" charset="0"/>
              <a:ea typeface="Open Sans" pitchFamily="2" charset="0"/>
              <a:cs typeface="Open Sans" pitchFamily="2" charset="0"/>
              <a:sym typeface="Open Sans"/>
            </a:endParaRPr>
          </a:p>
          <a:p>
            <a:pPr marL="342900" lvl="2" indent="-342900" algn="l" rtl="0">
              <a:lnSpc>
                <a:spcPct val="130000"/>
              </a:lnSpc>
              <a:spcBef>
                <a:spcPts val="600"/>
              </a:spcBef>
              <a:spcAft>
                <a:spcPts val="0"/>
              </a:spcAft>
              <a:buSzPts val="1800"/>
              <a:buChar char="•"/>
            </a:pPr>
            <a:r>
              <a:rPr lang="en-US" u="none" strike="noStrike" dirty="0">
                <a:latin typeface="Open Sans" pitchFamily="2" charset="0"/>
                <a:ea typeface="Open Sans" pitchFamily="2" charset="0"/>
                <a:cs typeface="Open Sans" pitchFamily="2" charset="0"/>
                <a:sym typeface="Open Sans"/>
              </a:rPr>
              <a:t>Staff salaries and benefits </a:t>
            </a:r>
            <a:endParaRPr dirty="0">
              <a:latin typeface="Open Sans" pitchFamily="2" charset="0"/>
              <a:ea typeface="Open Sans" pitchFamily="2" charset="0"/>
              <a:cs typeface="Open Sans" pitchFamily="2" charset="0"/>
              <a:sym typeface="Open Sans"/>
            </a:endParaRPr>
          </a:p>
          <a:p>
            <a:pPr marL="342900" lvl="2" indent="-342900" algn="l" rtl="0">
              <a:lnSpc>
                <a:spcPct val="130000"/>
              </a:lnSpc>
              <a:spcBef>
                <a:spcPts val="600"/>
              </a:spcBef>
              <a:spcAft>
                <a:spcPts val="0"/>
              </a:spcAft>
              <a:buSzPts val="1800"/>
              <a:buChar char="•"/>
            </a:pPr>
            <a:r>
              <a:rPr lang="en-US" u="none" strike="noStrike" dirty="0">
                <a:latin typeface="Open Sans" pitchFamily="2" charset="0"/>
                <a:ea typeface="Open Sans" pitchFamily="2" charset="0"/>
                <a:cs typeface="Open Sans" pitchFamily="2" charset="0"/>
                <a:sym typeface="Open Sans"/>
              </a:rPr>
              <a:t>Outreach activities </a:t>
            </a:r>
            <a:endParaRPr dirty="0">
              <a:latin typeface="Open Sans" pitchFamily="2" charset="0"/>
              <a:ea typeface="Open Sans" pitchFamily="2" charset="0"/>
              <a:cs typeface="Open Sans" pitchFamily="2" charset="0"/>
              <a:sym typeface="Open Sans"/>
            </a:endParaRPr>
          </a:p>
          <a:p>
            <a:pPr marL="342900" lvl="2" indent="-342900" algn="l" rtl="0">
              <a:lnSpc>
                <a:spcPct val="130000"/>
              </a:lnSpc>
              <a:spcBef>
                <a:spcPts val="600"/>
              </a:spcBef>
              <a:spcAft>
                <a:spcPts val="0"/>
              </a:spcAft>
              <a:buSzPts val="1800"/>
              <a:buChar char="•"/>
            </a:pPr>
            <a:r>
              <a:rPr lang="en-US" u="none" strike="noStrike" dirty="0">
                <a:latin typeface="Open Sans" pitchFamily="2" charset="0"/>
                <a:ea typeface="Open Sans" pitchFamily="2" charset="0"/>
                <a:cs typeface="Open Sans" pitchFamily="2" charset="0"/>
                <a:sym typeface="Open Sans"/>
              </a:rPr>
              <a:t>Operational costs</a:t>
            </a:r>
            <a:endParaRPr dirty="0">
              <a:latin typeface="Open Sans" pitchFamily="2" charset="0"/>
              <a:ea typeface="Open Sans" pitchFamily="2" charset="0"/>
              <a:cs typeface="Open Sans" pitchFamily="2" charset="0"/>
              <a:sym typeface="Open Sans"/>
            </a:endParaRPr>
          </a:p>
          <a:p>
            <a:pPr marL="342900" lvl="2" indent="-342900" algn="l" rtl="0">
              <a:lnSpc>
                <a:spcPct val="130000"/>
              </a:lnSpc>
              <a:spcBef>
                <a:spcPts val="600"/>
              </a:spcBef>
              <a:spcAft>
                <a:spcPts val="0"/>
              </a:spcAft>
              <a:buSzPts val="1800"/>
              <a:buChar char="•"/>
            </a:pPr>
            <a:r>
              <a:rPr lang="en-US" u="none" strike="noStrike" dirty="0">
                <a:latin typeface="Open Sans" pitchFamily="2" charset="0"/>
                <a:ea typeface="Open Sans" pitchFamily="2" charset="0"/>
                <a:cs typeface="Open Sans" pitchFamily="2" charset="0"/>
                <a:sym typeface="Open Sans"/>
              </a:rPr>
              <a:t>Required studies (i.e., Comprehensive Statewide Needs Assessment, etc.). </a:t>
            </a:r>
            <a:endParaRPr sz="2400" dirty="0">
              <a:latin typeface="Open Sans" pitchFamily="2" charset="0"/>
              <a:ea typeface="Open Sans" pitchFamily="2" charset="0"/>
              <a:cs typeface="Open Sans" pitchFamily="2" charset="0"/>
            </a:endParaRPr>
          </a:p>
          <a:p>
            <a:pPr marL="0" marR="0" lvl="0" indent="0" algn="l" rtl="0">
              <a:lnSpc>
                <a:spcPct val="130000"/>
              </a:lnSpc>
              <a:spcBef>
                <a:spcPts val="600"/>
              </a:spcBef>
              <a:spcAft>
                <a:spcPts val="0"/>
              </a:spcAft>
              <a:buSzPts val="2800"/>
              <a:buNone/>
            </a:pPr>
            <a:r>
              <a:rPr lang="en-US" sz="2400" b="1" dirty="0">
                <a:solidFill>
                  <a:srgbClr val="6C4C25"/>
                </a:solidFill>
                <a:latin typeface="Open Sans" pitchFamily="2" charset="0"/>
                <a:ea typeface="Open Sans" pitchFamily="2" charset="0"/>
                <a:cs typeface="Open Sans" pitchFamily="2" charset="0"/>
                <a:sym typeface="Open Sans"/>
              </a:rPr>
              <a:t> </a:t>
            </a:r>
            <a:r>
              <a:rPr lang="en-US" sz="2400" b="1" u="none" strike="noStrike" dirty="0">
                <a:solidFill>
                  <a:srgbClr val="6C4C25"/>
                </a:solidFill>
                <a:latin typeface="Open Sans" pitchFamily="2" charset="0"/>
                <a:ea typeface="Open Sans" pitchFamily="2" charset="0"/>
                <a:cs typeface="Open Sans" pitchFamily="2" charset="0"/>
                <a:sym typeface="Open Sans"/>
              </a:rPr>
              <a:t>Assessment of Staff Resources</a:t>
            </a:r>
            <a:endParaRPr sz="2400" b="1" dirty="0">
              <a:solidFill>
                <a:srgbClr val="6C4C25"/>
              </a:solidFill>
              <a:latin typeface="Open Sans" pitchFamily="2" charset="0"/>
              <a:ea typeface="Open Sans" pitchFamily="2" charset="0"/>
              <a:cs typeface="Open Sans" pitchFamily="2" charset="0"/>
              <a:sym typeface="Open Sans"/>
            </a:endParaRPr>
          </a:p>
          <a:p>
            <a:pPr marL="285750" lvl="0" indent="-285750" algn="l" rtl="0">
              <a:lnSpc>
                <a:spcPct val="130000"/>
              </a:lnSpc>
              <a:spcBef>
                <a:spcPts val="600"/>
              </a:spcBef>
              <a:spcAft>
                <a:spcPts val="0"/>
              </a:spcAft>
              <a:buSzPts val="1800"/>
              <a:buChar char="•"/>
            </a:pPr>
            <a:r>
              <a:rPr lang="en-US" sz="2000" u="none" strike="noStrike" dirty="0">
                <a:latin typeface="Open Sans" pitchFamily="2" charset="0"/>
                <a:ea typeface="Open Sans" pitchFamily="2" charset="0"/>
                <a:cs typeface="Open Sans" pitchFamily="2" charset="0"/>
                <a:sym typeface="Open Sans"/>
              </a:rPr>
              <a:t>Analyze staffing levels, referral rates, and caseload sizes including services to potentially eligible students with disabilities.</a:t>
            </a:r>
            <a:endParaRPr sz="2000" dirty="0">
              <a:latin typeface="Open Sans" pitchFamily="2" charset="0"/>
              <a:ea typeface="Open Sans" pitchFamily="2" charset="0"/>
              <a:cs typeface="Open Sans" pitchFamily="2" charset="0"/>
              <a:sym typeface="Open Sans"/>
            </a:endParaRPr>
          </a:p>
          <a:p>
            <a:pPr marL="285750" lvl="0" indent="-285750" algn="l" rtl="0">
              <a:lnSpc>
                <a:spcPct val="130000"/>
              </a:lnSpc>
              <a:spcBef>
                <a:spcPts val="600"/>
              </a:spcBef>
              <a:spcAft>
                <a:spcPts val="0"/>
              </a:spcAft>
              <a:buSzPts val="1800"/>
              <a:buChar char="•"/>
            </a:pPr>
            <a:r>
              <a:rPr lang="en-US" sz="2000" u="none" strike="noStrike" dirty="0">
                <a:latin typeface="Open Sans" pitchFamily="2" charset="0"/>
                <a:ea typeface="Open Sans" pitchFamily="2" charset="0"/>
                <a:cs typeface="Open Sans" pitchFamily="2" charset="0"/>
                <a:sym typeface="Open Sans"/>
              </a:rPr>
              <a:t>Analyze resource allocation to determine whether current resources can be reallocated to areas of greatest need or used differently (virtual or remote) to address the state's needs. </a:t>
            </a:r>
            <a:endParaRPr sz="3200" dirty="0">
              <a:latin typeface="Open Sans" pitchFamily="2" charset="0"/>
              <a:ea typeface="Open Sans" pitchFamily="2" charset="0"/>
              <a:cs typeface="Open Sans"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61"/>
          <p:cNvSpPr txBox="1">
            <a:spLocks noGrp="1"/>
          </p:cNvSpPr>
          <p:nvPr>
            <p:ph type="title"/>
          </p:nvPr>
        </p:nvSpPr>
        <p:spPr>
          <a:xfrm>
            <a:off x="244052" y="412750"/>
            <a:ext cx="11655848" cy="1281296"/>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dirty="0">
                <a:solidFill>
                  <a:schemeClr val="accent2"/>
                </a:solidFill>
                <a:latin typeface="Open Sans"/>
                <a:ea typeface="Open Sans"/>
                <a:cs typeface="Open Sans"/>
                <a:sym typeface="Open Sans"/>
              </a:rPr>
              <a:t>Key Steps –  </a:t>
            </a:r>
            <a:r>
              <a:rPr lang="en-US" dirty="0">
                <a:solidFill>
                  <a:srgbClr val="4C7A75"/>
                </a:solidFill>
                <a:latin typeface="Open Sans"/>
                <a:ea typeface="Open Sans"/>
                <a:cs typeface="Open Sans"/>
                <a:sym typeface="Open Sans"/>
              </a:rPr>
              <a:t>Analyze and Implement</a:t>
            </a:r>
            <a:r>
              <a:rPr lang="en-US" dirty="0">
                <a:solidFill>
                  <a:schemeClr val="accent2"/>
                </a:solidFill>
                <a:latin typeface="Open Sans"/>
                <a:ea typeface="Open Sans"/>
                <a:cs typeface="Open Sans"/>
                <a:sym typeface="Open Sans"/>
              </a:rPr>
              <a:t> </a:t>
            </a:r>
            <a:r>
              <a:rPr lang="en-US" dirty="0">
                <a:solidFill>
                  <a:srgbClr val="4C7A75"/>
                </a:solidFill>
                <a:latin typeface="Open Sans"/>
                <a:ea typeface="Open Sans"/>
                <a:cs typeface="Open Sans"/>
                <a:sym typeface="Open Sans"/>
              </a:rPr>
              <a:t>Cost Containment Measures</a:t>
            </a:r>
            <a:endParaRPr b="0" dirty="0">
              <a:solidFill>
                <a:srgbClr val="4C7A75"/>
              </a:solidFill>
              <a:latin typeface="Open Sans"/>
              <a:ea typeface="Open Sans"/>
              <a:cs typeface="Open Sans"/>
              <a:sym typeface="Open Sans"/>
            </a:endParaRPr>
          </a:p>
        </p:txBody>
      </p:sp>
      <p:sp>
        <p:nvSpPr>
          <p:cNvPr id="265" name="Google Shape;265;p61"/>
          <p:cNvSpPr txBox="1">
            <a:spLocks noGrp="1"/>
          </p:cNvSpPr>
          <p:nvPr>
            <p:ph type="body" idx="1"/>
          </p:nvPr>
        </p:nvSpPr>
        <p:spPr>
          <a:xfrm>
            <a:off x="244052" y="1838425"/>
            <a:ext cx="9564092" cy="4209236"/>
          </a:xfrm>
          <a:prstGeom prst="rect">
            <a:avLst/>
          </a:prstGeom>
          <a:noFill/>
          <a:ln>
            <a:noFill/>
          </a:ln>
        </p:spPr>
        <p:txBody>
          <a:bodyPr spcFirstLastPara="1" wrap="square" lIns="91425" tIns="45700" rIns="91425" bIns="45700" anchor="t" anchorCtr="0">
            <a:noAutofit/>
          </a:bodyPr>
          <a:lstStyle/>
          <a:p>
            <a:pPr marL="0" marR="0" lvl="2" indent="0" algn="l" rtl="0">
              <a:lnSpc>
                <a:spcPct val="130000"/>
              </a:lnSpc>
              <a:spcBef>
                <a:spcPts val="600"/>
              </a:spcBef>
              <a:spcAft>
                <a:spcPts val="0"/>
              </a:spcAft>
              <a:buSzPts val="2000"/>
              <a:buNone/>
            </a:pPr>
            <a:r>
              <a:rPr lang="en-US" sz="1800" b="1" u="none" strike="noStrike" dirty="0">
                <a:solidFill>
                  <a:srgbClr val="6C4C25"/>
                </a:solidFill>
                <a:latin typeface="Open Sans" pitchFamily="2" charset="0"/>
                <a:ea typeface="Open Sans" pitchFamily="2" charset="0"/>
                <a:cs typeface="Open Sans" pitchFamily="2" charset="0"/>
                <a:sym typeface="Open Sans"/>
              </a:rPr>
              <a:t>Consider the following measures to optimize resources:</a:t>
            </a:r>
            <a:endParaRPr sz="1800" b="1" dirty="0">
              <a:solidFill>
                <a:srgbClr val="6C4C25"/>
              </a:solidFill>
              <a:latin typeface="Open Sans" pitchFamily="2" charset="0"/>
              <a:ea typeface="Open Sans" pitchFamily="2" charset="0"/>
              <a:cs typeface="Open Sans" pitchFamily="2" charset="0"/>
              <a:sym typeface="Open Sans"/>
            </a:endParaRPr>
          </a:p>
          <a:p>
            <a:pPr marL="285750" lvl="2" indent="-285750" algn="l" rtl="0">
              <a:lnSpc>
                <a:spcPct val="130000"/>
              </a:lnSpc>
              <a:spcBef>
                <a:spcPts val="600"/>
              </a:spcBef>
              <a:spcAft>
                <a:spcPts val="0"/>
              </a:spcAft>
              <a:buSzPts val="1800"/>
              <a:buChar char="•"/>
            </a:pPr>
            <a:r>
              <a:rPr lang="en-US" sz="1600" b="1" u="none" strike="noStrike" dirty="0">
                <a:latin typeface="Open Sans" pitchFamily="2" charset="0"/>
                <a:ea typeface="Open Sans" pitchFamily="2" charset="0"/>
                <a:cs typeface="Open Sans" pitchFamily="2" charset="0"/>
                <a:sym typeface="Open Sans"/>
              </a:rPr>
              <a:t>Comparable Services and Benefits:</a:t>
            </a:r>
            <a:r>
              <a:rPr lang="en-US" sz="1600" u="none" strike="noStrike" dirty="0">
                <a:latin typeface="Open Sans" pitchFamily="2" charset="0"/>
                <a:ea typeface="Open Sans" pitchFamily="2" charset="0"/>
                <a:cs typeface="Open Sans" pitchFamily="2" charset="0"/>
                <a:sym typeface="Open Sans"/>
              </a:rPr>
              <a:t> Ensure the agency is leveraging other programs or services where applicable to reduce costs.</a:t>
            </a:r>
            <a:endParaRPr sz="1600" dirty="0">
              <a:latin typeface="Open Sans" pitchFamily="2" charset="0"/>
              <a:ea typeface="Open Sans" pitchFamily="2" charset="0"/>
              <a:cs typeface="Open Sans" pitchFamily="2" charset="0"/>
              <a:sym typeface="Open Sans"/>
            </a:endParaRPr>
          </a:p>
          <a:p>
            <a:pPr marL="285750" lvl="2" indent="-285750" algn="l" rtl="0">
              <a:lnSpc>
                <a:spcPct val="130000"/>
              </a:lnSpc>
              <a:spcBef>
                <a:spcPts val="600"/>
              </a:spcBef>
              <a:spcAft>
                <a:spcPts val="0"/>
              </a:spcAft>
              <a:buSzPts val="1800"/>
              <a:buChar char="•"/>
            </a:pPr>
            <a:r>
              <a:rPr lang="en-US" sz="1600" b="1" u="none" strike="noStrike" dirty="0">
                <a:latin typeface="Open Sans" pitchFamily="2" charset="0"/>
                <a:ea typeface="Open Sans" pitchFamily="2" charset="0"/>
                <a:cs typeface="Open Sans" pitchFamily="2" charset="0"/>
                <a:sym typeface="Open Sans"/>
              </a:rPr>
              <a:t>Collaboration with Workforce Development Programs: </a:t>
            </a:r>
            <a:r>
              <a:rPr lang="en-US" sz="1600" u="none" strike="noStrike" dirty="0">
                <a:latin typeface="Open Sans" pitchFamily="2" charset="0"/>
                <a:ea typeface="Open Sans" pitchFamily="2" charset="0"/>
                <a:cs typeface="Open Sans" pitchFamily="2" charset="0"/>
                <a:sym typeface="Open Sans"/>
              </a:rPr>
              <a:t>Leverage WIOA partners and other workforce resources.</a:t>
            </a:r>
            <a:endParaRPr sz="1600" dirty="0">
              <a:latin typeface="Open Sans" pitchFamily="2" charset="0"/>
              <a:ea typeface="Open Sans" pitchFamily="2" charset="0"/>
              <a:cs typeface="Open Sans" pitchFamily="2" charset="0"/>
              <a:sym typeface="Open Sans"/>
            </a:endParaRPr>
          </a:p>
          <a:p>
            <a:pPr marL="285750" lvl="2" indent="-285750" algn="l" rtl="0">
              <a:lnSpc>
                <a:spcPct val="130000"/>
              </a:lnSpc>
              <a:spcBef>
                <a:spcPts val="600"/>
              </a:spcBef>
              <a:spcAft>
                <a:spcPts val="0"/>
              </a:spcAft>
              <a:buSzPts val="1800"/>
              <a:buChar char="•"/>
            </a:pPr>
            <a:r>
              <a:rPr lang="en-US" sz="1600" b="1" u="none" strike="noStrike" dirty="0">
                <a:latin typeface="Open Sans" pitchFamily="2" charset="0"/>
                <a:ea typeface="Open Sans" pitchFamily="2" charset="0"/>
                <a:cs typeface="Open Sans" pitchFamily="2" charset="0"/>
                <a:sym typeface="Open Sans"/>
              </a:rPr>
              <a:t>Balancing In-House vs. Purchased Services:</a:t>
            </a:r>
            <a:r>
              <a:rPr lang="en-US" sz="1600" u="none" strike="noStrike" dirty="0">
                <a:latin typeface="Open Sans" pitchFamily="2" charset="0"/>
                <a:ea typeface="Open Sans" pitchFamily="2" charset="0"/>
                <a:cs typeface="Open Sans" pitchFamily="2" charset="0"/>
                <a:sym typeface="Open Sans"/>
              </a:rPr>
              <a:t> Evaluate cost-effectiveness of providing services in-house versus outsourcing.</a:t>
            </a:r>
            <a:endParaRPr sz="1600" dirty="0">
              <a:latin typeface="Open Sans" pitchFamily="2" charset="0"/>
              <a:ea typeface="Open Sans" pitchFamily="2" charset="0"/>
              <a:cs typeface="Open Sans" pitchFamily="2" charset="0"/>
              <a:sym typeface="Open Sans"/>
            </a:endParaRPr>
          </a:p>
          <a:p>
            <a:pPr marL="285750" lvl="2" indent="-285750" algn="l" rtl="0">
              <a:lnSpc>
                <a:spcPct val="130000"/>
              </a:lnSpc>
              <a:spcBef>
                <a:spcPts val="600"/>
              </a:spcBef>
              <a:spcAft>
                <a:spcPts val="0"/>
              </a:spcAft>
              <a:buSzPts val="1800"/>
              <a:buChar char="•"/>
            </a:pPr>
            <a:r>
              <a:rPr lang="en-US" sz="1600" b="1" u="none" strike="noStrike" dirty="0">
                <a:latin typeface="Open Sans" pitchFamily="2" charset="0"/>
                <a:ea typeface="Open Sans" pitchFamily="2" charset="0"/>
                <a:cs typeface="Open Sans" pitchFamily="2" charset="0"/>
                <a:sym typeface="Open Sans"/>
              </a:rPr>
              <a:t>Efficient Use of Existing Information for Assessments:</a:t>
            </a:r>
            <a:r>
              <a:rPr lang="en-US" sz="1600" u="none" strike="noStrike" dirty="0">
                <a:latin typeface="Open Sans" pitchFamily="2" charset="0"/>
                <a:ea typeface="Open Sans" pitchFamily="2" charset="0"/>
                <a:cs typeface="Open Sans" pitchFamily="2" charset="0"/>
                <a:sym typeface="Open Sans"/>
              </a:rPr>
              <a:t> Avoid duplicative assessments by using existing records consistent with </a:t>
            </a:r>
            <a:r>
              <a:rPr lang="en-US" sz="1600" b="1" u="sng" strike="noStrike" dirty="0">
                <a:solidFill>
                  <a:schemeClr val="accent2"/>
                </a:solidFill>
                <a:latin typeface="Open Sans" pitchFamily="2" charset="0"/>
                <a:ea typeface="Open Sans" pitchFamily="2" charset="0"/>
                <a:cs typeface="Open Sans" pitchFamily="2" charset="0"/>
                <a:sym typeface="Open Sans"/>
                <a:hlinkClick r:id="rId3">
                  <a:extLst>
                    <a:ext uri="{A12FA001-AC4F-418D-AE19-62706E023703}">
                      <ahyp:hlinkClr xmlns:ahyp="http://schemas.microsoft.com/office/drawing/2018/hyperlinkcolor" val="tx"/>
                    </a:ext>
                  </a:extLst>
                </a:hlinkClick>
              </a:rPr>
              <a:t>34 C.F.R. § 361.42(d)</a:t>
            </a:r>
            <a:r>
              <a:rPr lang="en-US" sz="1600" b="1" u="none" strike="noStrike" dirty="0">
                <a:solidFill>
                  <a:schemeClr val="accent2"/>
                </a:solidFill>
                <a:latin typeface="Open Sans" pitchFamily="2" charset="0"/>
                <a:ea typeface="Open Sans" pitchFamily="2" charset="0"/>
                <a:cs typeface="Open Sans" pitchFamily="2" charset="0"/>
                <a:sym typeface="Open Sans"/>
              </a:rPr>
              <a:t>. </a:t>
            </a:r>
            <a:endParaRPr sz="1800" dirty="0">
              <a:latin typeface="Open Sans" pitchFamily="2" charset="0"/>
              <a:ea typeface="Open Sans" pitchFamily="2" charset="0"/>
              <a:cs typeface="Open Sans" pitchFamily="2" charset="0"/>
            </a:endParaRPr>
          </a:p>
          <a:p>
            <a:pPr marL="285750" lvl="2" indent="-285750" algn="l" rtl="0">
              <a:lnSpc>
                <a:spcPct val="130000"/>
              </a:lnSpc>
              <a:spcBef>
                <a:spcPts val="600"/>
              </a:spcBef>
              <a:spcAft>
                <a:spcPts val="0"/>
              </a:spcAft>
              <a:buSzPts val="1800"/>
              <a:buChar char="•"/>
            </a:pPr>
            <a:r>
              <a:rPr lang="en-US" sz="1600" b="1" u="none" strike="noStrike" dirty="0">
                <a:latin typeface="Open Sans" pitchFamily="2" charset="0"/>
                <a:ea typeface="Open Sans" pitchFamily="2" charset="0"/>
                <a:cs typeface="Open Sans" pitchFamily="2" charset="0"/>
                <a:sym typeface="Open Sans"/>
              </a:rPr>
              <a:t>Reviewing or Implementing a financial needs test</a:t>
            </a:r>
            <a:r>
              <a:rPr lang="en-US" sz="1600" u="none" strike="noStrike" dirty="0">
                <a:latin typeface="Open Sans" pitchFamily="2" charset="0"/>
                <a:ea typeface="Open Sans" pitchFamily="2" charset="0"/>
                <a:cs typeface="Open Sans" pitchFamily="2" charset="0"/>
                <a:sym typeface="Open Sans"/>
              </a:rPr>
              <a:t> to assess consumer financial participation in certain services </a:t>
            </a:r>
            <a:r>
              <a:rPr lang="en-US" sz="1600" b="1" u="sng" strike="noStrike" dirty="0">
                <a:solidFill>
                  <a:schemeClr val="accent2"/>
                </a:solidFill>
                <a:latin typeface="Open Sans" pitchFamily="2" charset="0"/>
                <a:ea typeface="Open Sans" pitchFamily="2" charset="0"/>
                <a:cs typeface="Open Sans" pitchFamily="2" charset="0"/>
                <a:sym typeface="Open Sans"/>
                <a:hlinkClick r:id="rId4">
                  <a:extLst>
                    <a:ext uri="{A12FA001-AC4F-418D-AE19-62706E023703}">
                      <ahyp:hlinkClr xmlns:ahyp="http://schemas.microsoft.com/office/drawing/2018/hyperlinkcolor" val="tx"/>
                    </a:ext>
                  </a:extLst>
                </a:hlinkClick>
              </a:rPr>
              <a:t>34 C.F.R. § 361.54</a:t>
            </a:r>
            <a:r>
              <a:rPr lang="en-US" sz="1600" b="1" u="none" strike="noStrike" dirty="0">
                <a:solidFill>
                  <a:schemeClr val="accent2"/>
                </a:solidFill>
                <a:latin typeface="Open Sans" pitchFamily="2" charset="0"/>
                <a:ea typeface="Open Sans" pitchFamily="2" charset="0"/>
                <a:cs typeface="Open Sans" pitchFamily="2" charset="0"/>
                <a:sym typeface="Open Sans"/>
              </a:rPr>
              <a:t>.</a:t>
            </a:r>
            <a:endParaRPr sz="1800" dirty="0">
              <a:latin typeface="Open Sans" pitchFamily="2" charset="0"/>
              <a:ea typeface="Open Sans" pitchFamily="2" charset="0"/>
              <a:cs typeface="Open Sans" pitchFamily="2" charset="0"/>
            </a:endParaRPr>
          </a:p>
        </p:txBody>
      </p:sp>
      <p:pic>
        <p:nvPicPr>
          <p:cNvPr id="3" name="Graphic 2" descr="Magnifying glass with solid fill">
            <a:extLst>
              <a:ext uri="{FF2B5EF4-FFF2-40B4-BE49-F238E27FC236}">
                <a16:creationId xmlns:a16="http://schemas.microsoft.com/office/drawing/2014/main" id="{A6133425-7A53-34E3-3A2C-86A2D0D1D6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9215181" y="3762342"/>
            <a:ext cx="3095658" cy="309565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62"/>
          <p:cNvSpPr txBox="1">
            <a:spLocks noGrp="1"/>
          </p:cNvSpPr>
          <p:nvPr>
            <p:ph type="title"/>
          </p:nvPr>
        </p:nvSpPr>
        <p:spPr>
          <a:xfrm>
            <a:off x="244052" y="345373"/>
            <a:ext cx="10805750" cy="698500"/>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dirty="0">
                <a:solidFill>
                  <a:schemeClr val="accent2"/>
                </a:solidFill>
                <a:latin typeface="Open Sans"/>
                <a:ea typeface="Open Sans"/>
                <a:cs typeface="Open Sans"/>
                <a:sym typeface="Open Sans"/>
              </a:rPr>
              <a:t>Key Steps – </a:t>
            </a:r>
            <a:r>
              <a:rPr lang="en-US" dirty="0">
                <a:solidFill>
                  <a:srgbClr val="4C7A75"/>
                </a:solidFill>
                <a:latin typeface="Open Sans"/>
                <a:ea typeface="Open Sans"/>
                <a:cs typeface="Open Sans"/>
                <a:sym typeface="Open Sans"/>
              </a:rPr>
              <a:t>Cost Containment Measures </a:t>
            </a:r>
            <a:r>
              <a:rPr lang="en-US" sz="2000" b="0" dirty="0">
                <a:solidFill>
                  <a:srgbClr val="4C7A75"/>
                </a:solidFill>
                <a:latin typeface="Open Sans"/>
                <a:ea typeface="Open Sans"/>
                <a:cs typeface="Open Sans"/>
                <a:sym typeface="Open Sans"/>
              </a:rPr>
              <a:t>(2)</a:t>
            </a:r>
            <a:endParaRPr b="0" dirty="0">
              <a:solidFill>
                <a:srgbClr val="4C7A75"/>
              </a:solidFill>
              <a:latin typeface="Open Sans"/>
              <a:ea typeface="Open Sans"/>
              <a:cs typeface="Open Sans"/>
              <a:sym typeface="Open Sans"/>
            </a:endParaRPr>
          </a:p>
        </p:txBody>
      </p:sp>
      <p:sp>
        <p:nvSpPr>
          <p:cNvPr id="272" name="Google Shape;272;p62"/>
          <p:cNvSpPr txBox="1">
            <a:spLocks noGrp="1"/>
          </p:cNvSpPr>
          <p:nvPr>
            <p:ph type="body" idx="1"/>
          </p:nvPr>
        </p:nvSpPr>
        <p:spPr>
          <a:xfrm>
            <a:off x="244051" y="1220326"/>
            <a:ext cx="10930880" cy="4978344"/>
          </a:xfrm>
          <a:prstGeom prst="rect">
            <a:avLst/>
          </a:prstGeom>
          <a:noFill/>
          <a:ln>
            <a:noFill/>
          </a:ln>
        </p:spPr>
        <p:txBody>
          <a:bodyPr spcFirstLastPara="1" wrap="square" lIns="91425" tIns="45700" rIns="91425" bIns="45700" anchor="t" anchorCtr="0">
            <a:noAutofit/>
          </a:bodyPr>
          <a:lstStyle/>
          <a:p>
            <a:pPr marL="171450" lvl="2" indent="-133350" algn="l" rtl="0">
              <a:lnSpc>
                <a:spcPct val="110000"/>
              </a:lnSpc>
              <a:spcAft>
                <a:spcPts val="0"/>
              </a:spcAft>
              <a:buSzPts val="1800"/>
              <a:buChar char="•"/>
            </a:pPr>
            <a:r>
              <a:rPr lang="en-US" sz="1800" b="1" u="none" strike="noStrike" dirty="0">
                <a:solidFill>
                  <a:schemeClr val="accent4">
                    <a:lumMod val="50000"/>
                  </a:schemeClr>
                </a:solidFill>
                <a:latin typeface="Open Sans" pitchFamily="2" charset="0"/>
                <a:ea typeface="Open Sans" pitchFamily="2" charset="0"/>
                <a:cs typeface="Open Sans" pitchFamily="2" charset="0"/>
                <a:sym typeface="Open Sans"/>
              </a:rPr>
              <a:t>Reviewing Policies and Practices: </a:t>
            </a:r>
            <a:r>
              <a:rPr lang="en-US" sz="1800" u="none" strike="noStrike" dirty="0">
                <a:latin typeface="Open Sans" pitchFamily="2" charset="0"/>
                <a:ea typeface="Open Sans" pitchFamily="2" charset="0"/>
                <a:cs typeface="Open Sans" pitchFamily="2" charset="0"/>
                <a:sym typeface="Open Sans"/>
              </a:rPr>
              <a:t>Regularly review policies, procedures, and practices to eliminate unnecessary costs.</a:t>
            </a:r>
            <a:endParaRPr sz="1800" u="none" strike="noStrike" dirty="0">
              <a:latin typeface="Open Sans" pitchFamily="2" charset="0"/>
              <a:ea typeface="Open Sans" pitchFamily="2" charset="0"/>
              <a:cs typeface="Open Sans" pitchFamily="2" charset="0"/>
              <a:sym typeface="Open Sans"/>
            </a:endParaRPr>
          </a:p>
          <a:p>
            <a:pPr marL="171450" lvl="2" indent="-146050" algn="l" rtl="0">
              <a:lnSpc>
                <a:spcPct val="110000"/>
              </a:lnSpc>
              <a:spcAft>
                <a:spcPts val="0"/>
              </a:spcAft>
              <a:buSzPts val="2000"/>
              <a:buFont typeface="Open Sans"/>
              <a:buChar char="•"/>
            </a:pPr>
            <a:r>
              <a:rPr lang="en-US" sz="1800" dirty="0">
                <a:solidFill>
                  <a:schemeClr val="accent4">
                    <a:lumMod val="75000"/>
                  </a:schemeClr>
                </a:solidFill>
                <a:latin typeface="Open Sans" pitchFamily="2" charset="0"/>
                <a:ea typeface="Open Sans" pitchFamily="2" charset="0"/>
                <a:cs typeface="Open Sans" pitchFamily="2" charset="0"/>
                <a:sym typeface="Arial"/>
              </a:rPr>
              <a:t> </a:t>
            </a:r>
            <a:r>
              <a:rPr lang="en-US" sz="1800" b="1" dirty="0">
                <a:solidFill>
                  <a:schemeClr val="accent4">
                    <a:lumMod val="50000"/>
                  </a:schemeClr>
                </a:solidFill>
                <a:latin typeface="Open Sans" pitchFamily="2" charset="0"/>
                <a:ea typeface="Open Sans" pitchFamily="2" charset="0"/>
                <a:cs typeface="Open Sans" pitchFamily="2" charset="0"/>
                <a:sym typeface="Arial"/>
              </a:rPr>
              <a:t>Examine operational and administrative expenses.</a:t>
            </a:r>
            <a:endParaRPr sz="1800" b="1" dirty="0">
              <a:solidFill>
                <a:schemeClr val="accent4">
                  <a:lumMod val="50000"/>
                </a:schemeClr>
              </a:solidFill>
              <a:latin typeface="Open Sans" pitchFamily="2" charset="0"/>
              <a:ea typeface="Open Sans" pitchFamily="2" charset="0"/>
              <a:cs typeface="Open Sans" pitchFamily="2" charset="0"/>
              <a:sym typeface="Arial"/>
            </a:endParaRPr>
          </a:p>
          <a:p>
            <a:pPr lvl="1" indent="-317500">
              <a:lnSpc>
                <a:spcPct val="110000"/>
              </a:lnSpc>
              <a:buClr>
                <a:srgbClr val="000000"/>
              </a:buClr>
              <a:buSzPts val="1400"/>
            </a:pPr>
            <a:r>
              <a:rPr lang="en-US" sz="1400" b="1" dirty="0">
                <a:solidFill>
                  <a:srgbClr val="000000"/>
                </a:solidFill>
                <a:latin typeface="Open Sans" pitchFamily="2" charset="0"/>
                <a:ea typeface="Open Sans" pitchFamily="2" charset="0"/>
                <a:cs typeface="Open Sans" pitchFamily="2" charset="0"/>
                <a:sym typeface="Arial"/>
              </a:rPr>
              <a:t>Streamline processes – </a:t>
            </a:r>
            <a:r>
              <a:rPr lang="en-US" sz="1400" dirty="0">
                <a:solidFill>
                  <a:srgbClr val="000000"/>
                </a:solidFill>
                <a:latin typeface="Open Sans" pitchFamily="2" charset="0"/>
                <a:ea typeface="Open Sans" pitchFamily="2" charset="0"/>
                <a:cs typeface="Open Sans" pitchFamily="2" charset="0"/>
                <a:sym typeface="Arial"/>
              </a:rPr>
              <a:t>Use electronic case files, digital signatures, AI, and chatbots to reduce workload.</a:t>
            </a:r>
            <a:endParaRPr sz="1400" dirty="0">
              <a:solidFill>
                <a:srgbClr val="000000"/>
              </a:solidFill>
              <a:latin typeface="Open Sans" pitchFamily="2" charset="0"/>
              <a:ea typeface="Open Sans" pitchFamily="2" charset="0"/>
              <a:cs typeface="Open Sans" pitchFamily="2" charset="0"/>
              <a:sym typeface="Arial"/>
            </a:endParaRPr>
          </a:p>
          <a:p>
            <a:pPr lvl="1" indent="-317500">
              <a:lnSpc>
                <a:spcPct val="110000"/>
              </a:lnSpc>
              <a:buClr>
                <a:srgbClr val="000000"/>
              </a:buClr>
              <a:buSzPts val="1400"/>
            </a:pPr>
            <a:r>
              <a:rPr lang="en-US" sz="1400" dirty="0">
                <a:solidFill>
                  <a:srgbClr val="000000"/>
                </a:solidFill>
                <a:latin typeface="Open Sans" pitchFamily="2" charset="0"/>
                <a:ea typeface="Open Sans" pitchFamily="2" charset="0"/>
                <a:cs typeface="Open Sans" pitchFamily="2" charset="0"/>
                <a:sym typeface="Arial"/>
              </a:rPr>
              <a:t> </a:t>
            </a:r>
            <a:r>
              <a:rPr lang="en-US" sz="1400" b="1" dirty="0">
                <a:solidFill>
                  <a:srgbClr val="000000"/>
                </a:solidFill>
                <a:latin typeface="Open Sans" pitchFamily="2" charset="0"/>
                <a:ea typeface="Open Sans" pitchFamily="2" charset="0"/>
                <a:cs typeface="Open Sans" pitchFamily="2" charset="0"/>
                <a:sym typeface="Arial"/>
              </a:rPr>
              <a:t>Reduce office costs –</a:t>
            </a:r>
            <a:r>
              <a:rPr lang="en-US" sz="1400" dirty="0">
                <a:solidFill>
                  <a:srgbClr val="000000"/>
                </a:solidFill>
                <a:latin typeface="Open Sans" pitchFamily="2" charset="0"/>
                <a:ea typeface="Open Sans" pitchFamily="2" charset="0"/>
                <a:cs typeface="Open Sans" pitchFamily="2" charset="0"/>
                <a:sym typeface="Arial"/>
              </a:rPr>
              <a:t> Reevaluate office space needs and administrative contracts (copiers, leases, phone services).</a:t>
            </a:r>
            <a:endParaRPr sz="1400" b="1" dirty="0">
              <a:solidFill>
                <a:srgbClr val="000000"/>
              </a:solidFill>
              <a:latin typeface="Open Sans" pitchFamily="2" charset="0"/>
              <a:ea typeface="Open Sans" pitchFamily="2" charset="0"/>
              <a:cs typeface="Open Sans" pitchFamily="2" charset="0"/>
              <a:sym typeface="Arial"/>
            </a:endParaRPr>
          </a:p>
          <a:p>
            <a:pPr lvl="1" indent="-317500">
              <a:lnSpc>
                <a:spcPct val="110000"/>
              </a:lnSpc>
              <a:buClr>
                <a:srgbClr val="000000"/>
              </a:buClr>
              <a:buSzPts val="1400"/>
            </a:pPr>
            <a:r>
              <a:rPr lang="en-US" sz="1400" b="1" dirty="0">
                <a:solidFill>
                  <a:srgbClr val="000000"/>
                </a:solidFill>
                <a:latin typeface="Open Sans" pitchFamily="2" charset="0"/>
                <a:ea typeface="Open Sans" pitchFamily="2" charset="0"/>
                <a:cs typeface="Open Sans" pitchFamily="2" charset="0"/>
                <a:sym typeface="Arial"/>
              </a:rPr>
              <a:t>Control expenses – </a:t>
            </a:r>
            <a:r>
              <a:rPr lang="en-US" sz="1400" dirty="0">
                <a:solidFill>
                  <a:srgbClr val="000000"/>
                </a:solidFill>
                <a:latin typeface="Open Sans" pitchFamily="2" charset="0"/>
                <a:ea typeface="Open Sans" pitchFamily="2" charset="0"/>
                <a:cs typeface="Open Sans" pitchFamily="2" charset="0"/>
                <a:sym typeface="Arial"/>
              </a:rPr>
              <a:t>Adjust supply budgets, limit out-of-state travel, and monitor costs from staff departures (computer leases, cell phones).</a:t>
            </a:r>
            <a:endParaRPr sz="1400" b="1" dirty="0">
              <a:solidFill>
                <a:srgbClr val="000000"/>
              </a:solidFill>
              <a:latin typeface="Open Sans" pitchFamily="2" charset="0"/>
              <a:ea typeface="Open Sans" pitchFamily="2" charset="0"/>
              <a:cs typeface="Open Sans" pitchFamily="2" charset="0"/>
              <a:sym typeface="Arial"/>
            </a:endParaRPr>
          </a:p>
          <a:p>
            <a:pPr lvl="1" indent="-317500">
              <a:lnSpc>
                <a:spcPct val="110000"/>
              </a:lnSpc>
              <a:buClr>
                <a:srgbClr val="000000"/>
              </a:buClr>
              <a:buSzPts val="1400"/>
            </a:pPr>
            <a:r>
              <a:rPr lang="en-US" sz="1400" b="1" dirty="0">
                <a:solidFill>
                  <a:srgbClr val="000000"/>
                </a:solidFill>
                <a:latin typeface="Open Sans" pitchFamily="2" charset="0"/>
                <a:ea typeface="Open Sans" pitchFamily="2" charset="0"/>
                <a:cs typeface="Open Sans" pitchFamily="2" charset="0"/>
                <a:sym typeface="Arial"/>
              </a:rPr>
              <a:t>Renegotiate contracts –</a:t>
            </a:r>
            <a:r>
              <a:rPr lang="en-US" sz="1400" dirty="0">
                <a:solidFill>
                  <a:srgbClr val="000000"/>
                </a:solidFill>
                <a:latin typeface="Open Sans" pitchFamily="2" charset="0"/>
                <a:ea typeface="Open Sans" pitchFamily="2" charset="0"/>
                <a:cs typeface="Open Sans" pitchFamily="2" charset="0"/>
                <a:sym typeface="Arial"/>
              </a:rPr>
              <a:t> Review all vendor agreements to identify potential savings.</a:t>
            </a:r>
            <a:endParaRPr sz="1400" dirty="0">
              <a:solidFill>
                <a:srgbClr val="000000"/>
              </a:solidFill>
              <a:latin typeface="Open Sans" pitchFamily="2" charset="0"/>
              <a:ea typeface="Open Sans" pitchFamily="2" charset="0"/>
              <a:cs typeface="Open Sans" pitchFamily="2" charset="0"/>
              <a:sym typeface="Arial"/>
            </a:endParaRPr>
          </a:p>
          <a:p>
            <a:pPr marL="457200" lvl="0" indent="-330200" algn="l" rtl="0">
              <a:lnSpc>
                <a:spcPct val="110000"/>
              </a:lnSpc>
              <a:spcAft>
                <a:spcPts val="0"/>
              </a:spcAft>
              <a:buClr>
                <a:srgbClr val="000000"/>
              </a:buClr>
              <a:buSzPts val="1600"/>
              <a:buFont typeface="Arial"/>
              <a:buChar char="•"/>
            </a:pPr>
            <a:r>
              <a:rPr lang="en-US" sz="1800" b="1" dirty="0">
                <a:solidFill>
                  <a:schemeClr val="accent4">
                    <a:lumMod val="50000"/>
                  </a:schemeClr>
                </a:solidFill>
                <a:latin typeface="Open Sans" pitchFamily="2" charset="0"/>
                <a:ea typeface="Open Sans" pitchFamily="2" charset="0"/>
                <a:cs typeface="Open Sans" pitchFamily="2" charset="0"/>
                <a:sym typeface="Arial"/>
              </a:rPr>
              <a:t>Staff Time Tracking. </a:t>
            </a:r>
            <a:r>
              <a:rPr lang="en-US" sz="1800" dirty="0">
                <a:solidFill>
                  <a:srgbClr val="000000"/>
                </a:solidFill>
                <a:latin typeface="Open Sans" pitchFamily="2" charset="0"/>
                <a:ea typeface="Open Sans" pitchFamily="2" charset="0"/>
                <a:cs typeface="Open Sans" pitchFamily="2" charset="0"/>
                <a:sym typeface="Arial"/>
              </a:rPr>
              <a:t>Are staff correctly tracking and recording their time to the appropriate activities, such as Pre-ETS versus other VR work?</a:t>
            </a:r>
            <a:endParaRPr sz="1800" dirty="0">
              <a:solidFill>
                <a:srgbClr val="000000"/>
              </a:solidFill>
              <a:latin typeface="Open Sans" pitchFamily="2" charset="0"/>
              <a:ea typeface="Open Sans" pitchFamily="2" charset="0"/>
              <a:cs typeface="Open Sans" pitchFamily="2" charset="0"/>
              <a:sym typeface="Arial"/>
            </a:endParaRPr>
          </a:p>
          <a:p>
            <a:pPr marL="457200" lvl="0" indent="-317500" algn="l" rtl="0">
              <a:lnSpc>
                <a:spcPct val="110000"/>
              </a:lnSpc>
              <a:spcAft>
                <a:spcPts val="0"/>
              </a:spcAft>
              <a:buClr>
                <a:srgbClr val="000000"/>
              </a:buClr>
              <a:buSzPts val="1400"/>
              <a:buFont typeface="Arial"/>
              <a:buChar char="•"/>
            </a:pPr>
            <a:r>
              <a:rPr lang="en-US" sz="1800" b="1" dirty="0">
                <a:solidFill>
                  <a:schemeClr val="accent4">
                    <a:lumMod val="50000"/>
                  </a:schemeClr>
                </a:solidFill>
                <a:latin typeface="Open Sans" pitchFamily="2" charset="0"/>
                <a:ea typeface="Open Sans" pitchFamily="2" charset="0"/>
                <a:cs typeface="Open Sans" pitchFamily="2" charset="0"/>
                <a:sym typeface="Arial"/>
              </a:rPr>
              <a:t>Review consumer services authorization attrition rates. </a:t>
            </a:r>
            <a:r>
              <a:rPr lang="en-US" sz="1800" dirty="0">
                <a:solidFill>
                  <a:srgbClr val="000000"/>
                </a:solidFill>
                <a:latin typeface="Open Sans" pitchFamily="2" charset="0"/>
                <a:ea typeface="Open Sans" pitchFamily="2" charset="0"/>
                <a:cs typeface="Open Sans" pitchFamily="2" charset="0"/>
                <a:sym typeface="Arial"/>
              </a:rPr>
              <a:t>Regularly clean up authorizations to ensure obligated funds align with actual expenditures. Consider shorter authorization timeframes, monthly versus quarterly. Over authorization complicates budgeting.</a:t>
            </a:r>
            <a:endParaRPr sz="1800" dirty="0">
              <a:solidFill>
                <a:srgbClr val="000000"/>
              </a:solidFill>
              <a:latin typeface="Open Sans" pitchFamily="2" charset="0"/>
              <a:ea typeface="Open Sans" pitchFamily="2" charset="0"/>
              <a:cs typeface="Open Sans" pitchFamily="2" charset="0"/>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5"/>
          <p:cNvSpPr txBox="1">
            <a:spLocks noGrp="1"/>
          </p:cNvSpPr>
          <p:nvPr>
            <p:ph type="title"/>
          </p:nvPr>
        </p:nvSpPr>
        <p:spPr>
          <a:xfrm>
            <a:off x="244052" y="354197"/>
            <a:ext cx="11190864" cy="1228797"/>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dirty="0">
                <a:solidFill>
                  <a:srgbClr val="4C7A75"/>
                </a:solidFill>
                <a:latin typeface="Open Sans"/>
                <a:ea typeface="Open Sans"/>
                <a:cs typeface="Open Sans"/>
                <a:sym typeface="Open Sans"/>
              </a:rPr>
              <a:t>Role of the State Rehabilitation Council and Public Comment</a:t>
            </a:r>
            <a:endParaRPr b="0" dirty="0">
              <a:latin typeface="Open Sans"/>
              <a:ea typeface="Open Sans"/>
              <a:cs typeface="Open Sans"/>
              <a:sym typeface="Open Sans"/>
            </a:endParaRPr>
          </a:p>
        </p:txBody>
      </p:sp>
      <p:sp>
        <p:nvSpPr>
          <p:cNvPr id="280" name="Google Shape;280;p25"/>
          <p:cNvSpPr txBox="1">
            <a:spLocks noGrp="1"/>
          </p:cNvSpPr>
          <p:nvPr>
            <p:ph type="body" idx="1"/>
          </p:nvPr>
        </p:nvSpPr>
        <p:spPr>
          <a:xfrm>
            <a:off x="244052" y="1710812"/>
            <a:ext cx="10473109" cy="4279724"/>
          </a:xfrm>
          <a:prstGeom prst="rect">
            <a:avLst/>
          </a:prstGeom>
          <a:noFill/>
          <a:ln>
            <a:noFill/>
          </a:ln>
        </p:spPr>
        <p:txBody>
          <a:bodyPr spcFirstLastPara="1" wrap="square" lIns="91425" tIns="45700" rIns="91425" bIns="45700" anchor="t" anchorCtr="0">
            <a:noAutofit/>
          </a:bodyPr>
          <a:lstStyle/>
          <a:p>
            <a:pPr marL="457200" marR="0" lvl="0" indent="-406400" algn="l" rtl="0">
              <a:lnSpc>
                <a:spcPct val="130000"/>
              </a:lnSpc>
              <a:spcBef>
                <a:spcPts val="600"/>
              </a:spcBef>
              <a:spcAft>
                <a:spcPts val="0"/>
              </a:spcAft>
              <a:buSzPts val="2800"/>
              <a:buNone/>
            </a:pPr>
            <a:r>
              <a:rPr lang="en-US" sz="2400" b="1" dirty="0">
                <a:solidFill>
                  <a:srgbClr val="6C4C25"/>
                </a:solidFill>
                <a:latin typeface="Open Sans" pitchFamily="2" charset="0"/>
                <a:ea typeface="Open Sans" pitchFamily="2" charset="0"/>
                <a:cs typeface="Open Sans" pitchFamily="2" charset="0"/>
                <a:sym typeface="Open Sans"/>
              </a:rPr>
              <a:t>State Rehabilitation Council (SRC) Consultation</a:t>
            </a:r>
            <a:r>
              <a:rPr lang="en-US" sz="2400" dirty="0">
                <a:solidFill>
                  <a:srgbClr val="6C4C25"/>
                </a:solidFill>
                <a:latin typeface="Open Sans" pitchFamily="2" charset="0"/>
                <a:ea typeface="Open Sans" pitchFamily="2" charset="0"/>
                <a:cs typeface="Open Sans" pitchFamily="2" charset="0"/>
                <a:sym typeface="Open Sans"/>
              </a:rPr>
              <a:t> </a:t>
            </a:r>
            <a:r>
              <a:rPr lang="en-US" sz="1800" i="1" dirty="0">
                <a:latin typeface="Open Sans" pitchFamily="2" charset="0"/>
                <a:ea typeface="Open Sans" pitchFamily="2" charset="0"/>
                <a:cs typeface="Open Sans" pitchFamily="2" charset="0"/>
                <a:sym typeface="Open Sans"/>
              </a:rPr>
              <a:t>(</a:t>
            </a:r>
            <a:r>
              <a:rPr lang="en-US" sz="1800" b="1" i="1" u="sng" dirty="0">
                <a:solidFill>
                  <a:srgbClr val="11283F"/>
                </a:solidFill>
                <a:latin typeface="Open Sans" pitchFamily="2" charset="0"/>
                <a:ea typeface="Open Sans" pitchFamily="2" charset="0"/>
                <a:cs typeface="Open Sans" pitchFamily="2" charset="0"/>
                <a:sym typeface="Open Sans"/>
                <a:hlinkClick r:id="rId3">
                  <a:extLst>
                    <a:ext uri="{A12FA001-AC4F-418D-AE19-62706E023703}">
                      <ahyp:hlinkClr xmlns:ahyp="http://schemas.microsoft.com/office/drawing/2018/hyperlinkcolor" val="tx"/>
                    </a:ext>
                  </a:extLst>
                </a:hlinkClick>
              </a:rPr>
              <a:t>34 C.F.R. § 361.36(f)</a:t>
            </a:r>
            <a:r>
              <a:rPr lang="en-US" sz="1800" i="1" dirty="0">
                <a:latin typeface="Open Sans" pitchFamily="2" charset="0"/>
                <a:ea typeface="Open Sans" pitchFamily="2" charset="0"/>
                <a:cs typeface="Open Sans" pitchFamily="2" charset="0"/>
                <a:sym typeface="Open Sans"/>
              </a:rPr>
              <a:t>)</a:t>
            </a:r>
            <a:endParaRPr sz="1800" dirty="0">
              <a:latin typeface="Open Sans" pitchFamily="2" charset="0"/>
              <a:ea typeface="Open Sans" pitchFamily="2" charset="0"/>
              <a:cs typeface="Open Sans" pitchFamily="2" charset="0"/>
              <a:sym typeface="Open Sans"/>
            </a:endParaRPr>
          </a:p>
          <a:p>
            <a:pPr marL="342900" marR="0" lvl="0" indent="-342900" algn="l" rtl="0">
              <a:lnSpc>
                <a:spcPct val="130000"/>
              </a:lnSpc>
              <a:spcBef>
                <a:spcPts val="600"/>
              </a:spcBef>
              <a:spcAft>
                <a:spcPts val="0"/>
              </a:spcAft>
              <a:buSzPct val="100000"/>
              <a:buFont typeface="Arial"/>
              <a:buChar char="●"/>
            </a:pPr>
            <a:r>
              <a:rPr lang="en-US" sz="1800" u="none" strike="noStrike" dirty="0">
                <a:latin typeface="Open Sans" pitchFamily="2" charset="0"/>
                <a:ea typeface="Open Sans" pitchFamily="2" charset="0"/>
                <a:cs typeface="Open Sans" pitchFamily="2" charset="0"/>
                <a:sym typeface="Open Sans"/>
              </a:rPr>
              <a:t>Review and advise on OOS need, priority category criteria, and administration.</a:t>
            </a:r>
            <a:endParaRPr dirty="0">
              <a:latin typeface="Open Sans" pitchFamily="2" charset="0"/>
              <a:ea typeface="Open Sans" pitchFamily="2" charset="0"/>
              <a:cs typeface="Open Sans" pitchFamily="2" charset="0"/>
            </a:endParaRPr>
          </a:p>
          <a:p>
            <a:pPr marL="457200" marR="0" lvl="0" indent="-406400" algn="l" rtl="0">
              <a:lnSpc>
                <a:spcPct val="130000"/>
              </a:lnSpc>
              <a:spcBef>
                <a:spcPts val="600"/>
              </a:spcBef>
              <a:spcAft>
                <a:spcPts val="0"/>
              </a:spcAft>
              <a:buSzPts val="2800"/>
              <a:buNone/>
            </a:pPr>
            <a:r>
              <a:rPr lang="en-US" sz="2400" b="1" dirty="0">
                <a:solidFill>
                  <a:srgbClr val="6C4C25"/>
                </a:solidFill>
                <a:latin typeface="Open Sans" pitchFamily="2" charset="0"/>
                <a:ea typeface="Open Sans" pitchFamily="2" charset="0"/>
                <a:cs typeface="Open Sans" pitchFamily="2" charset="0"/>
                <a:sym typeface="Open Sans"/>
              </a:rPr>
              <a:t>Public Comment Requirement</a:t>
            </a:r>
            <a:r>
              <a:rPr lang="en-US" sz="2400" dirty="0">
                <a:solidFill>
                  <a:srgbClr val="6C4C25"/>
                </a:solidFill>
                <a:latin typeface="Open Sans" pitchFamily="2" charset="0"/>
                <a:ea typeface="Open Sans" pitchFamily="2" charset="0"/>
                <a:cs typeface="Open Sans" pitchFamily="2" charset="0"/>
                <a:sym typeface="Open Sans"/>
              </a:rPr>
              <a:t> </a:t>
            </a:r>
            <a:r>
              <a:rPr lang="en-US" sz="1800" i="1" dirty="0">
                <a:latin typeface="Open Sans" pitchFamily="2" charset="0"/>
                <a:ea typeface="Open Sans" pitchFamily="2" charset="0"/>
                <a:cs typeface="Open Sans" pitchFamily="2" charset="0"/>
                <a:sym typeface="Open Sans"/>
              </a:rPr>
              <a:t>(</a:t>
            </a:r>
            <a:r>
              <a:rPr lang="en-US" sz="1800" b="1" i="1" u="sng" dirty="0">
                <a:solidFill>
                  <a:srgbClr val="11283F"/>
                </a:solidFill>
                <a:latin typeface="Open Sans" pitchFamily="2" charset="0"/>
                <a:ea typeface="Open Sans" pitchFamily="2" charset="0"/>
                <a:cs typeface="Open Sans" pitchFamily="2" charset="0"/>
                <a:sym typeface="Open Sans"/>
                <a:hlinkClick r:id="rId4">
                  <a:extLst>
                    <a:ext uri="{A12FA001-AC4F-418D-AE19-62706E023703}">
                      <ahyp:hlinkClr xmlns:ahyp="http://schemas.microsoft.com/office/drawing/2018/hyperlinkcolor" val="tx"/>
                    </a:ext>
                  </a:extLst>
                </a:hlinkClick>
              </a:rPr>
              <a:t>34 C.F.R. § 361.20(a)(2)(v)</a:t>
            </a:r>
            <a:r>
              <a:rPr lang="en-US" sz="1800" i="1" dirty="0">
                <a:latin typeface="Open Sans" pitchFamily="2" charset="0"/>
                <a:ea typeface="Open Sans" pitchFamily="2" charset="0"/>
                <a:cs typeface="Open Sans" pitchFamily="2" charset="0"/>
                <a:sym typeface="Open Sans"/>
              </a:rPr>
              <a:t>)</a:t>
            </a:r>
            <a:endParaRPr sz="1800" dirty="0">
              <a:latin typeface="Open Sans" pitchFamily="2" charset="0"/>
              <a:ea typeface="Open Sans" pitchFamily="2" charset="0"/>
              <a:cs typeface="Open Sans" pitchFamily="2" charset="0"/>
              <a:sym typeface="Open Sans"/>
            </a:endParaRPr>
          </a:p>
          <a:p>
            <a:pPr marL="342900" marR="0" lvl="0" indent="-342900" algn="l" rtl="0">
              <a:lnSpc>
                <a:spcPct val="130000"/>
              </a:lnSpc>
              <a:spcBef>
                <a:spcPts val="600"/>
              </a:spcBef>
              <a:spcAft>
                <a:spcPts val="0"/>
              </a:spcAft>
              <a:buSzPts val="1800"/>
              <a:buFont typeface="Arial"/>
              <a:buChar char="●"/>
            </a:pPr>
            <a:r>
              <a:rPr lang="en-US" sz="1800" u="none" strike="noStrike" dirty="0">
                <a:latin typeface="Open Sans" pitchFamily="2" charset="0"/>
                <a:ea typeface="Open Sans" pitchFamily="2" charset="0"/>
                <a:cs typeface="Open Sans" pitchFamily="2" charset="0"/>
                <a:sym typeface="Open Sans"/>
              </a:rPr>
              <a:t>Allow public participation and feedback before implementing OOS or mid-year changes.</a:t>
            </a:r>
            <a:endParaRPr dirty="0">
              <a:latin typeface="Open Sans" pitchFamily="2" charset="0"/>
              <a:ea typeface="Open Sans" pitchFamily="2" charset="0"/>
              <a:cs typeface="Open Sans" pitchFamily="2" charset="0"/>
            </a:endParaRPr>
          </a:p>
          <a:p>
            <a:pPr marL="457200" marR="0" lvl="0" indent="-406400" algn="l" rtl="0">
              <a:lnSpc>
                <a:spcPct val="130000"/>
              </a:lnSpc>
              <a:spcBef>
                <a:spcPts val="600"/>
              </a:spcBef>
              <a:spcAft>
                <a:spcPts val="0"/>
              </a:spcAft>
              <a:buSzPts val="2800"/>
              <a:buNone/>
            </a:pPr>
            <a:r>
              <a:rPr lang="en-US" sz="2400" b="1" dirty="0">
                <a:solidFill>
                  <a:srgbClr val="6C4C25"/>
                </a:solidFill>
                <a:latin typeface="Open Sans" pitchFamily="2" charset="0"/>
                <a:ea typeface="Open Sans" pitchFamily="2" charset="0"/>
                <a:cs typeface="Open Sans" pitchFamily="2" charset="0"/>
                <a:sym typeface="Open Sans"/>
              </a:rPr>
              <a:t>Mid-Year Changes</a:t>
            </a:r>
            <a:endParaRPr sz="2400" dirty="0">
              <a:solidFill>
                <a:srgbClr val="6C4C25"/>
              </a:solidFill>
              <a:latin typeface="Open Sans" pitchFamily="2" charset="0"/>
              <a:ea typeface="Open Sans" pitchFamily="2" charset="0"/>
              <a:cs typeface="Open Sans" pitchFamily="2" charset="0"/>
              <a:sym typeface="Open Sans"/>
            </a:endParaRPr>
          </a:p>
          <a:p>
            <a:pPr marL="342900" marR="0" lvl="0" indent="-342900" algn="l" rtl="0">
              <a:lnSpc>
                <a:spcPct val="130000"/>
              </a:lnSpc>
              <a:spcBef>
                <a:spcPts val="600"/>
              </a:spcBef>
              <a:spcAft>
                <a:spcPts val="0"/>
              </a:spcAft>
              <a:buSzPts val="1800"/>
              <a:buFont typeface="Arial"/>
              <a:buChar char="●"/>
            </a:pPr>
            <a:r>
              <a:rPr lang="en-US" sz="1800" u="none" strike="noStrike" dirty="0">
                <a:latin typeface="Open Sans" pitchFamily="2" charset="0"/>
                <a:ea typeface="Open Sans" pitchFamily="2" charset="0"/>
                <a:cs typeface="Open Sans" pitchFamily="2" charset="0"/>
                <a:sym typeface="Open Sans"/>
              </a:rPr>
              <a:t>Plan sufficient time for public input if modifying the State Plan based on evaluative data.</a:t>
            </a:r>
            <a:endParaRPr dirty="0">
              <a:latin typeface="Open Sans" pitchFamily="2" charset="0"/>
              <a:ea typeface="Open Sans" pitchFamily="2" charset="0"/>
              <a:cs typeface="Open Sans" pitchFamily="2" charset="0"/>
            </a:endParaRPr>
          </a:p>
          <a:p>
            <a:pPr marL="457200" marR="0" lvl="0" indent="-406400" algn="l" rtl="0">
              <a:lnSpc>
                <a:spcPct val="130000"/>
              </a:lnSpc>
              <a:spcBef>
                <a:spcPts val="600"/>
              </a:spcBef>
              <a:spcAft>
                <a:spcPts val="0"/>
              </a:spcAft>
              <a:buSzPts val="2800"/>
              <a:buNone/>
            </a:pPr>
            <a:r>
              <a:rPr lang="en-US" sz="2400" b="1" dirty="0">
                <a:solidFill>
                  <a:srgbClr val="6C4C25"/>
                </a:solidFill>
                <a:latin typeface="Open Sans" pitchFamily="2" charset="0"/>
                <a:ea typeface="Open Sans" pitchFamily="2" charset="0"/>
                <a:cs typeface="Open Sans" pitchFamily="2" charset="0"/>
                <a:sym typeface="Open Sans"/>
              </a:rPr>
              <a:t>RSA Support</a:t>
            </a:r>
            <a:endParaRPr sz="2400" dirty="0">
              <a:solidFill>
                <a:srgbClr val="6C4C25"/>
              </a:solidFill>
              <a:latin typeface="Open Sans" pitchFamily="2" charset="0"/>
              <a:ea typeface="Open Sans" pitchFamily="2" charset="0"/>
              <a:cs typeface="Open Sans" pitchFamily="2" charset="0"/>
              <a:sym typeface="Open Sans"/>
            </a:endParaRPr>
          </a:p>
          <a:p>
            <a:pPr marL="342900" marR="0" lvl="0" indent="-342900" algn="l" rtl="0">
              <a:lnSpc>
                <a:spcPct val="130000"/>
              </a:lnSpc>
              <a:spcBef>
                <a:spcPts val="600"/>
              </a:spcBef>
              <a:spcAft>
                <a:spcPts val="0"/>
              </a:spcAft>
              <a:buSzPts val="1800"/>
              <a:buFont typeface="Arial"/>
              <a:buChar char="●"/>
            </a:pPr>
            <a:r>
              <a:rPr lang="en-US" sz="1800" u="none" strike="noStrike" dirty="0">
                <a:latin typeface="Open Sans" pitchFamily="2" charset="0"/>
                <a:ea typeface="Open Sans" pitchFamily="2" charset="0"/>
                <a:cs typeface="Open Sans" pitchFamily="2" charset="0"/>
                <a:sym typeface="Open Sans"/>
              </a:rPr>
              <a:t>Agencies are encouraged to seek guidance from their </a:t>
            </a:r>
            <a:r>
              <a:rPr lang="en-US" sz="1800" b="1" u="none" strike="noStrike" dirty="0">
                <a:latin typeface="Open Sans" pitchFamily="2" charset="0"/>
                <a:ea typeface="Open Sans" pitchFamily="2" charset="0"/>
                <a:cs typeface="Open Sans" pitchFamily="2" charset="0"/>
                <a:sym typeface="Open Sans"/>
              </a:rPr>
              <a:t>RSA liaison and state team</a:t>
            </a:r>
            <a:r>
              <a:rPr lang="en-US" sz="1800" u="none" strike="noStrike" dirty="0">
                <a:latin typeface="Open Sans" pitchFamily="2" charset="0"/>
                <a:ea typeface="Open Sans" pitchFamily="2" charset="0"/>
                <a:cs typeface="Open Sans" pitchFamily="2" charset="0"/>
                <a:sym typeface="Open Sans"/>
              </a:rPr>
              <a:t> when considering OOS.</a:t>
            </a:r>
            <a:endParaRPr dirty="0">
              <a:latin typeface="Open Sans" pitchFamily="2" charset="0"/>
              <a:ea typeface="Open Sans" pitchFamily="2" charset="0"/>
              <a:cs typeface="Open Sans"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
          <p:cNvSpPr txBox="1">
            <a:spLocks noGrp="1"/>
          </p:cNvSpPr>
          <p:nvPr>
            <p:ph type="title"/>
          </p:nvPr>
        </p:nvSpPr>
        <p:spPr>
          <a:xfrm>
            <a:off x="442850" y="451284"/>
            <a:ext cx="4430979" cy="90585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Open Sans"/>
              <a:buNone/>
            </a:pPr>
            <a:r>
              <a:rPr lang="en-US" sz="6000" dirty="0">
                <a:solidFill>
                  <a:srgbClr val="4C7A75"/>
                </a:solidFill>
                <a:latin typeface="Open Sans"/>
                <a:ea typeface="Open Sans"/>
                <a:cs typeface="Open Sans"/>
                <a:sym typeface="Open Sans"/>
              </a:rPr>
              <a:t>Presenters</a:t>
            </a:r>
            <a:endParaRPr sz="6000" dirty="0">
              <a:latin typeface="Open Sans"/>
              <a:ea typeface="Open Sans"/>
              <a:cs typeface="Open Sans"/>
              <a:sym typeface="Open Sans"/>
            </a:endParaRPr>
          </a:p>
        </p:txBody>
      </p:sp>
      <p:sp>
        <p:nvSpPr>
          <p:cNvPr id="150" name="Google Shape;150;p2"/>
          <p:cNvSpPr txBox="1"/>
          <p:nvPr/>
        </p:nvSpPr>
        <p:spPr>
          <a:xfrm>
            <a:off x="442850" y="1720088"/>
            <a:ext cx="3740811" cy="732573"/>
          </a:xfrm>
          <a:prstGeom prst="rect">
            <a:avLst/>
          </a:prstGeom>
          <a:noFill/>
          <a:ln>
            <a:noFill/>
          </a:ln>
        </p:spPr>
        <p:txBody>
          <a:bodyPr spcFirstLastPara="1" wrap="square" lIns="91425" tIns="45700" rIns="91425" bIns="45700" anchor="t" anchorCtr="0">
            <a:spAutoFit/>
          </a:bodyPr>
          <a:lstStyle/>
          <a:p>
            <a:pPr marL="50800" marR="0" lvl="0" indent="0" algn="l" rtl="0">
              <a:lnSpc>
                <a:spcPct val="110000"/>
              </a:lnSpc>
              <a:spcBef>
                <a:spcPts val="0"/>
              </a:spcBef>
              <a:spcAft>
                <a:spcPts val="0"/>
              </a:spcAft>
              <a:buClr>
                <a:srgbClr val="000000"/>
              </a:buClr>
              <a:buSzPts val="4000"/>
              <a:buFont typeface="Arial"/>
              <a:buNone/>
            </a:pPr>
            <a:r>
              <a:rPr lang="en-US" sz="4000" b="1" i="0" u="none" strike="noStrike" cap="none" dirty="0">
                <a:solidFill>
                  <a:srgbClr val="000000"/>
                </a:solidFill>
                <a:latin typeface="Open Sans"/>
                <a:ea typeface="Open Sans"/>
                <a:cs typeface="Open Sans"/>
                <a:sym typeface="Open Sans"/>
              </a:rPr>
              <a:t>Melissa Diehl</a:t>
            </a:r>
            <a:endParaRPr dirty="0"/>
          </a:p>
        </p:txBody>
      </p:sp>
      <p:sp>
        <p:nvSpPr>
          <p:cNvPr id="151" name="Google Shape;151;p2"/>
          <p:cNvSpPr txBox="1"/>
          <p:nvPr/>
        </p:nvSpPr>
        <p:spPr>
          <a:xfrm>
            <a:off x="442850" y="2675911"/>
            <a:ext cx="4385541" cy="769401"/>
          </a:xfrm>
          <a:prstGeom prst="rect">
            <a:avLst/>
          </a:prstGeom>
          <a:noFill/>
          <a:ln>
            <a:noFill/>
          </a:ln>
        </p:spPr>
        <p:txBody>
          <a:bodyPr spcFirstLastPara="1" wrap="square" lIns="91425" tIns="45700" rIns="91425" bIns="45700" anchor="t" anchorCtr="0">
            <a:spAutoFit/>
          </a:bodyPr>
          <a:lstStyle/>
          <a:p>
            <a:pPr marL="50800" marR="0" lvl="0" indent="0" algn="l" rtl="0">
              <a:lnSpc>
                <a:spcPct val="110000"/>
              </a:lnSpc>
              <a:spcBef>
                <a:spcPts val="0"/>
              </a:spcBef>
              <a:spcAft>
                <a:spcPts val="0"/>
              </a:spcAft>
              <a:buClr>
                <a:srgbClr val="000000"/>
              </a:buClr>
              <a:buSzPts val="4000"/>
              <a:buFont typeface="Arial"/>
              <a:buNone/>
            </a:pPr>
            <a:r>
              <a:rPr lang="en-US" sz="4000" b="1" i="0" u="none" strike="noStrike" cap="none" dirty="0">
                <a:solidFill>
                  <a:srgbClr val="000000"/>
                </a:solidFill>
                <a:latin typeface="Open Sans"/>
                <a:ea typeface="Open Sans"/>
                <a:cs typeface="Open Sans"/>
                <a:sym typeface="Open Sans"/>
              </a:rPr>
              <a:t>Theresa Kolezar</a:t>
            </a:r>
            <a:endParaRPr dirty="0"/>
          </a:p>
        </p:txBody>
      </p:sp>
      <p:sp>
        <p:nvSpPr>
          <p:cNvPr id="152" name="Google Shape;152;p2"/>
          <p:cNvSpPr txBox="1"/>
          <p:nvPr/>
        </p:nvSpPr>
        <p:spPr>
          <a:xfrm>
            <a:off x="442850" y="3637322"/>
            <a:ext cx="374081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dirty="0">
                <a:solidFill>
                  <a:srgbClr val="000000"/>
                </a:solidFill>
                <a:latin typeface="Open Sans"/>
                <a:ea typeface="Open Sans"/>
                <a:cs typeface="Open Sans"/>
                <a:sym typeface="Open Sans"/>
              </a:rPr>
              <a:t>Carol Pankow</a:t>
            </a:r>
            <a:endParaRPr dirty="0"/>
          </a:p>
        </p:txBody>
      </p:sp>
      <p:pic>
        <p:nvPicPr>
          <p:cNvPr id="153" name="Google Shape;153;p2">
            <a:extLst>
              <a:ext uri="{C183D7F6-B498-43B3-948B-1728B52AA6E4}">
                <adec:decorative xmlns:adec="http://schemas.microsoft.com/office/drawing/2017/decorative" val="1"/>
              </a:ext>
            </a:extLst>
          </p:cNvPr>
          <p:cNvPicPr preferRelativeResize="0"/>
          <p:nvPr/>
        </p:nvPicPr>
        <p:blipFill rotWithShape="1">
          <a:blip r:embed="rId3">
            <a:alphaModFix/>
          </a:blip>
          <a:srcRect l="47513" t="14074" r="16614"/>
          <a:stretch/>
        </p:blipFill>
        <p:spPr>
          <a:xfrm>
            <a:off x="7562407" y="99372"/>
            <a:ext cx="4385541" cy="742661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63"/>
          <p:cNvSpPr txBox="1">
            <a:spLocks noGrp="1"/>
          </p:cNvSpPr>
          <p:nvPr>
            <p:ph type="title"/>
          </p:nvPr>
        </p:nvSpPr>
        <p:spPr>
          <a:xfrm>
            <a:off x="129751" y="406419"/>
            <a:ext cx="11655848" cy="698500"/>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sz="4800" dirty="0">
                <a:solidFill>
                  <a:srgbClr val="4C7A75"/>
                </a:solidFill>
                <a:latin typeface="Open Sans"/>
                <a:ea typeface="Open Sans"/>
                <a:cs typeface="Open Sans"/>
                <a:sym typeface="Open Sans"/>
              </a:rPr>
              <a:t>Develop OOS Policies and Procedures</a:t>
            </a:r>
            <a:endParaRPr sz="4800" b="0" dirty="0">
              <a:solidFill>
                <a:srgbClr val="4C7A75"/>
              </a:solidFill>
              <a:latin typeface="Open Sans"/>
              <a:ea typeface="Open Sans"/>
              <a:cs typeface="Open Sans"/>
              <a:sym typeface="Open Sans"/>
            </a:endParaRPr>
          </a:p>
        </p:txBody>
      </p:sp>
      <p:sp>
        <p:nvSpPr>
          <p:cNvPr id="287" name="Google Shape;287;p63"/>
          <p:cNvSpPr txBox="1">
            <a:spLocks noGrp="1"/>
          </p:cNvSpPr>
          <p:nvPr>
            <p:ph type="body" idx="1"/>
          </p:nvPr>
        </p:nvSpPr>
        <p:spPr>
          <a:xfrm>
            <a:off x="228074" y="1297178"/>
            <a:ext cx="8328449" cy="3622392"/>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Aft>
                <a:spcPts val="0"/>
              </a:spcAft>
              <a:buSzPts val="2800"/>
              <a:buNone/>
            </a:pPr>
            <a:r>
              <a:rPr lang="en-US" b="1" dirty="0">
                <a:solidFill>
                  <a:srgbClr val="6C4C25"/>
                </a:solidFill>
                <a:latin typeface="Open Sans"/>
                <a:ea typeface="Open Sans"/>
                <a:cs typeface="Open Sans"/>
                <a:sym typeface="Open Sans"/>
              </a:rPr>
              <a:t>Basis for Order of Selection:</a:t>
            </a:r>
            <a:endParaRPr b="1" dirty="0">
              <a:solidFill>
                <a:srgbClr val="6C4C25"/>
              </a:solidFill>
              <a:latin typeface="Open Sans"/>
              <a:ea typeface="Open Sans"/>
              <a:cs typeface="Open Sans"/>
              <a:sym typeface="Open Sans"/>
            </a:endParaRPr>
          </a:p>
          <a:p>
            <a:pPr marL="457200" lvl="0" indent="-457200" algn="l" rtl="0">
              <a:lnSpc>
                <a:spcPct val="130000"/>
              </a:lnSpc>
              <a:spcAft>
                <a:spcPts val="0"/>
              </a:spcAft>
              <a:buSzPts val="2400"/>
              <a:buChar char="•"/>
            </a:pPr>
            <a:r>
              <a:rPr lang="en-US" sz="2400" u="none" strike="noStrike" dirty="0">
                <a:latin typeface="Open Sans"/>
                <a:ea typeface="Open Sans"/>
                <a:cs typeface="Open Sans"/>
                <a:sym typeface="Open Sans"/>
              </a:rPr>
              <a:t>Must be based on the three criteria in section 7(21)(A) of the Rehabilitation Act and </a:t>
            </a:r>
            <a:r>
              <a:rPr lang="en-US" sz="2400" b="1" u="sng" strike="noStrike" dirty="0">
                <a:solidFill>
                  <a:schemeClr val="accent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34 C.F.R. § 361.5(c)(30)</a:t>
            </a:r>
            <a:r>
              <a:rPr lang="en-US" sz="2400" b="1" u="none" strike="noStrike" dirty="0">
                <a:solidFill>
                  <a:schemeClr val="accent2"/>
                </a:solidFill>
                <a:latin typeface="Open Sans"/>
                <a:ea typeface="Open Sans"/>
                <a:cs typeface="Open Sans"/>
                <a:sym typeface="Open Sans"/>
              </a:rPr>
              <a:t>:</a:t>
            </a:r>
            <a:endParaRPr sz="2400" b="1" dirty="0">
              <a:solidFill>
                <a:schemeClr val="accent2"/>
              </a:solidFill>
              <a:latin typeface="Open Sans"/>
              <a:ea typeface="Open Sans"/>
              <a:cs typeface="Open Sans"/>
              <a:sym typeface="Open Sans"/>
            </a:endParaRPr>
          </a:p>
          <a:p>
            <a:pPr marL="914400" lvl="2" indent="-355600" algn="l" rtl="0">
              <a:lnSpc>
                <a:spcPct val="130000"/>
              </a:lnSpc>
              <a:spcAft>
                <a:spcPts val="0"/>
              </a:spcAft>
              <a:buSzPts val="2000"/>
              <a:buChar char="•"/>
            </a:pPr>
            <a:r>
              <a:rPr lang="en-US" u="none" strike="noStrike" dirty="0">
                <a:latin typeface="Open Sans"/>
                <a:ea typeface="Open Sans"/>
                <a:cs typeface="Open Sans"/>
                <a:sym typeface="Open Sans"/>
              </a:rPr>
              <a:t>Number and degree of functional limitations</a:t>
            </a:r>
            <a:endParaRPr dirty="0">
              <a:latin typeface="Open Sans"/>
              <a:ea typeface="Open Sans"/>
              <a:cs typeface="Open Sans"/>
              <a:sym typeface="Open Sans"/>
            </a:endParaRPr>
          </a:p>
          <a:p>
            <a:pPr marL="914400" lvl="2" indent="-355600" algn="l" rtl="0">
              <a:lnSpc>
                <a:spcPct val="130000"/>
              </a:lnSpc>
              <a:spcAft>
                <a:spcPts val="0"/>
              </a:spcAft>
              <a:buSzPts val="2000"/>
              <a:buChar char="•"/>
            </a:pPr>
            <a:r>
              <a:rPr lang="en-US" u="none" strike="noStrike" dirty="0">
                <a:latin typeface="Open Sans"/>
                <a:ea typeface="Open Sans"/>
                <a:cs typeface="Open Sans"/>
                <a:sym typeface="Open Sans"/>
              </a:rPr>
              <a:t>Amount of time needed for VR services</a:t>
            </a:r>
            <a:endParaRPr dirty="0">
              <a:latin typeface="Open Sans"/>
              <a:ea typeface="Open Sans"/>
              <a:cs typeface="Open Sans"/>
              <a:sym typeface="Open Sans"/>
            </a:endParaRPr>
          </a:p>
          <a:p>
            <a:pPr marL="914400" lvl="2" indent="-355600" algn="l" rtl="0">
              <a:lnSpc>
                <a:spcPct val="130000"/>
              </a:lnSpc>
              <a:spcAft>
                <a:spcPts val="0"/>
              </a:spcAft>
              <a:buSzPts val="2000"/>
              <a:buChar char="•"/>
            </a:pPr>
            <a:r>
              <a:rPr lang="en-US" u="none" strike="noStrike" dirty="0">
                <a:latin typeface="Open Sans"/>
                <a:ea typeface="Open Sans"/>
                <a:cs typeface="Open Sans"/>
                <a:sym typeface="Open Sans"/>
              </a:rPr>
              <a:t>Number of VR services needed</a:t>
            </a:r>
            <a:endParaRPr dirty="0"/>
          </a:p>
        </p:txBody>
      </p:sp>
      <p:pic>
        <p:nvPicPr>
          <p:cNvPr id="288" name="Google Shape;288;p63" descr="A magnifying glass over a paper."/>
          <p:cNvPicPr preferRelativeResize="0"/>
          <p:nvPr/>
        </p:nvPicPr>
        <p:blipFill rotWithShape="1">
          <a:blip r:embed="rId4">
            <a:alphaModFix/>
          </a:blip>
          <a:srcRect/>
          <a:stretch/>
        </p:blipFill>
        <p:spPr>
          <a:xfrm>
            <a:off x="7434377" y="3235608"/>
            <a:ext cx="4351222" cy="362239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64"/>
          <p:cNvSpPr txBox="1">
            <a:spLocks noGrp="1"/>
          </p:cNvSpPr>
          <p:nvPr>
            <p:ph type="title"/>
          </p:nvPr>
        </p:nvSpPr>
        <p:spPr>
          <a:xfrm>
            <a:off x="129752" y="338955"/>
            <a:ext cx="11033549" cy="698502"/>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sz="4400" dirty="0">
                <a:solidFill>
                  <a:srgbClr val="4C7A75"/>
                </a:solidFill>
                <a:latin typeface="Open Sans"/>
                <a:ea typeface="Open Sans"/>
                <a:cs typeface="Open Sans"/>
                <a:sym typeface="Open Sans"/>
              </a:rPr>
              <a:t>Develop OOS Policies and Procedures </a:t>
            </a:r>
            <a:r>
              <a:rPr lang="en-US" sz="2400" b="0" dirty="0">
                <a:solidFill>
                  <a:srgbClr val="4C7A75"/>
                </a:solidFill>
                <a:latin typeface="Open Sans"/>
                <a:ea typeface="Open Sans"/>
                <a:cs typeface="Open Sans"/>
                <a:sym typeface="Open Sans"/>
              </a:rPr>
              <a:t>(2)</a:t>
            </a:r>
            <a:endParaRPr sz="4400" b="0" dirty="0">
              <a:solidFill>
                <a:srgbClr val="4C7A75"/>
              </a:solidFill>
              <a:latin typeface="Open Sans"/>
              <a:ea typeface="Open Sans"/>
              <a:cs typeface="Open Sans"/>
              <a:sym typeface="Open Sans"/>
            </a:endParaRPr>
          </a:p>
        </p:txBody>
      </p:sp>
      <p:sp>
        <p:nvSpPr>
          <p:cNvPr id="295" name="Google Shape;295;p64"/>
          <p:cNvSpPr txBox="1">
            <a:spLocks noGrp="1"/>
          </p:cNvSpPr>
          <p:nvPr>
            <p:ph type="body" idx="1"/>
          </p:nvPr>
        </p:nvSpPr>
        <p:spPr>
          <a:xfrm>
            <a:off x="129752" y="1037457"/>
            <a:ext cx="10458038" cy="491851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Aft>
                <a:spcPts val="0"/>
              </a:spcAft>
              <a:buSzPts val="2800"/>
              <a:buNone/>
            </a:pPr>
            <a:r>
              <a:rPr lang="en-US" b="1" dirty="0">
                <a:solidFill>
                  <a:schemeClr val="accent2"/>
                </a:solidFill>
                <a:latin typeface="Open Sans" pitchFamily="2" charset="0"/>
                <a:ea typeface="Open Sans" pitchFamily="2" charset="0"/>
                <a:cs typeface="Open Sans" pitchFamily="2" charset="0"/>
                <a:sym typeface="Open Sans"/>
              </a:rPr>
              <a:t>Definitions for Disability Priority Categories</a:t>
            </a:r>
            <a:endParaRPr dirty="0">
              <a:solidFill>
                <a:schemeClr val="accent2"/>
              </a:solidFill>
              <a:latin typeface="Open Sans" pitchFamily="2" charset="0"/>
              <a:ea typeface="Open Sans" pitchFamily="2" charset="0"/>
              <a:cs typeface="Open Sans" pitchFamily="2" charset="0"/>
              <a:sym typeface="Open Sans"/>
            </a:endParaRPr>
          </a:p>
          <a:p>
            <a:pPr marL="0" lvl="0" indent="0" algn="l" rtl="0">
              <a:lnSpc>
                <a:spcPct val="120000"/>
              </a:lnSpc>
              <a:spcAft>
                <a:spcPts val="0"/>
              </a:spcAft>
              <a:buSzPts val="2800"/>
              <a:buNone/>
            </a:pPr>
            <a:r>
              <a:rPr lang="en-US" sz="2000" b="1" dirty="0">
                <a:solidFill>
                  <a:srgbClr val="6C4C25"/>
                </a:solidFill>
                <a:latin typeface="Open Sans" pitchFamily="2" charset="0"/>
                <a:ea typeface="Open Sans" pitchFamily="2" charset="0"/>
                <a:cs typeface="Open Sans" pitchFamily="2" charset="0"/>
                <a:sym typeface="Open Sans"/>
              </a:rPr>
              <a:t>"Most significant disability" </a:t>
            </a:r>
            <a:r>
              <a:rPr lang="en-US" sz="2000" b="1" u="sng" dirty="0">
                <a:solidFill>
                  <a:schemeClr val="accent3">
                    <a:lumMod val="50000"/>
                  </a:schemeClr>
                </a:solidFill>
                <a:latin typeface="Open Sans" pitchFamily="2" charset="0"/>
                <a:ea typeface="Open Sans" pitchFamily="2" charset="0"/>
                <a:cs typeface="Open Sans" pitchFamily="2" charset="0"/>
                <a:sym typeface="Open Sans"/>
                <a:hlinkClick r:id="rId3">
                  <a:extLst>
                    <a:ext uri="{A12FA001-AC4F-418D-AE19-62706E023703}">
                      <ahyp:hlinkClr xmlns:ahyp="http://schemas.microsoft.com/office/drawing/2018/hyperlinkcolor" val="tx"/>
                    </a:ext>
                  </a:extLst>
                </a:hlinkClick>
              </a:rPr>
              <a:t>34 C.F.R. § 361.5(c)(29) </a:t>
            </a:r>
            <a:endParaRPr sz="3200" dirty="0">
              <a:solidFill>
                <a:schemeClr val="accent3">
                  <a:lumMod val="50000"/>
                </a:schemeClr>
              </a:solidFill>
              <a:latin typeface="Open Sans" pitchFamily="2" charset="0"/>
              <a:ea typeface="Open Sans" pitchFamily="2" charset="0"/>
              <a:cs typeface="Open Sans" pitchFamily="2" charset="0"/>
            </a:endParaRPr>
          </a:p>
          <a:p>
            <a:pPr marL="171450" lvl="0" indent="-171450" algn="l" rtl="0">
              <a:lnSpc>
                <a:spcPct val="120000"/>
              </a:lnSpc>
              <a:spcAft>
                <a:spcPts val="0"/>
              </a:spcAft>
              <a:buSzPts val="1600"/>
              <a:buChar char="•"/>
            </a:pPr>
            <a:r>
              <a:rPr lang="en-US" sz="1800" dirty="0">
                <a:latin typeface="Open Sans" pitchFamily="2" charset="0"/>
                <a:ea typeface="Open Sans" pitchFamily="2" charset="0"/>
                <a:cs typeface="Open Sans" pitchFamily="2" charset="0"/>
                <a:sym typeface="Open Sans"/>
              </a:rPr>
              <a:t>Individual with a most significant disability is based on an individual with a significant disability (</a:t>
            </a:r>
            <a:r>
              <a:rPr lang="en-US" sz="1800" b="1" u="sng" dirty="0">
                <a:solidFill>
                  <a:schemeClr val="accent2"/>
                </a:solidFill>
                <a:latin typeface="Open Sans" pitchFamily="2" charset="0"/>
                <a:ea typeface="Open Sans" pitchFamily="2" charset="0"/>
                <a:cs typeface="Open Sans" pitchFamily="2" charset="0"/>
                <a:sym typeface="Open Sans"/>
                <a:hlinkClick r:id="rId4">
                  <a:extLst>
                    <a:ext uri="{A12FA001-AC4F-418D-AE19-62706E023703}">
                      <ahyp:hlinkClr xmlns:ahyp="http://schemas.microsoft.com/office/drawing/2018/hyperlinkcolor" val="tx"/>
                    </a:ext>
                  </a:extLst>
                </a:hlinkClick>
              </a:rPr>
              <a:t>34 C.F.R. § 361.5(c)(30)</a:t>
            </a:r>
            <a:r>
              <a:rPr lang="en-US" sz="1800" b="1" dirty="0">
                <a:solidFill>
                  <a:schemeClr val="accent2"/>
                </a:solidFill>
                <a:latin typeface="Open Sans" pitchFamily="2" charset="0"/>
                <a:ea typeface="Open Sans" pitchFamily="2" charset="0"/>
                <a:cs typeface="Open Sans" pitchFamily="2" charset="0"/>
                <a:sym typeface="Open Sans"/>
              </a:rPr>
              <a:t> </a:t>
            </a:r>
            <a:r>
              <a:rPr lang="en-US" sz="1800" dirty="0">
                <a:latin typeface="Open Sans" pitchFamily="2" charset="0"/>
                <a:ea typeface="Open Sans" pitchFamily="2" charset="0"/>
                <a:cs typeface="Open Sans" pitchFamily="2" charset="0"/>
                <a:sym typeface="Open Sans"/>
              </a:rPr>
              <a:t>who meets the designated State unit's criteria for an individual with a most significant disability.</a:t>
            </a:r>
            <a:endParaRPr sz="2000" b="1" dirty="0">
              <a:solidFill>
                <a:srgbClr val="6C4C25"/>
              </a:solidFill>
              <a:latin typeface="Open Sans" pitchFamily="2" charset="0"/>
              <a:ea typeface="Open Sans" pitchFamily="2" charset="0"/>
              <a:cs typeface="Open Sans" pitchFamily="2" charset="0"/>
              <a:sym typeface="Open Sans"/>
            </a:endParaRPr>
          </a:p>
          <a:p>
            <a:pPr marL="0" marR="0" lvl="0" indent="0" algn="l" rtl="0">
              <a:lnSpc>
                <a:spcPct val="120000"/>
              </a:lnSpc>
              <a:spcAft>
                <a:spcPts val="0"/>
              </a:spcAft>
              <a:buSzPts val="2800"/>
              <a:buNone/>
            </a:pPr>
            <a:r>
              <a:rPr lang="en-US" sz="2000" b="1" u="none" strike="noStrike" dirty="0">
                <a:solidFill>
                  <a:srgbClr val="6C4C25"/>
                </a:solidFill>
                <a:latin typeface="Open Sans" pitchFamily="2" charset="0"/>
                <a:ea typeface="Open Sans" pitchFamily="2" charset="0"/>
                <a:cs typeface="Open Sans" pitchFamily="2" charset="0"/>
                <a:sym typeface="Open Sans"/>
              </a:rPr>
              <a:t>"Individual with a significant disability"</a:t>
            </a:r>
            <a:r>
              <a:rPr lang="en-US" sz="2000" u="none" strike="noStrike" dirty="0">
                <a:solidFill>
                  <a:srgbClr val="6C4C25"/>
                </a:solidFill>
                <a:latin typeface="Open Sans" pitchFamily="2" charset="0"/>
                <a:ea typeface="Open Sans" pitchFamily="2" charset="0"/>
                <a:cs typeface="Open Sans" pitchFamily="2" charset="0"/>
                <a:sym typeface="Open Sans"/>
              </a:rPr>
              <a:t> </a:t>
            </a:r>
            <a:r>
              <a:rPr lang="en-US" sz="2000" b="1" u="sng" strike="noStrike" dirty="0">
                <a:solidFill>
                  <a:schemeClr val="accent3">
                    <a:lumMod val="50000"/>
                  </a:schemeClr>
                </a:solidFill>
                <a:latin typeface="Open Sans" pitchFamily="2" charset="0"/>
                <a:ea typeface="Open Sans" pitchFamily="2" charset="0"/>
                <a:cs typeface="Open Sans" pitchFamily="2" charset="0"/>
                <a:sym typeface="Open Sans"/>
                <a:hlinkClick r:id="rId4">
                  <a:extLst>
                    <a:ext uri="{A12FA001-AC4F-418D-AE19-62706E023703}">
                      <ahyp:hlinkClr xmlns:ahyp="http://schemas.microsoft.com/office/drawing/2018/hyperlinkcolor" val="tx"/>
                    </a:ext>
                  </a:extLst>
                </a:hlinkClick>
              </a:rPr>
              <a:t>34 C.F.R. § 361.5(c)(30)</a:t>
            </a:r>
            <a:endParaRPr sz="2000" u="none" strike="noStrike" dirty="0">
              <a:solidFill>
                <a:schemeClr val="accent3">
                  <a:lumMod val="50000"/>
                </a:schemeClr>
              </a:solidFill>
              <a:latin typeface="Open Sans" pitchFamily="2" charset="0"/>
              <a:ea typeface="Open Sans" pitchFamily="2" charset="0"/>
              <a:cs typeface="Open Sans" pitchFamily="2" charset="0"/>
              <a:sym typeface="Open Sans"/>
            </a:endParaRPr>
          </a:p>
          <a:p>
            <a:pPr marL="285750" lvl="0" indent="-285750" algn="l" rtl="0">
              <a:lnSpc>
                <a:spcPct val="120000"/>
              </a:lnSpc>
              <a:spcAft>
                <a:spcPts val="0"/>
              </a:spcAft>
              <a:buSzPts val="1600"/>
              <a:buChar char="•"/>
            </a:pPr>
            <a:r>
              <a:rPr lang="en-US" sz="1800" u="none" strike="noStrike" dirty="0">
                <a:latin typeface="Open Sans" pitchFamily="2" charset="0"/>
                <a:ea typeface="Open Sans" pitchFamily="2" charset="0"/>
                <a:cs typeface="Open Sans" pitchFamily="2" charset="0"/>
                <a:sym typeface="Open Sans"/>
              </a:rPr>
              <a:t>Severe physical or mental impairment limiting one or more functional capacities</a:t>
            </a:r>
            <a:endParaRPr sz="3200" dirty="0">
              <a:latin typeface="Open Sans" pitchFamily="2" charset="0"/>
              <a:ea typeface="Open Sans" pitchFamily="2" charset="0"/>
              <a:cs typeface="Open Sans" pitchFamily="2" charset="0"/>
            </a:endParaRPr>
          </a:p>
          <a:p>
            <a:pPr marL="285750" lvl="0" indent="-285750" algn="l" rtl="0">
              <a:lnSpc>
                <a:spcPct val="120000"/>
              </a:lnSpc>
              <a:spcAft>
                <a:spcPts val="0"/>
              </a:spcAft>
              <a:buSzPts val="1600"/>
              <a:buChar char="•"/>
            </a:pPr>
            <a:r>
              <a:rPr lang="en-US" sz="1800" u="none" strike="noStrike" dirty="0">
                <a:latin typeface="Open Sans" pitchFamily="2" charset="0"/>
                <a:ea typeface="Open Sans" pitchFamily="2" charset="0"/>
                <a:cs typeface="Open Sans" pitchFamily="2" charset="0"/>
                <a:sym typeface="Open Sans"/>
              </a:rPr>
              <a:t>Requires multiple vocational rehabilitation services over an extended period</a:t>
            </a:r>
            <a:endParaRPr sz="3200" dirty="0">
              <a:latin typeface="Open Sans" pitchFamily="2" charset="0"/>
              <a:ea typeface="Open Sans" pitchFamily="2" charset="0"/>
              <a:cs typeface="Open Sans" pitchFamily="2" charset="0"/>
            </a:endParaRPr>
          </a:p>
          <a:p>
            <a:pPr marL="285750" lvl="0" indent="-285750" algn="l" rtl="0">
              <a:lnSpc>
                <a:spcPct val="120000"/>
              </a:lnSpc>
              <a:spcAft>
                <a:spcPts val="0"/>
              </a:spcAft>
              <a:buSzPts val="1600"/>
              <a:buChar char="•"/>
            </a:pPr>
            <a:r>
              <a:rPr lang="en-US" sz="1800" u="none" strike="noStrike" dirty="0">
                <a:latin typeface="Open Sans" pitchFamily="2" charset="0"/>
                <a:ea typeface="Open Sans" pitchFamily="2" charset="0"/>
                <a:cs typeface="Open Sans" pitchFamily="2" charset="0"/>
                <a:sym typeface="Open Sans"/>
              </a:rPr>
              <a:t>Has one or more qualifying disabilities causing substantial functional limitation</a:t>
            </a:r>
            <a:endParaRPr sz="3200" dirty="0">
              <a:latin typeface="Open Sans" pitchFamily="2" charset="0"/>
              <a:ea typeface="Open Sans" pitchFamily="2" charset="0"/>
              <a:cs typeface="Open Sans" pitchFamily="2" charset="0"/>
            </a:endParaRPr>
          </a:p>
          <a:p>
            <a:pPr marL="457200" lvl="0" indent="0" algn="l" rtl="0">
              <a:lnSpc>
                <a:spcPct val="120000"/>
              </a:lnSpc>
              <a:spcBef>
                <a:spcPts val="600"/>
              </a:spcBef>
              <a:spcAft>
                <a:spcPts val="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65"/>
          <p:cNvSpPr txBox="1">
            <a:spLocks noGrp="1"/>
          </p:cNvSpPr>
          <p:nvPr>
            <p:ph type="title"/>
          </p:nvPr>
        </p:nvSpPr>
        <p:spPr>
          <a:xfrm>
            <a:off x="64875" y="422787"/>
            <a:ext cx="12062249" cy="835741"/>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sz="4800" dirty="0">
                <a:solidFill>
                  <a:srgbClr val="4C7A75"/>
                </a:solidFill>
                <a:latin typeface="Open Sans"/>
                <a:ea typeface="Open Sans"/>
                <a:cs typeface="Open Sans"/>
                <a:sym typeface="Open Sans"/>
              </a:rPr>
              <a:t>Develop OOS Policies and Procedures </a:t>
            </a:r>
            <a:r>
              <a:rPr lang="en-US" sz="2400" b="0" dirty="0">
                <a:solidFill>
                  <a:srgbClr val="4C7A75"/>
                </a:solidFill>
                <a:latin typeface="Open Sans"/>
                <a:ea typeface="Open Sans"/>
                <a:cs typeface="Open Sans"/>
                <a:sym typeface="Open Sans"/>
              </a:rPr>
              <a:t>(3)</a:t>
            </a:r>
            <a:endParaRPr sz="4800" b="0" dirty="0">
              <a:solidFill>
                <a:srgbClr val="4C7A75"/>
              </a:solidFill>
              <a:latin typeface="Open Sans"/>
              <a:ea typeface="Open Sans"/>
              <a:cs typeface="Open Sans"/>
              <a:sym typeface="Open Sans"/>
            </a:endParaRPr>
          </a:p>
        </p:txBody>
      </p:sp>
      <p:sp>
        <p:nvSpPr>
          <p:cNvPr id="302" name="Google Shape;302;p65"/>
          <p:cNvSpPr txBox="1">
            <a:spLocks noGrp="1"/>
          </p:cNvSpPr>
          <p:nvPr>
            <p:ph type="body" idx="1"/>
          </p:nvPr>
        </p:nvSpPr>
        <p:spPr>
          <a:xfrm>
            <a:off x="133702" y="1496961"/>
            <a:ext cx="8076233" cy="4041058"/>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1800"/>
              </a:spcBef>
              <a:spcAft>
                <a:spcPts val="0"/>
              </a:spcAft>
              <a:buSzPts val="2800"/>
              <a:buNone/>
            </a:pPr>
            <a:r>
              <a:rPr lang="en-US" b="1" dirty="0">
                <a:solidFill>
                  <a:srgbClr val="6C4C25"/>
                </a:solidFill>
                <a:latin typeface="Open Sans"/>
                <a:ea typeface="Open Sans"/>
                <a:cs typeface="Open Sans"/>
                <a:sym typeface="Open Sans"/>
              </a:rPr>
              <a:t>Order of Selection and SSI/SSDI Recipients</a:t>
            </a:r>
            <a:endParaRPr dirty="0">
              <a:solidFill>
                <a:srgbClr val="6C4C25"/>
              </a:solidFill>
              <a:latin typeface="Open Sans"/>
              <a:ea typeface="Open Sans"/>
              <a:cs typeface="Open Sans"/>
              <a:sym typeface="Open Sans"/>
            </a:endParaRPr>
          </a:p>
          <a:p>
            <a:pPr marL="342900" marR="0" lvl="0" indent="-342900" algn="l" rtl="0">
              <a:lnSpc>
                <a:spcPct val="130000"/>
              </a:lnSpc>
              <a:spcBef>
                <a:spcPts val="1800"/>
              </a:spcBef>
              <a:spcAft>
                <a:spcPts val="0"/>
              </a:spcAft>
              <a:buSzPts val="2000"/>
              <a:buFont typeface="Arial"/>
              <a:buAutoNum type="arabicPeriod"/>
            </a:pPr>
            <a:r>
              <a:rPr lang="en-US" sz="2000" u="none" strike="noStrike" dirty="0">
                <a:latin typeface="Open Sans"/>
                <a:ea typeface="Open Sans"/>
                <a:cs typeface="Open Sans"/>
                <a:sym typeface="Open Sans"/>
              </a:rPr>
              <a:t>Individuals receiving SSI/SSDI due to disability or blindness are considered at least "individuals with significant disabilities."</a:t>
            </a:r>
            <a:endParaRPr dirty="0"/>
          </a:p>
          <a:p>
            <a:pPr marL="342900" marR="0" lvl="0" indent="-342900" algn="l" rtl="0">
              <a:lnSpc>
                <a:spcPct val="130000"/>
              </a:lnSpc>
              <a:spcBef>
                <a:spcPts val="1800"/>
              </a:spcBef>
              <a:spcAft>
                <a:spcPts val="0"/>
              </a:spcAft>
              <a:buSzPts val="2000"/>
              <a:buFont typeface="Arial"/>
              <a:buAutoNum type="arabicPeriod"/>
            </a:pPr>
            <a:r>
              <a:rPr lang="en-US" sz="2000" dirty="0">
                <a:latin typeface="Open Sans"/>
                <a:ea typeface="Open Sans"/>
                <a:cs typeface="Open Sans"/>
                <a:sym typeface="Open Sans"/>
              </a:rPr>
              <a:t>Should</a:t>
            </a:r>
            <a:r>
              <a:rPr lang="en-US" sz="2000" u="none" strike="noStrike" dirty="0">
                <a:latin typeface="Open Sans"/>
                <a:ea typeface="Open Sans"/>
                <a:cs typeface="Open Sans"/>
                <a:sym typeface="Open Sans"/>
              </a:rPr>
              <a:t> be evaluated to determine if they meet "most significant disabilities" criteria.</a:t>
            </a:r>
            <a:endParaRPr dirty="0"/>
          </a:p>
          <a:p>
            <a:pPr marL="342900" marR="0" lvl="0" indent="-342900" algn="l" rtl="0">
              <a:lnSpc>
                <a:spcPct val="130000"/>
              </a:lnSpc>
              <a:spcBef>
                <a:spcPts val="1800"/>
              </a:spcBef>
              <a:spcAft>
                <a:spcPts val="0"/>
              </a:spcAft>
              <a:buSzPts val="2000"/>
              <a:buFont typeface="Arial"/>
              <a:buAutoNum type="arabicPeriod"/>
            </a:pPr>
            <a:r>
              <a:rPr lang="en-US" sz="2000" u="none" strike="noStrike" dirty="0">
                <a:latin typeface="Open Sans"/>
                <a:ea typeface="Open Sans"/>
                <a:cs typeface="Open Sans"/>
                <a:sym typeface="Open Sans"/>
              </a:rPr>
              <a:t>No special priority category exists for SSI/SSDI recipients under the law.</a:t>
            </a:r>
            <a:endParaRPr dirty="0"/>
          </a:p>
        </p:txBody>
      </p:sp>
      <p:pic>
        <p:nvPicPr>
          <p:cNvPr id="3" name="Graphic 2" descr="Deaf with solid fill">
            <a:extLst>
              <a:ext uri="{FF2B5EF4-FFF2-40B4-BE49-F238E27FC236}">
                <a16:creationId xmlns:a16="http://schemas.microsoft.com/office/drawing/2014/main" id="{7F7DBACC-C6DA-CB8E-C0AB-59073FDBF7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1031" y="3601064"/>
            <a:ext cx="2922639" cy="2922639"/>
          </a:xfrm>
          <a:prstGeom prst="rect">
            <a:avLst/>
          </a:prstGeom>
        </p:spPr>
      </p:pic>
      <p:pic>
        <p:nvPicPr>
          <p:cNvPr id="5" name="Graphic 4" descr="Person in wheelchair with solid fill">
            <a:extLst>
              <a:ext uri="{FF2B5EF4-FFF2-40B4-BE49-F238E27FC236}">
                <a16:creationId xmlns:a16="http://schemas.microsoft.com/office/drawing/2014/main" id="{7208EFDB-ED4E-7F2D-52DF-8F58CD8798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3337" y="1496961"/>
            <a:ext cx="2549013" cy="254901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66"/>
          <p:cNvSpPr txBox="1">
            <a:spLocks noGrp="1"/>
          </p:cNvSpPr>
          <p:nvPr>
            <p:ph type="title"/>
          </p:nvPr>
        </p:nvSpPr>
        <p:spPr>
          <a:xfrm>
            <a:off x="129751" y="381001"/>
            <a:ext cx="11033549" cy="698502"/>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sz="4400" dirty="0">
                <a:solidFill>
                  <a:srgbClr val="4C7A75"/>
                </a:solidFill>
                <a:latin typeface="Open Sans"/>
                <a:ea typeface="Open Sans"/>
                <a:cs typeface="Open Sans"/>
                <a:sym typeface="Open Sans"/>
              </a:rPr>
              <a:t>Develop OOS Policies and Procedures </a:t>
            </a:r>
            <a:r>
              <a:rPr lang="en-US" sz="2400" b="0" dirty="0">
                <a:solidFill>
                  <a:srgbClr val="4C7A75"/>
                </a:solidFill>
                <a:latin typeface="Open Sans"/>
                <a:ea typeface="Open Sans"/>
                <a:cs typeface="Open Sans"/>
                <a:sym typeface="Open Sans"/>
              </a:rPr>
              <a:t>(4)</a:t>
            </a:r>
            <a:endParaRPr sz="4400" b="0" dirty="0">
              <a:solidFill>
                <a:srgbClr val="4C7A75"/>
              </a:solidFill>
              <a:latin typeface="Open Sans"/>
              <a:ea typeface="Open Sans"/>
              <a:cs typeface="Open Sans"/>
              <a:sym typeface="Open Sans"/>
            </a:endParaRPr>
          </a:p>
        </p:txBody>
      </p:sp>
      <p:sp>
        <p:nvSpPr>
          <p:cNvPr id="309" name="Google Shape;309;p66"/>
          <p:cNvSpPr txBox="1">
            <a:spLocks noGrp="1"/>
          </p:cNvSpPr>
          <p:nvPr>
            <p:ph type="body" idx="1"/>
          </p:nvPr>
        </p:nvSpPr>
        <p:spPr>
          <a:xfrm>
            <a:off x="278607" y="1357349"/>
            <a:ext cx="8239549" cy="393065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1200"/>
              </a:spcBef>
              <a:spcAft>
                <a:spcPts val="0"/>
              </a:spcAft>
              <a:buSzPts val="2800"/>
              <a:buNone/>
            </a:pPr>
            <a:r>
              <a:rPr lang="en-US" sz="2400" b="1" dirty="0">
                <a:solidFill>
                  <a:srgbClr val="6C4C25"/>
                </a:solidFill>
                <a:latin typeface="Open Sans"/>
                <a:ea typeface="Open Sans"/>
                <a:cs typeface="Open Sans"/>
                <a:sym typeface="Open Sans"/>
              </a:rPr>
              <a:t>OOS Cannot be based on the following:</a:t>
            </a:r>
            <a:endParaRPr sz="2400" dirty="0">
              <a:solidFill>
                <a:srgbClr val="6C4C25"/>
              </a:solidFill>
              <a:latin typeface="Open Sans"/>
              <a:ea typeface="Open Sans"/>
              <a:cs typeface="Open Sans"/>
              <a:sym typeface="Open Sans"/>
            </a:endParaRPr>
          </a:p>
          <a:p>
            <a:pPr marL="342900" marR="0" lvl="1" indent="-342900" algn="l" rtl="0">
              <a:lnSpc>
                <a:spcPct val="110000"/>
              </a:lnSpc>
              <a:spcBef>
                <a:spcPts val="1200"/>
              </a:spcBef>
              <a:spcAft>
                <a:spcPts val="0"/>
              </a:spcAft>
              <a:buSzPts val="1800"/>
              <a:buFont typeface="Arial"/>
              <a:buAutoNum type="alphaLcPeriod"/>
            </a:pPr>
            <a:r>
              <a:rPr lang="en-US" sz="1800" u="none" strike="noStrike" dirty="0">
                <a:latin typeface="Open Sans"/>
                <a:ea typeface="Open Sans"/>
                <a:cs typeface="Open Sans"/>
                <a:sym typeface="Open Sans"/>
              </a:rPr>
              <a:t>Residency duration.</a:t>
            </a:r>
            <a:endParaRPr dirty="0"/>
          </a:p>
          <a:p>
            <a:pPr marL="342900" marR="0" lvl="1" indent="-342900" algn="l" rtl="0">
              <a:lnSpc>
                <a:spcPct val="110000"/>
              </a:lnSpc>
              <a:spcBef>
                <a:spcPts val="1200"/>
              </a:spcBef>
              <a:spcAft>
                <a:spcPts val="0"/>
              </a:spcAft>
              <a:buSzPts val="1800"/>
              <a:buFont typeface="Arial"/>
              <a:buAutoNum type="alphaLcPeriod"/>
            </a:pPr>
            <a:r>
              <a:rPr lang="en-US" sz="1800" u="none" strike="noStrike" dirty="0">
                <a:latin typeface="Open Sans"/>
                <a:ea typeface="Open Sans"/>
                <a:cs typeface="Open Sans"/>
                <a:sym typeface="Open Sans"/>
              </a:rPr>
              <a:t>Type of disability.</a:t>
            </a:r>
            <a:endParaRPr dirty="0"/>
          </a:p>
          <a:p>
            <a:pPr marL="342900" marR="0" lvl="1" indent="-342900" algn="l" rtl="0">
              <a:lnSpc>
                <a:spcPct val="110000"/>
              </a:lnSpc>
              <a:spcBef>
                <a:spcPts val="1200"/>
              </a:spcBef>
              <a:spcAft>
                <a:spcPts val="0"/>
              </a:spcAft>
              <a:buSzPts val="1800"/>
              <a:buFont typeface="Arial"/>
              <a:buAutoNum type="alphaLcPeriod"/>
            </a:pPr>
            <a:r>
              <a:rPr lang="en-US" sz="1800" u="none" strike="noStrike" dirty="0">
                <a:latin typeface="Open Sans"/>
                <a:ea typeface="Open Sans"/>
                <a:cs typeface="Open Sans"/>
                <a:sym typeface="Open Sans"/>
              </a:rPr>
              <a:t>Personal characteristics (age, gender, race, color, or national origin).</a:t>
            </a:r>
            <a:endParaRPr dirty="0"/>
          </a:p>
          <a:p>
            <a:pPr marL="342900" marR="0" lvl="1" indent="-342900" algn="l" rtl="0">
              <a:lnSpc>
                <a:spcPct val="110000"/>
              </a:lnSpc>
              <a:spcBef>
                <a:spcPts val="1200"/>
              </a:spcBef>
              <a:spcAft>
                <a:spcPts val="0"/>
              </a:spcAft>
              <a:buSzPts val="1800"/>
              <a:buFont typeface="Arial"/>
              <a:buAutoNum type="alphaLcPeriod"/>
            </a:pPr>
            <a:r>
              <a:rPr lang="en-US" sz="1800" u="none" strike="noStrike" dirty="0">
                <a:latin typeface="Open Sans"/>
                <a:ea typeface="Open Sans"/>
                <a:cs typeface="Open Sans"/>
                <a:sym typeface="Open Sans"/>
              </a:rPr>
              <a:t>Referral source.</a:t>
            </a:r>
            <a:endParaRPr dirty="0"/>
          </a:p>
          <a:p>
            <a:pPr marL="342900" marR="0" lvl="1" indent="-342900" algn="l" rtl="0">
              <a:lnSpc>
                <a:spcPct val="110000"/>
              </a:lnSpc>
              <a:spcBef>
                <a:spcPts val="1200"/>
              </a:spcBef>
              <a:spcAft>
                <a:spcPts val="0"/>
              </a:spcAft>
              <a:buSzPts val="1800"/>
              <a:buFont typeface="Arial"/>
              <a:buAutoNum type="alphaLcPeriod"/>
            </a:pPr>
            <a:r>
              <a:rPr lang="en-US" sz="1800" u="none" strike="noStrike" dirty="0">
                <a:latin typeface="Open Sans"/>
                <a:ea typeface="Open Sans"/>
                <a:cs typeface="Open Sans"/>
                <a:sym typeface="Open Sans"/>
              </a:rPr>
              <a:t>Expected employment outcome.</a:t>
            </a:r>
            <a:endParaRPr dirty="0"/>
          </a:p>
          <a:p>
            <a:pPr marL="342900" marR="0" lvl="1" indent="-342900" algn="l" rtl="0">
              <a:lnSpc>
                <a:spcPct val="110000"/>
              </a:lnSpc>
              <a:spcBef>
                <a:spcPts val="1200"/>
              </a:spcBef>
              <a:spcAft>
                <a:spcPts val="0"/>
              </a:spcAft>
              <a:buSzPts val="1800"/>
              <a:buFont typeface="Arial"/>
              <a:buAutoNum type="alphaLcPeriod"/>
            </a:pPr>
            <a:r>
              <a:rPr lang="en-US" sz="1800" u="none" strike="noStrike" dirty="0">
                <a:latin typeface="Open Sans"/>
                <a:ea typeface="Open Sans"/>
                <a:cs typeface="Open Sans"/>
                <a:sym typeface="Open Sans"/>
              </a:rPr>
              <a:t>Need for specific services or anticipated costs.</a:t>
            </a:r>
            <a:endParaRPr dirty="0"/>
          </a:p>
          <a:p>
            <a:pPr marL="342900" marR="0" lvl="1" indent="-342900" algn="l" rtl="0">
              <a:lnSpc>
                <a:spcPct val="110000"/>
              </a:lnSpc>
              <a:spcBef>
                <a:spcPts val="1200"/>
              </a:spcBef>
              <a:spcAft>
                <a:spcPts val="0"/>
              </a:spcAft>
              <a:buSzPts val="1800"/>
              <a:buFont typeface="Arial"/>
              <a:buAutoNum type="alphaLcPeriod"/>
            </a:pPr>
            <a:r>
              <a:rPr lang="en-US" sz="1800" u="none" strike="noStrike" dirty="0">
                <a:latin typeface="Open Sans"/>
                <a:ea typeface="Open Sans"/>
                <a:cs typeface="Open Sans"/>
                <a:sym typeface="Open Sans"/>
              </a:rPr>
              <a:t>Income level of the individual or their family.</a:t>
            </a:r>
            <a:endParaRPr dirty="0"/>
          </a:p>
        </p:txBody>
      </p:sp>
      <p:pic>
        <p:nvPicPr>
          <p:cNvPr id="310" name="Google Shape;310;p66">
            <a:extLst>
              <a:ext uri="{C183D7F6-B498-43B3-948B-1728B52AA6E4}">
                <adec:decorative xmlns:adec="http://schemas.microsoft.com/office/drawing/2017/decorative" val="1"/>
              </a:ext>
            </a:extLst>
          </p:cNvPr>
          <p:cNvPicPr preferRelativeResize="0"/>
          <p:nvPr/>
        </p:nvPicPr>
        <p:blipFill rotWithShape="1">
          <a:blip r:embed="rId3">
            <a:alphaModFix/>
          </a:blip>
          <a:srcRect l="5951" t="19984" r="5274" b="11178"/>
          <a:stretch/>
        </p:blipFill>
        <p:spPr>
          <a:xfrm>
            <a:off x="7651375" y="3106271"/>
            <a:ext cx="4540625" cy="375172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67"/>
          <p:cNvSpPr txBox="1">
            <a:spLocks noGrp="1"/>
          </p:cNvSpPr>
          <p:nvPr>
            <p:ph type="title"/>
          </p:nvPr>
        </p:nvSpPr>
        <p:spPr>
          <a:xfrm>
            <a:off x="129751" y="381001"/>
            <a:ext cx="11033549" cy="698502"/>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sz="4400" dirty="0">
                <a:solidFill>
                  <a:srgbClr val="4C7A75"/>
                </a:solidFill>
                <a:latin typeface="Open Sans"/>
                <a:ea typeface="Open Sans"/>
                <a:cs typeface="Open Sans"/>
                <a:sym typeface="Open Sans"/>
              </a:rPr>
              <a:t>Develop OOS Policies and Procedures </a:t>
            </a:r>
            <a:r>
              <a:rPr lang="en-US" sz="2400" b="0" dirty="0">
                <a:solidFill>
                  <a:srgbClr val="4C7A75"/>
                </a:solidFill>
                <a:latin typeface="Open Sans"/>
                <a:ea typeface="Open Sans"/>
                <a:cs typeface="Open Sans"/>
                <a:sym typeface="Open Sans"/>
              </a:rPr>
              <a:t>(5)</a:t>
            </a:r>
            <a:endParaRPr sz="4400" b="0" dirty="0">
              <a:solidFill>
                <a:srgbClr val="4C7A75"/>
              </a:solidFill>
              <a:latin typeface="Open Sans"/>
              <a:ea typeface="Open Sans"/>
              <a:cs typeface="Open Sans"/>
              <a:sym typeface="Open Sans"/>
            </a:endParaRPr>
          </a:p>
        </p:txBody>
      </p:sp>
      <p:sp>
        <p:nvSpPr>
          <p:cNvPr id="317" name="Google Shape;317;p67"/>
          <p:cNvSpPr txBox="1">
            <a:spLocks noGrp="1"/>
          </p:cNvSpPr>
          <p:nvPr>
            <p:ph type="body" idx="1"/>
          </p:nvPr>
        </p:nvSpPr>
        <p:spPr>
          <a:xfrm>
            <a:off x="129751" y="1196974"/>
            <a:ext cx="10322349" cy="5457825"/>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SzPts val="2800"/>
              <a:buNone/>
            </a:pPr>
            <a:r>
              <a:rPr lang="en-US" sz="2000" b="1" dirty="0">
                <a:solidFill>
                  <a:srgbClr val="6C4C25"/>
                </a:solidFill>
                <a:latin typeface="Open Sans"/>
                <a:ea typeface="Open Sans"/>
                <a:cs typeface="Open Sans"/>
                <a:sym typeface="Open Sans"/>
              </a:rPr>
              <a:t>Other items to include:</a:t>
            </a:r>
            <a:endParaRPr sz="2000" dirty="0">
              <a:solidFill>
                <a:srgbClr val="6C4C25"/>
              </a:solidFill>
              <a:latin typeface="Open Sans"/>
              <a:ea typeface="Open Sans"/>
              <a:cs typeface="Open Sans"/>
              <a:sym typeface="Open Sans"/>
            </a:endParaRPr>
          </a:p>
          <a:p>
            <a:pPr marL="342900" marR="0" lvl="0" indent="-342900" algn="l" rtl="0">
              <a:lnSpc>
                <a:spcPct val="115000"/>
              </a:lnSpc>
              <a:spcBef>
                <a:spcPts val="1200"/>
              </a:spcBef>
              <a:spcAft>
                <a:spcPts val="0"/>
              </a:spcAft>
              <a:buSzPts val="1800"/>
              <a:buFont typeface="Arial"/>
              <a:buChar char="●"/>
            </a:pPr>
            <a:r>
              <a:rPr lang="en-US" sz="1800" b="1" u="none" strike="noStrike" dirty="0">
                <a:latin typeface="Open Sans"/>
                <a:ea typeface="Open Sans"/>
                <a:cs typeface="Open Sans"/>
                <a:sym typeface="Open Sans"/>
              </a:rPr>
              <a:t>The criteria you have established for determining each disability priority category.</a:t>
            </a:r>
            <a:endParaRPr sz="1800" dirty="0">
              <a:latin typeface="Open Sans"/>
              <a:ea typeface="Open Sans"/>
              <a:cs typeface="Open Sans"/>
              <a:sym typeface="Open Sans"/>
            </a:endParaRPr>
          </a:p>
          <a:p>
            <a:pPr marL="342900" marR="0" lvl="0" indent="-342900" algn="l" rtl="0">
              <a:lnSpc>
                <a:spcPct val="115000"/>
              </a:lnSpc>
              <a:spcBef>
                <a:spcPts val="1200"/>
              </a:spcBef>
              <a:spcAft>
                <a:spcPts val="0"/>
              </a:spcAft>
              <a:buSzPts val="1800"/>
              <a:buFont typeface="Arial"/>
              <a:buChar char="●"/>
            </a:pPr>
            <a:r>
              <a:rPr lang="en-US" sz="1800" b="1" u="none" strike="noStrike" dirty="0">
                <a:latin typeface="Open Sans"/>
                <a:ea typeface="Open Sans"/>
                <a:cs typeface="Open Sans"/>
                <a:sym typeface="Open Sans"/>
              </a:rPr>
              <a:t>Outline the Ranking of individuals within a Priority Category described earlier in this document. </a:t>
            </a:r>
            <a:endParaRPr sz="1800" dirty="0">
              <a:latin typeface="Open Sans"/>
              <a:ea typeface="Open Sans"/>
              <a:cs typeface="Open Sans"/>
              <a:sym typeface="Open Sans"/>
            </a:endParaRPr>
          </a:p>
          <a:p>
            <a:pPr marL="342900" marR="0" lvl="0" indent="-342900" algn="l" rtl="0">
              <a:lnSpc>
                <a:spcPct val="115000"/>
              </a:lnSpc>
              <a:spcBef>
                <a:spcPts val="1200"/>
              </a:spcBef>
              <a:spcAft>
                <a:spcPts val="0"/>
              </a:spcAft>
              <a:buSzPts val="1800"/>
              <a:buFont typeface="Arial"/>
              <a:buChar char="●"/>
            </a:pPr>
            <a:r>
              <a:rPr lang="en-US" sz="1800" b="1" u="none" strike="noStrike" dirty="0">
                <a:latin typeface="Open Sans"/>
                <a:ea typeface="Open Sans"/>
                <a:cs typeface="Open Sans"/>
                <a:sym typeface="Open Sans"/>
              </a:rPr>
              <a:t>Outline if your agency will allow for exceptions</a:t>
            </a:r>
            <a:r>
              <a:rPr lang="en-US" sz="1800" u="none" strike="noStrike" dirty="0">
                <a:latin typeface="Open Sans"/>
                <a:ea typeface="Open Sans"/>
                <a:cs typeface="Open Sans"/>
                <a:sym typeface="Open Sans"/>
              </a:rPr>
              <a:t> for </a:t>
            </a:r>
            <a:r>
              <a:rPr lang="en-US" sz="1800" b="1" u="none" strike="noStrike" dirty="0">
                <a:latin typeface="Open Sans"/>
                <a:ea typeface="Open Sans"/>
                <a:cs typeface="Open Sans"/>
                <a:sym typeface="Open Sans"/>
              </a:rPr>
              <a:t>individuals needing specific services or equipment </a:t>
            </a:r>
            <a:r>
              <a:rPr lang="en-US" sz="1800" u="none" strike="noStrike" dirty="0">
                <a:latin typeface="Open Sans"/>
                <a:ea typeface="Open Sans"/>
                <a:cs typeface="Open Sans"/>
                <a:sym typeface="Open Sans"/>
              </a:rPr>
              <a:t>to</a:t>
            </a:r>
            <a:r>
              <a:rPr lang="en-US" sz="1800" b="1" u="none" strike="noStrike" dirty="0">
                <a:latin typeface="Open Sans"/>
                <a:ea typeface="Open Sans"/>
                <a:cs typeface="Open Sans"/>
                <a:sym typeface="Open Sans"/>
              </a:rPr>
              <a:t> maintain employment.</a:t>
            </a:r>
            <a:r>
              <a:rPr lang="en-US" sz="1800" b="1" dirty="0">
                <a:latin typeface="Open Sans"/>
                <a:ea typeface="Open Sans"/>
                <a:cs typeface="Open Sans"/>
                <a:sym typeface="Open Sans"/>
              </a:rPr>
              <a:t> </a:t>
            </a:r>
            <a:endParaRPr sz="1800" dirty="0">
              <a:latin typeface="Open Sans"/>
              <a:ea typeface="Open Sans"/>
              <a:cs typeface="Open Sans"/>
              <a:sym typeface="Open Sans"/>
            </a:endParaRPr>
          </a:p>
          <a:p>
            <a:pPr marL="342900" marR="0" lvl="0" indent="-342900" algn="l" rtl="0">
              <a:lnSpc>
                <a:spcPct val="115000"/>
              </a:lnSpc>
              <a:spcBef>
                <a:spcPts val="1200"/>
              </a:spcBef>
              <a:spcAft>
                <a:spcPts val="0"/>
              </a:spcAft>
              <a:buSzPts val="1800"/>
              <a:buFont typeface="Arial"/>
              <a:buChar char="●"/>
            </a:pPr>
            <a:r>
              <a:rPr lang="en-US" sz="1800" b="1" u="none" strike="noStrike" dirty="0">
                <a:latin typeface="Open Sans"/>
                <a:ea typeface="Open Sans"/>
                <a:cs typeface="Open Sans"/>
                <a:sym typeface="Open Sans"/>
              </a:rPr>
              <a:t>Information and Referral Services:</a:t>
            </a:r>
            <a:endParaRPr sz="1800" u="none" strike="noStrike" dirty="0">
              <a:latin typeface="Open Sans"/>
              <a:ea typeface="Open Sans"/>
              <a:cs typeface="Open Sans"/>
              <a:sym typeface="Open Sans"/>
            </a:endParaRPr>
          </a:p>
          <a:p>
            <a:pPr marL="742950" marR="0" lvl="1" indent="-285750" algn="l" rtl="0">
              <a:lnSpc>
                <a:spcPct val="115000"/>
              </a:lnSpc>
              <a:spcBef>
                <a:spcPts val="1200"/>
              </a:spcBef>
              <a:spcAft>
                <a:spcPts val="0"/>
              </a:spcAft>
              <a:buSzPts val="1600"/>
              <a:buFont typeface="Arial"/>
              <a:buChar char="○"/>
            </a:pPr>
            <a:r>
              <a:rPr lang="en-US" sz="1600" u="none" strike="noStrike" dirty="0">
                <a:latin typeface="Open Sans"/>
                <a:ea typeface="Open Sans"/>
                <a:cs typeface="Open Sans"/>
                <a:sym typeface="Open Sans"/>
              </a:rPr>
              <a:t>Specify how individuals on a waiting list will be informed about and referred to other resources.</a:t>
            </a:r>
            <a:r>
              <a:rPr lang="en-US" sz="1600" dirty="0">
                <a:latin typeface="Open Sans"/>
                <a:ea typeface="Open Sans"/>
                <a:cs typeface="Open Sans"/>
                <a:sym typeface="Open Sans"/>
              </a:rPr>
              <a:t> </a:t>
            </a:r>
            <a:endParaRPr dirty="0"/>
          </a:p>
          <a:p>
            <a:pPr marL="342900" marR="0" lvl="0" indent="-342900" algn="l" rtl="0">
              <a:lnSpc>
                <a:spcPct val="115000"/>
              </a:lnSpc>
              <a:spcBef>
                <a:spcPts val="1200"/>
              </a:spcBef>
              <a:spcAft>
                <a:spcPts val="0"/>
              </a:spcAft>
              <a:buSzPts val="1800"/>
              <a:buFont typeface="Arial"/>
              <a:buChar char="●"/>
            </a:pPr>
            <a:r>
              <a:rPr lang="en-US" sz="1800" b="1" u="none" strike="noStrike" dirty="0">
                <a:latin typeface="Open Sans"/>
                <a:ea typeface="Open Sans"/>
                <a:cs typeface="Open Sans"/>
                <a:sym typeface="Open Sans"/>
              </a:rPr>
              <a:t>Implementation and Management:</a:t>
            </a:r>
            <a:endParaRPr sz="1800" u="none" strike="noStrike" dirty="0">
              <a:latin typeface="Open Sans"/>
              <a:ea typeface="Open Sans"/>
              <a:cs typeface="Open Sans"/>
              <a:sym typeface="Open Sans"/>
            </a:endParaRPr>
          </a:p>
          <a:p>
            <a:pPr marL="742950" marR="0" lvl="1" indent="-285750" algn="l" rtl="0">
              <a:lnSpc>
                <a:spcPct val="115000"/>
              </a:lnSpc>
              <a:spcBef>
                <a:spcPts val="1200"/>
              </a:spcBef>
              <a:spcAft>
                <a:spcPts val="0"/>
              </a:spcAft>
              <a:buSzPts val="1600"/>
              <a:buFont typeface="Arial"/>
              <a:buChar char="○"/>
            </a:pPr>
            <a:r>
              <a:rPr lang="en-US" sz="1600" u="none" strike="noStrike" dirty="0">
                <a:latin typeface="Open Sans"/>
                <a:ea typeface="Open Sans"/>
                <a:cs typeface="Open Sans"/>
                <a:sym typeface="Open Sans"/>
              </a:rPr>
              <a:t>Describe how the waitlist will be managed and how priority categories will be opened.</a:t>
            </a:r>
            <a:endParaRPr dirty="0"/>
          </a:p>
          <a:p>
            <a:pPr marL="742950" marR="0" lvl="1" indent="-285750" algn="l" rtl="0">
              <a:lnSpc>
                <a:spcPct val="115000"/>
              </a:lnSpc>
              <a:spcBef>
                <a:spcPts val="1200"/>
              </a:spcBef>
              <a:spcAft>
                <a:spcPts val="0"/>
              </a:spcAft>
              <a:buSzPts val="1600"/>
              <a:buFont typeface="Arial"/>
              <a:buChar char="○"/>
            </a:pPr>
            <a:r>
              <a:rPr lang="en-US" sz="1600" u="none" strike="noStrike" dirty="0">
                <a:latin typeface="Open Sans"/>
                <a:ea typeface="Open Sans"/>
                <a:cs typeface="Open Sans"/>
                <a:sym typeface="Open Sans"/>
              </a:rPr>
              <a:t>For real-time data analysis, include tracking mechanisms for costs, staff time, and caseload sizes.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7"/>
          <p:cNvSpPr txBox="1">
            <a:spLocks noGrp="1"/>
          </p:cNvSpPr>
          <p:nvPr>
            <p:ph type="title"/>
          </p:nvPr>
        </p:nvSpPr>
        <p:spPr>
          <a:xfrm>
            <a:off x="244052" y="393526"/>
            <a:ext cx="11198648" cy="1549573"/>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sz="4400" dirty="0">
                <a:solidFill>
                  <a:srgbClr val="4C7A75"/>
                </a:solidFill>
                <a:latin typeface="Open Sans"/>
                <a:ea typeface="Open Sans"/>
                <a:cs typeface="Open Sans"/>
                <a:sym typeface="Open Sans"/>
              </a:rPr>
              <a:t>A Typical OOS Consists of Three Priority Categories</a:t>
            </a:r>
            <a:endParaRPr sz="4400" dirty="0">
              <a:latin typeface="Open Sans"/>
              <a:ea typeface="Open Sans"/>
              <a:cs typeface="Open Sans"/>
              <a:sym typeface="Open Sans"/>
            </a:endParaRPr>
          </a:p>
        </p:txBody>
      </p:sp>
      <p:sp>
        <p:nvSpPr>
          <p:cNvPr id="324" name="Google Shape;324;p27"/>
          <p:cNvSpPr txBox="1">
            <a:spLocks noGrp="1"/>
          </p:cNvSpPr>
          <p:nvPr>
            <p:ph type="body" idx="1"/>
          </p:nvPr>
        </p:nvSpPr>
        <p:spPr>
          <a:xfrm>
            <a:off x="244052" y="2186390"/>
            <a:ext cx="8410551" cy="3312889"/>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800"/>
              </a:spcBef>
              <a:spcAft>
                <a:spcPts val="0"/>
              </a:spcAft>
              <a:buSzPts val="2800"/>
              <a:buNone/>
            </a:pPr>
            <a:r>
              <a:rPr lang="en-US" b="1" u="none" strike="noStrike" dirty="0">
                <a:solidFill>
                  <a:srgbClr val="6C4C25"/>
                </a:solidFill>
                <a:latin typeface="Open Sans"/>
                <a:ea typeface="Open Sans"/>
                <a:cs typeface="Open Sans"/>
                <a:sym typeface="Open Sans"/>
              </a:rPr>
              <a:t>Priority Category I: </a:t>
            </a:r>
            <a:endParaRPr dirty="0"/>
          </a:p>
          <a:p>
            <a:pPr marL="342900" lvl="0" indent="-342900" algn="l" rtl="0">
              <a:lnSpc>
                <a:spcPct val="110000"/>
              </a:lnSpc>
              <a:spcBef>
                <a:spcPts val="800"/>
              </a:spcBef>
              <a:spcAft>
                <a:spcPts val="0"/>
              </a:spcAft>
              <a:buSzPts val="2800"/>
              <a:buChar char="•"/>
            </a:pPr>
            <a:r>
              <a:rPr lang="en-US" sz="2400" u="none" strike="noStrike" dirty="0">
                <a:latin typeface="Open Sans"/>
                <a:ea typeface="Open Sans"/>
                <a:cs typeface="Open Sans"/>
                <a:sym typeface="Open Sans"/>
              </a:rPr>
              <a:t>Eligible individuals with the most significant disabilities.</a:t>
            </a:r>
            <a:endParaRPr dirty="0"/>
          </a:p>
          <a:p>
            <a:pPr marL="0" lvl="0" indent="0" algn="l" rtl="0">
              <a:lnSpc>
                <a:spcPct val="110000"/>
              </a:lnSpc>
              <a:spcBef>
                <a:spcPts val="800"/>
              </a:spcBef>
              <a:spcAft>
                <a:spcPts val="0"/>
              </a:spcAft>
              <a:buSzPts val="2800"/>
              <a:buNone/>
            </a:pPr>
            <a:r>
              <a:rPr lang="en-US" b="1" u="none" strike="noStrike" dirty="0">
                <a:solidFill>
                  <a:srgbClr val="6C4C25"/>
                </a:solidFill>
                <a:latin typeface="Open Sans"/>
                <a:ea typeface="Open Sans"/>
                <a:cs typeface="Open Sans"/>
                <a:sym typeface="Open Sans"/>
              </a:rPr>
              <a:t>Priority Category II: </a:t>
            </a:r>
            <a:endParaRPr dirty="0"/>
          </a:p>
          <a:p>
            <a:pPr marL="342900" lvl="0" indent="-342900" algn="l" rtl="0">
              <a:lnSpc>
                <a:spcPct val="110000"/>
              </a:lnSpc>
              <a:spcBef>
                <a:spcPts val="800"/>
              </a:spcBef>
              <a:spcAft>
                <a:spcPts val="0"/>
              </a:spcAft>
              <a:buSzPts val="2800"/>
              <a:buChar char="•"/>
            </a:pPr>
            <a:r>
              <a:rPr lang="en-US" sz="2400" u="none" strike="noStrike" dirty="0">
                <a:latin typeface="Open Sans"/>
                <a:ea typeface="Open Sans"/>
                <a:cs typeface="Open Sans"/>
                <a:sym typeface="Open Sans"/>
              </a:rPr>
              <a:t>Eligible individuals with significant disabilities.</a:t>
            </a:r>
            <a:endParaRPr dirty="0"/>
          </a:p>
          <a:p>
            <a:pPr marL="0" lvl="0" indent="0" algn="l" rtl="0">
              <a:lnSpc>
                <a:spcPct val="110000"/>
              </a:lnSpc>
              <a:spcBef>
                <a:spcPts val="800"/>
              </a:spcBef>
              <a:spcAft>
                <a:spcPts val="0"/>
              </a:spcAft>
              <a:buSzPts val="2800"/>
              <a:buNone/>
            </a:pPr>
            <a:r>
              <a:rPr lang="en-US" b="1" u="none" strike="noStrike" dirty="0">
                <a:solidFill>
                  <a:srgbClr val="6C4C25"/>
                </a:solidFill>
                <a:latin typeface="Open Sans"/>
                <a:ea typeface="Open Sans"/>
                <a:cs typeface="Open Sans"/>
                <a:sym typeface="Open Sans"/>
              </a:rPr>
              <a:t>Priority Category III: </a:t>
            </a:r>
            <a:endParaRPr dirty="0"/>
          </a:p>
          <a:p>
            <a:pPr marL="342900" lvl="0" indent="-342900" algn="l" rtl="0">
              <a:lnSpc>
                <a:spcPct val="110000"/>
              </a:lnSpc>
              <a:spcBef>
                <a:spcPts val="800"/>
              </a:spcBef>
              <a:spcAft>
                <a:spcPts val="0"/>
              </a:spcAft>
              <a:buSzPts val="2800"/>
              <a:buChar char="•"/>
            </a:pPr>
            <a:r>
              <a:rPr lang="en-US" sz="2400" u="none" strike="noStrike" dirty="0">
                <a:latin typeface="Open Sans"/>
                <a:ea typeface="Open Sans"/>
                <a:cs typeface="Open Sans"/>
                <a:sym typeface="Open Sans"/>
              </a:rPr>
              <a:t>All other eligible individuals with disabilities.</a:t>
            </a:r>
            <a:endParaRPr dirty="0"/>
          </a:p>
        </p:txBody>
      </p:sp>
      <p:pic>
        <p:nvPicPr>
          <p:cNvPr id="325" name="Google Shape;325;p27">
            <a:extLst>
              <a:ext uri="{C183D7F6-B498-43B3-948B-1728B52AA6E4}">
                <adec:decorative xmlns:adec="http://schemas.microsoft.com/office/drawing/2017/decorative" val="1"/>
              </a:ext>
            </a:extLst>
          </p:cNvPr>
          <p:cNvPicPr preferRelativeResize="0"/>
          <p:nvPr/>
        </p:nvPicPr>
        <p:blipFill rotWithShape="1">
          <a:blip r:embed="rId3">
            <a:alphaModFix/>
          </a:blip>
          <a:srcRect l="13181" t="18361" r="14345" b="20011"/>
          <a:stretch/>
        </p:blipFill>
        <p:spPr>
          <a:xfrm>
            <a:off x="7601610" y="2828525"/>
            <a:ext cx="4590390" cy="40294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8"/>
          <p:cNvSpPr txBox="1">
            <a:spLocks noGrp="1"/>
          </p:cNvSpPr>
          <p:nvPr>
            <p:ph type="title"/>
          </p:nvPr>
        </p:nvSpPr>
        <p:spPr>
          <a:xfrm>
            <a:off x="244051" y="324515"/>
            <a:ext cx="10495836" cy="1549573"/>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sz="4400" dirty="0">
                <a:solidFill>
                  <a:srgbClr val="4C7A75"/>
                </a:solidFill>
                <a:latin typeface="Open Sans"/>
                <a:ea typeface="Open Sans"/>
                <a:cs typeface="Open Sans"/>
                <a:sym typeface="Open Sans"/>
              </a:rPr>
              <a:t>Ranking Individuals Within a Priority Category</a:t>
            </a:r>
            <a:endParaRPr sz="4400" dirty="0">
              <a:latin typeface="Open Sans"/>
              <a:ea typeface="Open Sans"/>
              <a:cs typeface="Open Sans"/>
              <a:sym typeface="Open Sans"/>
            </a:endParaRPr>
          </a:p>
        </p:txBody>
      </p:sp>
      <p:sp>
        <p:nvSpPr>
          <p:cNvPr id="332" name="Google Shape;332;p28"/>
          <p:cNvSpPr txBox="1">
            <a:spLocks noGrp="1"/>
          </p:cNvSpPr>
          <p:nvPr>
            <p:ph type="body" idx="1"/>
          </p:nvPr>
        </p:nvSpPr>
        <p:spPr>
          <a:xfrm>
            <a:off x="244051" y="2044722"/>
            <a:ext cx="9621166" cy="4000500"/>
          </a:xfrm>
          <a:prstGeom prst="rect">
            <a:avLst/>
          </a:prstGeom>
          <a:noFill/>
          <a:ln>
            <a:noFill/>
          </a:ln>
        </p:spPr>
        <p:txBody>
          <a:bodyPr spcFirstLastPara="1" wrap="square" lIns="91425" tIns="45700" rIns="91425" bIns="45700" anchor="t" anchorCtr="0">
            <a:noAutofit/>
          </a:bodyPr>
          <a:lstStyle/>
          <a:p>
            <a:pPr marL="285750" lvl="0" indent="-285750" algn="l" rtl="0">
              <a:lnSpc>
                <a:spcPct val="110000"/>
              </a:lnSpc>
              <a:spcBef>
                <a:spcPts val="1200"/>
              </a:spcBef>
              <a:spcAft>
                <a:spcPts val="0"/>
              </a:spcAft>
              <a:buSzPts val="2800"/>
              <a:buChar char="•"/>
            </a:pPr>
            <a:r>
              <a:rPr lang="en-US" sz="2400" u="none" strike="noStrike" dirty="0">
                <a:latin typeface="Open Sans"/>
                <a:ea typeface="Open Sans"/>
                <a:cs typeface="Open Sans"/>
                <a:sym typeface="Open Sans"/>
              </a:rPr>
              <a:t>A State VR agency can establish a policy for ranking individuals within a priority category.</a:t>
            </a:r>
            <a:endParaRPr dirty="0"/>
          </a:p>
          <a:p>
            <a:pPr marL="285750" lvl="0" indent="-285750" algn="l" rtl="0">
              <a:lnSpc>
                <a:spcPct val="110000"/>
              </a:lnSpc>
              <a:spcBef>
                <a:spcPts val="1200"/>
              </a:spcBef>
              <a:spcAft>
                <a:spcPts val="0"/>
              </a:spcAft>
              <a:buSzPts val="2800"/>
              <a:buChar char="•"/>
            </a:pPr>
            <a:r>
              <a:rPr lang="en-US" sz="2400" u="none" strike="noStrike" dirty="0">
                <a:latin typeface="Open Sans"/>
                <a:ea typeface="Open Sans"/>
                <a:cs typeface="Open Sans"/>
                <a:sym typeface="Open Sans"/>
              </a:rPr>
              <a:t>The policy should be </a:t>
            </a:r>
            <a:r>
              <a:rPr lang="en-US" sz="2400" b="1" u="none" strike="noStrike" dirty="0">
                <a:latin typeface="Open Sans"/>
                <a:ea typeface="Open Sans"/>
                <a:cs typeface="Open Sans"/>
                <a:sym typeface="Open Sans"/>
              </a:rPr>
              <a:t>based on the use of an equitable and reasonable factor</a:t>
            </a:r>
            <a:r>
              <a:rPr lang="en-US" sz="2400" u="none" strike="noStrike" dirty="0">
                <a:latin typeface="Open Sans"/>
                <a:ea typeface="Open Sans"/>
                <a:cs typeface="Open Sans"/>
                <a:sym typeface="Open Sans"/>
              </a:rPr>
              <a:t>, such as the individual’s date of application. This provides a method for selecting individuals from a waiting list for a priority category when the agency has enough resources to serve some, but not all, individuals in that priority category.</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71"/>
          <p:cNvSpPr txBox="1">
            <a:spLocks noGrp="1"/>
          </p:cNvSpPr>
          <p:nvPr>
            <p:ph type="title"/>
          </p:nvPr>
        </p:nvSpPr>
        <p:spPr>
          <a:xfrm>
            <a:off x="285303" y="268059"/>
            <a:ext cx="9423400" cy="853820"/>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sz="4800" dirty="0">
                <a:solidFill>
                  <a:schemeClr val="accent2"/>
                </a:solidFill>
                <a:latin typeface="Open Sans"/>
                <a:ea typeface="Open Sans"/>
                <a:cs typeface="Open Sans"/>
                <a:sym typeface="Open Sans"/>
              </a:rPr>
              <a:t>Reviewing System Capacity</a:t>
            </a:r>
            <a:endParaRPr sz="4800" b="0" dirty="0">
              <a:solidFill>
                <a:schemeClr val="accent2"/>
              </a:solidFill>
              <a:latin typeface="Open Sans"/>
              <a:ea typeface="Open Sans"/>
              <a:cs typeface="Open Sans"/>
              <a:sym typeface="Open Sans"/>
            </a:endParaRPr>
          </a:p>
        </p:txBody>
      </p:sp>
      <p:sp>
        <p:nvSpPr>
          <p:cNvPr id="339" name="Google Shape;339;p71"/>
          <p:cNvSpPr txBox="1">
            <a:spLocks noGrp="1"/>
          </p:cNvSpPr>
          <p:nvPr>
            <p:ph type="body" idx="1"/>
          </p:nvPr>
        </p:nvSpPr>
        <p:spPr>
          <a:xfrm>
            <a:off x="285303" y="1975699"/>
            <a:ext cx="10198100" cy="4090250"/>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110000"/>
              </a:lnSpc>
              <a:spcBef>
                <a:spcPts val="1200"/>
              </a:spcBef>
              <a:spcAft>
                <a:spcPts val="0"/>
              </a:spcAft>
              <a:buSzPts val="1600"/>
              <a:buFont typeface="Arial"/>
              <a:buAutoNum type="arabicPeriod"/>
            </a:pPr>
            <a:r>
              <a:rPr lang="en-US" sz="1600" b="1" u="none" strike="noStrike" dirty="0">
                <a:solidFill>
                  <a:srgbClr val="214D8D"/>
                </a:solidFill>
                <a:latin typeface="Open Sans"/>
                <a:ea typeface="Open Sans"/>
                <a:cs typeface="Open Sans"/>
                <a:sym typeface="Open Sans"/>
              </a:rPr>
              <a:t>Priority Category Assignment</a:t>
            </a:r>
            <a:r>
              <a:rPr lang="en-US" sz="1600" u="none" strike="noStrike" dirty="0">
                <a:solidFill>
                  <a:srgbClr val="214D8D"/>
                </a:solidFill>
                <a:latin typeface="Open Sans"/>
                <a:ea typeface="Open Sans"/>
                <a:cs typeface="Open Sans"/>
                <a:sym typeface="Open Sans"/>
              </a:rPr>
              <a:t> </a:t>
            </a:r>
            <a:r>
              <a:rPr lang="en-US" sz="1600" u="none" strike="noStrike" dirty="0">
                <a:latin typeface="Open Sans"/>
                <a:ea typeface="Open Sans"/>
                <a:cs typeface="Open Sans"/>
                <a:sym typeface="Open Sans"/>
              </a:rPr>
              <a:t>– </a:t>
            </a:r>
            <a:r>
              <a:rPr lang="en-US" sz="1600" b="0" u="none" strike="noStrike" dirty="0">
                <a:latin typeface="Open Sans"/>
                <a:ea typeface="Open Sans"/>
                <a:cs typeface="Open Sans"/>
                <a:sym typeface="Open Sans"/>
              </a:rPr>
              <a:t>Accurately classify individuals into the appropriate disability priority categories.</a:t>
            </a:r>
            <a:endParaRPr dirty="0"/>
          </a:p>
          <a:p>
            <a:pPr marL="342900" marR="0" lvl="0" indent="-342900" algn="l" rtl="0">
              <a:lnSpc>
                <a:spcPct val="110000"/>
              </a:lnSpc>
              <a:spcBef>
                <a:spcPts val="1200"/>
              </a:spcBef>
              <a:spcAft>
                <a:spcPts val="0"/>
              </a:spcAft>
              <a:buSzPts val="1600"/>
              <a:buFont typeface="Arial"/>
              <a:buAutoNum type="arabicPeriod"/>
            </a:pPr>
            <a:r>
              <a:rPr lang="en-US" sz="1600" b="1" u="none" strike="noStrike" dirty="0">
                <a:solidFill>
                  <a:srgbClr val="214D8D"/>
                </a:solidFill>
                <a:latin typeface="Open Sans"/>
                <a:ea typeface="Open Sans"/>
                <a:cs typeface="Open Sans"/>
                <a:sym typeface="Open Sans"/>
              </a:rPr>
              <a:t>Waitlist Management</a:t>
            </a:r>
            <a:r>
              <a:rPr lang="en-US" sz="1600" u="none" strike="noStrike" dirty="0">
                <a:solidFill>
                  <a:srgbClr val="214D8D"/>
                </a:solidFill>
                <a:latin typeface="Open Sans"/>
                <a:ea typeface="Open Sans"/>
                <a:cs typeface="Open Sans"/>
                <a:sym typeface="Open Sans"/>
              </a:rPr>
              <a:t> </a:t>
            </a:r>
            <a:r>
              <a:rPr lang="en-US" sz="1600" u="none" strike="noStrike" dirty="0">
                <a:latin typeface="Open Sans"/>
                <a:ea typeface="Open Sans"/>
                <a:cs typeface="Open Sans"/>
                <a:sym typeface="Open Sans"/>
              </a:rPr>
              <a:t>– </a:t>
            </a:r>
            <a:r>
              <a:rPr lang="en-US" sz="1600" b="0" u="none" strike="noStrike" dirty="0">
                <a:latin typeface="Open Sans"/>
                <a:ea typeface="Open Sans"/>
                <a:cs typeface="Open Sans"/>
                <a:sym typeface="Open Sans"/>
              </a:rPr>
              <a:t>Track individuals placed on the waitlist and manage releases based on agency capacity.</a:t>
            </a:r>
            <a:endParaRPr dirty="0"/>
          </a:p>
          <a:p>
            <a:pPr marL="342900" marR="0" lvl="0" indent="-342900" algn="l" rtl="0">
              <a:lnSpc>
                <a:spcPct val="110000"/>
              </a:lnSpc>
              <a:spcBef>
                <a:spcPts val="1200"/>
              </a:spcBef>
              <a:spcAft>
                <a:spcPts val="0"/>
              </a:spcAft>
              <a:buSzPts val="1600"/>
              <a:buFont typeface="Arial"/>
              <a:buAutoNum type="arabicPeriod"/>
            </a:pPr>
            <a:r>
              <a:rPr lang="en-US" sz="1600" b="1" u="none" strike="noStrike" dirty="0">
                <a:solidFill>
                  <a:srgbClr val="214D8D"/>
                </a:solidFill>
                <a:latin typeface="Open Sans"/>
                <a:ea typeface="Open Sans"/>
                <a:cs typeface="Open Sans"/>
                <a:sym typeface="Open Sans"/>
              </a:rPr>
              <a:t>Real-Time Tracking</a:t>
            </a:r>
            <a:r>
              <a:rPr lang="en-US" sz="1600" u="none" strike="noStrike" dirty="0">
                <a:solidFill>
                  <a:srgbClr val="214D8D"/>
                </a:solidFill>
                <a:latin typeface="Open Sans"/>
                <a:ea typeface="Open Sans"/>
                <a:cs typeface="Open Sans"/>
                <a:sym typeface="Open Sans"/>
              </a:rPr>
              <a:t> </a:t>
            </a:r>
            <a:r>
              <a:rPr lang="en-US" sz="1600" u="none" strike="noStrike" dirty="0">
                <a:latin typeface="Open Sans"/>
                <a:ea typeface="Open Sans"/>
                <a:cs typeface="Open Sans"/>
                <a:sym typeface="Open Sans"/>
              </a:rPr>
              <a:t>–</a:t>
            </a:r>
            <a:r>
              <a:rPr lang="en-US" sz="1600" b="0" u="none" strike="noStrike" dirty="0">
                <a:latin typeface="Open Sans"/>
                <a:ea typeface="Open Sans"/>
                <a:cs typeface="Open Sans"/>
                <a:sym typeface="Open Sans"/>
              </a:rPr>
              <a:t> Monitor referral, application, eligibility, assignment to a closed category, provision of information and referral services, and service trends to inform decision-making.</a:t>
            </a:r>
            <a:endParaRPr dirty="0"/>
          </a:p>
          <a:p>
            <a:pPr marL="342900" marR="0" lvl="0" indent="-342900" algn="l" rtl="0">
              <a:lnSpc>
                <a:spcPct val="110000"/>
              </a:lnSpc>
              <a:spcBef>
                <a:spcPts val="1200"/>
              </a:spcBef>
              <a:spcAft>
                <a:spcPts val="0"/>
              </a:spcAft>
              <a:buSzPts val="1600"/>
              <a:buFont typeface="Arial"/>
              <a:buAutoNum type="arabicPeriod"/>
            </a:pPr>
            <a:r>
              <a:rPr lang="en-US" sz="1600" b="1" u="none" strike="noStrike" dirty="0">
                <a:solidFill>
                  <a:srgbClr val="214D8D"/>
                </a:solidFill>
                <a:latin typeface="Open Sans"/>
                <a:ea typeface="Open Sans"/>
                <a:cs typeface="Open Sans"/>
                <a:sym typeface="Open Sans"/>
              </a:rPr>
              <a:t>Reporting &amp; Compliance</a:t>
            </a:r>
            <a:r>
              <a:rPr lang="en-US" sz="1600" u="none" strike="noStrike" dirty="0">
                <a:solidFill>
                  <a:srgbClr val="214D8D"/>
                </a:solidFill>
                <a:latin typeface="Open Sans"/>
                <a:ea typeface="Open Sans"/>
                <a:cs typeface="Open Sans"/>
                <a:sym typeface="Open Sans"/>
              </a:rPr>
              <a:t> </a:t>
            </a:r>
            <a:r>
              <a:rPr lang="en-US" sz="1600" u="none" strike="noStrike" dirty="0">
                <a:latin typeface="Open Sans"/>
                <a:ea typeface="Open Sans"/>
                <a:cs typeface="Open Sans"/>
                <a:sym typeface="Open Sans"/>
              </a:rPr>
              <a:t>– </a:t>
            </a:r>
            <a:r>
              <a:rPr lang="en-US" sz="1600" b="0" u="none" strike="noStrike" dirty="0">
                <a:latin typeface="Open Sans"/>
                <a:ea typeface="Open Sans"/>
                <a:cs typeface="Open Sans"/>
                <a:sym typeface="Open Sans"/>
              </a:rPr>
              <a:t>Generate reports for RSA, leadership, and stakeholders on OOS status, fiscal impact, and service trends.</a:t>
            </a:r>
            <a:endParaRPr dirty="0"/>
          </a:p>
          <a:p>
            <a:pPr marL="342900" marR="0" lvl="0" indent="-342900" algn="l" rtl="0">
              <a:lnSpc>
                <a:spcPct val="110000"/>
              </a:lnSpc>
              <a:spcBef>
                <a:spcPts val="1200"/>
              </a:spcBef>
              <a:spcAft>
                <a:spcPts val="0"/>
              </a:spcAft>
              <a:buSzPts val="1600"/>
              <a:buFont typeface="Arial"/>
              <a:buAutoNum type="arabicPeriod"/>
            </a:pPr>
            <a:r>
              <a:rPr lang="en-US" sz="1600" b="1" u="none" strike="noStrike" dirty="0">
                <a:solidFill>
                  <a:srgbClr val="214D8D"/>
                </a:solidFill>
                <a:latin typeface="Open Sans"/>
                <a:ea typeface="Open Sans"/>
                <a:cs typeface="Open Sans"/>
                <a:sym typeface="Open Sans"/>
              </a:rPr>
              <a:t>Automated Notifications</a:t>
            </a:r>
            <a:r>
              <a:rPr lang="en-US" sz="1600" u="none" strike="noStrike" dirty="0">
                <a:solidFill>
                  <a:srgbClr val="214D8D"/>
                </a:solidFill>
                <a:latin typeface="Open Sans"/>
                <a:ea typeface="Open Sans"/>
                <a:cs typeface="Open Sans"/>
                <a:sym typeface="Open Sans"/>
              </a:rPr>
              <a:t> </a:t>
            </a:r>
            <a:r>
              <a:rPr lang="en-US" sz="1600" u="none" strike="noStrike" dirty="0">
                <a:latin typeface="Open Sans"/>
                <a:ea typeface="Open Sans"/>
                <a:cs typeface="Open Sans"/>
                <a:sym typeface="Open Sans"/>
              </a:rPr>
              <a:t>– </a:t>
            </a:r>
            <a:r>
              <a:rPr lang="en-US" sz="1600" b="0" u="none" strike="noStrike" dirty="0">
                <a:latin typeface="Open Sans"/>
                <a:ea typeface="Open Sans"/>
                <a:cs typeface="Open Sans"/>
                <a:sym typeface="Open Sans"/>
              </a:rPr>
              <a:t>Alert staff and consumers about waitlist status, eligibility determinations, and service availability.</a:t>
            </a:r>
            <a:endParaRPr dirty="0"/>
          </a:p>
          <a:p>
            <a:pPr marL="342900" marR="0" lvl="0" indent="-342900" algn="l" rtl="0">
              <a:lnSpc>
                <a:spcPct val="110000"/>
              </a:lnSpc>
              <a:spcBef>
                <a:spcPts val="1200"/>
              </a:spcBef>
              <a:spcAft>
                <a:spcPts val="0"/>
              </a:spcAft>
              <a:buSzPts val="1600"/>
              <a:buFont typeface="Arial"/>
              <a:buAutoNum type="arabicPeriod"/>
            </a:pPr>
            <a:r>
              <a:rPr lang="en-US" sz="1600" b="1" u="none" strike="noStrike" dirty="0">
                <a:solidFill>
                  <a:srgbClr val="214D8D"/>
                </a:solidFill>
                <a:latin typeface="Open Sans"/>
                <a:ea typeface="Open Sans"/>
                <a:cs typeface="Open Sans"/>
                <a:sym typeface="Open Sans"/>
              </a:rPr>
              <a:t>Pre-ETS Tracking</a:t>
            </a:r>
            <a:r>
              <a:rPr lang="en-US" sz="1600" u="none" strike="noStrike" dirty="0">
                <a:solidFill>
                  <a:srgbClr val="214D8D"/>
                </a:solidFill>
                <a:latin typeface="Open Sans"/>
                <a:ea typeface="Open Sans"/>
                <a:cs typeface="Open Sans"/>
                <a:sym typeface="Open Sans"/>
              </a:rPr>
              <a:t> </a:t>
            </a:r>
            <a:r>
              <a:rPr lang="en-US" sz="1600" u="none" strike="noStrike" dirty="0">
                <a:latin typeface="Open Sans"/>
                <a:ea typeface="Open Sans"/>
                <a:cs typeface="Open Sans"/>
                <a:sym typeface="Open Sans"/>
              </a:rPr>
              <a:t>– </a:t>
            </a:r>
            <a:r>
              <a:rPr lang="en-US" sz="1600" b="0" u="none" strike="noStrike" dirty="0">
                <a:latin typeface="Open Sans"/>
                <a:ea typeface="Open Sans"/>
                <a:cs typeface="Open Sans"/>
                <a:sym typeface="Open Sans"/>
              </a:rPr>
              <a:t>Ensure continued access to pre-employment transition services for potentially eligible and eligible students in accordance with </a:t>
            </a:r>
            <a:r>
              <a:rPr lang="en-US" sz="1600" u="sng" strike="noStrike" dirty="0">
                <a:solidFill>
                  <a:schemeClr val="accent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34 C.F.R. § 361.36(e)(3)(i)</a:t>
            </a:r>
            <a:r>
              <a:rPr lang="en-US" sz="1600" u="none" strike="noStrike" dirty="0">
                <a:solidFill>
                  <a:schemeClr val="accent2"/>
                </a:solidFill>
                <a:latin typeface="Open Sans"/>
                <a:ea typeface="Open Sans"/>
                <a:cs typeface="Open Sans"/>
                <a:sym typeface="Open Sans"/>
              </a:rPr>
              <a:t>.</a:t>
            </a:r>
            <a:endParaRPr dirty="0"/>
          </a:p>
        </p:txBody>
      </p:sp>
      <p:sp>
        <p:nvSpPr>
          <p:cNvPr id="340" name="Google Shape;340;p71"/>
          <p:cNvSpPr txBox="1"/>
          <p:nvPr/>
        </p:nvSpPr>
        <p:spPr>
          <a:xfrm>
            <a:off x="285303" y="1121879"/>
            <a:ext cx="9850370" cy="68518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1800" b="0" i="0" u="none" strike="noStrike" cap="none" dirty="0">
                <a:solidFill>
                  <a:srgbClr val="000000"/>
                </a:solidFill>
                <a:latin typeface="Open Sans"/>
                <a:ea typeface="Open Sans"/>
                <a:cs typeface="Open Sans"/>
                <a:sym typeface="Open Sans"/>
              </a:rPr>
              <a:t>Ensure the agency's case management system can support the administration of the OOS, including tracking and reporting needs. The following elements should be considered.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304b626af7c_2_0"/>
          <p:cNvSpPr txBox="1">
            <a:spLocks noGrp="1"/>
          </p:cNvSpPr>
          <p:nvPr>
            <p:ph type="title"/>
          </p:nvPr>
        </p:nvSpPr>
        <p:spPr>
          <a:xfrm>
            <a:off x="661275" y="1753000"/>
            <a:ext cx="10793700" cy="19053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b="1" dirty="0">
                <a:solidFill>
                  <a:schemeClr val="accent4">
                    <a:lumMod val="60000"/>
                    <a:lumOff val="40000"/>
                  </a:schemeClr>
                </a:solidFill>
                <a:latin typeface="Open Sans" pitchFamily="2" charset="0"/>
                <a:ea typeface="Open Sans" pitchFamily="2" charset="0"/>
                <a:cs typeface="Open Sans" pitchFamily="2" charset="0"/>
              </a:rPr>
              <a:t>Step 2. </a:t>
            </a:r>
            <a:r>
              <a:rPr lang="en-US" b="1" dirty="0">
                <a:latin typeface="Open Sans" pitchFamily="2" charset="0"/>
                <a:ea typeface="Open Sans" pitchFamily="2" charset="0"/>
                <a:cs typeface="Open Sans" pitchFamily="2" charset="0"/>
              </a:rPr>
              <a:t>Establishing an OOS</a:t>
            </a:r>
            <a:endParaRPr b="1" dirty="0">
              <a:latin typeface="Open Sans" pitchFamily="2" charset="0"/>
              <a:ea typeface="Open Sans" pitchFamily="2" charset="0"/>
              <a:cs typeface="Open Sans" pitchFamily="2"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Google Shape;353;g340b44c3362_0_18"/>
          <p:cNvSpPr txBox="1">
            <a:spLocks noGrp="1"/>
          </p:cNvSpPr>
          <p:nvPr>
            <p:ph type="title"/>
          </p:nvPr>
        </p:nvSpPr>
        <p:spPr>
          <a:xfrm>
            <a:off x="584036" y="736814"/>
            <a:ext cx="7183448" cy="823913"/>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dirty="0">
                <a:solidFill>
                  <a:schemeClr val="accent3">
                    <a:lumMod val="75000"/>
                  </a:schemeClr>
                </a:solidFill>
                <a:latin typeface="Open Sans" pitchFamily="2" charset="0"/>
                <a:ea typeface="Open Sans" pitchFamily="2" charset="0"/>
                <a:cs typeface="Open Sans" pitchFamily="2" charset="0"/>
              </a:rPr>
              <a:t>Finalize the OOS Policy</a:t>
            </a:r>
            <a:endParaRPr sz="4800" dirty="0">
              <a:solidFill>
                <a:schemeClr val="accent3">
                  <a:lumMod val="75000"/>
                </a:schemeClr>
              </a:solidFill>
              <a:latin typeface="Open Sans" pitchFamily="2" charset="0"/>
              <a:ea typeface="Open Sans" pitchFamily="2" charset="0"/>
              <a:cs typeface="Open Sans" pitchFamily="2" charset="0"/>
            </a:endParaRPr>
          </a:p>
        </p:txBody>
      </p:sp>
      <p:sp>
        <p:nvSpPr>
          <p:cNvPr id="352" name="Google Shape;352;g340b44c3362_0_18"/>
          <p:cNvSpPr txBox="1">
            <a:spLocks noGrp="1"/>
          </p:cNvSpPr>
          <p:nvPr>
            <p:ph type="body" idx="1"/>
          </p:nvPr>
        </p:nvSpPr>
        <p:spPr>
          <a:xfrm>
            <a:off x="584036" y="3122219"/>
            <a:ext cx="8687784" cy="613562"/>
          </a:xfrm>
          <a:prstGeom prst="rect">
            <a:avLst/>
          </a:prstGeom>
        </p:spPr>
        <p:txBody>
          <a:bodyPr spcFirstLastPara="1" wrap="square" lIns="91425" tIns="45700" rIns="91425" bIns="45700" anchor="t" anchorCtr="0">
            <a:noAutofit/>
          </a:bodyPr>
          <a:lstStyle/>
          <a:p>
            <a:pPr marL="342900" lvl="0" indent="-342900" algn="l" rtl="0">
              <a:spcBef>
                <a:spcPts val="0"/>
              </a:spcBef>
              <a:spcAft>
                <a:spcPts val="0"/>
              </a:spcAft>
              <a:buFont typeface="Arial" panose="020B0604020202020204" pitchFamily="34" charset="0"/>
              <a:buChar char="•"/>
            </a:pPr>
            <a:r>
              <a:rPr lang="en-US" sz="3200" dirty="0">
                <a:latin typeface="Open Sans" pitchFamily="2" charset="0"/>
                <a:ea typeface="Open Sans" pitchFamily="2" charset="0"/>
                <a:cs typeface="Open Sans" pitchFamily="2" charset="0"/>
              </a:rPr>
              <a:t>The work started in Step 1 is completed.</a:t>
            </a:r>
            <a:endParaRPr sz="3200" dirty="0">
              <a:latin typeface="Open Sans" pitchFamily="2" charset="0"/>
              <a:ea typeface="Open Sans" pitchFamily="2" charset="0"/>
              <a:cs typeface="Open Sans" pitchFamily="2" charset="0"/>
            </a:endParaRPr>
          </a:p>
        </p:txBody>
      </p:sp>
      <p:pic>
        <p:nvPicPr>
          <p:cNvPr id="6" name="Graphic 5" descr="Checklist with solid fill">
            <a:extLst>
              <a:ext uri="{FF2B5EF4-FFF2-40B4-BE49-F238E27FC236}">
                <a16:creationId xmlns:a16="http://schemas.microsoft.com/office/drawing/2014/main" id="{9BC5656E-12A7-533B-B35B-3C5D38E308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67926">
            <a:off x="9552179" y="4117978"/>
            <a:ext cx="2358587" cy="23585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8087ca8ac6_1_0"/>
          <p:cNvSpPr txBox="1">
            <a:spLocks noGrp="1"/>
          </p:cNvSpPr>
          <p:nvPr>
            <p:ph type="title"/>
          </p:nvPr>
        </p:nvSpPr>
        <p:spPr>
          <a:xfrm>
            <a:off x="455474" y="512410"/>
            <a:ext cx="4798014" cy="973942"/>
          </a:xfrm>
          <a:prstGeom prst="rect">
            <a:avLst/>
          </a:prstGeom>
          <a:noFill/>
          <a:ln>
            <a:noFill/>
          </a:ln>
        </p:spPr>
        <p:txBody>
          <a:bodyPr spcFirstLastPara="1" wrap="square" lIns="91425" tIns="45700" rIns="91425" bIns="45700" anchor="ctr" anchorCtr="0">
            <a:noAutofit/>
          </a:bodyPr>
          <a:lstStyle/>
          <a:p>
            <a:pPr marL="0" lvl="0" indent="0" algn="l" rtl="0">
              <a:lnSpc>
                <a:spcPct val="102000"/>
              </a:lnSpc>
              <a:spcBef>
                <a:spcPts val="0"/>
              </a:spcBef>
              <a:spcAft>
                <a:spcPts val="0"/>
              </a:spcAft>
              <a:buSzPts val="4000"/>
              <a:buNone/>
            </a:pPr>
            <a:r>
              <a:rPr lang="en-US" sz="6600" dirty="0">
                <a:solidFill>
                  <a:srgbClr val="4C7A75"/>
                </a:solidFill>
                <a:latin typeface="Open Sans"/>
                <a:ea typeface="Open Sans"/>
                <a:cs typeface="Open Sans"/>
                <a:sym typeface="Open Sans"/>
              </a:rPr>
              <a:t>Disclaimer</a:t>
            </a:r>
            <a:endParaRPr sz="6600" dirty="0">
              <a:solidFill>
                <a:srgbClr val="4C7A75"/>
              </a:solidFill>
              <a:latin typeface="Open Sans"/>
              <a:ea typeface="Open Sans"/>
              <a:cs typeface="Open Sans"/>
              <a:sym typeface="Open Sans"/>
            </a:endParaRPr>
          </a:p>
        </p:txBody>
      </p:sp>
      <p:sp>
        <p:nvSpPr>
          <p:cNvPr id="160" name="Google Shape;160;g28087ca8ac6_1_0"/>
          <p:cNvSpPr txBox="1">
            <a:spLocks noGrp="1"/>
          </p:cNvSpPr>
          <p:nvPr>
            <p:ph type="body" idx="1"/>
          </p:nvPr>
        </p:nvSpPr>
        <p:spPr>
          <a:xfrm>
            <a:off x="1225526" y="1922874"/>
            <a:ext cx="9740948" cy="3012251"/>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dk1"/>
              </a:buClr>
              <a:buSzPts val="2400"/>
              <a:buFont typeface="Arial"/>
              <a:buNone/>
            </a:pPr>
            <a:r>
              <a:rPr lang="en-US" dirty="0">
                <a:solidFill>
                  <a:schemeClr val="accent1"/>
                </a:solidFill>
                <a:latin typeface="Open Sans"/>
                <a:ea typeface="Open Sans"/>
                <a:cs typeface="Open Sans"/>
                <a:sym typeface="Open Sans"/>
              </a:rPr>
              <a:t>This content was developed by the VRTAC-QM, a project funded under #H264J200002 of the U.S. Department of Education (Department). The information contained herein does not necessarily reflect the position or policy of the Department and no official endorsement should be inferred.</a:t>
            </a:r>
            <a:endParaRPr sz="3200" dirty="0">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3"/>
          <p:cNvSpPr txBox="1">
            <a:spLocks noGrp="1"/>
          </p:cNvSpPr>
          <p:nvPr>
            <p:ph type="title"/>
          </p:nvPr>
        </p:nvSpPr>
        <p:spPr>
          <a:xfrm>
            <a:off x="363218" y="317500"/>
            <a:ext cx="10765063" cy="1384299"/>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dirty="0">
                <a:solidFill>
                  <a:srgbClr val="4C7A75"/>
                </a:solidFill>
                <a:latin typeface="Open Sans"/>
                <a:ea typeface="Open Sans"/>
                <a:cs typeface="Open Sans"/>
                <a:sym typeface="Open Sans"/>
              </a:rPr>
              <a:t>Write a State Plan section/amendment to the State Plan</a:t>
            </a:r>
            <a:endParaRPr dirty="0">
              <a:latin typeface="Open Sans"/>
              <a:ea typeface="Open Sans"/>
              <a:cs typeface="Open Sans"/>
              <a:sym typeface="Open Sans"/>
            </a:endParaRPr>
          </a:p>
        </p:txBody>
      </p:sp>
      <p:sp>
        <p:nvSpPr>
          <p:cNvPr id="360" name="Google Shape;360;p23"/>
          <p:cNvSpPr txBox="1">
            <a:spLocks noGrp="1"/>
          </p:cNvSpPr>
          <p:nvPr>
            <p:ph type="body" idx="1"/>
          </p:nvPr>
        </p:nvSpPr>
        <p:spPr>
          <a:xfrm>
            <a:off x="363219" y="1930399"/>
            <a:ext cx="8488681" cy="3949701"/>
          </a:xfrm>
          <a:prstGeom prst="rect">
            <a:avLst/>
          </a:prstGeom>
          <a:noFill/>
          <a:ln>
            <a:noFill/>
          </a:ln>
        </p:spPr>
        <p:txBody>
          <a:bodyPr spcFirstLastPara="1" wrap="square" lIns="91425" tIns="45700" rIns="91425" bIns="45700" anchor="t" anchorCtr="0">
            <a:noAutofit/>
          </a:bodyPr>
          <a:lstStyle/>
          <a:p>
            <a:pPr marL="50800" lvl="0" indent="0" algn="l" rtl="0">
              <a:lnSpc>
                <a:spcPct val="110000"/>
              </a:lnSpc>
              <a:spcBef>
                <a:spcPts val="800"/>
              </a:spcBef>
              <a:spcAft>
                <a:spcPts val="0"/>
              </a:spcAft>
              <a:buSzPts val="2800"/>
              <a:buNone/>
            </a:pPr>
            <a:r>
              <a:rPr lang="en-US" b="1" dirty="0">
                <a:solidFill>
                  <a:srgbClr val="6C4C25"/>
                </a:solidFill>
                <a:latin typeface="Open Sans"/>
                <a:ea typeface="Open Sans"/>
                <a:cs typeface="Open Sans"/>
                <a:sym typeface="Open Sans"/>
              </a:rPr>
              <a:t>Selection Order: </a:t>
            </a:r>
            <a:endParaRPr dirty="0"/>
          </a:p>
          <a:p>
            <a:pPr marL="393700" lvl="0" indent="-342900" algn="l" rtl="0">
              <a:lnSpc>
                <a:spcPct val="110000"/>
              </a:lnSpc>
              <a:spcBef>
                <a:spcPts val="800"/>
              </a:spcBef>
              <a:spcAft>
                <a:spcPts val="0"/>
              </a:spcAft>
              <a:buSzPts val="2800"/>
              <a:buFont typeface="Arial"/>
              <a:buChar char="•"/>
            </a:pPr>
            <a:r>
              <a:rPr lang="en-US" sz="2400" dirty="0">
                <a:latin typeface="Open Sans"/>
                <a:ea typeface="Open Sans"/>
                <a:cs typeface="Open Sans"/>
                <a:sym typeface="Open Sans"/>
              </a:rPr>
              <a:t>Specify the order in which eligible individuals will receive VR services.</a:t>
            </a:r>
            <a:endParaRPr dirty="0"/>
          </a:p>
          <a:p>
            <a:pPr marL="50800" lvl="0" indent="0" algn="l" rtl="0">
              <a:lnSpc>
                <a:spcPct val="110000"/>
              </a:lnSpc>
              <a:spcBef>
                <a:spcPts val="800"/>
              </a:spcBef>
              <a:spcAft>
                <a:spcPts val="0"/>
              </a:spcAft>
              <a:buSzPts val="2800"/>
              <a:buNone/>
            </a:pPr>
            <a:r>
              <a:rPr lang="en-US" b="1" dirty="0">
                <a:solidFill>
                  <a:srgbClr val="6C4C25"/>
                </a:solidFill>
                <a:latin typeface="Open Sans"/>
                <a:ea typeface="Open Sans"/>
                <a:cs typeface="Open Sans"/>
                <a:sym typeface="Open Sans"/>
              </a:rPr>
              <a:t>Justification: </a:t>
            </a:r>
            <a:endParaRPr dirty="0"/>
          </a:p>
          <a:p>
            <a:pPr marL="393700" lvl="0" indent="-342900" algn="l" rtl="0">
              <a:lnSpc>
                <a:spcPct val="110000"/>
              </a:lnSpc>
              <a:spcBef>
                <a:spcPts val="800"/>
              </a:spcBef>
              <a:spcAft>
                <a:spcPts val="0"/>
              </a:spcAft>
              <a:buSzPts val="2800"/>
              <a:buFont typeface="Arial"/>
              <a:buChar char="•"/>
            </a:pPr>
            <a:r>
              <a:rPr lang="en-US" sz="2400" dirty="0">
                <a:latin typeface="Open Sans"/>
                <a:ea typeface="Open Sans"/>
                <a:cs typeface="Open Sans"/>
                <a:sym typeface="Open Sans"/>
              </a:rPr>
              <a:t>Provide a detailed rationale for implementing OOS.</a:t>
            </a:r>
            <a:endParaRPr sz="2400" dirty="0">
              <a:latin typeface="Open Sans"/>
              <a:ea typeface="Open Sans"/>
              <a:cs typeface="Open Sans"/>
              <a:sym typeface="Open Sans"/>
            </a:endParaRPr>
          </a:p>
          <a:p>
            <a:pPr marL="50800" lvl="0" indent="0" algn="l" rtl="0">
              <a:lnSpc>
                <a:spcPct val="110000"/>
              </a:lnSpc>
              <a:spcBef>
                <a:spcPts val="800"/>
              </a:spcBef>
              <a:spcAft>
                <a:spcPts val="0"/>
              </a:spcAft>
              <a:buSzPts val="2800"/>
              <a:buNone/>
            </a:pPr>
            <a:r>
              <a:rPr lang="en-US" b="1" dirty="0">
                <a:solidFill>
                  <a:srgbClr val="6C4C25"/>
                </a:solidFill>
                <a:latin typeface="Open Sans"/>
                <a:ea typeface="Open Sans"/>
                <a:cs typeface="Open Sans"/>
                <a:sym typeface="Open Sans"/>
              </a:rPr>
              <a:t>Goals &amp; Timelines: </a:t>
            </a:r>
            <a:endParaRPr dirty="0"/>
          </a:p>
          <a:p>
            <a:pPr marL="393700" lvl="0" indent="-342900" algn="l" rtl="0">
              <a:lnSpc>
                <a:spcPct val="110000"/>
              </a:lnSpc>
              <a:spcBef>
                <a:spcPts val="800"/>
              </a:spcBef>
              <a:spcAft>
                <a:spcPts val="0"/>
              </a:spcAft>
              <a:buSzPts val="2800"/>
              <a:buFont typeface="Arial"/>
              <a:buChar char="•"/>
            </a:pPr>
            <a:r>
              <a:rPr lang="en-US" sz="2400" dirty="0">
                <a:latin typeface="Open Sans"/>
                <a:ea typeface="Open Sans"/>
                <a:cs typeface="Open Sans"/>
                <a:sym typeface="Open Sans"/>
              </a:rPr>
              <a:t>Identify service and outcome goals for each priority category and the expected timeframes for achieving them.</a:t>
            </a:r>
            <a:endParaRPr dirty="0"/>
          </a:p>
        </p:txBody>
      </p:sp>
      <p:sp>
        <p:nvSpPr>
          <p:cNvPr id="361" name="Google Shape;361;p23">
            <a:extLst>
              <a:ext uri="{C183D7F6-B498-43B3-948B-1728B52AA6E4}">
                <adec:decorative xmlns:adec="http://schemas.microsoft.com/office/drawing/2017/decorative" val="1"/>
              </a:ext>
            </a:extLst>
          </p:cNvPr>
          <p:cNvSpPr/>
          <p:nvPr/>
        </p:nvSpPr>
        <p:spPr>
          <a:xfrm>
            <a:off x="8089900" y="6311900"/>
            <a:ext cx="3873500" cy="457200"/>
          </a:xfrm>
          <a:prstGeom prst="ellipse">
            <a:avLst/>
          </a:prstGeom>
          <a:solidFill>
            <a:srgbClr val="214D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362" name="Google Shape;362;p23">
            <a:extLst>
              <a:ext uri="{C183D7F6-B498-43B3-948B-1728B52AA6E4}">
                <adec:decorative xmlns:adec="http://schemas.microsoft.com/office/drawing/2017/decorative" val="1"/>
              </a:ext>
            </a:extLst>
          </p:cNvPr>
          <p:cNvPicPr preferRelativeResize="0"/>
          <p:nvPr/>
        </p:nvPicPr>
        <p:blipFill rotWithShape="1">
          <a:blip r:embed="rId3">
            <a:alphaModFix/>
          </a:blip>
          <a:srcRect l="24158" t="9111" r="16701" b="7626"/>
          <a:stretch/>
        </p:blipFill>
        <p:spPr>
          <a:xfrm>
            <a:off x="8737599" y="1777999"/>
            <a:ext cx="3091182" cy="49911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4"/>
          <p:cNvSpPr txBox="1">
            <a:spLocks noGrp="1"/>
          </p:cNvSpPr>
          <p:nvPr>
            <p:ph type="title"/>
          </p:nvPr>
        </p:nvSpPr>
        <p:spPr>
          <a:xfrm>
            <a:off x="350520" y="444500"/>
            <a:ext cx="10457180" cy="1333499"/>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dirty="0">
                <a:solidFill>
                  <a:srgbClr val="4C7A75"/>
                </a:solidFill>
                <a:latin typeface="Open Sans"/>
                <a:ea typeface="Open Sans"/>
                <a:cs typeface="Open Sans"/>
                <a:sym typeface="Open Sans"/>
              </a:rPr>
              <a:t>Write a State Plan section/amendment to the State Plan </a:t>
            </a:r>
            <a:r>
              <a:rPr lang="en-US" sz="1800" b="0" dirty="0">
                <a:solidFill>
                  <a:srgbClr val="4C7A75"/>
                </a:solidFill>
                <a:latin typeface="Open Sans"/>
                <a:ea typeface="Open Sans"/>
                <a:cs typeface="Open Sans"/>
                <a:sym typeface="Open Sans"/>
              </a:rPr>
              <a:t>(2)</a:t>
            </a:r>
            <a:endParaRPr b="0" dirty="0">
              <a:latin typeface="Open Sans"/>
              <a:ea typeface="Open Sans"/>
              <a:cs typeface="Open Sans"/>
              <a:sym typeface="Open Sans"/>
            </a:endParaRPr>
          </a:p>
        </p:txBody>
      </p:sp>
      <p:sp>
        <p:nvSpPr>
          <p:cNvPr id="369" name="Google Shape;369;p24"/>
          <p:cNvSpPr txBox="1">
            <a:spLocks noGrp="1"/>
          </p:cNvSpPr>
          <p:nvPr>
            <p:ph type="body" idx="1"/>
          </p:nvPr>
        </p:nvSpPr>
        <p:spPr>
          <a:xfrm>
            <a:off x="350520" y="1953439"/>
            <a:ext cx="10997700" cy="4625700"/>
          </a:xfrm>
          <a:prstGeom prst="rect">
            <a:avLst/>
          </a:prstGeom>
          <a:noFill/>
          <a:ln>
            <a:noFill/>
          </a:ln>
        </p:spPr>
        <p:txBody>
          <a:bodyPr spcFirstLastPara="1" wrap="square" lIns="91425" tIns="45700" rIns="91425" bIns="45700" anchor="t" anchorCtr="0">
            <a:noAutofit/>
          </a:bodyPr>
          <a:lstStyle/>
          <a:p>
            <a:pPr marL="50800" lvl="0" indent="0" algn="l" rtl="0">
              <a:lnSpc>
                <a:spcPct val="110000"/>
              </a:lnSpc>
              <a:spcBef>
                <a:spcPts val="800"/>
              </a:spcBef>
              <a:spcAft>
                <a:spcPts val="0"/>
              </a:spcAft>
              <a:buSzPts val="2800"/>
              <a:buNone/>
            </a:pPr>
            <a:r>
              <a:rPr lang="en-US" b="1" dirty="0">
                <a:solidFill>
                  <a:srgbClr val="6C4C25"/>
                </a:solidFill>
                <a:latin typeface="Open Sans"/>
                <a:ea typeface="Open Sans"/>
                <a:cs typeface="Open Sans"/>
                <a:sym typeface="Open Sans"/>
              </a:rPr>
              <a:t>Assurances:</a:t>
            </a:r>
            <a:endParaRPr dirty="0"/>
          </a:p>
          <a:p>
            <a:pPr marL="342900" lvl="0" indent="-336550" algn="l" rtl="0">
              <a:lnSpc>
                <a:spcPct val="130000"/>
              </a:lnSpc>
              <a:spcBef>
                <a:spcPts val="1200"/>
              </a:spcBef>
              <a:spcAft>
                <a:spcPts val="0"/>
              </a:spcAft>
              <a:buSzPts val="2700"/>
              <a:buFont typeface="Arial"/>
              <a:buChar char="•"/>
            </a:pPr>
            <a:r>
              <a:rPr lang="en-US" sz="1900" dirty="0">
                <a:solidFill>
                  <a:srgbClr val="0B1B2A"/>
                </a:solidFill>
                <a:latin typeface="Open Sans"/>
                <a:ea typeface="Open Sans"/>
                <a:cs typeface="Open Sans"/>
                <a:sym typeface="Open Sans"/>
              </a:rPr>
              <a:t>Individuals with the most significant disabilities will be served first, per state-established OOS criteria.</a:t>
            </a:r>
            <a:endParaRPr sz="2700" dirty="0"/>
          </a:p>
          <a:p>
            <a:pPr marL="342900" lvl="0" indent="-336550" algn="l" rtl="0">
              <a:lnSpc>
                <a:spcPct val="130000"/>
              </a:lnSpc>
              <a:spcBef>
                <a:spcPts val="1200"/>
              </a:spcBef>
              <a:spcAft>
                <a:spcPts val="0"/>
              </a:spcAft>
              <a:buSzPts val="2700"/>
              <a:buFont typeface="Arial"/>
              <a:buChar char="•"/>
            </a:pPr>
            <a:r>
              <a:rPr lang="en-US" sz="1900" dirty="0">
                <a:solidFill>
                  <a:srgbClr val="0B1B2A"/>
                </a:solidFill>
                <a:latin typeface="Open Sans"/>
                <a:ea typeface="Open Sans"/>
                <a:cs typeface="Open Sans"/>
                <a:sym typeface="Open Sans"/>
              </a:rPr>
              <a:t>Individuals who do not meet the OOS criteria will have access to information and referral services under 34 C.F.R. § 361.37 to assist in securing employment-related services.</a:t>
            </a:r>
            <a:endParaRPr sz="2700" dirty="0"/>
          </a:p>
          <a:p>
            <a:pPr marL="342900" lvl="0" indent="-336550" algn="l" rtl="0">
              <a:lnSpc>
                <a:spcPct val="130000"/>
              </a:lnSpc>
              <a:spcBef>
                <a:spcPts val="1200"/>
              </a:spcBef>
              <a:spcAft>
                <a:spcPts val="0"/>
              </a:spcAft>
              <a:buSzPts val="2700"/>
              <a:buFont typeface="Arial"/>
              <a:buChar char="•"/>
            </a:pPr>
            <a:r>
              <a:rPr lang="en-US" sz="1900" dirty="0">
                <a:solidFill>
                  <a:srgbClr val="0B1B2A"/>
                </a:solidFill>
                <a:latin typeface="Open Sans"/>
                <a:ea typeface="Open Sans"/>
                <a:cs typeface="Open Sans"/>
                <a:sym typeface="Open Sans"/>
              </a:rPr>
              <a:t>Indicate whether the agency will serve individuals needing specific services or equipment to maintain employment, regardless of OOS status.</a:t>
            </a:r>
            <a:endParaRPr sz="1900" dirty="0">
              <a:solidFill>
                <a:srgbClr val="0B1B2A"/>
              </a:solidFill>
              <a:latin typeface="Open Sans"/>
              <a:ea typeface="Open Sans"/>
              <a:cs typeface="Open Sans"/>
              <a:sym typeface="Open Sans"/>
            </a:endParaRPr>
          </a:p>
          <a:p>
            <a:pPr marL="342900" lvl="0" indent="-285750" algn="l" rtl="0">
              <a:lnSpc>
                <a:spcPct val="130000"/>
              </a:lnSpc>
              <a:spcBef>
                <a:spcPts val="1200"/>
              </a:spcBef>
              <a:spcAft>
                <a:spcPts val="0"/>
              </a:spcAft>
              <a:buClr>
                <a:srgbClr val="0B1B2A"/>
              </a:buClr>
              <a:buSzPts val="1900"/>
              <a:buFont typeface="Open Sans"/>
              <a:buChar char="•"/>
            </a:pPr>
            <a:r>
              <a:rPr lang="en-US" sz="1900" dirty="0">
                <a:solidFill>
                  <a:srgbClr val="0B1B2A"/>
                </a:solidFill>
                <a:latin typeface="Open Sans"/>
                <a:ea typeface="Open Sans"/>
                <a:cs typeface="Open Sans"/>
                <a:sym typeface="Open Sans"/>
              </a:rPr>
              <a:t>Outline the OOS implementation timeline, including public notice, stakeholder engagement, and the effective date.</a:t>
            </a:r>
            <a:endParaRPr sz="1900" dirty="0">
              <a:solidFill>
                <a:srgbClr val="0B1B2A"/>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g340b44c3362_0_24"/>
          <p:cNvSpPr txBox="1">
            <a:spLocks noGrp="1"/>
          </p:cNvSpPr>
          <p:nvPr>
            <p:ph type="title"/>
          </p:nvPr>
        </p:nvSpPr>
        <p:spPr>
          <a:xfrm>
            <a:off x="387391" y="481781"/>
            <a:ext cx="10988532" cy="1543664"/>
          </a:xfrm>
          <a:prstGeom prst="rect">
            <a:avLst/>
          </a:prstGeom>
        </p:spPr>
        <p:txBody>
          <a:bodyPr spcFirstLastPara="1" wrap="square" lIns="91425" tIns="45700" rIns="91425" bIns="45700" anchor="ctr" anchorCtr="0">
            <a:noAutofit/>
          </a:bodyPr>
          <a:lstStyle/>
          <a:p>
            <a:pPr marL="0" lvl="0" indent="0" algn="l" rtl="0">
              <a:lnSpc>
                <a:spcPct val="110000"/>
              </a:lnSpc>
              <a:spcBef>
                <a:spcPts val="0"/>
              </a:spcBef>
              <a:spcAft>
                <a:spcPts val="0"/>
              </a:spcAft>
              <a:buNone/>
            </a:pPr>
            <a:r>
              <a:rPr lang="en-US" sz="4400" dirty="0">
                <a:solidFill>
                  <a:schemeClr val="accent3">
                    <a:lumMod val="75000"/>
                  </a:schemeClr>
                </a:solidFill>
                <a:latin typeface="Open Sans" pitchFamily="2" charset="0"/>
                <a:ea typeface="Open Sans" pitchFamily="2" charset="0"/>
                <a:cs typeface="Open Sans" pitchFamily="2" charset="0"/>
              </a:rPr>
              <a:t>Consult with your SRC and Hold Public Meetings/Obtain approval from RSA</a:t>
            </a:r>
            <a:endParaRPr sz="4400" dirty="0">
              <a:solidFill>
                <a:schemeClr val="accent3">
                  <a:lumMod val="75000"/>
                </a:schemeClr>
              </a:solidFill>
              <a:latin typeface="Open Sans" pitchFamily="2" charset="0"/>
              <a:ea typeface="Open Sans" pitchFamily="2" charset="0"/>
              <a:cs typeface="Open Sans" pitchFamily="2" charset="0"/>
            </a:endParaRPr>
          </a:p>
        </p:txBody>
      </p:sp>
      <p:sp>
        <p:nvSpPr>
          <p:cNvPr id="375" name="Google Shape;375;g340b44c3362_0_24"/>
          <p:cNvSpPr txBox="1">
            <a:spLocks noGrp="1"/>
          </p:cNvSpPr>
          <p:nvPr>
            <p:ph type="body" idx="1"/>
          </p:nvPr>
        </p:nvSpPr>
        <p:spPr>
          <a:xfrm>
            <a:off x="387391" y="2411737"/>
            <a:ext cx="11322828" cy="2744588"/>
          </a:xfrm>
          <a:prstGeom prst="rect">
            <a:avLst/>
          </a:prstGeom>
        </p:spPr>
        <p:txBody>
          <a:bodyPr spcFirstLastPara="1" wrap="square" lIns="91425" tIns="45700" rIns="91425" bIns="45700" anchor="t" anchorCtr="0">
            <a:normAutofit/>
          </a:bodyPr>
          <a:lstStyle/>
          <a:p>
            <a:pPr indent="-457200">
              <a:spcBef>
                <a:spcPts val="1800"/>
              </a:spcBef>
            </a:pPr>
            <a:r>
              <a:rPr lang="en-US" dirty="0">
                <a:latin typeface="Open Sans" pitchFamily="2" charset="0"/>
                <a:ea typeface="Open Sans" pitchFamily="2" charset="0"/>
                <a:cs typeface="Open Sans" pitchFamily="2" charset="0"/>
              </a:rPr>
              <a:t>The State Plan and any amendments must include an opportunity for the public to weigh in.</a:t>
            </a:r>
            <a:endParaRPr dirty="0">
              <a:latin typeface="Open Sans" pitchFamily="2" charset="0"/>
              <a:ea typeface="Open Sans" pitchFamily="2" charset="0"/>
              <a:cs typeface="Open Sans" pitchFamily="2" charset="0"/>
            </a:endParaRPr>
          </a:p>
          <a:p>
            <a:pPr indent="-457200">
              <a:spcBef>
                <a:spcPts val="1800"/>
              </a:spcBef>
            </a:pPr>
            <a:r>
              <a:rPr lang="en-US" dirty="0">
                <a:latin typeface="Open Sans" pitchFamily="2" charset="0"/>
                <a:ea typeface="Open Sans" pitchFamily="2" charset="0"/>
                <a:cs typeface="Open Sans" pitchFamily="2" charset="0"/>
              </a:rPr>
              <a:t>Consult your RSA State Liaison and team for approval to reopen the portal and revise the State Plan.</a:t>
            </a:r>
            <a:endParaRPr dirty="0">
              <a:latin typeface="Open Sans" pitchFamily="2" charset="0"/>
              <a:ea typeface="Open Sans" pitchFamily="2" charset="0"/>
              <a:cs typeface="Open Sans" pitchFamily="2"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72"/>
          <p:cNvSpPr txBox="1">
            <a:spLocks noGrp="1"/>
          </p:cNvSpPr>
          <p:nvPr>
            <p:ph type="title"/>
          </p:nvPr>
        </p:nvSpPr>
        <p:spPr>
          <a:xfrm>
            <a:off x="142651" y="363441"/>
            <a:ext cx="11906697" cy="729127"/>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dirty="0">
                <a:solidFill>
                  <a:schemeClr val="accent2"/>
                </a:solidFill>
                <a:latin typeface="Open Sans"/>
                <a:ea typeface="Open Sans"/>
                <a:cs typeface="Open Sans"/>
                <a:sym typeface="Open Sans"/>
              </a:rPr>
              <a:t>Staff Training and Performance Management</a:t>
            </a:r>
            <a:endParaRPr b="0" dirty="0">
              <a:solidFill>
                <a:schemeClr val="accent2"/>
              </a:solidFill>
              <a:latin typeface="Open Sans"/>
              <a:ea typeface="Open Sans"/>
              <a:cs typeface="Open Sans"/>
              <a:sym typeface="Open Sans"/>
            </a:endParaRPr>
          </a:p>
        </p:txBody>
      </p:sp>
      <p:sp>
        <p:nvSpPr>
          <p:cNvPr id="383" name="Google Shape;383;p72"/>
          <p:cNvSpPr txBox="1">
            <a:spLocks noGrp="1"/>
          </p:cNvSpPr>
          <p:nvPr>
            <p:ph type="body" idx="1"/>
          </p:nvPr>
        </p:nvSpPr>
        <p:spPr>
          <a:xfrm>
            <a:off x="142651" y="2157567"/>
            <a:ext cx="9941507" cy="3825026"/>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115000"/>
              </a:lnSpc>
              <a:spcBef>
                <a:spcPts val="1000"/>
              </a:spcBef>
              <a:spcAft>
                <a:spcPts val="0"/>
              </a:spcAft>
              <a:buSzPts val="1600"/>
              <a:buFont typeface="Arial"/>
              <a:buAutoNum type="arabicPeriod"/>
            </a:pPr>
            <a:r>
              <a:rPr lang="en-US" sz="1600" u="none" strike="noStrike" dirty="0">
                <a:latin typeface="Open Sans"/>
                <a:ea typeface="Open Sans"/>
                <a:cs typeface="Open Sans"/>
                <a:sym typeface="Open Sans"/>
              </a:rPr>
              <a:t>Develop and train staff </a:t>
            </a:r>
            <a:r>
              <a:rPr lang="en-US" sz="1600" b="0" u="none" strike="noStrike" dirty="0">
                <a:latin typeface="Open Sans"/>
                <a:ea typeface="Open Sans"/>
                <a:cs typeface="Open Sans"/>
                <a:sym typeface="Open Sans"/>
              </a:rPr>
              <a:t>on the OOS and disability priority categories to ensure individuals are accurately assigned to the priority categories. Avoid category creep.</a:t>
            </a:r>
            <a:endParaRPr dirty="0"/>
          </a:p>
          <a:p>
            <a:pPr marL="342900" marR="0" lvl="0" indent="-342900" algn="l" rtl="0">
              <a:lnSpc>
                <a:spcPct val="115000"/>
              </a:lnSpc>
              <a:spcBef>
                <a:spcPts val="1000"/>
              </a:spcBef>
              <a:spcAft>
                <a:spcPts val="0"/>
              </a:spcAft>
              <a:buSzPts val="1600"/>
              <a:buFont typeface="Arial"/>
              <a:buAutoNum type="arabicPeriod"/>
            </a:pPr>
            <a:r>
              <a:rPr lang="en-US" sz="1600" u="none" strike="noStrike" dirty="0">
                <a:latin typeface="Open Sans"/>
                <a:ea typeface="Open Sans"/>
                <a:cs typeface="Open Sans"/>
                <a:sym typeface="Open Sans"/>
              </a:rPr>
              <a:t>Ensure clear internal guidance </a:t>
            </a:r>
            <a:r>
              <a:rPr lang="en-US" sz="1600" b="0" u="none" strike="noStrike" dirty="0">
                <a:latin typeface="Open Sans"/>
                <a:ea typeface="Open Sans"/>
                <a:cs typeface="Open Sans"/>
                <a:sym typeface="Open Sans"/>
              </a:rPr>
              <a:t>to mitigate variation in OOS implementation across offices.</a:t>
            </a:r>
            <a:endParaRPr dirty="0"/>
          </a:p>
          <a:p>
            <a:pPr marL="342900" marR="0" lvl="0" indent="-342900" algn="l" rtl="0">
              <a:lnSpc>
                <a:spcPct val="115000"/>
              </a:lnSpc>
              <a:spcBef>
                <a:spcPts val="1000"/>
              </a:spcBef>
              <a:spcAft>
                <a:spcPts val="0"/>
              </a:spcAft>
              <a:buSzPts val="1600"/>
              <a:buFont typeface="Arial"/>
              <a:buAutoNum type="arabicPeriod"/>
            </a:pPr>
            <a:r>
              <a:rPr lang="en-US" sz="1600" u="none" strike="noStrike" dirty="0">
                <a:latin typeface="Open Sans"/>
                <a:ea typeface="Open Sans"/>
                <a:cs typeface="Open Sans"/>
                <a:sym typeface="Open Sans"/>
              </a:rPr>
              <a:t>Establish periodic case reviews.</a:t>
            </a:r>
            <a:endParaRPr dirty="0"/>
          </a:p>
          <a:p>
            <a:pPr marL="342900" marR="0" lvl="0" indent="-342900" algn="l" rtl="0">
              <a:lnSpc>
                <a:spcPct val="115000"/>
              </a:lnSpc>
              <a:spcBef>
                <a:spcPts val="1000"/>
              </a:spcBef>
              <a:spcAft>
                <a:spcPts val="0"/>
              </a:spcAft>
              <a:buSzPts val="1600"/>
              <a:buFont typeface="Arial"/>
              <a:buAutoNum type="arabicPeriod"/>
            </a:pPr>
            <a:r>
              <a:rPr lang="en-US" sz="1600" u="none" strike="noStrike" dirty="0">
                <a:latin typeface="Open Sans"/>
                <a:ea typeface="Open Sans"/>
                <a:cs typeface="Open Sans"/>
                <a:sym typeface="Open Sans"/>
              </a:rPr>
              <a:t>When implementing an order, consider counselor performance expectations. </a:t>
            </a:r>
            <a:r>
              <a:rPr lang="en-US" sz="1600" b="0" u="none" strike="noStrike" dirty="0">
                <a:latin typeface="Open Sans"/>
                <a:ea typeface="Open Sans"/>
                <a:cs typeface="Open Sans"/>
                <a:sym typeface="Open Sans"/>
              </a:rPr>
              <a:t>Some standards may be counterintuitive. For instance, if staff are expected to develop a specific number of IPEs each month, this goal may need to be adjusted to account for eligible individuals assigned to a closed category. </a:t>
            </a:r>
            <a:endParaRPr b="0" dirty="0"/>
          </a:p>
          <a:p>
            <a:pPr marL="342900" marR="0" lvl="0" indent="-342900" algn="l" rtl="0">
              <a:lnSpc>
                <a:spcPct val="115000"/>
              </a:lnSpc>
              <a:spcBef>
                <a:spcPts val="1000"/>
              </a:spcBef>
              <a:spcAft>
                <a:spcPts val="0"/>
              </a:spcAft>
              <a:buSzPts val="1600"/>
              <a:buFont typeface="Arial"/>
              <a:buAutoNum type="arabicPeriod"/>
            </a:pPr>
            <a:r>
              <a:rPr lang="en-US" sz="1600" u="none" strike="noStrike" dirty="0">
                <a:latin typeface="Open Sans"/>
                <a:ea typeface="Open Sans"/>
                <a:cs typeface="Open Sans"/>
                <a:sym typeface="Open Sans"/>
              </a:rPr>
              <a:t>Ensure staff continue services for individuals with active IPEs</a:t>
            </a:r>
            <a:r>
              <a:rPr lang="en-US" sz="1600" b="0" u="none" strike="noStrike" dirty="0">
                <a:latin typeface="Open Sans"/>
                <a:ea typeface="Open Sans"/>
                <a:cs typeface="Open Sans"/>
                <a:sym typeface="Open Sans"/>
              </a:rPr>
              <a:t>, and pre-employment transition services for students who began receiving them before eligibility determination.</a:t>
            </a:r>
            <a:endParaRPr dirty="0"/>
          </a:p>
          <a:p>
            <a:pPr marL="342900" marR="0" lvl="0" indent="-342900" algn="l" rtl="0">
              <a:lnSpc>
                <a:spcPct val="115000"/>
              </a:lnSpc>
              <a:spcBef>
                <a:spcPts val="1000"/>
              </a:spcBef>
              <a:spcAft>
                <a:spcPts val="0"/>
              </a:spcAft>
              <a:buSzPts val="1600"/>
              <a:buFont typeface="Arial"/>
              <a:buAutoNum type="arabicPeriod"/>
            </a:pPr>
            <a:r>
              <a:rPr lang="en-US" sz="1600" u="none" strike="noStrike" dirty="0">
                <a:latin typeface="Open Sans"/>
                <a:ea typeface="Open Sans"/>
                <a:cs typeface="Open Sans"/>
                <a:sym typeface="Open Sans"/>
              </a:rPr>
              <a:t>Ensure staff are applying the OOS consistently across the state.</a:t>
            </a:r>
            <a:endParaRPr dirty="0"/>
          </a:p>
        </p:txBody>
      </p:sp>
      <p:sp>
        <p:nvSpPr>
          <p:cNvPr id="384" name="Google Shape;384;p72"/>
          <p:cNvSpPr txBox="1"/>
          <p:nvPr/>
        </p:nvSpPr>
        <p:spPr>
          <a:xfrm>
            <a:off x="142651" y="1233999"/>
            <a:ext cx="9850370" cy="782137"/>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800" b="0" i="0" u="none" strike="noStrike" cap="none" dirty="0">
                <a:solidFill>
                  <a:srgbClr val="000000"/>
                </a:solidFill>
                <a:latin typeface="Open Sans"/>
                <a:ea typeface="Open Sans"/>
                <a:cs typeface="Open Sans"/>
                <a:sym typeface="Open Sans"/>
              </a:rPr>
              <a:t>A well-trained and informed staff is essential for consistently and accurately implementing the OOS and assigning disability priority categories across all offices.</a:t>
            </a:r>
            <a:endParaRPr dirty="0"/>
          </a:p>
        </p:txBody>
      </p:sp>
      <p:pic>
        <p:nvPicPr>
          <p:cNvPr id="385" name="Google Shape;385;p7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959828" y="4815420"/>
            <a:ext cx="2232172" cy="223217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304b626af7c_2_5"/>
          <p:cNvSpPr txBox="1">
            <a:spLocks noGrp="1"/>
          </p:cNvSpPr>
          <p:nvPr>
            <p:ph type="title"/>
          </p:nvPr>
        </p:nvSpPr>
        <p:spPr>
          <a:xfrm>
            <a:off x="699150" y="2476350"/>
            <a:ext cx="10793700" cy="1905300"/>
          </a:xfrm>
          <a:prstGeom prst="rect">
            <a:avLst/>
          </a:prstGeom>
        </p:spPr>
        <p:txBody>
          <a:bodyPr spcFirstLastPara="1" wrap="square" lIns="91425" tIns="45700" rIns="91425" bIns="45700" anchor="b" anchorCtr="0">
            <a:noAutofit/>
          </a:bodyPr>
          <a:lstStyle/>
          <a:p>
            <a:pPr marL="0" lvl="0" indent="0" algn="ctr" rtl="0">
              <a:lnSpc>
                <a:spcPct val="110000"/>
              </a:lnSpc>
              <a:spcBef>
                <a:spcPts val="0"/>
              </a:spcBef>
              <a:spcAft>
                <a:spcPts val="0"/>
              </a:spcAft>
              <a:buNone/>
            </a:pPr>
            <a:r>
              <a:rPr lang="en-US" b="1" dirty="0">
                <a:solidFill>
                  <a:schemeClr val="accent4">
                    <a:lumMod val="60000"/>
                    <a:lumOff val="40000"/>
                  </a:schemeClr>
                </a:solidFill>
                <a:latin typeface="Open Sans" pitchFamily="2" charset="0"/>
                <a:ea typeface="Open Sans" pitchFamily="2" charset="0"/>
                <a:cs typeface="Open Sans" pitchFamily="2" charset="0"/>
              </a:rPr>
              <a:t>Step 3. </a:t>
            </a:r>
            <a:r>
              <a:rPr lang="en-US" b="1" dirty="0">
                <a:latin typeface="Open Sans" pitchFamily="2" charset="0"/>
                <a:ea typeface="Open Sans" pitchFamily="2" charset="0"/>
                <a:cs typeface="Open Sans" pitchFamily="2" charset="0"/>
              </a:rPr>
              <a:t>Implementing an OOS</a:t>
            </a:r>
            <a:endParaRPr b="1" dirty="0">
              <a:latin typeface="Open Sans" pitchFamily="2" charset="0"/>
              <a:ea typeface="Open Sans" pitchFamily="2" charset="0"/>
              <a:cs typeface="Open Sans" pitchFamily="2"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6"/>
          <p:cNvSpPr txBox="1">
            <a:spLocks noGrp="1"/>
          </p:cNvSpPr>
          <p:nvPr>
            <p:ph type="title"/>
          </p:nvPr>
        </p:nvSpPr>
        <p:spPr>
          <a:xfrm>
            <a:off x="244051" y="285372"/>
            <a:ext cx="9242848" cy="628802"/>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sz="4800" dirty="0">
                <a:solidFill>
                  <a:srgbClr val="4C7A75"/>
                </a:solidFill>
                <a:latin typeface="Open Sans"/>
                <a:ea typeface="Open Sans"/>
                <a:cs typeface="Open Sans"/>
                <a:sym typeface="Open Sans"/>
              </a:rPr>
              <a:t>Administrative Requirements</a:t>
            </a:r>
            <a:endParaRPr sz="4800" b="0" dirty="0">
              <a:latin typeface="Open Sans"/>
              <a:ea typeface="Open Sans"/>
              <a:cs typeface="Open Sans"/>
              <a:sym typeface="Open Sans"/>
            </a:endParaRPr>
          </a:p>
        </p:txBody>
      </p:sp>
      <p:sp>
        <p:nvSpPr>
          <p:cNvPr id="398" name="Google Shape;398;p26"/>
          <p:cNvSpPr txBox="1">
            <a:spLocks noGrp="1"/>
          </p:cNvSpPr>
          <p:nvPr>
            <p:ph type="body" idx="1"/>
          </p:nvPr>
        </p:nvSpPr>
        <p:spPr>
          <a:xfrm>
            <a:off x="244051" y="962014"/>
            <a:ext cx="10787743" cy="493397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600"/>
              </a:spcBef>
              <a:spcAft>
                <a:spcPts val="0"/>
              </a:spcAft>
              <a:buSzPts val="2800"/>
              <a:buNone/>
            </a:pPr>
            <a:r>
              <a:rPr lang="en-US" sz="1800" dirty="0">
                <a:latin typeface="Open Sans" pitchFamily="2" charset="0"/>
                <a:ea typeface="Open Sans" pitchFamily="2" charset="0"/>
                <a:cs typeface="Open Sans" pitchFamily="2" charset="0"/>
                <a:sym typeface="Open Sans"/>
              </a:rPr>
              <a:t>Under </a:t>
            </a:r>
            <a:r>
              <a:rPr lang="en-US" sz="1800" b="1" u="sng" dirty="0">
                <a:solidFill>
                  <a:schemeClr val="accent2"/>
                </a:solidFill>
                <a:latin typeface="Open Sans" pitchFamily="2" charset="0"/>
                <a:ea typeface="Open Sans" pitchFamily="2" charset="0"/>
                <a:cs typeface="Open Sans" pitchFamily="2" charset="0"/>
                <a:sym typeface="Open Sans"/>
                <a:hlinkClick r:id="rId3">
                  <a:extLst>
                    <a:ext uri="{A12FA001-AC4F-418D-AE19-62706E023703}">
                      <ahyp:hlinkClr xmlns:ahyp="http://schemas.microsoft.com/office/drawing/2018/hyperlinkcolor" val="tx"/>
                    </a:ext>
                  </a:extLst>
                </a:hlinkClick>
              </a:rPr>
              <a:t>34 C.F.R. § 361.36(e)</a:t>
            </a:r>
            <a:r>
              <a:rPr lang="en-US" sz="1800" b="1" dirty="0">
                <a:solidFill>
                  <a:schemeClr val="accent2"/>
                </a:solidFill>
                <a:latin typeface="Open Sans" pitchFamily="2" charset="0"/>
                <a:ea typeface="Open Sans" pitchFamily="2" charset="0"/>
                <a:cs typeface="Open Sans" pitchFamily="2" charset="0"/>
                <a:sym typeface="Open Sans"/>
              </a:rPr>
              <a:t>, </a:t>
            </a:r>
            <a:r>
              <a:rPr lang="en-US" sz="1800" dirty="0">
                <a:latin typeface="Open Sans" pitchFamily="2" charset="0"/>
                <a:ea typeface="Open Sans" pitchFamily="2" charset="0"/>
                <a:cs typeface="Open Sans" pitchFamily="2" charset="0"/>
                <a:sym typeface="Open Sans"/>
              </a:rPr>
              <a:t>the </a:t>
            </a:r>
            <a:r>
              <a:rPr lang="en-US" sz="1800" b="1" dirty="0">
                <a:latin typeface="Open Sans" pitchFamily="2" charset="0"/>
                <a:ea typeface="Open Sans" pitchFamily="2" charset="0"/>
                <a:cs typeface="Open Sans" pitchFamily="2" charset="0"/>
                <a:sym typeface="Open Sans"/>
              </a:rPr>
              <a:t>DSU must:</a:t>
            </a:r>
            <a:endParaRPr sz="1800" dirty="0">
              <a:latin typeface="Open Sans" pitchFamily="2" charset="0"/>
              <a:ea typeface="Open Sans" pitchFamily="2" charset="0"/>
              <a:cs typeface="Open Sans" pitchFamily="2" charset="0"/>
              <a:sym typeface="Open Sans"/>
            </a:endParaRPr>
          </a:p>
          <a:p>
            <a:pPr marL="228600" marR="0" lvl="0" indent="-228600" algn="l" rtl="0">
              <a:lnSpc>
                <a:spcPct val="120000"/>
              </a:lnSpc>
              <a:spcBef>
                <a:spcPts val="600"/>
              </a:spcBef>
              <a:spcAft>
                <a:spcPts val="0"/>
              </a:spcAft>
              <a:buSzPts val="1600"/>
              <a:buFont typeface="Arial"/>
              <a:buAutoNum type="arabicPeriod"/>
            </a:pPr>
            <a:r>
              <a:rPr lang="en-US" sz="1600" b="1" u="none" strike="noStrike" dirty="0">
                <a:latin typeface="Open Sans" pitchFamily="2" charset="0"/>
                <a:ea typeface="Open Sans" pitchFamily="2" charset="0"/>
                <a:cs typeface="Open Sans" pitchFamily="2" charset="0"/>
                <a:sym typeface="Open Sans"/>
              </a:rPr>
              <a:t>Implement OOS statewide.</a:t>
            </a:r>
            <a:endParaRPr sz="1600" u="none" strike="noStrike" dirty="0">
              <a:latin typeface="Open Sans" pitchFamily="2" charset="0"/>
              <a:ea typeface="Open Sans" pitchFamily="2" charset="0"/>
              <a:cs typeface="Open Sans" pitchFamily="2" charset="0"/>
              <a:sym typeface="Open Sans"/>
            </a:endParaRPr>
          </a:p>
          <a:p>
            <a:pPr marL="228600" marR="0" lvl="0" indent="-228600" algn="l" rtl="0">
              <a:lnSpc>
                <a:spcPct val="120000"/>
              </a:lnSpc>
              <a:spcBef>
                <a:spcPts val="600"/>
              </a:spcBef>
              <a:spcAft>
                <a:spcPts val="0"/>
              </a:spcAft>
              <a:buSzPts val="1600"/>
              <a:buFont typeface="Arial"/>
              <a:buAutoNum type="arabicPeriod"/>
            </a:pPr>
            <a:r>
              <a:rPr lang="en-US" sz="1600" b="1" u="none" strike="noStrike" dirty="0">
                <a:latin typeface="Open Sans" pitchFamily="2" charset="0"/>
                <a:ea typeface="Open Sans" pitchFamily="2" charset="0"/>
                <a:cs typeface="Open Sans" pitchFamily="2" charset="0"/>
                <a:sym typeface="Open Sans"/>
              </a:rPr>
              <a:t>Notify eligible individuals</a:t>
            </a:r>
            <a:r>
              <a:rPr lang="en-US" sz="1600" u="none" strike="noStrike" dirty="0">
                <a:latin typeface="Open Sans" pitchFamily="2" charset="0"/>
                <a:ea typeface="Open Sans" pitchFamily="2" charset="0"/>
                <a:cs typeface="Open Sans" pitchFamily="2" charset="0"/>
                <a:sym typeface="Open Sans"/>
              </a:rPr>
              <a:t> of the priority categories in a State’s OOS, their assignment to a particular category, and their right to appeal.</a:t>
            </a:r>
            <a:endParaRPr dirty="0">
              <a:latin typeface="Open Sans" pitchFamily="2" charset="0"/>
              <a:ea typeface="Open Sans" pitchFamily="2" charset="0"/>
              <a:cs typeface="Open Sans" pitchFamily="2" charset="0"/>
            </a:endParaRPr>
          </a:p>
          <a:p>
            <a:pPr marL="228600" marR="0" lvl="0" indent="-228600" algn="l" rtl="0">
              <a:lnSpc>
                <a:spcPct val="120000"/>
              </a:lnSpc>
              <a:spcBef>
                <a:spcPts val="600"/>
              </a:spcBef>
              <a:spcAft>
                <a:spcPts val="0"/>
              </a:spcAft>
              <a:buSzPts val="1600"/>
              <a:buFont typeface="Arial"/>
              <a:buAutoNum type="arabicPeriod"/>
            </a:pPr>
            <a:r>
              <a:rPr lang="en-US" sz="1600" b="1" u="none" strike="noStrike" dirty="0">
                <a:latin typeface="Open Sans" pitchFamily="2" charset="0"/>
                <a:ea typeface="Open Sans" pitchFamily="2" charset="0"/>
                <a:cs typeface="Open Sans" pitchFamily="2" charset="0"/>
                <a:sym typeface="Open Sans"/>
              </a:rPr>
              <a:t>Continue services for those already receiving them</a:t>
            </a:r>
            <a:r>
              <a:rPr lang="en-US" sz="1600" u="none" strike="noStrike" dirty="0">
                <a:latin typeface="Open Sans" pitchFamily="2" charset="0"/>
                <a:ea typeface="Open Sans" pitchFamily="2" charset="0"/>
                <a:cs typeface="Open Sans" pitchFamily="2" charset="0"/>
                <a:sym typeface="Open Sans"/>
              </a:rPr>
              <a:t>, irrespective of the severity of their individual disability, as follows:</a:t>
            </a:r>
            <a:endParaRPr dirty="0">
              <a:latin typeface="Open Sans" pitchFamily="2" charset="0"/>
              <a:ea typeface="Open Sans" pitchFamily="2" charset="0"/>
              <a:cs typeface="Open Sans" pitchFamily="2" charset="0"/>
            </a:endParaRPr>
          </a:p>
          <a:p>
            <a:pPr marL="742950" marR="0" lvl="1" indent="-285750" algn="l" rtl="0">
              <a:lnSpc>
                <a:spcPct val="120000"/>
              </a:lnSpc>
              <a:spcBef>
                <a:spcPts val="600"/>
              </a:spcBef>
              <a:spcAft>
                <a:spcPts val="0"/>
              </a:spcAft>
              <a:buSzPts val="1400"/>
              <a:buFont typeface="Courier New"/>
              <a:buChar char="o"/>
            </a:pPr>
            <a:r>
              <a:rPr lang="en-US" sz="1400" b="1" u="none" strike="noStrike" dirty="0">
                <a:latin typeface="Open Sans" pitchFamily="2" charset="0"/>
                <a:ea typeface="Open Sans" pitchFamily="2" charset="0"/>
                <a:cs typeface="Open Sans" pitchFamily="2" charset="0"/>
                <a:sym typeface="Open Sans"/>
              </a:rPr>
              <a:t>Pre-employment transition services</a:t>
            </a:r>
            <a:r>
              <a:rPr lang="en-US" sz="1400" u="none" strike="noStrike" dirty="0">
                <a:latin typeface="Open Sans" pitchFamily="2" charset="0"/>
                <a:ea typeface="Open Sans" pitchFamily="2" charset="0"/>
                <a:cs typeface="Open Sans" pitchFamily="2" charset="0"/>
                <a:sym typeface="Open Sans"/>
              </a:rPr>
              <a:t> for students with disabilities receiving them before VR eligibility determination </a:t>
            </a:r>
            <a:r>
              <a:rPr lang="en-US" sz="1400" b="1" u="sng" strike="noStrike" dirty="0">
                <a:solidFill>
                  <a:schemeClr val="accent2"/>
                </a:solidFill>
                <a:latin typeface="Open Sans" pitchFamily="2" charset="0"/>
                <a:ea typeface="Open Sans" pitchFamily="2" charset="0"/>
                <a:cs typeface="Open Sans" pitchFamily="2" charset="0"/>
                <a:sym typeface="Open Sans"/>
                <a:hlinkClick r:id="rId4">
                  <a:extLst>
                    <a:ext uri="{A12FA001-AC4F-418D-AE19-62706E023703}">
                      <ahyp:hlinkClr xmlns:ahyp="http://schemas.microsoft.com/office/drawing/2018/hyperlinkcolor" val="tx"/>
                    </a:ext>
                  </a:extLst>
                </a:hlinkClick>
              </a:rPr>
              <a:t>34 C.F.R. § 361.36(e)(3)</a:t>
            </a:r>
            <a:r>
              <a:rPr lang="en-US" sz="1400" b="1" u="sng" strike="noStrike" dirty="0">
                <a:solidFill>
                  <a:schemeClr val="accent2"/>
                </a:solidFill>
                <a:latin typeface="Open Sans" pitchFamily="2" charset="0"/>
                <a:ea typeface="Open Sans" pitchFamily="2" charset="0"/>
                <a:cs typeface="Open Sans" pitchFamily="2" charset="0"/>
                <a:sym typeface="Open Sans"/>
              </a:rPr>
              <a:t>(i)</a:t>
            </a:r>
            <a:r>
              <a:rPr lang="en-US" sz="1400" b="1" u="none" strike="noStrike" dirty="0">
                <a:solidFill>
                  <a:schemeClr val="accent2"/>
                </a:solidFill>
                <a:latin typeface="Open Sans" pitchFamily="2" charset="0"/>
                <a:ea typeface="Open Sans" pitchFamily="2" charset="0"/>
                <a:cs typeface="Open Sans" pitchFamily="2" charset="0"/>
                <a:sym typeface="Open Sans"/>
              </a:rPr>
              <a:t>.</a:t>
            </a:r>
            <a:endParaRPr dirty="0">
              <a:latin typeface="Open Sans" pitchFamily="2" charset="0"/>
              <a:ea typeface="Open Sans" pitchFamily="2" charset="0"/>
              <a:cs typeface="Open Sans" pitchFamily="2" charset="0"/>
            </a:endParaRPr>
          </a:p>
          <a:p>
            <a:pPr marL="1143000" marR="0" lvl="2" indent="-228600" algn="l" rtl="0">
              <a:lnSpc>
                <a:spcPct val="120000"/>
              </a:lnSpc>
              <a:spcBef>
                <a:spcPts val="600"/>
              </a:spcBef>
              <a:spcAft>
                <a:spcPts val="0"/>
              </a:spcAft>
              <a:buSzPts val="1200"/>
              <a:buFont typeface="Arial"/>
              <a:buChar char="■"/>
            </a:pPr>
            <a:r>
              <a:rPr lang="en-US" sz="1200" u="none" strike="noStrike" dirty="0">
                <a:latin typeface="Open Sans" pitchFamily="2" charset="0"/>
                <a:ea typeface="Open Sans" pitchFamily="2" charset="0"/>
                <a:cs typeface="Open Sans" pitchFamily="2" charset="0"/>
                <a:sym typeface="Open Sans"/>
              </a:rPr>
              <a:t>DSUs may use the funds reserved under section 110(d) of the Rehabilitation Act and </a:t>
            </a:r>
            <a:r>
              <a:rPr lang="en-US" sz="1200" b="1" u="sng" strike="noStrike" dirty="0">
                <a:solidFill>
                  <a:schemeClr val="accent2"/>
                </a:solidFill>
                <a:latin typeface="Open Sans" pitchFamily="2" charset="0"/>
                <a:ea typeface="Open Sans" pitchFamily="2" charset="0"/>
                <a:cs typeface="Open Sans" pitchFamily="2" charset="0"/>
                <a:sym typeface="Open Sans"/>
                <a:hlinkClick r:id="rId5">
                  <a:extLst>
                    <a:ext uri="{A12FA001-AC4F-418D-AE19-62706E023703}">
                      <ahyp:hlinkClr xmlns:ahyp="http://schemas.microsoft.com/office/drawing/2018/hyperlinkcolor" val="tx"/>
                    </a:ext>
                  </a:extLst>
                </a:hlinkClick>
              </a:rPr>
              <a:t>34 C.F.R. § 361.65(a)(3)</a:t>
            </a:r>
            <a:r>
              <a:rPr lang="en-US" sz="1200" b="1" u="none" strike="noStrike" dirty="0">
                <a:solidFill>
                  <a:schemeClr val="accent2"/>
                </a:solidFill>
                <a:latin typeface="Open Sans" pitchFamily="2" charset="0"/>
                <a:ea typeface="Open Sans" pitchFamily="2" charset="0"/>
                <a:cs typeface="Open Sans" pitchFamily="2" charset="0"/>
                <a:sym typeface="Open Sans"/>
              </a:rPr>
              <a:t> </a:t>
            </a:r>
            <a:r>
              <a:rPr lang="en-US" sz="1200" u="none" strike="noStrike" dirty="0">
                <a:latin typeface="Open Sans" pitchFamily="2" charset="0"/>
                <a:ea typeface="Open Sans" pitchFamily="2" charset="0"/>
                <a:cs typeface="Open Sans" pitchFamily="2" charset="0"/>
                <a:sym typeface="Open Sans"/>
              </a:rPr>
              <a:t>for the continuation of these services</a:t>
            </a:r>
            <a:endParaRPr dirty="0">
              <a:latin typeface="Open Sans" pitchFamily="2" charset="0"/>
              <a:ea typeface="Open Sans" pitchFamily="2" charset="0"/>
              <a:cs typeface="Open Sans" pitchFamily="2" charset="0"/>
            </a:endParaRPr>
          </a:p>
          <a:p>
            <a:pPr marL="1143000" marR="0" lvl="2" indent="-228600" algn="l" rtl="0">
              <a:lnSpc>
                <a:spcPct val="120000"/>
              </a:lnSpc>
              <a:spcBef>
                <a:spcPts val="600"/>
              </a:spcBef>
              <a:spcAft>
                <a:spcPts val="0"/>
              </a:spcAft>
              <a:buSzPts val="1200"/>
              <a:buFont typeface="Arial"/>
              <a:buChar char="■"/>
            </a:pPr>
            <a:r>
              <a:rPr lang="en-US" sz="1200" u="none" strike="noStrike" dirty="0">
                <a:latin typeface="Open Sans" pitchFamily="2" charset="0"/>
                <a:ea typeface="Open Sans" pitchFamily="2" charset="0"/>
                <a:cs typeface="Open Sans" pitchFamily="2" charset="0"/>
                <a:sym typeface="Open Sans"/>
              </a:rPr>
              <a:t>This change does not permit the DSU to provide any other transition or VR services for students with disabilities assigned to closed priority categories.</a:t>
            </a:r>
            <a:endParaRPr dirty="0">
              <a:latin typeface="Open Sans" pitchFamily="2" charset="0"/>
              <a:ea typeface="Open Sans" pitchFamily="2" charset="0"/>
              <a:cs typeface="Open Sans" pitchFamily="2" charset="0"/>
            </a:endParaRPr>
          </a:p>
          <a:p>
            <a:pPr marL="742950" marR="0" lvl="1" indent="-285750" algn="l" rtl="0">
              <a:lnSpc>
                <a:spcPct val="120000"/>
              </a:lnSpc>
              <a:spcBef>
                <a:spcPts val="600"/>
              </a:spcBef>
              <a:spcAft>
                <a:spcPts val="0"/>
              </a:spcAft>
              <a:buSzPts val="1400"/>
              <a:buFont typeface="Courier New"/>
              <a:buChar char="o"/>
            </a:pPr>
            <a:r>
              <a:rPr lang="en-US" sz="1400" b="1" u="none" strike="noStrike" dirty="0">
                <a:latin typeface="Open Sans" pitchFamily="2" charset="0"/>
                <a:ea typeface="Open Sans" pitchFamily="2" charset="0"/>
                <a:cs typeface="Open Sans" pitchFamily="2" charset="0"/>
                <a:sym typeface="Open Sans"/>
              </a:rPr>
              <a:t>All services listed in an Individualized Plan for Employment (IPE)</a:t>
            </a:r>
            <a:r>
              <a:rPr lang="en-US" sz="1400" u="none" strike="noStrike" dirty="0">
                <a:latin typeface="Open Sans" pitchFamily="2" charset="0"/>
                <a:ea typeface="Open Sans" pitchFamily="2" charset="0"/>
                <a:cs typeface="Open Sans" pitchFamily="2" charset="0"/>
                <a:sym typeface="Open Sans"/>
              </a:rPr>
              <a:t> if the individual started receiving them before OOS implementation.</a:t>
            </a:r>
            <a:endParaRPr dirty="0">
              <a:latin typeface="Open Sans" pitchFamily="2" charset="0"/>
              <a:ea typeface="Open Sans" pitchFamily="2" charset="0"/>
              <a:cs typeface="Open Sans" pitchFamily="2" charset="0"/>
            </a:endParaRPr>
          </a:p>
          <a:p>
            <a:pPr marL="228600" marR="0" lvl="0" indent="-228600" algn="l" rtl="0">
              <a:lnSpc>
                <a:spcPct val="120000"/>
              </a:lnSpc>
              <a:spcBef>
                <a:spcPts val="600"/>
              </a:spcBef>
              <a:spcAft>
                <a:spcPts val="0"/>
              </a:spcAft>
              <a:buSzPts val="1600"/>
              <a:buFont typeface="Arial"/>
              <a:buAutoNum type="arabicPeriod"/>
            </a:pPr>
            <a:r>
              <a:rPr lang="en-US" sz="1600" b="1" u="none" strike="noStrike" dirty="0">
                <a:latin typeface="Open Sans" pitchFamily="2" charset="0"/>
                <a:ea typeface="Open Sans" pitchFamily="2" charset="0"/>
                <a:cs typeface="Open Sans" pitchFamily="2" charset="0"/>
                <a:sym typeface="Open Sans"/>
              </a:rPr>
              <a:t>Ensure funding arrangements comply</a:t>
            </a:r>
            <a:r>
              <a:rPr lang="en-US" sz="1600" u="none" strike="noStrike" dirty="0">
                <a:latin typeface="Open Sans" pitchFamily="2" charset="0"/>
                <a:ea typeface="Open Sans" pitchFamily="2" charset="0"/>
                <a:cs typeface="Open Sans" pitchFamily="2" charset="0"/>
                <a:sym typeface="Open Sans"/>
              </a:rPr>
              <a:t> with the VR services portion of the </a:t>
            </a:r>
            <a:r>
              <a:rPr lang="en-US" sz="1600" b="1" u="none" strike="noStrike" dirty="0">
                <a:latin typeface="Open Sans" pitchFamily="2" charset="0"/>
                <a:ea typeface="Open Sans" pitchFamily="2" charset="0"/>
                <a:cs typeface="Open Sans" pitchFamily="2" charset="0"/>
                <a:sym typeface="Open Sans"/>
              </a:rPr>
              <a:t>Unified or Combined State Plan</a:t>
            </a:r>
            <a:r>
              <a:rPr lang="en-US" sz="1600" u="none" strike="noStrike" dirty="0">
                <a:latin typeface="Open Sans" pitchFamily="2" charset="0"/>
                <a:ea typeface="Open Sans" pitchFamily="2" charset="0"/>
                <a:cs typeface="Open Sans" pitchFamily="2" charset="0"/>
                <a:sym typeface="Open Sans"/>
              </a:rPr>
              <a:t>. If inconsistencies arise, the </a:t>
            </a:r>
            <a:r>
              <a:rPr lang="en-US" sz="1600" b="1" u="none" strike="noStrike" dirty="0">
                <a:latin typeface="Open Sans" pitchFamily="2" charset="0"/>
                <a:ea typeface="Open Sans" pitchFamily="2" charset="0"/>
                <a:cs typeface="Open Sans" pitchFamily="2" charset="0"/>
                <a:sym typeface="Open Sans"/>
              </a:rPr>
              <a:t>VR agency must renegotiate funding</a:t>
            </a:r>
            <a:r>
              <a:rPr lang="en-US" sz="1600" u="none" strike="noStrike" dirty="0">
                <a:latin typeface="Open Sans" pitchFamily="2" charset="0"/>
                <a:ea typeface="Open Sans" pitchFamily="2" charset="0"/>
                <a:cs typeface="Open Sans" pitchFamily="2" charset="0"/>
                <a:sym typeface="Open Sans"/>
              </a:rPr>
              <a:t> to align with OOS.</a:t>
            </a:r>
            <a:endParaRPr dirty="0">
              <a:latin typeface="Open Sans" pitchFamily="2" charset="0"/>
              <a:ea typeface="Open Sans" pitchFamily="2" charset="0"/>
              <a:cs typeface="Open Sans" pitchFamily="2"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8"/>
          <p:cNvSpPr txBox="1">
            <a:spLocks noGrp="1"/>
          </p:cNvSpPr>
          <p:nvPr>
            <p:ph type="title"/>
          </p:nvPr>
        </p:nvSpPr>
        <p:spPr>
          <a:xfrm>
            <a:off x="266700" y="510662"/>
            <a:ext cx="10912578" cy="688259"/>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sz="5400" dirty="0">
                <a:solidFill>
                  <a:schemeClr val="accent2"/>
                </a:solidFill>
                <a:latin typeface="Open Sans"/>
                <a:ea typeface="Open Sans"/>
                <a:cs typeface="Open Sans"/>
                <a:sym typeface="Open Sans"/>
              </a:rPr>
              <a:t>Develop a Communication Plan</a:t>
            </a:r>
            <a:endParaRPr sz="5400" b="0" dirty="0">
              <a:solidFill>
                <a:schemeClr val="accent2"/>
              </a:solidFill>
              <a:latin typeface="Open Sans"/>
              <a:ea typeface="Open Sans"/>
              <a:cs typeface="Open Sans"/>
              <a:sym typeface="Open Sans"/>
            </a:endParaRPr>
          </a:p>
        </p:txBody>
      </p:sp>
      <p:sp>
        <p:nvSpPr>
          <p:cNvPr id="405" name="Google Shape;405;p68"/>
          <p:cNvSpPr txBox="1">
            <a:spLocks noGrp="1"/>
          </p:cNvSpPr>
          <p:nvPr>
            <p:ph type="body" idx="1"/>
          </p:nvPr>
        </p:nvSpPr>
        <p:spPr>
          <a:xfrm>
            <a:off x="266700" y="1470476"/>
            <a:ext cx="8739648" cy="4090220"/>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1200"/>
              </a:spcBef>
              <a:buSzPts val="2400"/>
              <a:buNone/>
            </a:pPr>
            <a:r>
              <a:rPr lang="en-US" sz="2000" b="0" dirty="0">
                <a:latin typeface="Open Sans" pitchFamily="2" charset="0"/>
                <a:ea typeface="Open Sans" pitchFamily="2" charset="0"/>
                <a:cs typeface="Open Sans" pitchFamily="2" charset="0"/>
                <a:sym typeface="Open Sans"/>
              </a:rPr>
              <a:t>A well-planned communication strategy </a:t>
            </a:r>
            <a:r>
              <a:rPr lang="en-US" sz="2000" dirty="0">
                <a:latin typeface="Open Sans" pitchFamily="2" charset="0"/>
                <a:ea typeface="Open Sans" pitchFamily="2" charset="0"/>
                <a:cs typeface="Open Sans" pitchFamily="2" charset="0"/>
                <a:sym typeface="Open Sans"/>
              </a:rPr>
              <a:t>ensures that all internal and external stakeholders understand the purpose, impact, and next steps for implementing the OOS</a:t>
            </a:r>
            <a:r>
              <a:rPr lang="en-US" sz="2000" b="0" dirty="0">
                <a:latin typeface="Open Sans" pitchFamily="2" charset="0"/>
                <a:ea typeface="Open Sans" pitchFamily="2" charset="0"/>
                <a:cs typeface="Open Sans" pitchFamily="2" charset="0"/>
                <a:sym typeface="Open Sans"/>
              </a:rPr>
              <a:t>. Effective messaging should be tailored to each audience, including:</a:t>
            </a:r>
            <a:endParaRPr dirty="0">
              <a:latin typeface="Open Sans" pitchFamily="2" charset="0"/>
              <a:ea typeface="Open Sans" pitchFamily="2" charset="0"/>
              <a:cs typeface="Open Sans" pitchFamily="2" charset="0"/>
            </a:endParaRPr>
          </a:p>
          <a:p>
            <a:pPr marL="285750" marR="0" lvl="0" indent="-285750" algn="l" rtl="0">
              <a:lnSpc>
                <a:spcPct val="120000"/>
              </a:lnSpc>
              <a:spcBef>
                <a:spcPts val="1200"/>
              </a:spcBef>
              <a:buClr>
                <a:srgbClr val="4C7A75"/>
              </a:buClr>
              <a:buSzPts val="2000"/>
              <a:buFont typeface="Arial"/>
              <a:buChar char="•"/>
            </a:pPr>
            <a:r>
              <a:rPr lang="en-US" sz="2000" b="1" u="none" strike="noStrike" dirty="0">
                <a:solidFill>
                  <a:srgbClr val="214D8D"/>
                </a:solidFill>
                <a:latin typeface="Open Sans" pitchFamily="2" charset="0"/>
                <a:ea typeface="Open Sans" pitchFamily="2" charset="0"/>
                <a:cs typeface="Open Sans" pitchFamily="2" charset="0"/>
                <a:sym typeface="Open Sans"/>
              </a:rPr>
              <a:t>Governor’s Office</a:t>
            </a:r>
            <a:r>
              <a:rPr lang="en-US" sz="2000" u="none" strike="noStrike" dirty="0">
                <a:solidFill>
                  <a:srgbClr val="214D8D"/>
                </a:solidFill>
                <a:latin typeface="Open Sans" pitchFamily="2" charset="0"/>
                <a:ea typeface="Open Sans" pitchFamily="2" charset="0"/>
                <a:cs typeface="Open Sans" pitchFamily="2" charset="0"/>
                <a:sym typeface="Open Sans"/>
              </a:rPr>
              <a:t> </a:t>
            </a:r>
            <a:r>
              <a:rPr lang="en-US" sz="2000" u="none" strike="noStrike" dirty="0">
                <a:latin typeface="Open Sans" pitchFamily="2" charset="0"/>
                <a:ea typeface="Open Sans" pitchFamily="2" charset="0"/>
                <a:cs typeface="Open Sans" pitchFamily="2" charset="0"/>
                <a:sym typeface="Open Sans"/>
              </a:rPr>
              <a:t>– </a:t>
            </a:r>
            <a:r>
              <a:rPr lang="en-US" sz="2000" b="0" u="none" strike="noStrike" dirty="0">
                <a:latin typeface="Open Sans" pitchFamily="2" charset="0"/>
                <a:ea typeface="Open Sans" pitchFamily="2" charset="0"/>
                <a:cs typeface="Open Sans" pitchFamily="2" charset="0"/>
                <a:sym typeface="Open Sans"/>
              </a:rPr>
              <a:t>Policy and funding implications</a:t>
            </a:r>
            <a:endParaRPr dirty="0">
              <a:latin typeface="Open Sans" pitchFamily="2" charset="0"/>
              <a:ea typeface="Open Sans" pitchFamily="2" charset="0"/>
              <a:cs typeface="Open Sans" pitchFamily="2" charset="0"/>
            </a:endParaRPr>
          </a:p>
          <a:p>
            <a:pPr marL="285750" marR="0" lvl="0" indent="-285750" algn="l" rtl="0">
              <a:lnSpc>
                <a:spcPct val="120000"/>
              </a:lnSpc>
              <a:spcBef>
                <a:spcPts val="1200"/>
              </a:spcBef>
              <a:buClr>
                <a:srgbClr val="4C7A75"/>
              </a:buClr>
              <a:buSzPts val="2000"/>
              <a:buFont typeface="Arial"/>
              <a:buChar char="•"/>
            </a:pPr>
            <a:r>
              <a:rPr lang="en-US" sz="2000" b="1" u="none" strike="noStrike" dirty="0">
                <a:solidFill>
                  <a:srgbClr val="214D8D"/>
                </a:solidFill>
                <a:latin typeface="Open Sans" pitchFamily="2" charset="0"/>
                <a:ea typeface="Open Sans" pitchFamily="2" charset="0"/>
                <a:cs typeface="Open Sans" pitchFamily="2" charset="0"/>
                <a:sym typeface="Open Sans"/>
              </a:rPr>
              <a:t>Staff</a:t>
            </a:r>
            <a:r>
              <a:rPr lang="en-US" sz="2000" u="none" strike="noStrike" dirty="0">
                <a:solidFill>
                  <a:srgbClr val="214D8D"/>
                </a:solidFill>
                <a:latin typeface="Open Sans" pitchFamily="2" charset="0"/>
                <a:ea typeface="Open Sans" pitchFamily="2" charset="0"/>
                <a:cs typeface="Open Sans" pitchFamily="2" charset="0"/>
                <a:sym typeface="Open Sans"/>
              </a:rPr>
              <a:t> </a:t>
            </a:r>
            <a:r>
              <a:rPr lang="en-US" sz="2000" u="none" strike="noStrike" dirty="0">
                <a:latin typeface="Open Sans" pitchFamily="2" charset="0"/>
                <a:ea typeface="Open Sans" pitchFamily="2" charset="0"/>
                <a:cs typeface="Open Sans" pitchFamily="2" charset="0"/>
                <a:sym typeface="Open Sans"/>
              </a:rPr>
              <a:t>– </a:t>
            </a:r>
            <a:r>
              <a:rPr lang="en-US" sz="2000" b="0" u="none" strike="noStrike" dirty="0">
                <a:latin typeface="Open Sans" pitchFamily="2" charset="0"/>
                <a:ea typeface="Open Sans" pitchFamily="2" charset="0"/>
                <a:cs typeface="Open Sans" pitchFamily="2" charset="0"/>
                <a:sym typeface="Open Sans"/>
              </a:rPr>
              <a:t>Implementation procedures and frontline communication</a:t>
            </a:r>
            <a:endParaRPr dirty="0">
              <a:latin typeface="Open Sans" pitchFamily="2" charset="0"/>
              <a:ea typeface="Open Sans" pitchFamily="2" charset="0"/>
              <a:cs typeface="Open Sans" pitchFamily="2" charset="0"/>
            </a:endParaRPr>
          </a:p>
          <a:p>
            <a:pPr marL="285750" marR="0" lvl="0" indent="-285750" algn="l" rtl="0">
              <a:lnSpc>
                <a:spcPct val="120000"/>
              </a:lnSpc>
              <a:spcBef>
                <a:spcPts val="1200"/>
              </a:spcBef>
              <a:buClr>
                <a:srgbClr val="4C7A75"/>
              </a:buClr>
              <a:buSzPts val="2000"/>
              <a:buFont typeface="Arial"/>
              <a:buChar char="•"/>
            </a:pPr>
            <a:r>
              <a:rPr lang="en-US" sz="2000" b="1" u="none" strike="noStrike" dirty="0">
                <a:solidFill>
                  <a:srgbClr val="214D8D"/>
                </a:solidFill>
                <a:latin typeface="Open Sans" pitchFamily="2" charset="0"/>
                <a:ea typeface="Open Sans" pitchFamily="2" charset="0"/>
                <a:cs typeface="Open Sans" pitchFamily="2" charset="0"/>
                <a:sym typeface="Open Sans"/>
              </a:rPr>
              <a:t>Consumers</a:t>
            </a:r>
            <a:r>
              <a:rPr lang="en-US" sz="2000" u="none" strike="noStrike" dirty="0">
                <a:solidFill>
                  <a:srgbClr val="214D8D"/>
                </a:solidFill>
                <a:latin typeface="Open Sans" pitchFamily="2" charset="0"/>
                <a:ea typeface="Open Sans" pitchFamily="2" charset="0"/>
                <a:cs typeface="Open Sans" pitchFamily="2" charset="0"/>
                <a:sym typeface="Open Sans"/>
              </a:rPr>
              <a:t> </a:t>
            </a:r>
            <a:r>
              <a:rPr lang="en-US" sz="2000" u="none" strike="noStrike" dirty="0">
                <a:latin typeface="Open Sans" pitchFamily="2" charset="0"/>
                <a:ea typeface="Open Sans" pitchFamily="2" charset="0"/>
                <a:cs typeface="Open Sans" pitchFamily="2" charset="0"/>
                <a:sym typeface="Open Sans"/>
              </a:rPr>
              <a:t>– </a:t>
            </a:r>
            <a:r>
              <a:rPr lang="en-US" sz="2000" b="0" u="none" strike="noStrike" dirty="0">
                <a:latin typeface="Open Sans" pitchFamily="2" charset="0"/>
                <a:ea typeface="Open Sans" pitchFamily="2" charset="0"/>
                <a:cs typeface="Open Sans" pitchFamily="2" charset="0"/>
                <a:sym typeface="Open Sans"/>
              </a:rPr>
              <a:t>Service expectations and available supports</a:t>
            </a:r>
            <a:endParaRPr dirty="0">
              <a:latin typeface="Open Sans" pitchFamily="2" charset="0"/>
              <a:ea typeface="Open Sans" pitchFamily="2" charset="0"/>
              <a:cs typeface="Open Sans" pitchFamily="2" charset="0"/>
            </a:endParaRPr>
          </a:p>
          <a:p>
            <a:pPr marL="285750" marR="0" lvl="0" indent="-285750" algn="l" rtl="0">
              <a:lnSpc>
                <a:spcPct val="120000"/>
              </a:lnSpc>
              <a:spcBef>
                <a:spcPts val="1200"/>
              </a:spcBef>
              <a:buClr>
                <a:srgbClr val="4C7A75"/>
              </a:buClr>
              <a:buSzPts val="2000"/>
              <a:buFont typeface="Arial"/>
              <a:buChar char="•"/>
            </a:pPr>
            <a:r>
              <a:rPr lang="en-US" sz="2000" b="1" u="none" strike="noStrike" dirty="0">
                <a:solidFill>
                  <a:srgbClr val="214D8D"/>
                </a:solidFill>
                <a:latin typeface="Open Sans" pitchFamily="2" charset="0"/>
                <a:ea typeface="Open Sans" pitchFamily="2" charset="0"/>
                <a:cs typeface="Open Sans" pitchFamily="2" charset="0"/>
                <a:sym typeface="Open Sans"/>
              </a:rPr>
              <a:t>Stakeholders</a:t>
            </a:r>
            <a:r>
              <a:rPr lang="en-US" sz="2000" u="none" strike="noStrike" dirty="0">
                <a:solidFill>
                  <a:srgbClr val="214D8D"/>
                </a:solidFill>
                <a:latin typeface="Open Sans" pitchFamily="2" charset="0"/>
                <a:ea typeface="Open Sans" pitchFamily="2" charset="0"/>
                <a:cs typeface="Open Sans" pitchFamily="2" charset="0"/>
                <a:sym typeface="Open Sans"/>
              </a:rPr>
              <a:t> (CAP, SRC, CRPs, WIOA partners, others) </a:t>
            </a:r>
            <a:r>
              <a:rPr lang="en-US" sz="2000" u="none" strike="noStrike" dirty="0">
                <a:latin typeface="Open Sans" pitchFamily="2" charset="0"/>
                <a:ea typeface="Open Sans" pitchFamily="2" charset="0"/>
                <a:cs typeface="Open Sans" pitchFamily="2" charset="0"/>
                <a:sym typeface="Open Sans"/>
              </a:rPr>
              <a:t>– </a:t>
            </a:r>
            <a:r>
              <a:rPr lang="en-US" sz="2000" b="0" u="none" strike="noStrike" dirty="0">
                <a:latin typeface="Open Sans" pitchFamily="2" charset="0"/>
                <a:ea typeface="Open Sans" pitchFamily="2" charset="0"/>
                <a:cs typeface="Open Sans" pitchFamily="2" charset="0"/>
                <a:sym typeface="Open Sans"/>
              </a:rPr>
              <a:t>Collaboration and shared responsibilities</a:t>
            </a:r>
            <a:endParaRPr dirty="0">
              <a:latin typeface="Open Sans" pitchFamily="2" charset="0"/>
              <a:ea typeface="Open Sans" pitchFamily="2" charset="0"/>
              <a:cs typeface="Open Sans" pitchFamily="2" charset="0"/>
            </a:endParaRPr>
          </a:p>
        </p:txBody>
      </p:sp>
      <p:pic>
        <p:nvPicPr>
          <p:cNvPr id="406" name="Google Shape;406;p68">
            <a:extLst>
              <a:ext uri="{C183D7F6-B498-43B3-948B-1728B52AA6E4}">
                <adec:decorative xmlns:adec="http://schemas.microsoft.com/office/drawing/2017/decorative" val="1"/>
              </a:ext>
            </a:extLst>
          </p:cNvPr>
          <p:cNvPicPr preferRelativeResize="0"/>
          <p:nvPr/>
        </p:nvPicPr>
        <p:blipFill rotWithShape="1">
          <a:blip r:embed="rId3">
            <a:alphaModFix/>
          </a:blip>
          <a:srcRect l="30239" t="12157" r="21722" b="6111"/>
          <a:stretch/>
        </p:blipFill>
        <p:spPr>
          <a:xfrm flipH="1">
            <a:off x="7250206" y="1297304"/>
            <a:ext cx="4941794" cy="560518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9"/>
          <p:cNvSpPr txBox="1">
            <a:spLocks noGrp="1"/>
          </p:cNvSpPr>
          <p:nvPr>
            <p:ph type="title"/>
          </p:nvPr>
        </p:nvSpPr>
        <p:spPr>
          <a:xfrm>
            <a:off x="266700" y="202248"/>
            <a:ext cx="9423400" cy="1340802"/>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dirty="0">
                <a:solidFill>
                  <a:schemeClr val="accent2"/>
                </a:solidFill>
                <a:latin typeface="Open Sans"/>
                <a:ea typeface="Open Sans"/>
                <a:cs typeface="Open Sans"/>
                <a:sym typeface="Open Sans"/>
              </a:rPr>
              <a:t>Key Elements of the Communication Strategy</a:t>
            </a:r>
            <a:endParaRPr b="0" dirty="0">
              <a:solidFill>
                <a:schemeClr val="accent2"/>
              </a:solidFill>
              <a:latin typeface="Open Sans"/>
              <a:ea typeface="Open Sans"/>
              <a:cs typeface="Open Sans"/>
              <a:sym typeface="Open Sans"/>
            </a:endParaRPr>
          </a:p>
        </p:txBody>
      </p:sp>
      <p:sp>
        <p:nvSpPr>
          <p:cNvPr id="413" name="Google Shape;413;p69"/>
          <p:cNvSpPr txBox="1">
            <a:spLocks noGrp="1"/>
          </p:cNvSpPr>
          <p:nvPr>
            <p:ph type="body" idx="1"/>
          </p:nvPr>
        </p:nvSpPr>
        <p:spPr>
          <a:xfrm>
            <a:off x="266700" y="1752600"/>
            <a:ext cx="9764806" cy="4203700"/>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130000"/>
              </a:lnSpc>
              <a:spcBef>
                <a:spcPts val="600"/>
              </a:spcBef>
              <a:spcAft>
                <a:spcPts val="0"/>
              </a:spcAft>
              <a:buSzPts val="2000"/>
              <a:buFont typeface="Arial"/>
              <a:buAutoNum type="arabicPeriod"/>
            </a:pPr>
            <a:r>
              <a:rPr lang="en-US" sz="2000" b="1" u="none" strike="noStrike" dirty="0">
                <a:solidFill>
                  <a:srgbClr val="214D8D"/>
                </a:solidFill>
                <a:latin typeface="Open Sans"/>
                <a:ea typeface="Open Sans"/>
                <a:cs typeface="Open Sans"/>
                <a:sym typeface="Open Sans"/>
              </a:rPr>
              <a:t>Clearly Explain the Decision-Making Process</a:t>
            </a:r>
            <a:endParaRPr sz="2000" u="none" strike="noStrike" dirty="0">
              <a:solidFill>
                <a:srgbClr val="214D8D"/>
              </a:solidFill>
              <a:latin typeface="Open Sans"/>
              <a:ea typeface="Open Sans"/>
              <a:cs typeface="Open Sans"/>
              <a:sym typeface="Open Sans"/>
            </a:endParaRPr>
          </a:p>
          <a:p>
            <a:pPr marL="628650" marR="0" lvl="1" indent="-171450" algn="l" rtl="0">
              <a:lnSpc>
                <a:spcPct val="130000"/>
              </a:lnSpc>
              <a:spcBef>
                <a:spcPts val="600"/>
              </a:spcBef>
              <a:spcAft>
                <a:spcPts val="0"/>
              </a:spcAft>
              <a:buSzPts val="1800"/>
              <a:buFont typeface="Arial"/>
              <a:buChar char="•"/>
            </a:pPr>
            <a:r>
              <a:rPr lang="en-US" sz="1800" b="0" u="none" strike="noStrike" dirty="0">
                <a:latin typeface="Open Sans"/>
                <a:ea typeface="Open Sans"/>
                <a:cs typeface="Open Sans"/>
                <a:sym typeface="Open Sans"/>
              </a:rPr>
              <a:t>Provide a transparent rationale for implementing OOS.</a:t>
            </a:r>
            <a:endParaRPr dirty="0"/>
          </a:p>
          <a:p>
            <a:pPr marL="628650" marR="0" lvl="1" indent="-171450" algn="l" rtl="0">
              <a:lnSpc>
                <a:spcPct val="130000"/>
              </a:lnSpc>
              <a:spcBef>
                <a:spcPts val="600"/>
              </a:spcBef>
              <a:spcAft>
                <a:spcPts val="0"/>
              </a:spcAft>
              <a:buSzPts val="1800"/>
              <a:buFont typeface="Arial"/>
              <a:buChar char="•"/>
            </a:pPr>
            <a:r>
              <a:rPr lang="en-US" sz="1800" b="0" u="none" strike="noStrike" dirty="0">
                <a:latin typeface="Open Sans"/>
                <a:ea typeface="Open Sans"/>
                <a:cs typeface="Open Sans"/>
                <a:sym typeface="Open Sans"/>
              </a:rPr>
              <a:t>Detail how priority categories are determined and how they impact service delivery.</a:t>
            </a:r>
            <a:endParaRPr dirty="0"/>
          </a:p>
          <a:p>
            <a:pPr marL="342900" marR="0" lvl="0" indent="-342900" algn="l" rtl="0">
              <a:lnSpc>
                <a:spcPct val="130000"/>
              </a:lnSpc>
              <a:spcBef>
                <a:spcPts val="600"/>
              </a:spcBef>
              <a:spcAft>
                <a:spcPts val="0"/>
              </a:spcAft>
              <a:buSzPts val="2000"/>
              <a:buFont typeface="Arial"/>
              <a:buAutoNum type="arabicPeriod"/>
            </a:pPr>
            <a:r>
              <a:rPr lang="en-US" sz="2000" b="1" u="none" strike="noStrike" dirty="0">
                <a:solidFill>
                  <a:srgbClr val="214D8D"/>
                </a:solidFill>
                <a:latin typeface="Open Sans"/>
                <a:ea typeface="Open Sans"/>
                <a:cs typeface="Open Sans"/>
                <a:sym typeface="Open Sans"/>
              </a:rPr>
              <a:t>Illustrate Cost Increases and Resource Constraints</a:t>
            </a:r>
            <a:endParaRPr sz="2000" u="none" strike="noStrike" dirty="0">
              <a:solidFill>
                <a:srgbClr val="214D8D"/>
              </a:solidFill>
              <a:latin typeface="Open Sans"/>
              <a:ea typeface="Open Sans"/>
              <a:cs typeface="Open Sans"/>
              <a:sym typeface="Open Sans"/>
            </a:endParaRPr>
          </a:p>
          <a:p>
            <a:pPr marL="628650" marR="0" lvl="1" indent="-171450" algn="l" rtl="0">
              <a:lnSpc>
                <a:spcPct val="130000"/>
              </a:lnSpc>
              <a:spcBef>
                <a:spcPts val="600"/>
              </a:spcBef>
              <a:spcAft>
                <a:spcPts val="0"/>
              </a:spcAft>
              <a:buSzPts val="1800"/>
              <a:buFont typeface="Arial"/>
              <a:buChar char="•"/>
            </a:pPr>
            <a:r>
              <a:rPr lang="en-US" sz="1800" b="0" u="none" strike="noStrike" dirty="0">
                <a:latin typeface="Open Sans"/>
                <a:ea typeface="Open Sans"/>
                <a:cs typeface="Open Sans"/>
                <a:sym typeface="Open Sans"/>
              </a:rPr>
              <a:t>Use data on consumer trends and service costs to explain financial challenges.</a:t>
            </a:r>
            <a:endParaRPr dirty="0"/>
          </a:p>
          <a:p>
            <a:pPr marL="628650" marR="0" lvl="1" indent="-171450" algn="l" rtl="0">
              <a:lnSpc>
                <a:spcPct val="130000"/>
              </a:lnSpc>
              <a:spcBef>
                <a:spcPts val="600"/>
              </a:spcBef>
              <a:spcAft>
                <a:spcPts val="0"/>
              </a:spcAft>
              <a:buSzPts val="1800"/>
              <a:buFont typeface="Arial"/>
              <a:buChar char="•"/>
            </a:pPr>
            <a:r>
              <a:rPr lang="en-US" sz="1800" b="0" u="none" strike="noStrike" dirty="0">
                <a:latin typeface="Open Sans"/>
                <a:ea typeface="Open Sans"/>
                <a:cs typeface="Open Sans"/>
                <a:sym typeface="Open Sans"/>
              </a:rPr>
              <a:t>Show why the agency cannot provide the full range of services to all applicants.</a:t>
            </a:r>
            <a:endParaRPr dirty="0"/>
          </a:p>
          <a:p>
            <a:pPr marL="342900" marR="0" lvl="0" indent="-342900" algn="l" rtl="0">
              <a:lnSpc>
                <a:spcPct val="130000"/>
              </a:lnSpc>
              <a:spcBef>
                <a:spcPts val="600"/>
              </a:spcBef>
              <a:spcAft>
                <a:spcPts val="0"/>
              </a:spcAft>
              <a:buSzPts val="2000"/>
              <a:buFont typeface="Arial"/>
              <a:buAutoNum type="arabicPeriod"/>
            </a:pPr>
            <a:r>
              <a:rPr lang="en-US" sz="2000" b="1" u="none" strike="noStrike" dirty="0">
                <a:solidFill>
                  <a:srgbClr val="214D8D"/>
                </a:solidFill>
                <a:latin typeface="Open Sans"/>
                <a:ea typeface="Open Sans"/>
                <a:cs typeface="Open Sans"/>
                <a:sym typeface="Open Sans"/>
              </a:rPr>
              <a:t>Address Service Quality and Caseload Management</a:t>
            </a:r>
            <a:endParaRPr sz="2000" u="none" strike="noStrike" dirty="0">
              <a:solidFill>
                <a:srgbClr val="214D8D"/>
              </a:solidFill>
              <a:latin typeface="Open Sans"/>
              <a:ea typeface="Open Sans"/>
              <a:cs typeface="Open Sans"/>
              <a:sym typeface="Open Sans"/>
            </a:endParaRPr>
          </a:p>
          <a:p>
            <a:pPr marL="628650" marR="0" lvl="1" indent="-171450" algn="l" rtl="0">
              <a:lnSpc>
                <a:spcPct val="130000"/>
              </a:lnSpc>
              <a:spcBef>
                <a:spcPts val="600"/>
              </a:spcBef>
              <a:spcAft>
                <a:spcPts val="0"/>
              </a:spcAft>
              <a:buSzPts val="1800"/>
              <a:buFont typeface="Arial"/>
              <a:buChar char="•"/>
            </a:pPr>
            <a:r>
              <a:rPr lang="en-US" sz="1800" b="0" u="none" strike="noStrike" dirty="0">
                <a:latin typeface="Open Sans"/>
                <a:ea typeface="Open Sans"/>
                <a:cs typeface="Open Sans"/>
                <a:sym typeface="Open Sans"/>
              </a:rPr>
              <a:t>Explain how high caseloads affect service quality and why action is needed.</a:t>
            </a:r>
            <a:endParaRPr dirty="0"/>
          </a:p>
          <a:p>
            <a:pPr marL="628650" marR="0" lvl="1" indent="-171450" algn="l" rtl="0">
              <a:lnSpc>
                <a:spcPct val="130000"/>
              </a:lnSpc>
              <a:spcBef>
                <a:spcPts val="600"/>
              </a:spcBef>
              <a:spcAft>
                <a:spcPts val="0"/>
              </a:spcAft>
              <a:buSzPts val="1800"/>
              <a:buFont typeface="Arial"/>
              <a:buChar char="•"/>
            </a:pPr>
            <a:r>
              <a:rPr lang="en-US" sz="1800" b="0" u="none" strike="noStrike" dirty="0">
                <a:latin typeface="Open Sans"/>
                <a:ea typeface="Open Sans"/>
                <a:cs typeface="Open Sans"/>
                <a:sym typeface="Open Sans"/>
              </a:rPr>
              <a:t>Clarify that OOS is a temporary measure to stabilize service delivery and ensure sustainability.</a:t>
            </a:r>
            <a:endParaRPr dirty="0"/>
          </a:p>
        </p:txBody>
      </p:sp>
      <p:pic>
        <p:nvPicPr>
          <p:cNvPr id="414" name="Google Shape;414;p69">
            <a:extLst>
              <a:ext uri="{C183D7F6-B498-43B3-948B-1728B52AA6E4}">
                <adec:decorative xmlns:adec="http://schemas.microsoft.com/office/drawing/2017/decorative" val="1"/>
              </a:ext>
            </a:extLst>
          </p:cNvPr>
          <p:cNvPicPr preferRelativeResize="0"/>
          <p:nvPr/>
        </p:nvPicPr>
        <p:blipFill rotWithShape="1">
          <a:blip r:embed="rId3">
            <a:alphaModFix/>
          </a:blip>
          <a:srcRect l="8251" t="15428" r="5914" b="18654"/>
          <a:stretch/>
        </p:blipFill>
        <p:spPr>
          <a:xfrm>
            <a:off x="9183329" y="4411948"/>
            <a:ext cx="3008671" cy="231058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0"/>
          <p:cNvSpPr txBox="1">
            <a:spLocks noGrp="1"/>
          </p:cNvSpPr>
          <p:nvPr>
            <p:ph type="title"/>
          </p:nvPr>
        </p:nvSpPr>
        <p:spPr>
          <a:xfrm>
            <a:off x="266700" y="202248"/>
            <a:ext cx="9423400" cy="1340802"/>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dirty="0">
                <a:solidFill>
                  <a:schemeClr val="accent2"/>
                </a:solidFill>
                <a:latin typeface="Open Sans"/>
                <a:ea typeface="Open Sans"/>
                <a:cs typeface="Open Sans"/>
                <a:sym typeface="Open Sans"/>
              </a:rPr>
              <a:t>Key Elements of the Communication Strategy </a:t>
            </a:r>
            <a:r>
              <a:rPr lang="en-US" sz="2000" b="0" dirty="0">
                <a:solidFill>
                  <a:schemeClr val="accent2"/>
                </a:solidFill>
                <a:latin typeface="Open Sans"/>
                <a:ea typeface="Open Sans"/>
                <a:cs typeface="Open Sans"/>
                <a:sym typeface="Open Sans"/>
              </a:rPr>
              <a:t>(2)</a:t>
            </a:r>
            <a:endParaRPr b="0" dirty="0">
              <a:solidFill>
                <a:schemeClr val="accent2"/>
              </a:solidFill>
              <a:latin typeface="Open Sans"/>
              <a:ea typeface="Open Sans"/>
              <a:cs typeface="Open Sans"/>
              <a:sym typeface="Open Sans"/>
            </a:endParaRPr>
          </a:p>
        </p:txBody>
      </p:sp>
      <p:sp>
        <p:nvSpPr>
          <p:cNvPr id="421" name="Google Shape;421;p70"/>
          <p:cNvSpPr txBox="1">
            <a:spLocks noGrp="1"/>
          </p:cNvSpPr>
          <p:nvPr>
            <p:ph type="body" idx="1"/>
          </p:nvPr>
        </p:nvSpPr>
        <p:spPr>
          <a:xfrm>
            <a:off x="266700" y="1700011"/>
            <a:ext cx="11237042" cy="4481847"/>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120000"/>
              </a:lnSpc>
              <a:spcBef>
                <a:spcPts val="1200"/>
              </a:spcBef>
              <a:spcAft>
                <a:spcPts val="0"/>
              </a:spcAft>
              <a:buSzPts val="2000"/>
              <a:buFont typeface="Arial"/>
              <a:buAutoNum type="arabicPeriod" startAt="4"/>
            </a:pPr>
            <a:r>
              <a:rPr lang="en-US" sz="2000" b="1" u="none" strike="noStrike" dirty="0">
                <a:solidFill>
                  <a:srgbClr val="214D8D"/>
                </a:solidFill>
                <a:latin typeface="Open Sans" pitchFamily="2" charset="0"/>
                <a:ea typeface="Open Sans" pitchFamily="2" charset="0"/>
                <a:cs typeface="Open Sans" pitchFamily="2" charset="0"/>
                <a:sym typeface="Open Sans"/>
              </a:rPr>
              <a:t>Explain the Impact on Students with Disabilities</a:t>
            </a:r>
            <a:r>
              <a:rPr lang="en-US" sz="2000" u="none" strike="noStrike" dirty="0">
                <a:solidFill>
                  <a:srgbClr val="214D8D"/>
                </a:solidFill>
                <a:latin typeface="Open Sans" pitchFamily="2" charset="0"/>
                <a:ea typeface="Open Sans" pitchFamily="2" charset="0"/>
                <a:cs typeface="Open Sans" pitchFamily="2" charset="0"/>
                <a:sym typeface="Open Sans"/>
              </a:rPr>
              <a:t>   </a:t>
            </a:r>
            <a:endParaRPr dirty="0">
              <a:latin typeface="Open Sans" pitchFamily="2" charset="0"/>
              <a:ea typeface="Open Sans" pitchFamily="2" charset="0"/>
              <a:cs typeface="Open Sans" pitchFamily="2" charset="0"/>
            </a:endParaRPr>
          </a:p>
          <a:p>
            <a:pPr marL="628650" marR="0" lvl="1" indent="-171450" algn="l" rtl="0">
              <a:lnSpc>
                <a:spcPct val="120000"/>
              </a:lnSpc>
              <a:spcBef>
                <a:spcPts val="1200"/>
              </a:spcBef>
              <a:spcAft>
                <a:spcPts val="0"/>
              </a:spcAft>
              <a:buSzPts val="2000"/>
              <a:buFont typeface="Arial"/>
              <a:buChar char="•"/>
            </a:pPr>
            <a:r>
              <a:rPr lang="en-US" sz="1600" b="0" u="none" strike="noStrike" dirty="0">
                <a:latin typeface="Open Sans" pitchFamily="2" charset="0"/>
                <a:ea typeface="Open Sans" pitchFamily="2" charset="0"/>
                <a:cs typeface="Open Sans" pitchFamily="2" charset="0"/>
                <a:sym typeface="Open Sans"/>
              </a:rPr>
              <a:t>Communicate how OOS and any disability priority category closures may affect access to pre-employment transition services (Pre-ETS)</a:t>
            </a:r>
            <a:r>
              <a:rPr lang="en-US" sz="1600" b="0" dirty="0">
                <a:solidFill>
                  <a:schemeClr val="tx1"/>
                </a:solidFill>
                <a:latin typeface="Open Sans" pitchFamily="2" charset="0"/>
                <a:ea typeface="Open Sans" pitchFamily="2" charset="0"/>
                <a:cs typeface="Open Sans" pitchFamily="2" charset="0"/>
                <a:sym typeface="Open Sans"/>
              </a:rPr>
              <a:t>,</a:t>
            </a:r>
            <a:r>
              <a:rPr lang="en-US" sz="1600" b="0" u="none" strike="noStrike" dirty="0">
                <a:solidFill>
                  <a:srgbClr val="FF0000"/>
                </a:solidFill>
                <a:latin typeface="Open Sans" pitchFamily="2" charset="0"/>
                <a:ea typeface="Open Sans" pitchFamily="2" charset="0"/>
                <a:cs typeface="Open Sans" pitchFamily="2" charset="0"/>
                <a:sym typeface="Open Sans"/>
              </a:rPr>
              <a:t> </a:t>
            </a:r>
            <a:r>
              <a:rPr lang="en-US" sz="1600" b="0" u="none" strike="noStrike" dirty="0">
                <a:latin typeface="Open Sans" pitchFamily="2" charset="0"/>
                <a:ea typeface="Open Sans" pitchFamily="2" charset="0"/>
                <a:cs typeface="Open Sans" pitchFamily="2" charset="0"/>
                <a:sym typeface="Open Sans"/>
              </a:rPr>
              <a:t>particularly if the agency provides Pre-ETS through a TPCA.</a:t>
            </a:r>
            <a:endParaRPr dirty="0">
              <a:latin typeface="Open Sans" pitchFamily="2" charset="0"/>
              <a:ea typeface="Open Sans" pitchFamily="2" charset="0"/>
              <a:cs typeface="Open Sans" pitchFamily="2" charset="0"/>
            </a:endParaRPr>
          </a:p>
          <a:p>
            <a:pPr marL="628650" marR="0" lvl="1" indent="-171450" algn="l" rtl="0">
              <a:lnSpc>
                <a:spcPct val="120000"/>
              </a:lnSpc>
              <a:spcBef>
                <a:spcPts val="1200"/>
              </a:spcBef>
              <a:spcAft>
                <a:spcPts val="0"/>
              </a:spcAft>
              <a:buSzPts val="2000"/>
              <a:buFont typeface="Arial"/>
              <a:buChar char="•"/>
            </a:pPr>
            <a:r>
              <a:rPr lang="en-US" sz="1600" b="0" u="none" strike="noStrike" dirty="0">
                <a:latin typeface="Open Sans" pitchFamily="2" charset="0"/>
                <a:ea typeface="Open Sans" pitchFamily="2" charset="0"/>
                <a:cs typeface="Open Sans" pitchFamily="2" charset="0"/>
                <a:sym typeface="Open Sans"/>
              </a:rPr>
              <a:t>Reinforce the agency’s commitment to serving students with disabilities within regulatory requirements.</a:t>
            </a:r>
            <a:endParaRPr sz="1600" b="0" dirty="0">
              <a:latin typeface="Open Sans" pitchFamily="2" charset="0"/>
              <a:ea typeface="Open Sans" pitchFamily="2" charset="0"/>
              <a:cs typeface="Open Sans" pitchFamily="2" charset="0"/>
              <a:sym typeface="Open Sans"/>
            </a:endParaRPr>
          </a:p>
          <a:p>
            <a:pPr marL="228600" marR="0" lvl="0" indent="-228600" algn="l" rtl="0">
              <a:lnSpc>
                <a:spcPct val="120000"/>
              </a:lnSpc>
              <a:spcBef>
                <a:spcPts val="1200"/>
              </a:spcBef>
              <a:spcAft>
                <a:spcPts val="0"/>
              </a:spcAft>
              <a:buSzPts val="2000"/>
              <a:buFont typeface="Arial"/>
              <a:buAutoNum type="arabicPeriod" startAt="4"/>
            </a:pPr>
            <a:r>
              <a:rPr lang="en-US" sz="2000" b="1" u="none" strike="noStrike" dirty="0">
                <a:solidFill>
                  <a:srgbClr val="214D8D"/>
                </a:solidFill>
                <a:latin typeface="Open Sans" pitchFamily="2" charset="0"/>
                <a:ea typeface="Open Sans" pitchFamily="2" charset="0"/>
                <a:cs typeface="Open Sans" pitchFamily="2" charset="0"/>
                <a:sym typeface="Open Sans"/>
              </a:rPr>
              <a:t>Promote Transparency in Cost-Containment Efforts</a:t>
            </a:r>
            <a:endParaRPr sz="2000" u="none" strike="noStrike" dirty="0">
              <a:solidFill>
                <a:srgbClr val="214D8D"/>
              </a:solidFill>
              <a:latin typeface="Open Sans" pitchFamily="2" charset="0"/>
              <a:ea typeface="Open Sans" pitchFamily="2" charset="0"/>
              <a:cs typeface="Open Sans" pitchFamily="2" charset="0"/>
              <a:sym typeface="Open Sans"/>
            </a:endParaRPr>
          </a:p>
          <a:p>
            <a:pPr marL="628650" marR="0" lvl="1" indent="-171450" algn="l" rtl="0">
              <a:lnSpc>
                <a:spcPct val="120000"/>
              </a:lnSpc>
              <a:spcBef>
                <a:spcPts val="1200"/>
              </a:spcBef>
              <a:spcAft>
                <a:spcPts val="0"/>
              </a:spcAft>
              <a:buSzPts val="2000"/>
              <a:buFont typeface="Arial"/>
              <a:buChar char="•"/>
            </a:pPr>
            <a:r>
              <a:rPr lang="en-US" sz="1600" b="0" u="none" strike="noStrike" dirty="0">
                <a:latin typeface="Open Sans" pitchFamily="2" charset="0"/>
                <a:ea typeface="Open Sans" pitchFamily="2" charset="0"/>
                <a:cs typeface="Open Sans" pitchFamily="2" charset="0"/>
                <a:sym typeface="Open Sans"/>
              </a:rPr>
              <a:t>Actively share progress on cost-saving measures and system improvements.</a:t>
            </a:r>
            <a:endParaRPr sz="1600" dirty="0">
              <a:latin typeface="Open Sans" pitchFamily="2" charset="0"/>
              <a:ea typeface="Open Sans" pitchFamily="2" charset="0"/>
              <a:cs typeface="Open Sans" pitchFamily="2" charset="0"/>
            </a:endParaRPr>
          </a:p>
          <a:p>
            <a:pPr marL="628650" marR="0" lvl="1" indent="-171450" algn="l" rtl="0">
              <a:lnSpc>
                <a:spcPct val="120000"/>
              </a:lnSpc>
              <a:spcBef>
                <a:spcPts val="1200"/>
              </a:spcBef>
              <a:spcAft>
                <a:spcPts val="0"/>
              </a:spcAft>
              <a:buSzPts val="2000"/>
              <a:buFont typeface="Arial"/>
              <a:buChar char="•"/>
            </a:pPr>
            <a:r>
              <a:rPr lang="en-US" sz="1600" b="0" u="none" strike="noStrike" dirty="0">
                <a:latin typeface="Open Sans" pitchFamily="2" charset="0"/>
                <a:ea typeface="Open Sans" pitchFamily="2" charset="0"/>
                <a:cs typeface="Open Sans" pitchFamily="2" charset="0"/>
                <a:sym typeface="Open Sans"/>
              </a:rPr>
              <a:t>Highlight both short-term and long-term solutions to reassure stakeholders that the waitlist is not permanent.</a:t>
            </a:r>
            <a:endParaRPr sz="1600" dirty="0">
              <a:latin typeface="Open Sans" pitchFamily="2" charset="0"/>
              <a:ea typeface="Open Sans" pitchFamily="2" charset="0"/>
              <a:cs typeface="Open Sans" pitchFamily="2" charset="0"/>
            </a:endParaRPr>
          </a:p>
          <a:p>
            <a:pPr marL="228600" marR="0" lvl="0" indent="-228600" algn="l" rtl="0">
              <a:lnSpc>
                <a:spcPct val="120000"/>
              </a:lnSpc>
              <a:spcBef>
                <a:spcPts val="1200"/>
              </a:spcBef>
              <a:spcAft>
                <a:spcPts val="0"/>
              </a:spcAft>
              <a:buSzPts val="2000"/>
              <a:buFont typeface="Arial"/>
              <a:buAutoNum type="arabicPeriod" startAt="4"/>
            </a:pPr>
            <a:r>
              <a:rPr lang="en-US" sz="2000" b="1" u="none" strike="noStrike" dirty="0">
                <a:solidFill>
                  <a:srgbClr val="214D8D"/>
                </a:solidFill>
                <a:latin typeface="Open Sans" pitchFamily="2" charset="0"/>
                <a:ea typeface="Open Sans" pitchFamily="2" charset="0"/>
                <a:cs typeface="Open Sans" pitchFamily="2" charset="0"/>
                <a:sym typeface="Open Sans"/>
              </a:rPr>
              <a:t>Clarify Eligibility and Priority Categories</a:t>
            </a:r>
            <a:endParaRPr sz="2000" u="none" strike="noStrike" dirty="0">
              <a:solidFill>
                <a:srgbClr val="214D8D"/>
              </a:solidFill>
              <a:latin typeface="Open Sans" pitchFamily="2" charset="0"/>
              <a:ea typeface="Open Sans" pitchFamily="2" charset="0"/>
              <a:cs typeface="Open Sans" pitchFamily="2" charset="0"/>
              <a:sym typeface="Open Sans"/>
            </a:endParaRPr>
          </a:p>
          <a:p>
            <a:pPr marL="742950" marR="0" lvl="1" indent="-285750" algn="l" rtl="0">
              <a:lnSpc>
                <a:spcPct val="120000"/>
              </a:lnSpc>
              <a:spcBef>
                <a:spcPts val="1200"/>
              </a:spcBef>
              <a:spcAft>
                <a:spcPts val="0"/>
              </a:spcAft>
              <a:buSzPts val="2000"/>
              <a:buFont typeface="Arial"/>
              <a:buChar char="•"/>
            </a:pPr>
            <a:r>
              <a:rPr lang="en-US" sz="1600" b="0" u="none" strike="noStrike" dirty="0">
                <a:latin typeface="Open Sans" pitchFamily="2" charset="0"/>
                <a:ea typeface="Open Sans" pitchFamily="2" charset="0"/>
                <a:cs typeface="Open Sans" pitchFamily="2" charset="0"/>
                <a:sym typeface="Open Sans"/>
              </a:rPr>
              <a:t>Address misconceptions about who qualifies as having the Most Significant Disability (MSD).</a:t>
            </a:r>
            <a:endParaRPr sz="1600" dirty="0">
              <a:latin typeface="Open Sans" pitchFamily="2" charset="0"/>
              <a:ea typeface="Open Sans" pitchFamily="2" charset="0"/>
              <a:cs typeface="Open Sans" pitchFamily="2" charset="0"/>
            </a:endParaRPr>
          </a:p>
          <a:p>
            <a:pPr marL="742950" marR="0" lvl="1" indent="-285750" algn="l" rtl="0">
              <a:lnSpc>
                <a:spcPct val="120000"/>
              </a:lnSpc>
              <a:spcBef>
                <a:spcPts val="1200"/>
              </a:spcBef>
              <a:spcAft>
                <a:spcPts val="0"/>
              </a:spcAft>
              <a:buSzPts val="2000"/>
              <a:buFont typeface="Arial"/>
              <a:buChar char="•"/>
            </a:pPr>
            <a:r>
              <a:rPr lang="en-US" sz="1600" b="0" u="none" strike="noStrike" dirty="0">
                <a:latin typeface="Open Sans" pitchFamily="2" charset="0"/>
                <a:ea typeface="Open Sans" pitchFamily="2" charset="0"/>
                <a:cs typeface="Open Sans" pitchFamily="2" charset="0"/>
                <a:sym typeface="Open Sans"/>
              </a:rPr>
              <a:t>Ensure fair and equitable access to services through clear eligibility guidelines.</a:t>
            </a:r>
            <a:endParaRPr sz="1600" dirty="0">
              <a:latin typeface="Open Sans" pitchFamily="2" charset="0"/>
              <a:ea typeface="Open Sans" pitchFamily="2" charset="0"/>
              <a:cs typeface="Open Sans"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304b626af7c_2_10"/>
          <p:cNvSpPr txBox="1">
            <a:spLocks noGrp="1"/>
          </p:cNvSpPr>
          <p:nvPr>
            <p:ph type="title"/>
          </p:nvPr>
        </p:nvSpPr>
        <p:spPr>
          <a:xfrm>
            <a:off x="699150" y="2476350"/>
            <a:ext cx="10793700" cy="1905300"/>
          </a:xfrm>
          <a:prstGeom prst="rect">
            <a:avLst/>
          </a:prstGeom>
        </p:spPr>
        <p:txBody>
          <a:bodyPr spcFirstLastPara="1" wrap="square" lIns="91425" tIns="45700" rIns="91425" bIns="45700" anchor="b" anchorCtr="0">
            <a:noAutofit/>
          </a:bodyPr>
          <a:lstStyle/>
          <a:p>
            <a:pPr marL="0" lvl="0" indent="0" algn="ctr" rtl="0">
              <a:lnSpc>
                <a:spcPct val="110000"/>
              </a:lnSpc>
              <a:spcBef>
                <a:spcPts val="0"/>
              </a:spcBef>
              <a:spcAft>
                <a:spcPts val="0"/>
              </a:spcAft>
              <a:buNone/>
            </a:pPr>
            <a:r>
              <a:rPr lang="en-US" b="1" dirty="0">
                <a:solidFill>
                  <a:schemeClr val="accent4">
                    <a:lumMod val="60000"/>
                    <a:lumOff val="40000"/>
                  </a:schemeClr>
                </a:solidFill>
                <a:latin typeface="Open Sans" pitchFamily="2" charset="0"/>
                <a:ea typeface="Open Sans" pitchFamily="2" charset="0"/>
                <a:cs typeface="Open Sans" pitchFamily="2" charset="0"/>
              </a:rPr>
              <a:t>Step 4. </a:t>
            </a:r>
            <a:r>
              <a:rPr lang="en-US" b="1" dirty="0">
                <a:latin typeface="Open Sans" pitchFamily="2" charset="0"/>
                <a:ea typeface="Open Sans" pitchFamily="2" charset="0"/>
                <a:cs typeface="Open Sans" pitchFamily="2" charset="0"/>
              </a:rPr>
              <a:t>After Implementing an OOS</a:t>
            </a:r>
            <a:endParaRPr b="1" dirty="0">
              <a:latin typeface="Open Sans" pitchFamily="2" charset="0"/>
              <a:ea typeface="Open Sans" pitchFamily="2" charset="0"/>
              <a:cs typeface="Open Sans"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
          <p:cNvSpPr txBox="1">
            <a:spLocks noGrp="1"/>
          </p:cNvSpPr>
          <p:nvPr>
            <p:ph type="title"/>
          </p:nvPr>
        </p:nvSpPr>
        <p:spPr>
          <a:xfrm>
            <a:off x="367535" y="587703"/>
            <a:ext cx="9928609" cy="97394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Open Sans"/>
              <a:buNone/>
            </a:pPr>
            <a:r>
              <a:rPr lang="en-US" sz="4800" dirty="0">
                <a:solidFill>
                  <a:srgbClr val="4C7A75"/>
                </a:solidFill>
                <a:latin typeface="Open Sans"/>
                <a:ea typeface="Open Sans"/>
                <a:cs typeface="Open Sans"/>
                <a:sym typeface="Open Sans"/>
              </a:rPr>
              <a:t>Objectives for this Presentation</a:t>
            </a:r>
            <a:endParaRPr sz="4800" dirty="0">
              <a:latin typeface="Open Sans"/>
              <a:ea typeface="Open Sans"/>
              <a:cs typeface="Open Sans"/>
              <a:sym typeface="Open Sans"/>
            </a:endParaRPr>
          </a:p>
        </p:txBody>
      </p:sp>
      <p:sp>
        <p:nvSpPr>
          <p:cNvPr id="167" name="Google Shape;167;p3"/>
          <p:cNvSpPr txBox="1">
            <a:spLocks noGrp="1"/>
          </p:cNvSpPr>
          <p:nvPr>
            <p:ph type="body" idx="1"/>
          </p:nvPr>
        </p:nvSpPr>
        <p:spPr>
          <a:xfrm>
            <a:off x="367535" y="1888251"/>
            <a:ext cx="8422504" cy="4382046"/>
          </a:xfrm>
          <a:prstGeom prst="rect">
            <a:avLst/>
          </a:prstGeom>
          <a:noFill/>
          <a:ln>
            <a:noFill/>
          </a:ln>
        </p:spPr>
        <p:txBody>
          <a:bodyPr spcFirstLastPara="1" wrap="square" lIns="91425" tIns="45700" rIns="91425" bIns="45700" anchor="t" anchorCtr="0">
            <a:normAutofit/>
          </a:bodyPr>
          <a:lstStyle/>
          <a:p>
            <a:pPr marL="50800" lvl="0" indent="0" algn="l" rtl="0">
              <a:lnSpc>
                <a:spcPct val="130000"/>
              </a:lnSpc>
              <a:spcBef>
                <a:spcPts val="0"/>
              </a:spcBef>
              <a:spcAft>
                <a:spcPts val="0"/>
              </a:spcAft>
              <a:buSzPts val="2800"/>
              <a:buNone/>
            </a:pPr>
            <a:r>
              <a:rPr lang="en-US" sz="3600" b="1" dirty="0">
                <a:latin typeface="Open Sans"/>
                <a:ea typeface="Open Sans"/>
                <a:cs typeface="Open Sans"/>
                <a:sym typeface="Open Sans"/>
              </a:rPr>
              <a:t>Looking at </a:t>
            </a:r>
            <a:r>
              <a:rPr lang="en-US" sz="3600" b="1" dirty="0">
                <a:solidFill>
                  <a:srgbClr val="4C7A75"/>
                </a:solidFill>
                <a:latin typeface="Open Sans"/>
                <a:ea typeface="Open Sans"/>
                <a:cs typeface="Open Sans"/>
                <a:sym typeface="Open Sans"/>
              </a:rPr>
              <a:t>OOS</a:t>
            </a:r>
            <a:r>
              <a:rPr lang="en-US" sz="3600" b="1" dirty="0">
                <a:latin typeface="Open Sans"/>
                <a:ea typeface="Open Sans"/>
                <a:cs typeface="Open Sans"/>
                <a:sym typeface="Open Sans"/>
              </a:rPr>
              <a:t> from </a:t>
            </a:r>
            <a:r>
              <a:rPr lang="en-US" sz="3600" b="1" dirty="0">
                <a:solidFill>
                  <a:srgbClr val="A37238"/>
                </a:solidFill>
                <a:latin typeface="Open Sans"/>
                <a:ea typeface="Open Sans"/>
                <a:cs typeface="Open Sans"/>
                <a:sym typeface="Open Sans"/>
              </a:rPr>
              <a:t>two perspectives</a:t>
            </a:r>
            <a:r>
              <a:rPr lang="en-US" sz="3600" b="1" dirty="0">
                <a:latin typeface="Open Sans"/>
                <a:ea typeface="Open Sans"/>
                <a:cs typeface="Open Sans"/>
                <a:sym typeface="Open Sans"/>
              </a:rPr>
              <a:t>:</a:t>
            </a:r>
            <a:endParaRPr sz="3200" b="1" dirty="0">
              <a:latin typeface="Open Sans"/>
              <a:ea typeface="Open Sans"/>
              <a:cs typeface="Open Sans"/>
              <a:sym typeface="Open Sans"/>
            </a:endParaRPr>
          </a:p>
          <a:p>
            <a:pPr marL="685800" lvl="0" indent="-457200" algn="l" rtl="0">
              <a:lnSpc>
                <a:spcPct val="130000"/>
              </a:lnSpc>
              <a:spcBef>
                <a:spcPts val="0"/>
              </a:spcBef>
              <a:spcAft>
                <a:spcPts val="0"/>
              </a:spcAft>
              <a:buClr>
                <a:srgbClr val="A37238"/>
              </a:buClr>
              <a:buSzPts val="2800"/>
              <a:buFont typeface="Arial"/>
              <a:buChar char="•"/>
            </a:pPr>
            <a:r>
              <a:rPr lang="en-US" dirty="0">
                <a:latin typeface="Open Sans"/>
                <a:ea typeface="Open Sans"/>
                <a:cs typeface="Open Sans"/>
                <a:sym typeface="Open Sans"/>
              </a:rPr>
              <a:t>Ground participants in the regulatory requirements.</a:t>
            </a:r>
            <a:endParaRPr dirty="0"/>
          </a:p>
          <a:p>
            <a:pPr marL="685800" lvl="0" indent="-457200" algn="l" rtl="0">
              <a:lnSpc>
                <a:spcPct val="130000"/>
              </a:lnSpc>
              <a:spcBef>
                <a:spcPts val="0"/>
              </a:spcBef>
              <a:spcAft>
                <a:spcPts val="0"/>
              </a:spcAft>
              <a:buClr>
                <a:srgbClr val="A37238"/>
              </a:buClr>
              <a:buSzPts val="2800"/>
              <a:buFont typeface="Arial"/>
              <a:buChar char="•"/>
            </a:pPr>
            <a:r>
              <a:rPr lang="en-US" dirty="0">
                <a:latin typeface="Open Sans"/>
                <a:ea typeface="Open Sans"/>
                <a:cs typeface="Open Sans"/>
                <a:sym typeface="Open Sans"/>
              </a:rPr>
              <a:t>Give insights on practical tips for actualizing an OOS. </a:t>
            </a:r>
            <a:endParaRPr dirty="0"/>
          </a:p>
        </p:txBody>
      </p:sp>
      <p:pic>
        <p:nvPicPr>
          <p:cNvPr id="168" name="Google Shape;168;p3">
            <a:extLst>
              <a:ext uri="{C183D7F6-B498-43B3-948B-1728B52AA6E4}">
                <adec:decorative xmlns:adec="http://schemas.microsoft.com/office/drawing/2017/decorative" val="1"/>
              </a:ext>
            </a:extLst>
          </p:cNvPr>
          <p:cNvPicPr preferRelativeResize="0"/>
          <p:nvPr/>
        </p:nvPicPr>
        <p:blipFill rotWithShape="1">
          <a:blip r:embed="rId3">
            <a:alphaModFix/>
          </a:blip>
          <a:srcRect l="25741" t="12083" r="25092"/>
          <a:stretch/>
        </p:blipFill>
        <p:spPr>
          <a:xfrm>
            <a:off x="8870140" y="2898042"/>
            <a:ext cx="3321860" cy="395995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74"/>
          <p:cNvSpPr txBox="1">
            <a:spLocks noGrp="1"/>
          </p:cNvSpPr>
          <p:nvPr>
            <p:ph type="title"/>
          </p:nvPr>
        </p:nvSpPr>
        <p:spPr>
          <a:xfrm>
            <a:off x="142651" y="363441"/>
            <a:ext cx="6618758" cy="729127"/>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sz="4800" dirty="0">
                <a:solidFill>
                  <a:schemeClr val="accent2"/>
                </a:solidFill>
                <a:latin typeface="Open Sans"/>
                <a:ea typeface="Open Sans"/>
                <a:cs typeface="Open Sans"/>
                <a:sym typeface="Open Sans"/>
              </a:rPr>
              <a:t>Monitor and Adjust</a:t>
            </a:r>
            <a:endParaRPr sz="4800" b="0" dirty="0">
              <a:solidFill>
                <a:schemeClr val="accent2"/>
              </a:solidFill>
              <a:latin typeface="Open Sans"/>
              <a:ea typeface="Open Sans"/>
              <a:cs typeface="Open Sans"/>
              <a:sym typeface="Open Sans"/>
            </a:endParaRPr>
          </a:p>
        </p:txBody>
      </p:sp>
      <p:sp>
        <p:nvSpPr>
          <p:cNvPr id="434" name="Google Shape;434;p74"/>
          <p:cNvSpPr txBox="1">
            <a:spLocks noGrp="1"/>
          </p:cNvSpPr>
          <p:nvPr>
            <p:ph type="body" idx="1"/>
          </p:nvPr>
        </p:nvSpPr>
        <p:spPr>
          <a:xfrm>
            <a:off x="142650" y="2567179"/>
            <a:ext cx="8023155" cy="3464416"/>
          </a:xfrm>
          <a:prstGeom prst="rect">
            <a:avLst/>
          </a:prstGeom>
          <a:noFill/>
          <a:ln>
            <a:noFill/>
          </a:ln>
        </p:spPr>
        <p:txBody>
          <a:bodyPr spcFirstLastPara="1" wrap="square" lIns="91425" tIns="45700" rIns="91425" bIns="45700" anchor="ctr" anchorCtr="0">
            <a:noAutofit/>
          </a:bodyPr>
          <a:lstStyle/>
          <a:p>
            <a:pPr marL="114300" marR="0" lvl="0" indent="-114300" algn="l" rtl="0">
              <a:lnSpc>
                <a:spcPct val="130000"/>
              </a:lnSpc>
              <a:spcBef>
                <a:spcPts val="600"/>
              </a:spcBef>
              <a:spcAft>
                <a:spcPts val="0"/>
              </a:spcAft>
              <a:buSzPts val="2000"/>
              <a:buFont typeface="Arial"/>
              <a:buAutoNum type="arabicPeriod"/>
            </a:pPr>
            <a:r>
              <a:rPr lang="en-US" sz="2000" b="1" dirty="0">
                <a:solidFill>
                  <a:srgbClr val="214D8D"/>
                </a:solidFill>
                <a:latin typeface="Open Sans"/>
                <a:ea typeface="Open Sans"/>
                <a:cs typeface="Open Sans"/>
                <a:sym typeface="Open Sans"/>
              </a:rPr>
              <a:t>Performance Tracking &amp; Fiscal Oversight</a:t>
            </a:r>
            <a:endParaRPr dirty="0"/>
          </a:p>
          <a:p>
            <a:pPr marL="574675" lvl="1" indent="-234950" algn="l" rtl="0">
              <a:lnSpc>
                <a:spcPct val="130000"/>
              </a:lnSpc>
              <a:spcBef>
                <a:spcPts val="800"/>
              </a:spcBef>
              <a:spcAft>
                <a:spcPts val="0"/>
              </a:spcAft>
              <a:buSzPts val="1800"/>
              <a:buFont typeface="Arial"/>
              <a:buChar char="●"/>
            </a:pPr>
            <a:r>
              <a:rPr lang="en-US" sz="1800" b="0" u="none" strike="noStrike" dirty="0">
                <a:latin typeface="Open Sans"/>
                <a:ea typeface="Open Sans"/>
                <a:cs typeface="Open Sans"/>
                <a:sym typeface="Open Sans"/>
              </a:rPr>
              <a:t>Monitor the fiscal impact of OOS decisions.</a:t>
            </a:r>
            <a:endParaRPr dirty="0"/>
          </a:p>
          <a:p>
            <a:pPr marL="574675" lvl="1" indent="-234950" algn="l" rtl="0">
              <a:lnSpc>
                <a:spcPct val="130000"/>
              </a:lnSpc>
              <a:spcBef>
                <a:spcPts val="600"/>
              </a:spcBef>
              <a:spcAft>
                <a:spcPts val="0"/>
              </a:spcAft>
              <a:buSzPts val="1800"/>
              <a:buFont typeface="Arial"/>
              <a:buChar char="●"/>
            </a:pPr>
            <a:r>
              <a:rPr lang="en-US" sz="1800" b="0" u="none" strike="noStrike" dirty="0">
                <a:latin typeface="Open Sans"/>
                <a:ea typeface="Open Sans"/>
                <a:cs typeface="Open Sans"/>
                <a:sym typeface="Open Sans"/>
              </a:rPr>
              <a:t>Assess service outcomes for individuals in each priority category.</a:t>
            </a:r>
            <a:endParaRPr dirty="0"/>
          </a:p>
          <a:p>
            <a:pPr marL="114300" marR="0" lvl="0" indent="-114300" algn="l" rtl="0">
              <a:lnSpc>
                <a:spcPct val="130000"/>
              </a:lnSpc>
              <a:spcBef>
                <a:spcPts val="1800"/>
              </a:spcBef>
              <a:spcAft>
                <a:spcPts val="0"/>
              </a:spcAft>
              <a:buSzPts val="2000"/>
              <a:buFont typeface="Arial"/>
              <a:buAutoNum type="arabicPeriod"/>
            </a:pPr>
            <a:r>
              <a:rPr lang="en-US" sz="2000" b="1" dirty="0">
                <a:solidFill>
                  <a:srgbClr val="214D8D"/>
                </a:solidFill>
                <a:latin typeface="Open Sans"/>
                <a:ea typeface="Open Sans"/>
                <a:cs typeface="Open Sans"/>
                <a:sym typeface="Open Sans"/>
              </a:rPr>
              <a:t>Continuous Review &amp; Adjustments</a:t>
            </a:r>
            <a:endParaRPr dirty="0"/>
          </a:p>
          <a:p>
            <a:pPr marL="574675" lvl="1" indent="-234950" algn="l" rtl="0">
              <a:lnSpc>
                <a:spcPct val="130000"/>
              </a:lnSpc>
              <a:spcBef>
                <a:spcPts val="800"/>
              </a:spcBef>
              <a:spcAft>
                <a:spcPts val="0"/>
              </a:spcAft>
              <a:buSzPts val="1800"/>
              <a:buFont typeface="Arial"/>
              <a:buChar char="●"/>
            </a:pPr>
            <a:r>
              <a:rPr lang="en-US" sz="1800" b="0" u="none" strike="noStrike" dirty="0">
                <a:latin typeface="Open Sans"/>
                <a:ea typeface="Open Sans"/>
                <a:cs typeface="Open Sans"/>
                <a:sym typeface="Open Sans"/>
              </a:rPr>
              <a:t>Periodically evaluate the need for OOS based on financial and service capacity.</a:t>
            </a:r>
            <a:endParaRPr dirty="0"/>
          </a:p>
          <a:p>
            <a:pPr marL="574675" lvl="1" indent="-234950" algn="l" rtl="0">
              <a:lnSpc>
                <a:spcPct val="130000"/>
              </a:lnSpc>
              <a:spcBef>
                <a:spcPts val="600"/>
              </a:spcBef>
              <a:spcAft>
                <a:spcPts val="1200"/>
              </a:spcAft>
              <a:buSzPts val="1800"/>
              <a:buFont typeface="Arial"/>
              <a:buChar char="●"/>
            </a:pPr>
            <a:r>
              <a:rPr lang="en-US" sz="1800" b="0" u="none" strike="noStrike" dirty="0">
                <a:latin typeface="Open Sans"/>
                <a:ea typeface="Open Sans"/>
                <a:cs typeface="Open Sans"/>
                <a:sym typeface="Open Sans"/>
              </a:rPr>
              <a:t>Adjust OOS implementation in response to fiscal shifts, personnel changes, and evolving service demands.</a:t>
            </a:r>
            <a:endParaRPr dirty="0"/>
          </a:p>
        </p:txBody>
      </p:sp>
      <p:sp>
        <p:nvSpPr>
          <p:cNvPr id="435" name="Google Shape;435;p74"/>
          <p:cNvSpPr txBox="1"/>
          <p:nvPr/>
        </p:nvSpPr>
        <p:spPr>
          <a:xfrm>
            <a:off x="142650" y="1249566"/>
            <a:ext cx="11448335" cy="1025602"/>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600" b="0" i="0" u="none" strike="noStrike" cap="none" dirty="0">
                <a:solidFill>
                  <a:srgbClr val="000000"/>
                </a:solidFill>
                <a:latin typeface="Open Sans"/>
                <a:ea typeface="Open Sans"/>
                <a:cs typeface="Open Sans"/>
                <a:sym typeface="Open Sans"/>
              </a:rPr>
              <a:t>To ensure effective implementation of the OOS, VR agencies must plan with the end goal in mind: a sustainable system that balances service delivery with fiscal responsibility. A strategy based on data-driven decision-making and transparency will lead to long-term sustainability in service delivery.</a:t>
            </a:r>
            <a:endParaRPr dirty="0"/>
          </a:p>
        </p:txBody>
      </p:sp>
      <p:pic>
        <p:nvPicPr>
          <p:cNvPr id="436" name="Google Shape;436;p7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387703" y="2296744"/>
            <a:ext cx="4661647" cy="4661647"/>
          </a:xfrm>
          <a:prstGeom prst="rect">
            <a:avLst/>
          </a:prstGeom>
          <a:noFill/>
          <a:ln>
            <a:noFill/>
          </a:ln>
        </p:spPr>
      </p:pic>
      <p:pic>
        <p:nvPicPr>
          <p:cNvPr id="437" name="Google Shape;437;p74">
            <a:extLst>
              <a:ext uri="{C183D7F6-B498-43B3-948B-1728B52AA6E4}">
                <adec:decorative xmlns:adec="http://schemas.microsoft.com/office/drawing/2017/decorative" val="1"/>
              </a:ext>
            </a:extLst>
          </p:cNvPr>
          <p:cNvPicPr preferRelativeResize="0"/>
          <p:nvPr/>
        </p:nvPicPr>
        <p:blipFill rotWithShape="1">
          <a:blip r:embed="rId4">
            <a:alphaModFix/>
          </a:blip>
          <a:srcRect l="39778" t="30179" r="31589" b="35377"/>
          <a:stretch/>
        </p:blipFill>
        <p:spPr>
          <a:xfrm>
            <a:off x="10446749" y="2567179"/>
            <a:ext cx="1075326" cy="109408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73"/>
          <p:cNvSpPr txBox="1">
            <a:spLocks noGrp="1"/>
          </p:cNvSpPr>
          <p:nvPr>
            <p:ph type="title"/>
          </p:nvPr>
        </p:nvSpPr>
        <p:spPr>
          <a:xfrm>
            <a:off x="142650" y="218221"/>
            <a:ext cx="6730098" cy="729127"/>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sz="4800" dirty="0">
                <a:solidFill>
                  <a:schemeClr val="accent2"/>
                </a:solidFill>
                <a:latin typeface="Open Sans"/>
                <a:ea typeface="Open Sans"/>
                <a:cs typeface="Open Sans"/>
                <a:sym typeface="Open Sans"/>
              </a:rPr>
              <a:t>Monitor and Adjust </a:t>
            </a:r>
            <a:r>
              <a:rPr lang="en-US" sz="2400" b="0" dirty="0">
                <a:solidFill>
                  <a:schemeClr val="accent2"/>
                </a:solidFill>
                <a:latin typeface="Open Sans"/>
                <a:ea typeface="Open Sans"/>
                <a:cs typeface="Open Sans"/>
                <a:sym typeface="Open Sans"/>
              </a:rPr>
              <a:t>(2)</a:t>
            </a:r>
            <a:endParaRPr sz="4800" b="0" dirty="0">
              <a:solidFill>
                <a:schemeClr val="accent2"/>
              </a:solidFill>
              <a:latin typeface="Open Sans"/>
              <a:ea typeface="Open Sans"/>
              <a:cs typeface="Open Sans"/>
              <a:sym typeface="Open Sans"/>
            </a:endParaRPr>
          </a:p>
        </p:txBody>
      </p:sp>
      <p:sp>
        <p:nvSpPr>
          <p:cNvPr id="444" name="Google Shape;444;p73"/>
          <p:cNvSpPr txBox="1"/>
          <p:nvPr/>
        </p:nvSpPr>
        <p:spPr>
          <a:xfrm>
            <a:off x="142650" y="1092568"/>
            <a:ext cx="11448335" cy="1025602"/>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600" b="0" i="0" u="none" strike="noStrike" cap="none" dirty="0">
                <a:solidFill>
                  <a:srgbClr val="000000"/>
                </a:solidFill>
                <a:latin typeface="Open Sans"/>
                <a:ea typeface="Open Sans"/>
                <a:cs typeface="Open Sans"/>
                <a:sym typeface="Open Sans"/>
              </a:rPr>
              <a:t>To ensure effective implementation of the OOS, VR agencies must plan with the end goal in mind: a sustainable system that balances service delivery with fiscal responsibility. A strategy based on data-driven decision-making and transparency will lead to long-term sustainability in service delivery.</a:t>
            </a:r>
            <a:endParaRPr dirty="0"/>
          </a:p>
        </p:txBody>
      </p:sp>
      <p:sp>
        <p:nvSpPr>
          <p:cNvPr id="445" name="Google Shape;445;p73"/>
          <p:cNvSpPr txBox="1">
            <a:spLocks noGrp="1"/>
          </p:cNvSpPr>
          <p:nvPr>
            <p:ph type="body" idx="1"/>
          </p:nvPr>
        </p:nvSpPr>
        <p:spPr>
          <a:xfrm>
            <a:off x="142650" y="2112136"/>
            <a:ext cx="10843029" cy="3902298"/>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1200"/>
              </a:spcBef>
              <a:spcAft>
                <a:spcPts val="0"/>
              </a:spcAft>
              <a:buSzPct val="100000"/>
            </a:pPr>
            <a:r>
              <a:rPr lang="en-US" sz="1800" dirty="0">
                <a:solidFill>
                  <a:srgbClr val="214D8D"/>
                </a:solidFill>
                <a:latin typeface="Open Sans" pitchFamily="2" charset="0"/>
                <a:ea typeface="Open Sans" pitchFamily="2" charset="0"/>
                <a:cs typeface="Open Sans" pitchFamily="2" charset="0"/>
                <a:sym typeface="Open Sans"/>
              </a:rPr>
              <a:t>3. Strengthening Capacity Over Time</a:t>
            </a:r>
            <a:endParaRPr lang="en-US" dirty="0">
              <a:latin typeface="Open Sans" pitchFamily="2" charset="0"/>
              <a:ea typeface="Open Sans" pitchFamily="2" charset="0"/>
              <a:cs typeface="Open Sans" pitchFamily="2" charset="0"/>
            </a:endParaRPr>
          </a:p>
          <a:p>
            <a:pPr marL="171450" marR="0" lvl="0" indent="-171450" algn="l" rtl="0">
              <a:lnSpc>
                <a:spcPct val="110000"/>
              </a:lnSpc>
              <a:spcBef>
                <a:spcPts val="1200"/>
              </a:spcBef>
              <a:spcAft>
                <a:spcPts val="0"/>
              </a:spcAft>
              <a:buSzPts val="1400"/>
              <a:buFont typeface="Arial"/>
              <a:buChar char="•"/>
            </a:pPr>
            <a:r>
              <a:rPr lang="en-US" sz="1400" b="0" u="none" strike="noStrike" dirty="0">
                <a:latin typeface="Open Sans" pitchFamily="2" charset="0"/>
                <a:ea typeface="Open Sans" pitchFamily="2" charset="0"/>
                <a:cs typeface="Open Sans" pitchFamily="2" charset="0"/>
                <a:sym typeface="Open Sans"/>
              </a:rPr>
              <a:t>Implement strategies to enhance service delivery and improve fiscal sustainability.</a:t>
            </a:r>
            <a:endParaRPr lang="en-US" b="0" u="none" strike="noStrike" dirty="0">
              <a:latin typeface="Open Sans" pitchFamily="2" charset="0"/>
              <a:ea typeface="Open Sans" pitchFamily="2" charset="0"/>
              <a:cs typeface="Open Sans" pitchFamily="2" charset="0"/>
            </a:endParaRPr>
          </a:p>
          <a:p>
            <a:pPr marL="0" marR="0" lvl="0" indent="0" algn="l" rtl="0">
              <a:lnSpc>
                <a:spcPct val="110000"/>
              </a:lnSpc>
              <a:spcBef>
                <a:spcPts val="1200"/>
              </a:spcBef>
              <a:spcAft>
                <a:spcPts val="0"/>
              </a:spcAft>
              <a:buSzPct val="100000"/>
            </a:pPr>
            <a:r>
              <a:rPr lang="en-US" sz="1800" dirty="0">
                <a:solidFill>
                  <a:srgbClr val="214D8D"/>
                </a:solidFill>
                <a:latin typeface="Open Sans" pitchFamily="2" charset="0"/>
                <a:ea typeface="Open Sans" pitchFamily="2" charset="0"/>
                <a:cs typeface="Open Sans" pitchFamily="2" charset="0"/>
                <a:sym typeface="Open Sans"/>
              </a:rPr>
              <a:t>4. Strategic Waitlist Management </a:t>
            </a:r>
            <a:endParaRPr dirty="0">
              <a:latin typeface="Open Sans" pitchFamily="2" charset="0"/>
              <a:ea typeface="Open Sans" pitchFamily="2" charset="0"/>
              <a:cs typeface="Open Sans" pitchFamily="2" charset="0"/>
            </a:endParaRPr>
          </a:p>
          <a:p>
            <a:pPr marL="171450" marR="0" lvl="0" indent="-171450" algn="l" rtl="0">
              <a:lnSpc>
                <a:spcPct val="110000"/>
              </a:lnSpc>
              <a:spcBef>
                <a:spcPts val="1200"/>
              </a:spcBef>
              <a:spcAft>
                <a:spcPts val="0"/>
              </a:spcAft>
              <a:buSzPts val="1400"/>
              <a:buFont typeface="Arial"/>
              <a:buChar char="•"/>
            </a:pPr>
            <a:r>
              <a:rPr lang="en-US" sz="1400" b="0" u="none" strike="noStrike" dirty="0">
                <a:latin typeface="Open Sans" pitchFamily="2" charset="0"/>
                <a:ea typeface="Open Sans" pitchFamily="2" charset="0"/>
                <a:cs typeface="Open Sans" pitchFamily="2" charset="0"/>
                <a:sym typeface="Open Sans"/>
              </a:rPr>
              <a:t>Use application </a:t>
            </a:r>
            <a:r>
              <a:rPr lang="en-US" sz="1400" b="0" dirty="0">
                <a:latin typeface="Open Sans" pitchFamily="2" charset="0"/>
                <a:ea typeface="Open Sans" pitchFamily="2" charset="0"/>
                <a:cs typeface="Open Sans" pitchFamily="2" charset="0"/>
                <a:sym typeface="Open Sans"/>
              </a:rPr>
              <a:t>d</a:t>
            </a:r>
            <a:r>
              <a:rPr lang="en-US" sz="1400" b="0" u="none" strike="noStrike" dirty="0">
                <a:latin typeface="Open Sans" pitchFamily="2" charset="0"/>
                <a:ea typeface="Open Sans" pitchFamily="2" charset="0"/>
                <a:cs typeface="Open Sans" pitchFamily="2" charset="0"/>
                <a:sym typeface="Open Sans"/>
              </a:rPr>
              <a:t>ates, assessment and case service costs, caseload sizes, and staff retention rates to determine when to release individuals from the waitlist.</a:t>
            </a:r>
            <a:endParaRPr dirty="0">
              <a:latin typeface="Open Sans" pitchFamily="2" charset="0"/>
              <a:ea typeface="Open Sans" pitchFamily="2" charset="0"/>
              <a:cs typeface="Open Sans" pitchFamily="2" charset="0"/>
            </a:endParaRPr>
          </a:p>
          <a:p>
            <a:pPr marL="171450" marR="0" lvl="0" indent="-171450" algn="l" rtl="0">
              <a:lnSpc>
                <a:spcPct val="110000"/>
              </a:lnSpc>
              <a:spcBef>
                <a:spcPts val="1200"/>
              </a:spcBef>
              <a:spcAft>
                <a:spcPts val="0"/>
              </a:spcAft>
              <a:buSzPts val="1400"/>
              <a:buFont typeface="Arial"/>
              <a:buChar char="•"/>
            </a:pPr>
            <a:r>
              <a:rPr lang="en-US" sz="1400" b="0" u="none" strike="noStrike" dirty="0">
                <a:latin typeface="Open Sans" pitchFamily="2" charset="0"/>
                <a:ea typeface="Open Sans" pitchFamily="2" charset="0"/>
                <a:cs typeface="Open Sans" pitchFamily="2" charset="0"/>
                <a:sym typeface="Open Sans"/>
              </a:rPr>
              <a:t>Individuals must be released from the next priority category to be opened, not from all categories. </a:t>
            </a:r>
            <a:endParaRPr dirty="0">
              <a:latin typeface="Open Sans" pitchFamily="2" charset="0"/>
              <a:ea typeface="Open Sans" pitchFamily="2" charset="0"/>
              <a:cs typeface="Open Sans" pitchFamily="2" charset="0"/>
            </a:endParaRPr>
          </a:p>
          <a:p>
            <a:pPr marL="171450" marR="0" lvl="0" indent="-171450" algn="l" rtl="0">
              <a:lnSpc>
                <a:spcPct val="110000"/>
              </a:lnSpc>
              <a:spcBef>
                <a:spcPts val="1200"/>
              </a:spcBef>
              <a:spcAft>
                <a:spcPts val="0"/>
              </a:spcAft>
              <a:buSzPts val="1400"/>
              <a:buFont typeface="Arial"/>
              <a:buChar char="•"/>
            </a:pPr>
            <a:r>
              <a:rPr lang="en-US" sz="1400" b="0" u="none" strike="noStrike" dirty="0">
                <a:latin typeface="Open Sans" pitchFamily="2" charset="0"/>
                <a:ea typeface="Open Sans" pitchFamily="2" charset="0"/>
                <a:cs typeface="Open Sans" pitchFamily="2" charset="0"/>
                <a:sym typeface="Open Sans"/>
              </a:rPr>
              <a:t>A category is only considered open when all individuals on the waitlist in that category can be served, along with newly eligible individuals assigned to it.</a:t>
            </a:r>
            <a:endParaRPr dirty="0">
              <a:latin typeface="Open Sans" pitchFamily="2" charset="0"/>
              <a:ea typeface="Open Sans" pitchFamily="2" charset="0"/>
              <a:cs typeface="Open Sans" pitchFamily="2" charset="0"/>
            </a:endParaRPr>
          </a:p>
          <a:p>
            <a:pPr marL="171450" marR="0" lvl="0" indent="-171450" algn="l" rtl="0">
              <a:lnSpc>
                <a:spcPct val="110000"/>
              </a:lnSpc>
              <a:spcBef>
                <a:spcPts val="1200"/>
              </a:spcBef>
              <a:spcAft>
                <a:spcPts val="0"/>
              </a:spcAft>
              <a:buSzPts val="1400"/>
              <a:buFont typeface="Arial"/>
              <a:buChar char="•"/>
            </a:pPr>
            <a:r>
              <a:rPr lang="en-US" sz="1400" b="0" u="none" strike="noStrike" dirty="0">
                <a:latin typeface="Open Sans" pitchFamily="2" charset="0"/>
                <a:ea typeface="Open Sans" pitchFamily="2" charset="0"/>
                <a:cs typeface="Open Sans" pitchFamily="2" charset="0"/>
                <a:sym typeface="Open Sans"/>
              </a:rPr>
              <a:t>Release individuals in manageable batches (e.g., monthly or quarterly) to allow staff to prepare.</a:t>
            </a:r>
            <a:endParaRPr dirty="0">
              <a:latin typeface="Open Sans" pitchFamily="2" charset="0"/>
              <a:ea typeface="Open Sans" pitchFamily="2" charset="0"/>
              <a:cs typeface="Open Sans" pitchFamily="2" charset="0"/>
            </a:endParaRPr>
          </a:p>
          <a:p>
            <a:pPr marL="171450" marR="0" lvl="0" indent="-171450" algn="l" rtl="0">
              <a:lnSpc>
                <a:spcPct val="110000"/>
              </a:lnSpc>
              <a:spcBef>
                <a:spcPts val="1200"/>
              </a:spcBef>
              <a:spcAft>
                <a:spcPts val="0"/>
              </a:spcAft>
              <a:buSzPts val="1400"/>
              <a:buFont typeface="Arial"/>
              <a:buChar char="•"/>
            </a:pPr>
            <a:r>
              <a:rPr lang="en-US" sz="1400" b="0" u="none" strike="noStrike" dirty="0">
                <a:latin typeface="Open Sans" pitchFamily="2" charset="0"/>
                <a:ea typeface="Open Sans" pitchFamily="2" charset="0"/>
                <a:cs typeface="Open Sans" pitchFamily="2" charset="0"/>
                <a:sym typeface="Open Sans"/>
              </a:rPr>
              <a:t>Strive to release more individuals from the waitlist than are newly determined eligible whenever possible to steadily reduce and hopefully eliminate waitlist numbers over time.</a:t>
            </a:r>
            <a:endParaRPr dirty="0">
              <a:latin typeface="Open Sans" pitchFamily="2" charset="0"/>
              <a:ea typeface="Open Sans" pitchFamily="2" charset="0"/>
              <a:cs typeface="Open Sans" pitchFamily="2"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3" name="Google Shape;453;p75"/>
          <p:cNvSpPr txBox="1">
            <a:spLocks noGrp="1"/>
          </p:cNvSpPr>
          <p:nvPr>
            <p:ph type="title"/>
          </p:nvPr>
        </p:nvSpPr>
        <p:spPr>
          <a:xfrm>
            <a:off x="218851" y="320809"/>
            <a:ext cx="7754440" cy="721659"/>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sz="4400" dirty="0">
                <a:solidFill>
                  <a:schemeClr val="accent2"/>
                </a:solidFill>
                <a:latin typeface="Open Sans"/>
                <a:ea typeface="Open Sans"/>
                <a:cs typeface="Open Sans"/>
                <a:sym typeface="Open Sans"/>
              </a:rPr>
              <a:t>Due Process Requirements</a:t>
            </a:r>
            <a:endParaRPr sz="4400" b="0" dirty="0">
              <a:solidFill>
                <a:schemeClr val="accent2"/>
              </a:solidFill>
              <a:latin typeface="Open Sans"/>
              <a:ea typeface="Open Sans"/>
              <a:cs typeface="Open Sans"/>
              <a:sym typeface="Open Sans"/>
            </a:endParaRPr>
          </a:p>
        </p:txBody>
      </p:sp>
      <p:sp>
        <p:nvSpPr>
          <p:cNvPr id="454" name="Google Shape;454;p75"/>
          <p:cNvSpPr txBox="1">
            <a:spLocks noGrp="1"/>
          </p:cNvSpPr>
          <p:nvPr>
            <p:ph type="body" idx="1"/>
          </p:nvPr>
        </p:nvSpPr>
        <p:spPr>
          <a:xfrm>
            <a:off x="218851" y="1364180"/>
            <a:ext cx="10843596" cy="2868494"/>
          </a:xfrm>
          <a:prstGeom prst="rect">
            <a:avLst/>
          </a:prstGeom>
          <a:noFill/>
          <a:ln>
            <a:noFill/>
          </a:ln>
        </p:spPr>
        <p:txBody>
          <a:bodyPr spcFirstLastPara="1" wrap="square" lIns="91425" tIns="45700" rIns="91425" bIns="45700" anchor="ctr" anchorCtr="0">
            <a:noAutofit/>
          </a:bodyPr>
          <a:lstStyle/>
          <a:p>
            <a:pPr marL="285750" marR="0" lvl="0" indent="-285750" algn="l" rtl="0">
              <a:lnSpc>
                <a:spcPct val="130000"/>
              </a:lnSpc>
              <a:spcBef>
                <a:spcPts val="1000"/>
              </a:spcBef>
              <a:spcAft>
                <a:spcPts val="0"/>
              </a:spcAft>
              <a:buSzPts val="2400"/>
              <a:buFont typeface="Arial"/>
              <a:buChar char="•"/>
            </a:pPr>
            <a:r>
              <a:rPr lang="en-US" u="none" strike="noStrike" dirty="0">
                <a:latin typeface="Open Sans"/>
                <a:ea typeface="Open Sans"/>
                <a:cs typeface="Open Sans"/>
                <a:sym typeface="Open Sans"/>
              </a:rPr>
              <a:t>Section 20 </a:t>
            </a:r>
            <a:r>
              <a:rPr lang="en-US" b="0" u="none" strike="noStrike" dirty="0">
                <a:latin typeface="Open Sans"/>
                <a:ea typeface="Open Sans"/>
                <a:cs typeface="Open Sans"/>
                <a:sym typeface="Open Sans"/>
              </a:rPr>
              <a:t>of the Act mandates all programs under the Act, including VR, to inform applicants and service recipients of their right to due process.</a:t>
            </a:r>
            <a:endParaRPr dirty="0"/>
          </a:p>
          <a:p>
            <a:pPr marL="285750" marR="0" lvl="0" indent="-285750" algn="l" rtl="0">
              <a:lnSpc>
                <a:spcPct val="130000"/>
              </a:lnSpc>
              <a:spcBef>
                <a:spcPts val="1800"/>
              </a:spcBef>
              <a:spcAft>
                <a:spcPts val="800"/>
              </a:spcAft>
              <a:buSzPts val="2400"/>
              <a:buFont typeface="Arial"/>
              <a:buChar char="•"/>
            </a:pPr>
            <a:r>
              <a:rPr lang="en-US" b="0" u="none" strike="noStrike" dirty="0">
                <a:latin typeface="Open Sans"/>
                <a:ea typeface="Open Sans"/>
                <a:cs typeface="Open Sans"/>
                <a:sym typeface="Open Sans"/>
              </a:rPr>
              <a:t>All students and youth with disabilities receiving VR services, including pre-employment transition and transition services, </a:t>
            </a:r>
            <a:r>
              <a:rPr lang="en-US" u="none" strike="noStrike" dirty="0">
                <a:latin typeface="Open Sans"/>
                <a:ea typeface="Open Sans"/>
                <a:cs typeface="Open Sans"/>
                <a:sym typeface="Open Sans"/>
              </a:rPr>
              <a:t>must be informed </a:t>
            </a:r>
            <a:r>
              <a:rPr lang="en-US" b="0" u="none" strike="noStrike" dirty="0">
                <a:latin typeface="Open Sans"/>
                <a:ea typeface="Open Sans"/>
                <a:cs typeface="Open Sans"/>
                <a:sym typeface="Open Sans"/>
              </a:rPr>
              <a:t>of the availability and purpose of the Client Assistance Program (CAP).</a:t>
            </a:r>
            <a:endParaRPr dirty="0"/>
          </a:p>
        </p:txBody>
      </p:sp>
      <p:sp>
        <p:nvSpPr>
          <p:cNvPr id="455" name="Google Shape;455;p75"/>
          <p:cNvSpPr txBox="1"/>
          <p:nvPr/>
        </p:nvSpPr>
        <p:spPr>
          <a:xfrm>
            <a:off x="1631764" y="4857093"/>
            <a:ext cx="7865369" cy="892512"/>
          </a:xfrm>
          <a:prstGeom prst="rect">
            <a:avLst/>
          </a:prstGeom>
          <a:solidFill>
            <a:schemeClr val="accent4">
              <a:lumMod val="60000"/>
              <a:lumOff val="40000"/>
            </a:schemeClr>
          </a:solid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2000" b="1" i="0" u="none" strike="noStrike" cap="none" dirty="0">
                <a:solidFill>
                  <a:srgbClr val="000000"/>
                </a:solidFill>
                <a:latin typeface="Open Sans"/>
                <a:ea typeface="Open Sans"/>
                <a:cs typeface="Open Sans"/>
                <a:sym typeface="Open Sans"/>
              </a:rPr>
              <a:t>Remember, </a:t>
            </a:r>
            <a:r>
              <a:rPr lang="en-US" sz="2000" b="0" i="0" u="none" strike="noStrike" cap="none" dirty="0">
                <a:solidFill>
                  <a:srgbClr val="000000"/>
                </a:solidFill>
                <a:latin typeface="Open Sans"/>
                <a:ea typeface="Open Sans"/>
                <a:cs typeface="Open Sans"/>
                <a:sym typeface="Open Sans"/>
              </a:rPr>
              <a:t>you do not have to do this alone. Reach out to your RSA State Liaison and your technical assistance providers. </a:t>
            </a:r>
            <a:endParaRPr dirty="0"/>
          </a:p>
        </p:txBody>
      </p:sp>
      <p:pic>
        <p:nvPicPr>
          <p:cNvPr id="3" name="Graphic 2">
            <a:extLst>
              <a:ext uri="{FF2B5EF4-FFF2-40B4-BE49-F238E27FC236}">
                <a16:creationId xmlns:a16="http://schemas.microsoft.com/office/drawing/2014/main" id="{B8F572D0-B1F8-1778-B879-9ECF09487DE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167" y="4554386"/>
            <a:ext cx="472294" cy="47229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6">
            <a:extLst>
              <a:ext uri="{C183D7F6-B498-43B3-948B-1728B52AA6E4}">
                <adec:decorative xmlns:adec="http://schemas.microsoft.com/office/drawing/2017/decorative" val="1"/>
              </a:ext>
            </a:extLst>
          </p:cNvPr>
          <p:cNvSpPr/>
          <p:nvPr/>
        </p:nvSpPr>
        <p:spPr>
          <a:xfrm>
            <a:off x="0" y="5876453"/>
            <a:ext cx="12192000" cy="1048872"/>
          </a:xfrm>
          <a:prstGeom prst="rect">
            <a:avLst/>
          </a:prstGeom>
          <a:solidFill>
            <a:srgbClr val="F4EA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F4EAE1"/>
              </a:solidFill>
              <a:latin typeface="Arial"/>
              <a:ea typeface="Arial"/>
              <a:cs typeface="Arial"/>
              <a:sym typeface="Arial"/>
            </a:endParaRPr>
          </a:p>
        </p:txBody>
      </p:sp>
      <p:pic>
        <p:nvPicPr>
          <p:cNvPr id="463" name="Google Shape;463;p76">
            <a:extLst>
              <a:ext uri="{C183D7F6-B498-43B3-948B-1728B52AA6E4}">
                <adec:decorative xmlns:adec="http://schemas.microsoft.com/office/drawing/2017/decorative" val="1"/>
              </a:ext>
            </a:extLst>
          </p:cNvPr>
          <p:cNvPicPr preferRelativeResize="0"/>
          <p:nvPr/>
        </p:nvPicPr>
        <p:blipFill rotWithShape="1">
          <a:blip r:embed="rId3">
            <a:alphaModFix/>
          </a:blip>
          <a:srcRect l="4348" t="4966" r="4347" b="6422"/>
          <a:stretch/>
        </p:blipFill>
        <p:spPr>
          <a:xfrm>
            <a:off x="3323644" y="1956020"/>
            <a:ext cx="8703295" cy="5105179"/>
          </a:xfrm>
          <a:prstGeom prst="rect">
            <a:avLst/>
          </a:prstGeom>
          <a:noFill/>
          <a:ln>
            <a:noFill/>
          </a:ln>
        </p:spPr>
      </p:pic>
      <p:sp>
        <p:nvSpPr>
          <p:cNvPr id="464" name="Google Shape;464;p76"/>
          <p:cNvSpPr txBox="1">
            <a:spLocks noGrp="1"/>
          </p:cNvSpPr>
          <p:nvPr>
            <p:ph type="title"/>
          </p:nvPr>
        </p:nvSpPr>
        <p:spPr>
          <a:xfrm>
            <a:off x="227413" y="224045"/>
            <a:ext cx="9275510" cy="966269"/>
          </a:xfrm>
          <a:prstGeom prst="rect">
            <a:avLst/>
          </a:prstGeom>
          <a:noFill/>
          <a:ln>
            <a:noFill/>
          </a:ln>
        </p:spPr>
        <p:txBody>
          <a:bodyPr spcFirstLastPara="1" wrap="square" lIns="91425" tIns="45700" rIns="91425" bIns="45700" anchor="b" anchorCtr="0">
            <a:noAutofit/>
          </a:bodyPr>
          <a:lstStyle/>
          <a:p>
            <a:pPr marL="0" lvl="0" indent="0" algn="l" rtl="0">
              <a:lnSpc>
                <a:spcPct val="102000"/>
              </a:lnSpc>
              <a:spcBef>
                <a:spcPts val="0"/>
              </a:spcBef>
              <a:spcAft>
                <a:spcPts val="0"/>
              </a:spcAft>
              <a:buClr>
                <a:schemeClr val="dk1"/>
              </a:buClr>
              <a:buSzPts val="6000"/>
              <a:buFont typeface="Calibri"/>
              <a:buNone/>
            </a:pPr>
            <a:r>
              <a:rPr lang="en-US" sz="6000" dirty="0">
                <a:solidFill>
                  <a:srgbClr val="4C7A75"/>
                </a:solidFill>
              </a:rPr>
              <a:t>Thank you!</a:t>
            </a:r>
            <a:endParaRPr sz="4400" dirty="0">
              <a:solidFill>
                <a:schemeClr val="accent4"/>
              </a:solidFill>
            </a:endParaRPr>
          </a:p>
        </p:txBody>
      </p:sp>
      <p:pic>
        <p:nvPicPr>
          <p:cNvPr id="465" name="Google Shape;465;p7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65060" y="5876453"/>
            <a:ext cx="2227370" cy="1048872"/>
          </a:xfrm>
          <a:prstGeom prst="rect">
            <a:avLst/>
          </a:prstGeom>
          <a:noFill/>
          <a:ln>
            <a:noFill/>
          </a:ln>
        </p:spPr>
      </p:pic>
      <p:sp>
        <p:nvSpPr>
          <p:cNvPr id="2" name="TextBox 1">
            <a:extLst>
              <a:ext uri="{FF2B5EF4-FFF2-40B4-BE49-F238E27FC236}">
                <a16:creationId xmlns:a16="http://schemas.microsoft.com/office/drawing/2014/main" id="{869B7676-55D1-4267-BCA8-A1F53F52AFDC}"/>
              </a:ext>
            </a:extLst>
          </p:cNvPr>
          <p:cNvSpPr txBox="1"/>
          <p:nvPr/>
        </p:nvSpPr>
        <p:spPr>
          <a:xfrm>
            <a:off x="620202" y="1956020"/>
            <a:ext cx="2941982" cy="1169551"/>
          </a:xfrm>
          <a:prstGeom prst="rect">
            <a:avLst/>
          </a:prstGeom>
          <a:noFill/>
        </p:spPr>
        <p:txBody>
          <a:bodyPr wrap="square" rtlCol="0">
            <a:spAutoFit/>
          </a:bodyPr>
          <a:lstStyle/>
          <a:p>
            <a:r>
              <a:rPr lang="en-US" dirty="0"/>
              <a:t>Resources:</a:t>
            </a:r>
          </a:p>
          <a:p>
            <a:r>
              <a:rPr lang="en-US" dirty="0">
                <a:hlinkClick r:id="rId5"/>
              </a:rPr>
              <a:t>https://rsa.ed.gov/about/programs/vocational-rehabilitation-state-grants/order-of-selection-information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4"/>
          <p:cNvSpPr txBox="1">
            <a:spLocks noGrp="1"/>
          </p:cNvSpPr>
          <p:nvPr>
            <p:ph type="title"/>
          </p:nvPr>
        </p:nvSpPr>
        <p:spPr>
          <a:xfrm>
            <a:off x="321556" y="274126"/>
            <a:ext cx="9516887" cy="97394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Open Sans"/>
              <a:buNone/>
            </a:pPr>
            <a:r>
              <a:rPr lang="en-US" sz="5400" dirty="0">
                <a:solidFill>
                  <a:srgbClr val="4C7A75"/>
                </a:solidFill>
                <a:latin typeface="Open Sans"/>
                <a:ea typeface="Open Sans"/>
                <a:cs typeface="Open Sans"/>
                <a:sym typeface="Open Sans"/>
              </a:rPr>
              <a:t>What Is Order of Selection?</a:t>
            </a:r>
            <a:endParaRPr sz="5400" dirty="0">
              <a:latin typeface="Open Sans"/>
              <a:ea typeface="Open Sans"/>
              <a:cs typeface="Open Sans"/>
              <a:sym typeface="Open Sans"/>
            </a:endParaRPr>
          </a:p>
        </p:txBody>
      </p:sp>
      <p:sp>
        <p:nvSpPr>
          <p:cNvPr id="175" name="Google Shape;175;p4"/>
          <p:cNvSpPr txBox="1">
            <a:spLocks noGrp="1"/>
          </p:cNvSpPr>
          <p:nvPr>
            <p:ph type="body" idx="1"/>
          </p:nvPr>
        </p:nvSpPr>
        <p:spPr>
          <a:xfrm>
            <a:off x="321556" y="1382822"/>
            <a:ext cx="11548887" cy="4827415"/>
          </a:xfrm>
          <a:prstGeom prst="rect">
            <a:avLst/>
          </a:prstGeom>
          <a:noFill/>
          <a:ln>
            <a:noFill/>
          </a:ln>
        </p:spPr>
        <p:txBody>
          <a:bodyPr spcFirstLastPara="1" wrap="square" lIns="91425" tIns="45700" rIns="91425" bIns="45700" anchor="t" anchorCtr="0">
            <a:noAutofit/>
          </a:bodyPr>
          <a:lstStyle/>
          <a:p>
            <a:pPr marL="50800" lvl="0" indent="0" algn="l" rtl="0">
              <a:lnSpc>
                <a:spcPct val="130000"/>
              </a:lnSpc>
              <a:spcBef>
                <a:spcPts val="0"/>
              </a:spcBef>
              <a:spcAft>
                <a:spcPts val="1800"/>
              </a:spcAft>
              <a:buSzPts val="2800"/>
              <a:buNone/>
            </a:pPr>
            <a:r>
              <a:rPr lang="en-US" sz="2000" dirty="0">
                <a:latin typeface="Open Sans"/>
                <a:ea typeface="Open Sans"/>
                <a:cs typeface="Open Sans"/>
                <a:sym typeface="Open Sans"/>
              </a:rPr>
              <a:t>The Rehabilitation Act of 1973, as amended by Title IV of the </a:t>
            </a:r>
            <a:r>
              <a:rPr lang="en-US" sz="2000" b="1" dirty="0">
                <a:latin typeface="Open Sans"/>
                <a:ea typeface="Open Sans"/>
                <a:cs typeface="Open Sans"/>
                <a:sym typeface="Open Sans"/>
              </a:rPr>
              <a:t>Workforce Innovation and Opportunity Act (WIOA)</a:t>
            </a:r>
            <a:r>
              <a:rPr lang="en-US" sz="2000" dirty="0">
                <a:latin typeface="Open Sans"/>
                <a:ea typeface="Open Sans"/>
                <a:cs typeface="Open Sans"/>
                <a:sym typeface="Open Sans"/>
              </a:rPr>
              <a:t>, requires the State Vocational Rehabilitation (VR) Services program to provide the full range of services to all individuals with disabilities who apply for and are determined eligible for the VR program. </a:t>
            </a:r>
            <a:endParaRPr sz="1400" dirty="0">
              <a:latin typeface="Open Sans"/>
              <a:ea typeface="Open Sans"/>
              <a:cs typeface="Open Sans"/>
              <a:sym typeface="Open Sans"/>
            </a:endParaRPr>
          </a:p>
          <a:p>
            <a:pPr marL="50800" lvl="0" indent="0" algn="l" rtl="0">
              <a:lnSpc>
                <a:spcPct val="130000"/>
              </a:lnSpc>
              <a:spcBef>
                <a:spcPts val="0"/>
              </a:spcBef>
              <a:spcAft>
                <a:spcPts val="1800"/>
              </a:spcAft>
              <a:buSzPts val="2800"/>
              <a:buNone/>
            </a:pPr>
            <a:r>
              <a:rPr lang="en-US" sz="2000" dirty="0">
                <a:latin typeface="Open Sans"/>
                <a:ea typeface="Open Sans"/>
                <a:cs typeface="Open Sans"/>
                <a:sym typeface="Open Sans"/>
              </a:rPr>
              <a:t>When a State VR program determines it does not have sufficient resources and cannot provide services to all eligible individuals in the state, the agency must include in its State Plan the order to be followed in determining eligible individuals to receive services, including a justification for the order of selection (OOS), and ensuring the process established prioritizes individuals with most significant disabilities to be selected first for the provision of services.</a:t>
            </a:r>
            <a:endParaRPr sz="1400" dirty="0">
              <a:latin typeface="Open Sans"/>
              <a:ea typeface="Open Sans"/>
              <a:cs typeface="Open Sans"/>
              <a:sym typeface="Open Sans"/>
            </a:endParaRPr>
          </a:p>
          <a:p>
            <a:pPr marL="50800" lvl="0" indent="0" algn="l" rtl="0">
              <a:lnSpc>
                <a:spcPct val="130000"/>
              </a:lnSpc>
              <a:spcBef>
                <a:spcPts val="0"/>
              </a:spcBef>
              <a:spcAft>
                <a:spcPts val="1800"/>
              </a:spcAft>
              <a:buSzPts val="2800"/>
              <a:buNone/>
            </a:pPr>
            <a:r>
              <a:rPr lang="en-US" sz="2000" dirty="0">
                <a:latin typeface="Open Sans"/>
                <a:ea typeface="Open Sans"/>
                <a:cs typeface="Open Sans"/>
                <a:sym typeface="Open Sans"/>
              </a:rPr>
              <a:t>The foundation of an OOS is understanding the regulations that govern it, primarily </a:t>
            </a:r>
            <a:r>
              <a:rPr lang="en-US" sz="2000" b="1" u="sng" dirty="0">
                <a:solidFill>
                  <a:schemeClr val="accent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34 C.F.R. § 361.36</a:t>
            </a:r>
            <a:r>
              <a:rPr lang="en-US" sz="2000" dirty="0">
                <a:latin typeface="Open Sans"/>
                <a:ea typeface="Open Sans"/>
                <a:cs typeface="Open Sans"/>
                <a:sym typeface="Open Sans"/>
              </a:rPr>
              <a:t>: Ability to serve all eligible individuals; order of selection for services.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title"/>
          </p:nvPr>
        </p:nvSpPr>
        <p:spPr>
          <a:xfrm>
            <a:off x="444078" y="460016"/>
            <a:ext cx="7932172" cy="1282520"/>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sz="4400" dirty="0">
                <a:solidFill>
                  <a:srgbClr val="4C7A75"/>
                </a:solidFill>
                <a:latin typeface="Open Sans"/>
                <a:ea typeface="Open Sans"/>
                <a:cs typeface="Open Sans"/>
                <a:sym typeface="Open Sans"/>
              </a:rPr>
              <a:t>National Landscape of OOS: Then and Now</a:t>
            </a:r>
            <a:endParaRPr sz="4400" dirty="0">
              <a:latin typeface="Open Sans"/>
              <a:ea typeface="Open Sans"/>
              <a:cs typeface="Open Sans"/>
              <a:sym typeface="Open Sans"/>
            </a:endParaRPr>
          </a:p>
        </p:txBody>
      </p:sp>
      <p:pic>
        <p:nvPicPr>
          <p:cNvPr id="182" name="Google Shape;182;p5">
            <a:extLst>
              <a:ext uri="{C183D7F6-B498-43B3-948B-1728B52AA6E4}">
                <adec:decorative xmlns:adec="http://schemas.microsoft.com/office/drawing/2017/decorative" val="1"/>
              </a:ext>
            </a:extLst>
          </p:cNvPr>
          <p:cNvPicPr preferRelativeResize="0"/>
          <p:nvPr/>
        </p:nvPicPr>
        <p:blipFill rotWithShape="1">
          <a:blip r:embed="rId3">
            <a:alphaModFix/>
          </a:blip>
          <a:srcRect l="54630" t="23748" r="4362"/>
          <a:stretch/>
        </p:blipFill>
        <p:spPr>
          <a:xfrm>
            <a:off x="9868173" y="2921000"/>
            <a:ext cx="2323827" cy="3937000"/>
          </a:xfrm>
          <a:prstGeom prst="rect">
            <a:avLst/>
          </a:prstGeom>
          <a:noFill/>
          <a:ln>
            <a:noFill/>
          </a:ln>
        </p:spPr>
      </p:pic>
      <p:graphicFrame>
        <p:nvGraphicFramePr>
          <p:cNvPr id="183" name="Google Shape;183;p5"/>
          <p:cNvGraphicFramePr/>
          <p:nvPr/>
        </p:nvGraphicFramePr>
        <p:xfrm>
          <a:off x="444077" y="2245190"/>
          <a:ext cx="9255150" cy="3252775"/>
        </p:xfrm>
        <a:graphic>
          <a:graphicData uri="http://schemas.openxmlformats.org/drawingml/2006/table">
            <a:tbl>
              <a:tblPr firstRow="1" bandRow="1">
                <a:noFill/>
                <a:tableStyleId>{CCD83F86-BABF-4EA2-AD6A-83D7600D412D}</a:tableStyleId>
              </a:tblPr>
              <a:tblGrid>
                <a:gridCol w="4627575">
                  <a:extLst>
                    <a:ext uri="{9D8B030D-6E8A-4147-A177-3AD203B41FA5}">
                      <a16:colId xmlns:a16="http://schemas.microsoft.com/office/drawing/2014/main" val="20000"/>
                    </a:ext>
                  </a:extLst>
                </a:gridCol>
                <a:gridCol w="4627575">
                  <a:extLst>
                    <a:ext uri="{9D8B030D-6E8A-4147-A177-3AD203B41FA5}">
                      <a16:colId xmlns:a16="http://schemas.microsoft.com/office/drawing/2014/main" val="20001"/>
                    </a:ext>
                  </a:extLst>
                </a:gridCol>
              </a:tblGrid>
              <a:tr h="978025">
                <a:tc>
                  <a:txBody>
                    <a:bodyPr/>
                    <a:lstStyle/>
                    <a:p>
                      <a:pPr marL="0" marR="0" lvl="0" indent="0" algn="ctr" rtl="0">
                        <a:lnSpc>
                          <a:spcPct val="100000"/>
                        </a:lnSpc>
                        <a:spcBef>
                          <a:spcPts val="0"/>
                        </a:spcBef>
                        <a:spcAft>
                          <a:spcPts val="0"/>
                        </a:spcAft>
                        <a:buNone/>
                      </a:pPr>
                      <a:r>
                        <a:rPr lang="en-US" sz="4800" b="1" u="none" strike="noStrike" cap="none" dirty="0">
                          <a:latin typeface="Open Sans"/>
                          <a:ea typeface="Open Sans"/>
                          <a:cs typeface="Open Sans"/>
                          <a:sym typeface="Open Sans"/>
                        </a:rPr>
                        <a:t>FFY 2018</a:t>
                      </a:r>
                      <a:endParaRPr dirty="0"/>
                    </a:p>
                  </a:txBody>
                  <a:tcPr marL="91450" marR="91450" marT="45725" marB="45725" anchor="ctr"/>
                </a:tc>
                <a:tc>
                  <a:txBody>
                    <a:bodyPr/>
                    <a:lstStyle/>
                    <a:p>
                      <a:pPr marL="0" marR="0" lvl="0" indent="0" algn="ctr" rtl="0">
                        <a:lnSpc>
                          <a:spcPct val="100000"/>
                        </a:lnSpc>
                        <a:spcBef>
                          <a:spcPts val="0"/>
                        </a:spcBef>
                        <a:spcAft>
                          <a:spcPts val="0"/>
                        </a:spcAft>
                        <a:buNone/>
                      </a:pPr>
                      <a:r>
                        <a:rPr lang="en-US" sz="4800" b="1" u="none" strike="noStrike" cap="none" dirty="0">
                          <a:latin typeface="Open Sans"/>
                          <a:ea typeface="Open Sans"/>
                          <a:cs typeface="Open Sans"/>
                          <a:sym typeface="Open Sans"/>
                        </a:rPr>
                        <a:t>FFY 2025</a:t>
                      </a:r>
                      <a:endParaRPr dirty="0"/>
                    </a:p>
                  </a:txBody>
                  <a:tcPr marL="91450" marR="91450" marT="45725" marB="45725" anchor="ctr"/>
                </a:tc>
                <a:extLst>
                  <a:ext uri="{0D108BD9-81ED-4DB2-BD59-A6C34878D82A}">
                    <a16:rowId xmlns:a16="http://schemas.microsoft.com/office/drawing/2014/main" val="10000"/>
                  </a:ext>
                </a:extLst>
              </a:tr>
              <a:tr h="1325850">
                <a:tc>
                  <a:txBody>
                    <a:bodyPr/>
                    <a:lstStyle/>
                    <a:p>
                      <a:pPr marL="0" marR="0" lvl="0" indent="0" algn="l" rtl="0">
                        <a:lnSpc>
                          <a:spcPct val="110000"/>
                        </a:lnSpc>
                        <a:spcBef>
                          <a:spcPts val="0"/>
                        </a:spcBef>
                        <a:spcAft>
                          <a:spcPts val="0"/>
                        </a:spcAft>
                        <a:buNone/>
                      </a:pPr>
                      <a:r>
                        <a:rPr lang="en-US" sz="2400" b="1" i="0" u="none" strike="noStrike" cap="none" dirty="0">
                          <a:solidFill>
                            <a:schemeClr val="dk1"/>
                          </a:solidFill>
                          <a:latin typeface="Open Sans"/>
                          <a:ea typeface="Open Sans"/>
                          <a:cs typeface="Open Sans"/>
                          <a:sym typeface="Open Sans"/>
                        </a:rPr>
                        <a:t>27 SVRAs </a:t>
                      </a:r>
                      <a:r>
                        <a:rPr lang="en-US" sz="2400" b="0" i="0" u="none" strike="noStrike" cap="none" dirty="0">
                          <a:solidFill>
                            <a:schemeClr val="dk1"/>
                          </a:solidFill>
                          <a:latin typeface="Open Sans"/>
                          <a:ea typeface="Open Sans"/>
                          <a:cs typeface="Open Sans"/>
                          <a:sym typeface="Open Sans"/>
                        </a:rPr>
                        <a:t>have one or more priority categories closed</a:t>
                      </a:r>
                      <a:endParaRPr sz="2400" b="0" u="none" strike="noStrike" cap="none" dirty="0">
                        <a:latin typeface="Open Sans"/>
                        <a:ea typeface="Open Sans"/>
                        <a:cs typeface="Open Sans"/>
                        <a:sym typeface="Open Sans"/>
                      </a:endParaRPr>
                    </a:p>
                  </a:txBody>
                  <a:tcPr marL="91450" marR="91450" marT="45725" marB="45725">
                    <a:solidFill>
                      <a:srgbClr val="E8D5BD"/>
                    </a:solidFill>
                  </a:tcPr>
                </a:tc>
                <a:tc>
                  <a:txBody>
                    <a:bodyPr/>
                    <a:lstStyle/>
                    <a:p>
                      <a:pPr marL="0" marR="0" lvl="0" indent="0" algn="l" rtl="0">
                        <a:lnSpc>
                          <a:spcPct val="110000"/>
                        </a:lnSpc>
                        <a:spcBef>
                          <a:spcPts val="0"/>
                        </a:spcBef>
                        <a:spcAft>
                          <a:spcPts val="0"/>
                        </a:spcAft>
                        <a:buNone/>
                      </a:pPr>
                      <a:r>
                        <a:rPr lang="en-US" sz="2400" b="1" i="0" u="none" strike="noStrike" cap="none" dirty="0">
                          <a:solidFill>
                            <a:schemeClr val="dk1"/>
                          </a:solidFill>
                          <a:latin typeface="Open Sans"/>
                          <a:ea typeface="Open Sans"/>
                          <a:cs typeface="Open Sans"/>
                          <a:sym typeface="Open Sans"/>
                        </a:rPr>
                        <a:t>10 SVRAs </a:t>
                      </a:r>
                      <a:r>
                        <a:rPr lang="en-US" sz="2400" b="0" i="0" u="none" strike="noStrike" cap="none" dirty="0">
                          <a:solidFill>
                            <a:schemeClr val="dk1"/>
                          </a:solidFill>
                          <a:latin typeface="Open Sans"/>
                          <a:ea typeface="Open Sans"/>
                          <a:cs typeface="Open Sans"/>
                          <a:sym typeface="Open Sans"/>
                        </a:rPr>
                        <a:t>have one or more priority categories closed </a:t>
                      </a:r>
                      <a:endParaRPr sz="2400" b="0" u="none" strike="noStrike" cap="none" dirty="0">
                        <a:latin typeface="Open Sans"/>
                        <a:ea typeface="Open Sans"/>
                        <a:cs typeface="Open Sans"/>
                        <a:sym typeface="Open Sans"/>
                      </a:endParaRPr>
                    </a:p>
                  </a:txBody>
                  <a:tcPr marL="91450" marR="91450" marT="45725" marB="45725">
                    <a:solidFill>
                      <a:srgbClr val="E8D5BD"/>
                    </a:solidFill>
                  </a:tcPr>
                </a:tc>
                <a:extLst>
                  <a:ext uri="{0D108BD9-81ED-4DB2-BD59-A6C34878D82A}">
                    <a16:rowId xmlns:a16="http://schemas.microsoft.com/office/drawing/2014/main" val="10001"/>
                  </a:ext>
                </a:extLst>
              </a:tr>
              <a:tr h="948900">
                <a:tc>
                  <a:txBody>
                    <a:bodyPr/>
                    <a:lstStyle/>
                    <a:p>
                      <a:pPr marL="0" marR="0" lvl="0" indent="0" algn="l" rtl="0">
                        <a:lnSpc>
                          <a:spcPct val="110000"/>
                        </a:lnSpc>
                        <a:spcBef>
                          <a:spcPts val="0"/>
                        </a:spcBef>
                        <a:spcAft>
                          <a:spcPts val="0"/>
                        </a:spcAft>
                        <a:buNone/>
                      </a:pPr>
                      <a:r>
                        <a:rPr lang="en-US" sz="2400" b="1" i="0" u="none" strike="noStrike" cap="none" dirty="0">
                          <a:solidFill>
                            <a:schemeClr val="dk1"/>
                          </a:solidFill>
                          <a:latin typeface="Open Sans"/>
                          <a:ea typeface="Open Sans"/>
                          <a:cs typeface="Open Sans"/>
                          <a:sym typeface="Open Sans"/>
                        </a:rPr>
                        <a:t>6 SVRAs </a:t>
                      </a:r>
                      <a:r>
                        <a:rPr lang="en-US" sz="2400" b="0" i="0" u="none" strike="noStrike" cap="none" dirty="0">
                          <a:solidFill>
                            <a:schemeClr val="dk1"/>
                          </a:solidFill>
                          <a:latin typeface="Open Sans"/>
                          <a:ea typeface="Open Sans"/>
                          <a:cs typeface="Open Sans"/>
                          <a:sym typeface="Open Sans"/>
                        </a:rPr>
                        <a:t>fully closed all priority categories </a:t>
                      </a:r>
                      <a:endParaRPr sz="2400" b="0" u="none" strike="noStrike" cap="none" dirty="0">
                        <a:latin typeface="Open Sans"/>
                        <a:ea typeface="Open Sans"/>
                        <a:cs typeface="Open Sans"/>
                        <a:sym typeface="Open Sans"/>
                      </a:endParaRPr>
                    </a:p>
                  </a:txBody>
                  <a:tcPr marL="91450" marR="91450" marT="45725" marB="45725">
                    <a:solidFill>
                      <a:srgbClr val="F3E9DE"/>
                    </a:solidFill>
                  </a:tcPr>
                </a:tc>
                <a:tc>
                  <a:txBody>
                    <a:bodyPr/>
                    <a:lstStyle/>
                    <a:p>
                      <a:pPr marL="0" marR="0" lvl="0" indent="0" algn="l" rtl="0">
                        <a:lnSpc>
                          <a:spcPct val="110000"/>
                        </a:lnSpc>
                        <a:spcBef>
                          <a:spcPts val="0"/>
                        </a:spcBef>
                        <a:spcAft>
                          <a:spcPts val="0"/>
                        </a:spcAft>
                        <a:buNone/>
                      </a:pPr>
                      <a:r>
                        <a:rPr lang="en-US" sz="2400" b="1" dirty="0">
                          <a:latin typeface="Open Sans"/>
                          <a:ea typeface="Open Sans"/>
                          <a:cs typeface="Open Sans"/>
                          <a:sym typeface="Open Sans"/>
                        </a:rPr>
                        <a:t>2</a:t>
                      </a:r>
                      <a:r>
                        <a:rPr lang="en-US" sz="2400" b="1" i="0" u="none" strike="noStrike" cap="none" dirty="0">
                          <a:solidFill>
                            <a:schemeClr val="dk1"/>
                          </a:solidFill>
                          <a:latin typeface="Open Sans"/>
                          <a:ea typeface="Open Sans"/>
                          <a:cs typeface="Open Sans"/>
                          <a:sym typeface="Open Sans"/>
                        </a:rPr>
                        <a:t> SVRAs </a:t>
                      </a:r>
                      <a:r>
                        <a:rPr lang="en-US" sz="2400" b="0" i="0" u="none" strike="noStrike" cap="none" dirty="0">
                          <a:solidFill>
                            <a:schemeClr val="dk1"/>
                          </a:solidFill>
                          <a:latin typeface="Open Sans"/>
                          <a:ea typeface="Open Sans"/>
                          <a:cs typeface="Open Sans"/>
                          <a:sym typeface="Open Sans"/>
                        </a:rPr>
                        <a:t>fully closed all priority categories</a:t>
                      </a:r>
                      <a:endParaRPr sz="2400" b="0" u="none" strike="noStrike" cap="none" dirty="0">
                        <a:latin typeface="Open Sans"/>
                        <a:ea typeface="Open Sans"/>
                        <a:cs typeface="Open Sans"/>
                        <a:sym typeface="Open Sans"/>
                      </a:endParaRPr>
                    </a:p>
                  </a:txBody>
                  <a:tcPr marL="91450" marR="91450" marT="45725" marB="45725">
                    <a:solidFill>
                      <a:srgbClr val="F3E9DE"/>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4"/>
          <p:cNvSpPr txBox="1">
            <a:spLocks noGrp="1"/>
          </p:cNvSpPr>
          <p:nvPr>
            <p:ph type="title"/>
          </p:nvPr>
        </p:nvSpPr>
        <p:spPr>
          <a:xfrm>
            <a:off x="210820" y="311173"/>
            <a:ext cx="11460480" cy="1663699"/>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sz="4800" dirty="0">
                <a:solidFill>
                  <a:srgbClr val="4C7A75"/>
                </a:solidFill>
                <a:latin typeface="Open Sans"/>
                <a:ea typeface="Open Sans"/>
                <a:cs typeface="Open Sans"/>
                <a:sym typeface="Open Sans"/>
              </a:rPr>
              <a:t>National Landscape – Other Factors Happening Now Post-Pandemic</a:t>
            </a:r>
            <a:endParaRPr sz="4800" dirty="0">
              <a:latin typeface="Open Sans"/>
              <a:ea typeface="Open Sans"/>
              <a:cs typeface="Open Sans"/>
              <a:sym typeface="Open Sans"/>
            </a:endParaRPr>
          </a:p>
        </p:txBody>
      </p:sp>
      <p:sp>
        <p:nvSpPr>
          <p:cNvPr id="190" name="Google Shape;190;p14"/>
          <p:cNvSpPr txBox="1">
            <a:spLocks noGrp="1"/>
          </p:cNvSpPr>
          <p:nvPr>
            <p:ph type="body" idx="1"/>
          </p:nvPr>
        </p:nvSpPr>
        <p:spPr>
          <a:xfrm>
            <a:off x="210820" y="2041558"/>
            <a:ext cx="8920480" cy="3867128"/>
          </a:xfrm>
          <a:prstGeom prst="rect">
            <a:avLst/>
          </a:prstGeom>
          <a:noFill/>
          <a:ln>
            <a:noFill/>
          </a:ln>
        </p:spPr>
        <p:txBody>
          <a:bodyPr spcFirstLastPara="1" wrap="square" lIns="91425" tIns="45700" rIns="91425" bIns="45700" anchor="ctr" anchorCtr="0">
            <a:noAutofit/>
          </a:bodyPr>
          <a:lstStyle/>
          <a:p>
            <a:pPr marL="50800" lvl="0" indent="0" algn="l" rtl="0">
              <a:lnSpc>
                <a:spcPct val="110000"/>
              </a:lnSpc>
              <a:spcBef>
                <a:spcPts val="1800"/>
              </a:spcBef>
              <a:spcAft>
                <a:spcPts val="0"/>
              </a:spcAft>
              <a:buSzPts val="2400"/>
              <a:buNone/>
            </a:pPr>
            <a:r>
              <a:rPr lang="en-US" sz="2400" b="1" dirty="0">
                <a:solidFill>
                  <a:srgbClr val="6C4C25"/>
                </a:solidFill>
                <a:latin typeface="Open Sans"/>
                <a:ea typeface="Open Sans"/>
                <a:cs typeface="Open Sans"/>
                <a:sym typeface="Open Sans"/>
              </a:rPr>
              <a:t>Pendulum is Swinging:</a:t>
            </a:r>
            <a:endParaRPr dirty="0"/>
          </a:p>
          <a:p>
            <a:pPr marL="336550" lvl="0" indent="-285750" algn="l" rtl="0">
              <a:lnSpc>
                <a:spcPct val="130000"/>
              </a:lnSpc>
              <a:spcBef>
                <a:spcPts val="1800"/>
              </a:spcBef>
              <a:spcAft>
                <a:spcPts val="0"/>
              </a:spcAft>
              <a:buSzPts val="2400"/>
              <a:buFont typeface="Arial"/>
              <a:buChar char="•"/>
            </a:pPr>
            <a:r>
              <a:rPr lang="en-US" sz="1800" b="0" dirty="0">
                <a:latin typeface="Open Sans"/>
                <a:ea typeface="Open Sans"/>
                <a:cs typeface="Open Sans"/>
                <a:sym typeface="Open Sans"/>
              </a:rPr>
              <a:t>Post-pandemic VR spending is surging as delayed client demand ramps up.</a:t>
            </a:r>
            <a:endParaRPr dirty="0"/>
          </a:p>
          <a:p>
            <a:pPr marL="336550" lvl="0" indent="-285750" algn="l" rtl="0">
              <a:lnSpc>
                <a:spcPct val="130000"/>
              </a:lnSpc>
              <a:spcBef>
                <a:spcPts val="1800"/>
              </a:spcBef>
              <a:spcAft>
                <a:spcPts val="0"/>
              </a:spcAft>
              <a:buSzPts val="2400"/>
              <a:buFont typeface="Arial"/>
              <a:buChar char="•"/>
            </a:pPr>
            <a:r>
              <a:rPr lang="en-US" sz="1800" b="0" dirty="0">
                <a:latin typeface="Open Sans"/>
                <a:ea typeface="Open Sans"/>
                <a:cs typeface="Open Sans"/>
                <a:sym typeface="Open Sans"/>
              </a:rPr>
              <a:t>Changes in VR Service Costs-Inflation has impacted vendor rates, goods, and other service costs.</a:t>
            </a:r>
            <a:endParaRPr dirty="0"/>
          </a:p>
          <a:p>
            <a:pPr marL="336550" lvl="0" indent="-285750" algn="l" rtl="0">
              <a:lnSpc>
                <a:spcPct val="130000"/>
              </a:lnSpc>
              <a:spcBef>
                <a:spcPts val="1800"/>
              </a:spcBef>
              <a:spcAft>
                <a:spcPts val="0"/>
              </a:spcAft>
              <a:buSzPts val="2400"/>
              <a:buFont typeface="Arial"/>
              <a:buChar char="•"/>
            </a:pPr>
            <a:r>
              <a:rPr lang="en-US" sz="1800" b="0" dirty="0">
                <a:latin typeface="Open Sans"/>
                <a:ea typeface="Open Sans"/>
                <a:cs typeface="Open Sans"/>
                <a:sym typeface="Open Sans"/>
              </a:rPr>
              <a:t>Wage pressures and competitive hiring-SVRAs instituted more competitive salaries and benefits to obtain and retain qualified staff.</a:t>
            </a:r>
            <a:endParaRPr dirty="0"/>
          </a:p>
          <a:p>
            <a:pPr marL="336550" lvl="0" indent="-285750" algn="l" rtl="0">
              <a:lnSpc>
                <a:spcPct val="130000"/>
              </a:lnSpc>
              <a:spcBef>
                <a:spcPts val="1800"/>
              </a:spcBef>
              <a:spcAft>
                <a:spcPts val="0"/>
              </a:spcAft>
              <a:buSzPts val="2400"/>
              <a:buFont typeface="Arial"/>
              <a:buChar char="•"/>
            </a:pPr>
            <a:r>
              <a:rPr lang="en-US" sz="1800" b="0"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State budget pressures- Federal flat </a:t>
            </a:r>
            <a:r>
              <a:rPr lang="en-US" sz="1800" b="0"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funding</a:t>
            </a:r>
            <a:r>
              <a:rPr lang="en-US" sz="1800" b="0"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paired with state budget deficits, which may reduce state matching funds for VR.</a:t>
            </a:r>
            <a:endParaRPr dirty="0"/>
          </a:p>
        </p:txBody>
      </p:sp>
      <p:pic>
        <p:nvPicPr>
          <p:cNvPr id="191" name="Google Shape;191;p14" descr="Metronome with solid fill"/>
          <p:cNvPicPr preferRelativeResize="0"/>
          <p:nvPr/>
        </p:nvPicPr>
        <p:blipFill rotWithShape="1">
          <a:blip r:embed="rId3">
            <a:alphaModFix/>
          </a:blip>
          <a:srcRect/>
          <a:stretch/>
        </p:blipFill>
        <p:spPr>
          <a:xfrm>
            <a:off x="8630412" y="3246627"/>
            <a:ext cx="3867128" cy="38671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0"/>
          <p:cNvSpPr txBox="1">
            <a:spLocks noGrp="1"/>
          </p:cNvSpPr>
          <p:nvPr>
            <p:ph type="title"/>
          </p:nvPr>
        </p:nvSpPr>
        <p:spPr>
          <a:xfrm>
            <a:off x="363219" y="393700"/>
            <a:ext cx="10765063" cy="1384299"/>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accent6"/>
              </a:buClr>
              <a:buSzPts val="4400"/>
              <a:buFont typeface="Open Sans"/>
              <a:buNone/>
            </a:pPr>
            <a:r>
              <a:rPr lang="en-US" dirty="0">
                <a:solidFill>
                  <a:srgbClr val="4C7A75"/>
                </a:solidFill>
                <a:latin typeface="Open Sans"/>
                <a:ea typeface="Open Sans"/>
                <a:cs typeface="Open Sans"/>
                <a:sym typeface="Open Sans"/>
              </a:rPr>
              <a:t>Determining the Need for Establishing and Implementing an OOS</a:t>
            </a:r>
            <a:endParaRPr dirty="0">
              <a:latin typeface="Open Sans"/>
              <a:ea typeface="Open Sans"/>
              <a:cs typeface="Open Sans"/>
              <a:sym typeface="Open Sans"/>
            </a:endParaRPr>
          </a:p>
        </p:txBody>
      </p:sp>
      <p:sp>
        <p:nvSpPr>
          <p:cNvPr id="198" name="Google Shape;198;p20"/>
          <p:cNvSpPr txBox="1">
            <a:spLocks noGrp="1"/>
          </p:cNvSpPr>
          <p:nvPr>
            <p:ph type="body" idx="1"/>
          </p:nvPr>
        </p:nvSpPr>
        <p:spPr>
          <a:xfrm>
            <a:off x="363219" y="1930398"/>
            <a:ext cx="8348981" cy="4533901"/>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600"/>
              </a:spcBef>
              <a:spcAft>
                <a:spcPts val="0"/>
              </a:spcAft>
              <a:buSzPts val="2800"/>
              <a:buNone/>
            </a:pPr>
            <a:r>
              <a:rPr lang="en-US" sz="2400" b="1" u="none" strike="noStrike" dirty="0">
                <a:solidFill>
                  <a:srgbClr val="6C4C25"/>
                </a:solidFill>
                <a:latin typeface="Open Sans"/>
                <a:ea typeface="Open Sans"/>
                <a:cs typeface="Open Sans"/>
                <a:sym typeface="Open Sans"/>
              </a:rPr>
              <a:t>Annual Determination:</a:t>
            </a:r>
            <a:r>
              <a:rPr lang="en-US" sz="2400" u="none" strike="noStrike" dirty="0">
                <a:solidFill>
                  <a:srgbClr val="6C4C25"/>
                </a:solidFill>
                <a:latin typeface="Open Sans"/>
                <a:ea typeface="Open Sans"/>
                <a:cs typeface="Open Sans"/>
                <a:sym typeface="Open Sans"/>
              </a:rPr>
              <a:t> </a:t>
            </a:r>
            <a:endParaRPr dirty="0"/>
          </a:p>
          <a:p>
            <a:pPr marL="285750" marR="0" lvl="0" indent="-285750" algn="l" rtl="0">
              <a:lnSpc>
                <a:spcPct val="130000"/>
              </a:lnSpc>
              <a:spcBef>
                <a:spcPts val="600"/>
              </a:spcBef>
              <a:spcAft>
                <a:spcPts val="0"/>
              </a:spcAft>
              <a:buSzPts val="2800"/>
              <a:buFont typeface="Arial"/>
              <a:buChar char="•"/>
            </a:pPr>
            <a:r>
              <a:rPr lang="en-US" sz="1800" dirty="0">
                <a:latin typeface="Open Sans"/>
                <a:ea typeface="Open Sans"/>
                <a:cs typeface="Open Sans"/>
                <a:sym typeface="Open Sans"/>
              </a:rPr>
              <a:t>VR</a:t>
            </a:r>
            <a:r>
              <a:rPr lang="en-US" sz="1800" u="none" strike="noStrike" dirty="0">
                <a:latin typeface="Open Sans"/>
                <a:ea typeface="Open Sans"/>
                <a:cs typeface="Open Sans"/>
                <a:sym typeface="Open Sans"/>
              </a:rPr>
              <a:t> agency assesses the ability to serve all eligible individuals or implement </a:t>
            </a:r>
            <a:r>
              <a:rPr lang="en-US" sz="1800" b="1" u="none" strike="noStrike" dirty="0">
                <a:latin typeface="Open Sans"/>
                <a:ea typeface="Open Sans"/>
                <a:cs typeface="Open Sans"/>
                <a:sym typeface="Open Sans"/>
              </a:rPr>
              <a:t>OOS</a:t>
            </a:r>
            <a:r>
              <a:rPr lang="en-US" sz="1800" u="none" strike="noStrike" dirty="0">
                <a:latin typeface="Open Sans"/>
                <a:ea typeface="Open Sans"/>
                <a:cs typeface="Open Sans"/>
                <a:sym typeface="Open Sans"/>
              </a:rPr>
              <a:t>.</a:t>
            </a:r>
            <a:endParaRPr dirty="0"/>
          </a:p>
          <a:p>
            <a:pPr marL="0" marR="0" lvl="0" indent="0" algn="l" rtl="0">
              <a:lnSpc>
                <a:spcPct val="130000"/>
              </a:lnSpc>
              <a:spcBef>
                <a:spcPts val="600"/>
              </a:spcBef>
              <a:spcAft>
                <a:spcPts val="0"/>
              </a:spcAft>
              <a:buSzPts val="2800"/>
              <a:buNone/>
            </a:pPr>
            <a:r>
              <a:rPr lang="en-US" sz="2400" b="1" u="none" strike="noStrike" dirty="0">
                <a:solidFill>
                  <a:srgbClr val="6C4C25"/>
                </a:solidFill>
                <a:latin typeface="Open Sans"/>
                <a:ea typeface="Open Sans"/>
                <a:cs typeface="Open Sans"/>
                <a:sym typeface="Open Sans"/>
              </a:rPr>
              <a:t>Based on:</a:t>
            </a:r>
            <a:r>
              <a:rPr lang="en-US" sz="2400" u="none" strike="noStrike" dirty="0">
                <a:solidFill>
                  <a:srgbClr val="6C4C25"/>
                </a:solidFill>
                <a:latin typeface="Open Sans"/>
                <a:ea typeface="Open Sans"/>
                <a:cs typeface="Open Sans"/>
                <a:sym typeface="Open Sans"/>
              </a:rPr>
              <a:t> </a:t>
            </a:r>
            <a:endParaRPr dirty="0"/>
          </a:p>
          <a:p>
            <a:pPr marL="285750" marR="0" lvl="0" indent="-285750" algn="l" rtl="0">
              <a:lnSpc>
                <a:spcPct val="130000"/>
              </a:lnSpc>
              <a:spcBef>
                <a:spcPts val="600"/>
              </a:spcBef>
              <a:spcAft>
                <a:spcPts val="0"/>
              </a:spcAft>
              <a:buSzPts val="2800"/>
              <a:buFont typeface="Arial"/>
              <a:buChar char="•"/>
            </a:pPr>
            <a:r>
              <a:rPr lang="en-US" sz="1800" u="none" strike="noStrike" dirty="0">
                <a:latin typeface="Open Sans"/>
                <a:ea typeface="Open Sans"/>
                <a:cs typeface="Open Sans"/>
                <a:sym typeface="Open Sans"/>
              </a:rPr>
              <a:t>Fiscal &amp; personnel resources, projected needs of individuals with significant disabilities.</a:t>
            </a:r>
            <a:endParaRPr dirty="0"/>
          </a:p>
          <a:p>
            <a:pPr marL="0" marR="0" lvl="0" indent="0" algn="l" rtl="0">
              <a:lnSpc>
                <a:spcPct val="130000"/>
              </a:lnSpc>
              <a:spcBef>
                <a:spcPts val="600"/>
              </a:spcBef>
              <a:spcAft>
                <a:spcPts val="0"/>
              </a:spcAft>
              <a:buSzPts val="2800"/>
              <a:buNone/>
            </a:pPr>
            <a:r>
              <a:rPr lang="en-US" sz="2400" b="1" u="none" strike="noStrike" dirty="0">
                <a:solidFill>
                  <a:srgbClr val="6C4C25"/>
                </a:solidFill>
                <a:latin typeface="Open Sans"/>
                <a:ea typeface="Open Sans"/>
                <a:cs typeface="Open Sans"/>
                <a:sym typeface="Open Sans"/>
              </a:rPr>
              <a:t>Reevaluation During Fiscal Year:</a:t>
            </a:r>
            <a:r>
              <a:rPr lang="en-US" sz="2400" u="none" strike="noStrike" dirty="0">
                <a:solidFill>
                  <a:srgbClr val="6C4C25"/>
                </a:solidFill>
                <a:latin typeface="Open Sans"/>
                <a:ea typeface="Open Sans"/>
                <a:cs typeface="Open Sans"/>
                <a:sym typeface="Open Sans"/>
              </a:rPr>
              <a:t> </a:t>
            </a:r>
            <a:endParaRPr dirty="0"/>
          </a:p>
          <a:p>
            <a:pPr marL="285750" marR="0" lvl="0" indent="-285750" algn="l" rtl="0">
              <a:lnSpc>
                <a:spcPct val="130000"/>
              </a:lnSpc>
              <a:spcBef>
                <a:spcPts val="600"/>
              </a:spcBef>
              <a:spcAft>
                <a:spcPts val="0"/>
              </a:spcAft>
              <a:buSzPts val="2800"/>
              <a:buFont typeface="Arial"/>
              <a:buChar char="•"/>
            </a:pPr>
            <a:r>
              <a:rPr lang="en-US" sz="1800" u="none" strike="noStrike" dirty="0">
                <a:latin typeface="Open Sans"/>
                <a:ea typeface="Open Sans"/>
                <a:cs typeface="Open Sans"/>
                <a:sym typeface="Open Sans"/>
              </a:rPr>
              <a:t>Required if fiscal or personnel resources change, potentially leading to OOS implementation or closing one or more priority categories.</a:t>
            </a:r>
            <a:endParaRPr dirty="0"/>
          </a:p>
          <a:p>
            <a:pPr marL="0" marR="0" lvl="0" indent="0" algn="l" rtl="0">
              <a:lnSpc>
                <a:spcPct val="130000"/>
              </a:lnSpc>
              <a:spcBef>
                <a:spcPts val="600"/>
              </a:spcBef>
              <a:spcAft>
                <a:spcPts val="0"/>
              </a:spcAft>
              <a:buSzPts val="2800"/>
              <a:buNone/>
            </a:pPr>
            <a:r>
              <a:rPr lang="en-US" sz="2400" b="1" u="none" strike="noStrike" dirty="0">
                <a:solidFill>
                  <a:srgbClr val="6C4C25"/>
                </a:solidFill>
                <a:latin typeface="Open Sans"/>
                <a:ea typeface="Open Sans"/>
                <a:cs typeface="Open Sans"/>
                <a:sym typeface="Open Sans"/>
              </a:rPr>
              <a:t>Regulatory Reference:</a:t>
            </a:r>
            <a:r>
              <a:rPr lang="en-US" sz="2400" u="none" strike="noStrike" dirty="0">
                <a:solidFill>
                  <a:srgbClr val="6C4C25"/>
                </a:solidFill>
                <a:latin typeface="Open Sans"/>
                <a:ea typeface="Open Sans"/>
                <a:cs typeface="Open Sans"/>
                <a:sym typeface="Open Sans"/>
              </a:rPr>
              <a:t> </a:t>
            </a:r>
            <a:r>
              <a:rPr lang="en-US" sz="2400" b="1" u="sng" strike="noStrike" dirty="0">
                <a:solidFill>
                  <a:schemeClr val="accent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34 C.F.R. § 361.36(c)</a:t>
            </a:r>
            <a:r>
              <a:rPr lang="en-US" sz="2400" u="none" strike="noStrike" dirty="0">
                <a:solidFill>
                  <a:schemeClr val="accent2"/>
                </a:solidFill>
                <a:latin typeface="Open Sans"/>
                <a:ea typeface="Open Sans"/>
                <a:cs typeface="Open Sans"/>
                <a:sym typeface="Open Sans"/>
              </a:rPr>
              <a:t>.</a:t>
            </a:r>
            <a:endParaRPr dirty="0"/>
          </a:p>
        </p:txBody>
      </p:sp>
      <p:pic>
        <p:nvPicPr>
          <p:cNvPr id="199" name="Google Shape;199;p20">
            <a:extLst>
              <a:ext uri="{C183D7F6-B498-43B3-948B-1728B52AA6E4}">
                <adec:decorative xmlns:adec="http://schemas.microsoft.com/office/drawing/2017/decorative" val="1"/>
              </a:ext>
            </a:extLst>
          </p:cNvPr>
          <p:cNvPicPr preferRelativeResize="0"/>
          <p:nvPr/>
        </p:nvPicPr>
        <p:blipFill rotWithShape="1">
          <a:blip r:embed="rId4">
            <a:alphaModFix/>
          </a:blip>
          <a:srcRect l="9375" t="10833" r="15625" b="11667"/>
          <a:stretch/>
        </p:blipFill>
        <p:spPr>
          <a:xfrm>
            <a:off x="8413175" y="4197348"/>
            <a:ext cx="3595945" cy="27868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g340b44c3362_0_0"/>
          <p:cNvSpPr txBox="1">
            <a:spLocks noGrp="1"/>
          </p:cNvSpPr>
          <p:nvPr>
            <p:ph type="title"/>
          </p:nvPr>
        </p:nvSpPr>
        <p:spPr>
          <a:xfrm>
            <a:off x="402335" y="338388"/>
            <a:ext cx="11146537" cy="1691639"/>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dirty="0"/>
              <a:t>Four Key Steps when Determining and Reevaluating the Need for an OOS</a:t>
            </a:r>
            <a:endParaRPr sz="4400" dirty="0"/>
          </a:p>
        </p:txBody>
      </p:sp>
      <p:sp>
        <p:nvSpPr>
          <p:cNvPr id="205" name="Google Shape;205;g340b44c3362_0_0"/>
          <p:cNvSpPr txBox="1">
            <a:spLocks noGrp="1"/>
          </p:cNvSpPr>
          <p:nvPr>
            <p:ph type="body" idx="1"/>
          </p:nvPr>
        </p:nvSpPr>
        <p:spPr>
          <a:xfrm>
            <a:off x="402335" y="2203763"/>
            <a:ext cx="9887100" cy="4023300"/>
          </a:xfrm>
          <a:prstGeom prst="rect">
            <a:avLst/>
          </a:prstGeom>
        </p:spPr>
        <p:txBody>
          <a:bodyPr spcFirstLastPara="1" wrap="square" lIns="91425" tIns="45700" rIns="91425" bIns="45700" anchor="t" anchorCtr="0">
            <a:normAutofit/>
          </a:bodyPr>
          <a:lstStyle/>
          <a:p>
            <a:pPr marL="0" lvl="0" indent="0" algn="l" rtl="0">
              <a:lnSpc>
                <a:spcPct val="200000"/>
              </a:lnSpc>
              <a:spcBef>
                <a:spcPts val="0"/>
              </a:spcBef>
              <a:spcAft>
                <a:spcPts val="0"/>
              </a:spcAft>
              <a:buNone/>
            </a:pPr>
            <a:r>
              <a:rPr lang="en-US" sz="3200" b="1" dirty="0">
                <a:solidFill>
                  <a:schemeClr val="accent3">
                    <a:lumMod val="50000"/>
                  </a:schemeClr>
                </a:solidFill>
                <a:latin typeface="Open Sans"/>
                <a:ea typeface="Open Sans"/>
                <a:cs typeface="Open Sans"/>
                <a:sym typeface="Open Sans"/>
              </a:rPr>
              <a:t>Step 1.</a:t>
            </a:r>
            <a:r>
              <a:rPr lang="en-US" sz="3200" dirty="0">
                <a:latin typeface="Open Sans"/>
                <a:ea typeface="Open Sans"/>
                <a:cs typeface="Open Sans"/>
                <a:sym typeface="Open Sans"/>
              </a:rPr>
              <a:t> </a:t>
            </a:r>
            <a:r>
              <a:rPr lang="en-US" sz="3200" b="1" dirty="0">
                <a:solidFill>
                  <a:srgbClr val="6C4C25"/>
                </a:solidFill>
                <a:latin typeface="Open Sans"/>
                <a:ea typeface="Open Sans"/>
                <a:cs typeface="Open Sans"/>
                <a:sym typeface="Open Sans"/>
              </a:rPr>
              <a:t>Before Implementation of an OOS</a:t>
            </a:r>
            <a:endParaRPr sz="3200" b="1" dirty="0">
              <a:solidFill>
                <a:srgbClr val="6C4C25"/>
              </a:solidFill>
              <a:latin typeface="Open Sans"/>
              <a:ea typeface="Open Sans"/>
              <a:cs typeface="Open Sans"/>
              <a:sym typeface="Open Sans"/>
            </a:endParaRPr>
          </a:p>
          <a:p>
            <a:pPr marL="0" lvl="0" indent="0" algn="l" rtl="0">
              <a:lnSpc>
                <a:spcPct val="200000"/>
              </a:lnSpc>
              <a:spcBef>
                <a:spcPts val="0"/>
              </a:spcBef>
              <a:spcAft>
                <a:spcPts val="0"/>
              </a:spcAft>
              <a:buNone/>
            </a:pPr>
            <a:r>
              <a:rPr lang="en-US" sz="3200" b="1" dirty="0">
                <a:solidFill>
                  <a:schemeClr val="accent3">
                    <a:lumMod val="50000"/>
                  </a:schemeClr>
                </a:solidFill>
                <a:latin typeface="Open Sans"/>
                <a:ea typeface="Open Sans"/>
                <a:cs typeface="Open Sans"/>
                <a:sym typeface="Open Sans"/>
              </a:rPr>
              <a:t>Step 2.</a:t>
            </a:r>
            <a:r>
              <a:rPr lang="en-US" sz="3200" dirty="0">
                <a:latin typeface="Open Sans"/>
                <a:ea typeface="Open Sans"/>
                <a:cs typeface="Open Sans"/>
                <a:sym typeface="Open Sans"/>
              </a:rPr>
              <a:t> </a:t>
            </a:r>
            <a:r>
              <a:rPr lang="en-US" sz="3200" b="1" dirty="0">
                <a:solidFill>
                  <a:srgbClr val="6C4C25"/>
                </a:solidFill>
                <a:latin typeface="Open Sans"/>
                <a:ea typeface="Open Sans"/>
                <a:cs typeface="Open Sans"/>
                <a:sym typeface="Open Sans"/>
              </a:rPr>
              <a:t>Establishing an OOS</a:t>
            </a:r>
            <a:endParaRPr sz="3200" b="1" dirty="0">
              <a:solidFill>
                <a:srgbClr val="6C4C25"/>
              </a:solidFill>
              <a:latin typeface="Open Sans"/>
              <a:ea typeface="Open Sans"/>
              <a:cs typeface="Open Sans"/>
              <a:sym typeface="Open Sans"/>
            </a:endParaRPr>
          </a:p>
          <a:p>
            <a:pPr marL="0" lvl="0" indent="0" algn="l" rtl="0">
              <a:lnSpc>
                <a:spcPct val="200000"/>
              </a:lnSpc>
              <a:spcBef>
                <a:spcPts val="0"/>
              </a:spcBef>
              <a:spcAft>
                <a:spcPts val="0"/>
              </a:spcAft>
              <a:buNone/>
            </a:pPr>
            <a:r>
              <a:rPr lang="en-US" sz="3200" b="1" dirty="0">
                <a:solidFill>
                  <a:schemeClr val="accent3">
                    <a:lumMod val="50000"/>
                  </a:schemeClr>
                </a:solidFill>
                <a:latin typeface="Open Sans"/>
                <a:ea typeface="Open Sans"/>
                <a:cs typeface="Open Sans"/>
                <a:sym typeface="Open Sans"/>
              </a:rPr>
              <a:t>Step 3.</a:t>
            </a:r>
            <a:r>
              <a:rPr lang="en-US" sz="3200" dirty="0">
                <a:latin typeface="Open Sans"/>
                <a:ea typeface="Open Sans"/>
                <a:cs typeface="Open Sans"/>
                <a:sym typeface="Open Sans"/>
              </a:rPr>
              <a:t> </a:t>
            </a:r>
            <a:r>
              <a:rPr lang="en-US" sz="3200" b="1" dirty="0">
                <a:solidFill>
                  <a:srgbClr val="6C4C25"/>
                </a:solidFill>
                <a:latin typeface="Open Sans"/>
                <a:ea typeface="Open Sans"/>
                <a:cs typeface="Open Sans"/>
                <a:sym typeface="Open Sans"/>
              </a:rPr>
              <a:t>Implementing an OOS</a:t>
            </a:r>
            <a:endParaRPr sz="3200" b="1" dirty="0">
              <a:solidFill>
                <a:srgbClr val="6C4C25"/>
              </a:solidFill>
              <a:latin typeface="Open Sans"/>
              <a:ea typeface="Open Sans"/>
              <a:cs typeface="Open Sans"/>
              <a:sym typeface="Open Sans"/>
            </a:endParaRPr>
          </a:p>
          <a:p>
            <a:pPr marL="0" lvl="0" indent="0" algn="l" rtl="0">
              <a:lnSpc>
                <a:spcPct val="200000"/>
              </a:lnSpc>
              <a:spcBef>
                <a:spcPts val="0"/>
              </a:spcBef>
              <a:spcAft>
                <a:spcPts val="0"/>
              </a:spcAft>
              <a:buNone/>
            </a:pPr>
            <a:r>
              <a:rPr lang="en-US" sz="3200" b="1" dirty="0">
                <a:solidFill>
                  <a:schemeClr val="accent3">
                    <a:lumMod val="50000"/>
                  </a:schemeClr>
                </a:solidFill>
                <a:latin typeface="Open Sans"/>
                <a:ea typeface="Open Sans"/>
                <a:cs typeface="Open Sans"/>
                <a:sym typeface="Open Sans"/>
              </a:rPr>
              <a:t>Step 4.</a:t>
            </a:r>
            <a:r>
              <a:rPr lang="en-US" sz="3200" dirty="0">
                <a:latin typeface="Open Sans"/>
                <a:ea typeface="Open Sans"/>
                <a:cs typeface="Open Sans"/>
                <a:sym typeface="Open Sans"/>
              </a:rPr>
              <a:t> </a:t>
            </a:r>
            <a:r>
              <a:rPr lang="en-US" sz="3200" b="1" dirty="0">
                <a:solidFill>
                  <a:srgbClr val="6C4C25"/>
                </a:solidFill>
                <a:latin typeface="Open Sans"/>
                <a:ea typeface="Open Sans"/>
                <a:cs typeface="Open Sans"/>
                <a:sym typeface="Open Sans"/>
              </a:rPr>
              <a:t>After implementing an OOS</a:t>
            </a:r>
            <a:endParaRPr sz="3200" b="1" dirty="0">
              <a:solidFill>
                <a:srgbClr val="6C4C25"/>
              </a:solidFill>
              <a:latin typeface="Open Sans"/>
              <a:ea typeface="Open Sans"/>
              <a:cs typeface="Open Sans"/>
              <a:sym typeface="Open Sans"/>
            </a:endParaRPr>
          </a:p>
        </p:txBody>
      </p:sp>
      <p:pic>
        <p:nvPicPr>
          <p:cNvPr id="3" name="Graphic 2" descr="Clipboard Checked with solid fill">
            <a:extLst>
              <a:ext uri="{FF2B5EF4-FFF2-40B4-BE49-F238E27FC236}">
                <a16:creationId xmlns:a16="http://schemas.microsoft.com/office/drawing/2014/main" id="{C23C1990-1A45-ED81-EC6C-23CDCEE8DD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99419">
            <a:off x="8618459" y="3184752"/>
            <a:ext cx="3174519" cy="3174519"/>
          </a:xfrm>
          <a:prstGeom prst="rect">
            <a:avLst/>
          </a:prstGeom>
        </p:spPr>
      </p:pic>
    </p:spTree>
  </p:cSld>
  <p:clrMapOvr>
    <a:masterClrMapping/>
  </p:clrMapOvr>
</p:sld>
</file>

<file path=ppt/theme/theme1.xml><?xml version="1.0" encoding="utf-8"?>
<a:theme xmlns:a="http://schemas.openxmlformats.org/drawingml/2006/main" name="1_Custom Design">
  <a:themeElements>
    <a:clrScheme name="Custom 1">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68A19B"/>
      </a:hlink>
      <a:folHlink>
        <a:srgbClr val="C7975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ba7d84b-d7bd-46b4-a66c-7a610aef47b7" xsi:nil="true"/>
    <lcf76f155ced4ddcb4097134ff3c332f xmlns="54a9d15e-ee5c-48f1-9d99-365d542a991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AB4CD10FCCE840A9F7A60CFEA07643" ma:contentTypeVersion="18" ma:contentTypeDescription="Create a new document." ma:contentTypeScope="" ma:versionID="1bb073449d652e01abff18e6d9e41f0e">
  <xsd:schema xmlns:xsd="http://www.w3.org/2001/XMLSchema" xmlns:xs="http://www.w3.org/2001/XMLSchema" xmlns:p="http://schemas.microsoft.com/office/2006/metadata/properties" xmlns:ns2="54a9d15e-ee5c-48f1-9d99-365d542a9913" xmlns:ns3="4ba7d84b-d7bd-46b4-a66c-7a610aef47b7" targetNamespace="http://schemas.microsoft.com/office/2006/metadata/properties" ma:root="true" ma:fieldsID="75a8fac8556fc29fe713774c24d540f2" ns2:_="" ns3:_="">
    <xsd:import namespace="54a9d15e-ee5c-48f1-9d99-365d542a9913"/>
    <xsd:import namespace="4ba7d84b-d7bd-46b4-a66c-7a610aef47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9d15e-ee5c-48f1-9d99-365d542a9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db4deb-8d57-425f-b55a-80c757add84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a7d84b-d7bd-46b4-a66c-7a610aef47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f04fa3-e4a5-44fd-aa02-cf510cf6520a}" ma:internalName="TaxCatchAll" ma:showField="CatchAllData" ma:web="4ba7d84b-d7bd-46b4-a66c-7a610aef47b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B6F91D-5764-4C10-BF9E-900798AA6A65}">
  <ds:schemaRefs>
    <ds:schemaRef ds:uri="http://schemas.microsoft.com/sharepoint/v3/contenttype/forms"/>
  </ds:schemaRefs>
</ds:datastoreItem>
</file>

<file path=customXml/itemProps2.xml><?xml version="1.0" encoding="utf-8"?>
<ds:datastoreItem xmlns:ds="http://schemas.openxmlformats.org/officeDocument/2006/customXml" ds:itemID="{EFB58D8E-2039-47BC-B97D-59AFFADA92AC}">
  <ds:schemaRefs>
    <ds:schemaRef ds:uri="4ba7d84b-d7bd-46b4-a66c-7a610aef47b7"/>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http://purl.org/dc/dcmitype/"/>
    <ds:schemaRef ds:uri="http://schemas.microsoft.com/office/2006/documentManagement/types"/>
    <ds:schemaRef ds:uri="54a9d15e-ee5c-48f1-9d99-365d542a9913"/>
    <ds:schemaRef ds:uri="http://schemas.microsoft.com/office/2006/metadata/properties"/>
  </ds:schemaRefs>
</ds:datastoreItem>
</file>

<file path=customXml/itemProps3.xml><?xml version="1.0" encoding="utf-8"?>
<ds:datastoreItem xmlns:ds="http://schemas.openxmlformats.org/officeDocument/2006/customXml" ds:itemID="{D29278E1-B1F9-4640-8286-4076622B07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a9d15e-ee5c-48f1-9d99-365d542a9913"/>
    <ds:schemaRef ds:uri="4ba7d84b-d7bd-46b4-a66c-7a610aef47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4213</TotalTime>
  <Words>3839</Words>
  <Application>Microsoft Office PowerPoint</Application>
  <PresentationFormat>Widescreen</PresentationFormat>
  <Paragraphs>315</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Times New Roman</vt:lpstr>
      <vt:lpstr>Open Sans</vt:lpstr>
      <vt:lpstr>Arial</vt:lpstr>
      <vt:lpstr>Calibri</vt:lpstr>
      <vt:lpstr>Noto Sans Symbols</vt:lpstr>
      <vt:lpstr>Courier New</vt:lpstr>
      <vt:lpstr>1_Custom Design</vt:lpstr>
      <vt:lpstr>Navigating Order of Selection in VR: Balancing Financial Pressures, Regulatory Compliance, and Service Demand</vt:lpstr>
      <vt:lpstr>Presenters</vt:lpstr>
      <vt:lpstr>Disclaimer</vt:lpstr>
      <vt:lpstr>Objectives for this Presentation</vt:lpstr>
      <vt:lpstr>What Is Order of Selection?</vt:lpstr>
      <vt:lpstr>National Landscape of OOS: Then and Now</vt:lpstr>
      <vt:lpstr>National Landscape – Other Factors Happening Now Post-Pandemic</vt:lpstr>
      <vt:lpstr>Determining the Need for Establishing and Implementing an OOS</vt:lpstr>
      <vt:lpstr>Four Key Steps when Determining and Reevaluating the Need for an OOS</vt:lpstr>
      <vt:lpstr>Step 1. Before Implementation of the OOS</vt:lpstr>
      <vt:lpstr>Key Steps - Forecasting: Assessment of Resources and Analyzing Agency Circumstances.</vt:lpstr>
      <vt:lpstr>Key Steps - Forecasting: Assessment of Resources and Analyzing Agency Circumstances </vt:lpstr>
      <vt:lpstr>Key Steps – Assessment of Fiscal Resources</vt:lpstr>
      <vt:lpstr>Key Steps – Assessment of Fiscal Resources (2)</vt:lpstr>
      <vt:lpstr>Key Steps – Assessment of Fiscal Resources (4)</vt:lpstr>
      <vt:lpstr>Key Steps – Assessment of Fiscal Resources (3)</vt:lpstr>
      <vt:lpstr>Key Steps –  Analyze and Implement Cost Containment Measures</vt:lpstr>
      <vt:lpstr>Key Steps – Cost Containment Measures (2)</vt:lpstr>
      <vt:lpstr>Role of the State Rehabilitation Council and Public Comment</vt:lpstr>
      <vt:lpstr>Develop OOS Policies and Procedures</vt:lpstr>
      <vt:lpstr>Develop OOS Policies and Procedures (2)</vt:lpstr>
      <vt:lpstr>Develop OOS Policies and Procedures (3)</vt:lpstr>
      <vt:lpstr>Develop OOS Policies and Procedures (4)</vt:lpstr>
      <vt:lpstr>Develop OOS Policies and Procedures (5)</vt:lpstr>
      <vt:lpstr>A Typical OOS Consists of Three Priority Categories</vt:lpstr>
      <vt:lpstr>Ranking Individuals Within a Priority Category</vt:lpstr>
      <vt:lpstr>Reviewing System Capacity</vt:lpstr>
      <vt:lpstr>Step 2. Establishing an OOS</vt:lpstr>
      <vt:lpstr>Finalize the OOS Policy</vt:lpstr>
      <vt:lpstr>Write a State Plan section/amendment to the State Plan</vt:lpstr>
      <vt:lpstr>Write a State Plan section/amendment to the State Plan (2)</vt:lpstr>
      <vt:lpstr>Consult with your SRC and Hold Public Meetings/Obtain approval from RSA</vt:lpstr>
      <vt:lpstr>Staff Training and Performance Management</vt:lpstr>
      <vt:lpstr>Step 3. Implementing an OOS</vt:lpstr>
      <vt:lpstr>Administrative Requirements</vt:lpstr>
      <vt:lpstr>Develop a Communication Plan</vt:lpstr>
      <vt:lpstr>Key Elements of the Communication Strategy</vt:lpstr>
      <vt:lpstr>Key Elements of the Communication Strategy (2)</vt:lpstr>
      <vt:lpstr>Step 4. After Implementing an OOS</vt:lpstr>
      <vt:lpstr>Monitor and Adjust</vt:lpstr>
      <vt:lpstr>Monitor and Adjust (2)</vt:lpstr>
      <vt:lpstr>Due Process Requirements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Order of Selection in VR: Balancing Financial Pressures, Regulatory Compliance, and Service Demand</dc:title>
  <dc:creator>Rachel Anderson</dc:creator>
  <cp:lastModifiedBy>Pankow, Carol</cp:lastModifiedBy>
  <cp:revision>4</cp:revision>
  <dcterms:created xsi:type="dcterms:W3CDTF">2021-01-21T22:42:14Z</dcterms:created>
  <dcterms:modified xsi:type="dcterms:W3CDTF">2025-03-31T13:31:11Z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529DE3D0-7AE0-4CD9-B601-1741C33DB587</vt:lpwstr>
  </property>
  <property fmtid="{D5CDD505-2E9C-101B-9397-08002B2CF9AE}" pid="3" name="ArticulatePath">
    <vt:lpwstr>https://eriwi.sharepoint.com/sites/ERIAllStaff/Shared Documents/Shared/Training/GWU/vrtac-qm/webinars/2023_09-20_Fiscal-101-VR-Basics/powerpoint/JUNE-2023-Refresh-Version-fiscal-101-vr-basics-qm_ac</vt:lpwstr>
  </property>
  <property fmtid="{D5CDD505-2E9C-101B-9397-08002B2CF9AE}" pid="4" name="ContentTypeId">
    <vt:lpwstr>0x010100A1AB4CD10FCCE840A9F7A60CFEA07643</vt:lpwstr>
  </property>
  <property fmtid="{D5CDD505-2E9C-101B-9397-08002B2CF9AE}" pid="5" name="MediaServiceImageTags">
    <vt:lpwstr/>
  </property>
</Properties>
</file>