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4"/>
  </p:sldMasterIdLst>
  <p:notesMasterIdLst>
    <p:notesMasterId r:id="rId27"/>
  </p:notesMasterIdLst>
  <p:sldIdLst>
    <p:sldId id="314" r:id="rId5"/>
    <p:sldId id="309" r:id="rId6"/>
    <p:sldId id="272" r:id="rId7"/>
    <p:sldId id="273" r:id="rId8"/>
    <p:sldId id="295" r:id="rId9"/>
    <p:sldId id="311" r:id="rId10"/>
    <p:sldId id="315" r:id="rId11"/>
    <p:sldId id="316" r:id="rId12"/>
    <p:sldId id="317" r:id="rId13"/>
    <p:sldId id="274" r:id="rId14"/>
    <p:sldId id="289" r:id="rId15"/>
    <p:sldId id="292" r:id="rId16"/>
    <p:sldId id="287" r:id="rId17"/>
    <p:sldId id="293" r:id="rId18"/>
    <p:sldId id="294" r:id="rId19"/>
    <p:sldId id="312" r:id="rId20"/>
    <p:sldId id="278" r:id="rId21"/>
    <p:sldId id="286" r:id="rId22"/>
    <p:sldId id="296" r:id="rId23"/>
    <p:sldId id="310" r:id="rId24"/>
    <p:sldId id="290" r:id="rId25"/>
    <p:sldId id="305"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4715"/>
    <a:srgbClr val="DF7627"/>
    <a:srgbClr val="1D3B1F"/>
    <a:srgbClr val="FBAA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2460CC-7782-4B76-9F63-247429D04DDE}" v="1006" dt="2024-10-14T19:56:57.0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56" autoAdjust="0"/>
  </p:normalViewPr>
  <p:slideViewPr>
    <p:cSldViewPr snapToGrid="0">
      <p:cViewPr varScale="1">
        <p:scale>
          <a:sx n="74" d="100"/>
          <a:sy n="74" d="100"/>
        </p:scale>
        <p:origin x="809"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CB3F89-59EE-4C4B-983C-73636055BDDF}"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37FC8F83-7642-4C85-909F-072904B98816}">
      <dgm:prSet phldrT="[Text]" custT="1"/>
      <dgm:spPr/>
      <dgm:t>
        <a:bodyPr/>
        <a:lstStyle/>
        <a:p>
          <a:r>
            <a:rPr lang="en-US" sz="1600" dirty="0"/>
            <a:t>1). Identified  Knowledge and Skills</a:t>
          </a:r>
        </a:p>
      </dgm:t>
    </dgm:pt>
    <dgm:pt modelId="{5BB8B2BA-E16D-4AB7-A388-344DEB9B780D}" type="parTrans" cxnId="{A5C60625-42CA-4DAA-9D46-F6DB4A44613E}">
      <dgm:prSet/>
      <dgm:spPr/>
      <dgm:t>
        <a:bodyPr/>
        <a:lstStyle/>
        <a:p>
          <a:endParaRPr lang="en-US" sz="1800"/>
        </a:p>
      </dgm:t>
    </dgm:pt>
    <dgm:pt modelId="{50D2B3CB-6016-40FA-9C2C-F7D880375564}" type="sibTrans" cxnId="{A5C60625-42CA-4DAA-9D46-F6DB4A44613E}">
      <dgm:prSet custT="1"/>
      <dgm:spPr/>
      <dgm:t>
        <a:bodyPr/>
        <a:lstStyle/>
        <a:p>
          <a:endParaRPr lang="en-US" sz="1800"/>
        </a:p>
      </dgm:t>
    </dgm:pt>
    <dgm:pt modelId="{9F0C643F-AAE4-4016-878B-A80803398645}">
      <dgm:prSet phldrT="[Text]" custT="1"/>
      <dgm:spPr/>
      <dgm:t>
        <a:bodyPr/>
        <a:lstStyle/>
        <a:p>
          <a:r>
            <a:rPr lang="en-US" sz="1600" dirty="0"/>
            <a:t>Delphi Study resulted in 42 knowledge and skills needed for VRCs to support self-employment</a:t>
          </a:r>
        </a:p>
      </dgm:t>
    </dgm:pt>
    <dgm:pt modelId="{F5E113E8-C50B-4D2F-A996-7F508E334051}" type="parTrans" cxnId="{941DD011-FD86-423A-B49E-0BBE58DA42B7}">
      <dgm:prSet/>
      <dgm:spPr/>
      <dgm:t>
        <a:bodyPr/>
        <a:lstStyle/>
        <a:p>
          <a:endParaRPr lang="en-US" sz="1800"/>
        </a:p>
      </dgm:t>
    </dgm:pt>
    <dgm:pt modelId="{792AA7AF-638A-429E-87F3-591D131BB49E}" type="sibTrans" cxnId="{941DD011-FD86-423A-B49E-0BBE58DA42B7}">
      <dgm:prSet/>
      <dgm:spPr/>
      <dgm:t>
        <a:bodyPr/>
        <a:lstStyle/>
        <a:p>
          <a:endParaRPr lang="en-US" sz="1800"/>
        </a:p>
      </dgm:t>
    </dgm:pt>
    <dgm:pt modelId="{6F302EF2-C31A-4C2D-83B6-E6BBCBC013E3}">
      <dgm:prSet phldrT="[Text]" custT="1"/>
      <dgm:spPr/>
      <dgm:t>
        <a:bodyPr/>
        <a:lstStyle/>
        <a:p>
          <a:r>
            <a:rPr lang="en-US" sz="1600" dirty="0"/>
            <a:t>2). Drafted Competencies </a:t>
          </a:r>
        </a:p>
      </dgm:t>
    </dgm:pt>
    <dgm:pt modelId="{617BB170-D9D5-4EE0-98A7-4649A512CB1D}" type="parTrans" cxnId="{D814CECA-BDFB-4359-ABF7-4BA3D4E2EB4F}">
      <dgm:prSet/>
      <dgm:spPr/>
      <dgm:t>
        <a:bodyPr/>
        <a:lstStyle/>
        <a:p>
          <a:endParaRPr lang="en-US" sz="1800"/>
        </a:p>
      </dgm:t>
    </dgm:pt>
    <dgm:pt modelId="{37863B7F-E377-4318-97C9-50E1843E6B9B}" type="sibTrans" cxnId="{D814CECA-BDFB-4359-ABF7-4BA3D4E2EB4F}">
      <dgm:prSet custT="1"/>
      <dgm:spPr/>
      <dgm:t>
        <a:bodyPr/>
        <a:lstStyle/>
        <a:p>
          <a:endParaRPr lang="en-US" sz="1800"/>
        </a:p>
      </dgm:t>
    </dgm:pt>
    <dgm:pt modelId="{2E23CA42-ADC5-4D8C-A36D-5949CA1A2BC0}">
      <dgm:prSet phldrT="[Text]" custT="1"/>
      <dgm:spPr/>
      <dgm:t>
        <a:bodyPr/>
        <a:lstStyle/>
        <a:p>
          <a:r>
            <a:rPr lang="en-US" sz="1600" dirty="0"/>
            <a:t>Combined knowledge and skills from the Delphi Study to create 23 competencies</a:t>
          </a:r>
        </a:p>
      </dgm:t>
    </dgm:pt>
    <dgm:pt modelId="{2DCA05C5-BC7B-4BFE-98BF-877DC1C1929C}" type="parTrans" cxnId="{197D8311-AF9B-4815-ADC8-D3DB6F4F4326}">
      <dgm:prSet/>
      <dgm:spPr/>
      <dgm:t>
        <a:bodyPr/>
        <a:lstStyle/>
        <a:p>
          <a:endParaRPr lang="en-US" sz="1800"/>
        </a:p>
      </dgm:t>
    </dgm:pt>
    <dgm:pt modelId="{4C3EE827-F722-42D2-85A4-A61BFF24F5D6}" type="sibTrans" cxnId="{197D8311-AF9B-4815-ADC8-D3DB6F4F4326}">
      <dgm:prSet/>
      <dgm:spPr/>
      <dgm:t>
        <a:bodyPr/>
        <a:lstStyle/>
        <a:p>
          <a:endParaRPr lang="en-US" sz="1800"/>
        </a:p>
      </dgm:t>
    </dgm:pt>
    <dgm:pt modelId="{F8FA282D-A662-41E1-BEF4-57F2CE53B36D}">
      <dgm:prSet phldrT="[Text]" custT="1"/>
      <dgm:spPr/>
      <dgm:t>
        <a:bodyPr/>
        <a:lstStyle/>
        <a:p>
          <a:r>
            <a:rPr lang="en-US" sz="1600" dirty="0"/>
            <a:t>3). Drafted Proficiency Scale</a:t>
          </a:r>
        </a:p>
      </dgm:t>
    </dgm:pt>
    <dgm:pt modelId="{E7B50A5B-64D5-475C-823F-FC84204B9DA8}" type="parTrans" cxnId="{BE07ABB7-8603-4AB0-A547-6C70690D212A}">
      <dgm:prSet/>
      <dgm:spPr/>
      <dgm:t>
        <a:bodyPr/>
        <a:lstStyle/>
        <a:p>
          <a:endParaRPr lang="en-US" sz="1800"/>
        </a:p>
      </dgm:t>
    </dgm:pt>
    <dgm:pt modelId="{52C4B13A-3798-42AE-B1F0-2642C898C5B8}" type="sibTrans" cxnId="{BE07ABB7-8603-4AB0-A547-6C70690D212A}">
      <dgm:prSet custT="1"/>
      <dgm:spPr/>
      <dgm:t>
        <a:bodyPr/>
        <a:lstStyle/>
        <a:p>
          <a:endParaRPr lang="en-US" sz="1800"/>
        </a:p>
      </dgm:t>
    </dgm:pt>
    <dgm:pt modelId="{D2F743B5-86EB-44BF-A646-1E6FD52AD344}">
      <dgm:prSet phldrT="[Text]" custT="1"/>
      <dgm:spPr/>
      <dgm:t>
        <a:bodyPr/>
        <a:lstStyle/>
        <a:p>
          <a:r>
            <a:rPr lang="en-US" sz="1600" dirty="0"/>
            <a:t>Created a broad description of 3 proficiency  levels</a:t>
          </a:r>
        </a:p>
      </dgm:t>
    </dgm:pt>
    <dgm:pt modelId="{F9CBBBDC-FF81-4991-9D33-D045F3DCA883}" type="parTrans" cxnId="{DF165E7A-556C-48DF-A32D-1AFE4AEE029D}">
      <dgm:prSet/>
      <dgm:spPr/>
      <dgm:t>
        <a:bodyPr/>
        <a:lstStyle/>
        <a:p>
          <a:endParaRPr lang="en-US" sz="1800"/>
        </a:p>
      </dgm:t>
    </dgm:pt>
    <dgm:pt modelId="{C09CC0C3-F751-40B0-9B7F-B0D49E155D82}" type="sibTrans" cxnId="{DF165E7A-556C-48DF-A32D-1AFE4AEE029D}">
      <dgm:prSet/>
      <dgm:spPr/>
      <dgm:t>
        <a:bodyPr/>
        <a:lstStyle/>
        <a:p>
          <a:endParaRPr lang="en-US" sz="1800"/>
        </a:p>
      </dgm:t>
    </dgm:pt>
    <dgm:pt modelId="{145A4F52-97BF-4400-95F0-3ADCA079BB92}">
      <dgm:prSet phldrT="[Text]" custT="1"/>
      <dgm:spPr/>
      <dgm:t>
        <a:bodyPr/>
        <a:lstStyle/>
        <a:p>
          <a:r>
            <a:rPr lang="en-US" sz="1600" dirty="0"/>
            <a:t>Created competency-specific descriptions of 3 proficiency levels</a:t>
          </a:r>
        </a:p>
      </dgm:t>
    </dgm:pt>
    <dgm:pt modelId="{031D4DB4-8D16-4A53-8284-402EF8D3382D}" type="parTrans" cxnId="{5861F395-7D11-4FF5-871E-28C5BBD77F09}">
      <dgm:prSet/>
      <dgm:spPr/>
      <dgm:t>
        <a:bodyPr/>
        <a:lstStyle/>
        <a:p>
          <a:endParaRPr lang="en-US" sz="1800"/>
        </a:p>
      </dgm:t>
    </dgm:pt>
    <dgm:pt modelId="{9FF4CBAD-9F8A-4F1F-A8A7-75A12F345A91}" type="sibTrans" cxnId="{5861F395-7D11-4FF5-871E-28C5BBD77F09}">
      <dgm:prSet/>
      <dgm:spPr/>
      <dgm:t>
        <a:bodyPr/>
        <a:lstStyle/>
        <a:p>
          <a:endParaRPr lang="en-US" sz="1800"/>
        </a:p>
      </dgm:t>
    </dgm:pt>
    <dgm:pt modelId="{6FBB5454-F30C-4C4A-9DA2-50FA3A57FED9}">
      <dgm:prSet phldrT="[Text]" custT="1"/>
      <dgm:spPr/>
      <dgm:t>
        <a:bodyPr/>
        <a:lstStyle/>
        <a:p>
          <a:r>
            <a:rPr lang="en-US" sz="1600" dirty="0"/>
            <a:t>4). Validated Proficiency Scale</a:t>
          </a:r>
        </a:p>
      </dgm:t>
    </dgm:pt>
    <dgm:pt modelId="{FC004A91-68D9-40BF-A032-35AF1BE19874}" type="parTrans" cxnId="{51319F53-2664-4399-AAEC-B42936731610}">
      <dgm:prSet/>
      <dgm:spPr/>
      <dgm:t>
        <a:bodyPr/>
        <a:lstStyle/>
        <a:p>
          <a:endParaRPr lang="en-US" sz="1800"/>
        </a:p>
      </dgm:t>
    </dgm:pt>
    <dgm:pt modelId="{24218B7C-D9E3-4EA0-BD88-7F24669694DB}" type="sibTrans" cxnId="{51319F53-2664-4399-AAEC-B42936731610}">
      <dgm:prSet/>
      <dgm:spPr/>
      <dgm:t>
        <a:bodyPr/>
        <a:lstStyle/>
        <a:p>
          <a:endParaRPr lang="en-US" sz="1800"/>
        </a:p>
      </dgm:t>
    </dgm:pt>
    <dgm:pt modelId="{D5CF5C6E-524E-4A08-854C-1FF803DD91A0}">
      <dgm:prSet phldrT="[Text]" custT="1"/>
      <dgm:spPr/>
      <dgm:t>
        <a:bodyPr/>
        <a:lstStyle/>
        <a:p>
          <a:r>
            <a:rPr lang="en-US" sz="1600" dirty="0"/>
            <a:t>Conducted a survey, interviews, and a focus group with VR staff to finalize the scale</a:t>
          </a:r>
        </a:p>
      </dgm:t>
    </dgm:pt>
    <dgm:pt modelId="{D5500CD3-E9F5-4AE9-8966-7E12CA710E91}" type="parTrans" cxnId="{E21D3AC0-5341-4078-A38D-1B3F29827E24}">
      <dgm:prSet/>
      <dgm:spPr/>
      <dgm:t>
        <a:bodyPr/>
        <a:lstStyle/>
        <a:p>
          <a:endParaRPr lang="en-US" sz="1800"/>
        </a:p>
      </dgm:t>
    </dgm:pt>
    <dgm:pt modelId="{E104FE5F-E440-4213-AC19-F64F222826A4}" type="sibTrans" cxnId="{E21D3AC0-5341-4078-A38D-1B3F29827E24}">
      <dgm:prSet/>
      <dgm:spPr/>
      <dgm:t>
        <a:bodyPr/>
        <a:lstStyle/>
        <a:p>
          <a:endParaRPr lang="en-US" sz="1800"/>
        </a:p>
      </dgm:t>
    </dgm:pt>
    <dgm:pt modelId="{EE59A591-4A79-4057-B660-DD93C999856D}" type="pres">
      <dgm:prSet presAssocID="{11CB3F89-59EE-4C4B-983C-73636055BDDF}" presName="linearFlow" presStyleCnt="0">
        <dgm:presLayoutVars>
          <dgm:dir/>
          <dgm:animLvl val="lvl"/>
          <dgm:resizeHandles val="exact"/>
        </dgm:presLayoutVars>
      </dgm:prSet>
      <dgm:spPr/>
    </dgm:pt>
    <dgm:pt modelId="{10350FE8-B8BB-4FBB-BC2D-65F67002F44F}" type="pres">
      <dgm:prSet presAssocID="{37FC8F83-7642-4C85-909F-072904B98816}" presName="composite" presStyleCnt="0"/>
      <dgm:spPr/>
    </dgm:pt>
    <dgm:pt modelId="{7BD74702-260C-456F-95F2-036F922F5DCA}" type="pres">
      <dgm:prSet presAssocID="{37FC8F83-7642-4C85-909F-072904B98816}" presName="parTx" presStyleLbl="node1" presStyleIdx="0" presStyleCnt="4">
        <dgm:presLayoutVars>
          <dgm:chMax val="0"/>
          <dgm:chPref val="0"/>
          <dgm:bulletEnabled val="1"/>
        </dgm:presLayoutVars>
      </dgm:prSet>
      <dgm:spPr/>
    </dgm:pt>
    <dgm:pt modelId="{7BE62662-C8D6-4B1C-BFEB-533738A8636E}" type="pres">
      <dgm:prSet presAssocID="{37FC8F83-7642-4C85-909F-072904B98816}" presName="parSh" presStyleLbl="node1" presStyleIdx="0" presStyleCnt="4" custScaleX="114449" custScaleY="122619"/>
      <dgm:spPr/>
    </dgm:pt>
    <dgm:pt modelId="{3503D8B3-B94E-4632-874B-3C0967C75160}" type="pres">
      <dgm:prSet presAssocID="{37FC8F83-7642-4C85-909F-072904B98816}" presName="desTx" presStyleLbl="fgAcc1" presStyleIdx="0" presStyleCnt="4">
        <dgm:presLayoutVars>
          <dgm:bulletEnabled val="1"/>
        </dgm:presLayoutVars>
      </dgm:prSet>
      <dgm:spPr/>
    </dgm:pt>
    <dgm:pt modelId="{70A6DA4D-989E-47F2-BF72-79F8E0CB2F8F}" type="pres">
      <dgm:prSet presAssocID="{50D2B3CB-6016-40FA-9C2C-F7D880375564}" presName="sibTrans" presStyleLbl="sibTrans2D1" presStyleIdx="0" presStyleCnt="3"/>
      <dgm:spPr/>
    </dgm:pt>
    <dgm:pt modelId="{1CE4B1C7-9223-447A-A716-A7F06D67F14C}" type="pres">
      <dgm:prSet presAssocID="{50D2B3CB-6016-40FA-9C2C-F7D880375564}" presName="connTx" presStyleLbl="sibTrans2D1" presStyleIdx="0" presStyleCnt="3"/>
      <dgm:spPr/>
    </dgm:pt>
    <dgm:pt modelId="{12CD9F27-0470-4660-A322-03E93663A132}" type="pres">
      <dgm:prSet presAssocID="{6F302EF2-C31A-4C2D-83B6-E6BBCBC013E3}" presName="composite" presStyleCnt="0"/>
      <dgm:spPr/>
    </dgm:pt>
    <dgm:pt modelId="{658A3593-EA3F-49F6-ABA2-1865E512535E}" type="pres">
      <dgm:prSet presAssocID="{6F302EF2-C31A-4C2D-83B6-E6BBCBC013E3}" presName="parTx" presStyleLbl="node1" presStyleIdx="0" presStyleCnt="4">
        <dgm:presLayoutVars>
          <dgm:chMax val="0"/>
          <dgm:chPref val="0"/>
          <dgm:bulletEnabled val="1"/>
        </dgm:presLayoutVars>
      </dgm:prSet>
      <dgm:spPr/>
    </dgm:pt>
    <dgm:pt modelId="{D2E97875-DF1F-4B60-8B7C-DDF0F6A4BA04}" type="pres">
      <dgm:prSet presAssocID="{6F302EF2-C31A-4C2D-83B6-E6BBCBC013E3}" presName="parSh" presStyleLbl="node1" presStyleIdx="1" presStyleCnt="4"/>
      <dgm:spPr/>
    </dgm:pt>
    <dgm:pt modelId="{69DFAAF2-313A-4951-B435-EC7001ED0B86}" type="pres">
      <dgm:prSet presAssocID="{6F302EF2-C31A-4C2D-83B6-E6BBCBC013E3}" presName="desTx" presStyleLbl="fgAcc1" presStyleIdx="1" presStyleCnt="4" custScaleX="112469" custScaleY="99207">
        <dgm:presLayoutVars>
          <dgm:bulletEnabled val="1"/>
        </dgm:presLayoutVars>
      </dgm:prSet>
      <dgm:spPr/>
    </dgm:pt>
    <dgm:pt modelId="{8877D545-3051-4D1F-871E-E2B572A3077F}" type="pres">
      <dgm:prSet presAssocID="{37863B7F-E377-4318-97C9-50E1843E6B9B}" presName="sibTrans" presStyleLbl="sibTrans2D1" presStyleIdx="1" presStyleCnt="3"/>
      <dgm:spPr/>
    </dgm:pt>
    <dgm:pt modelId="{2ED9E827-9651-451E-BD12-FCCD15BC569C}" type="pres">
      <dgm:prSet presAssocID="{37863B7F-E377-4318-97C9-50E1843E6B9B}" presName="connTx" presStyleLbl="sibTrans2D1" presStyleIdx="1" presStyleCnt="3"/>
      <dgm:spPr/>
    </dgm:pt>
    <dgm:pt modelId="{B5DF3F05-AF28-446C-A402-9798F529927A}" type="pres">
      <dgm:prSet presAssocID="{F8FA282D-A662-41E1-BEF4-57F2CE53B36D}" presName="composite" presStyleCnt="0"/>
      <dgm:spPr/>
    </dgm:pt>
    <dgm:pt modelId="{B48E296C-685C-4762-A8D1-DF7A854A517C}" type="pres">
      <dgm:prSet presAssocID="{F8FA282D-A662-41E1-BEF4-57F2CE53B36D}" presName="parTx" presStyleLbl="node1" presStyleIdx="1" presStyleCnt="4">
        <dgm:presLayoutVars>
          <dgm:chMax val="0"/>
          <dgm:chPref val="0"/>
          <dgm:bulletEnabled val="1"/>
        </dgm:presLayoutVars>
      </dgm:prSet>
      <dgm:spPr/>
    </dgm:pt>
    <dgm:pt modelId="{9D49417D-4B9B-4125-9B24-1A2E1DE44A84}" type="pres">
      <dgm:prSet presAssocID="{F8FA282D-A662-41E1-BEF4-57F2CE53B36D}" presName="parSh" presStyleLbl="node1" presStyleIdx="2" presStyleCnt="4" custScaleX="112122" custScaleY="105416"/>
      <dgm:spPr/>
    </dgm:pt>
    <dgm:pt modelId="{6D9535A8-F83B-4107-A002-B957573AA54C}" type="pres">
      <dgm:prSet presAssocID="{F8FA282D-A662-41E1-BEF4-57F2CE53B36D}" presName="desTx" presStyleLbl="fgAcc1" presStyleIdx="2" presStyleCnt="4">
        <dgm:presLayoutVars>
          <dgm:bulletEnabled val="1"/>
        </dgm:presLayoutVars>
      </dgm:prSet>
      <dgm:spPr/>
    </dgm:pt>
    <dgm:pt modelId="{731C9034-60A2-4341-BAF1-535A0C6A6305}" type="pres">
      <dgm:prSet presAssocID="{52C4B13A-3798-42AE-B1F0-2642C898C5B8}" presName="sibTrans" presStyleLbl="sibTrans2D1" presStyleIdx="2" presStyleCnt="3"/>
      <dgm:spPr/>
    </dgm:pt>
    <dgm:pt modelId="{39515330-1AF6-46E6-ACCA-C281C0032591}" type="pres">
      <dgm:prSet presAssocID="{52C4B13A-3798-42AE-B1F0-2642C898C5B8}" presName="connTx" presStyleLbl="sibTrans2D1" presStyleIdx="2" presStyleCnt="3"/>
      <dgm:spPr/>
    </dgm:pt>
    <dgm:pt modelId="{DE5BCA32-F98C-4672-98DF-DA15232C32E1}" type="pres">
      <dgm:prSet presAssocID="{6FBB5454-F30C-4C4A-9DA2-50FA3A57FED9}" presName="composite" presStyleCnt="0"/>
      <dgm:spPr/>
    </dgm:pt>
    <dgm:pt modelId="{A559EC68-E071-49D3-A722-43A6C60B9CA1}" type="pres">
      <dgm:prSet presAssocID="{6FBB5454-F30C-4C4A-9DA2-50FA3A57FED9}" presName="parTx" presStyleLbl="node1" presStyleIdx="2" presStyleCnt="4">
        <dgm:presLayoutVars>
          <dgm:chMax val="0"/>
          <dgm:chPref val="0"/>
          <dgm:bulletEnabled val="1"/>
        </dgm:presLayoutVars>
      </dgm:prSet>
      <dgm:spPr/>
    </dgm:pt>
    <dgm:pt modelId="{F4AC2AAE-860B-4021-B56E-BC43953C0D92}" type="pres">
      <dgm:prSet presAssocID="{6FBB5454-F30C-4C4A-9DA2-50FA3A57FED9}" presName="parSh" presStyleLbl="node1" presStyleIdx="3" presStyleCnt="4" custScaleX="106047" custScaleY="117092"/>
      <dgm:spPr/>
    </dgm:pt>
    <dgm:pt modelId="{1ECFA9F7-A6C4-4996-8BD1-7BDFB348BC5A}" type="pres">
      <dgm:prSet presAssocID="{6FBB5454-F30C-4C4A-9DA2-50FA3A57FED9}" presName="desTx" presStyleLbl="fgAcc1" presStyleIdx="3" presStyleCnt="4">
        <dgm:presLayoutVars>
          <dgm:bulletEnabled val="1"/>
        </dgm:presLayoutVars>
      </dgm:prSet>
      <dgm:spPr/>
    </dgm:pt>
  </dgm:ptLst>
  <dgm:cxnLst>
    <dgm:cxn modelId="{E0AE930F-999C-421C-A9D6-ECF29EBFC4ED}" type="presOf" srcId="{F8FA282D-A662-41E1-BEF4-57F2CE53B36D}" destId="{B48E296C-685C-4762-A8D1-DF7A854A517C}" srcOrd="0" destOrd="0" presId="urn:microsoft.com/office/officeart/2005/8/layout/process3"/>
    <dgm:cxn modelId="{197D8311-AF9B-4815-ADC8-D3DB6F4F4326}" srcId="{6F302EF2-C31A-4C2D-83B6-E6BBCBC013E3}" destId="{2E23CA42-ADC5-4D8C-A36D-5949CA1A2BC0}" srcOrd="0" destOrd="0" parTransId="{2DCA05C5-BC7B-4BFE-98BF-877DC1C1929C}" sibTransId="{4C3EE827-F722-42D2-85A4-A61BFF24F5D6}"/>
    <dgm:cxn modelId="{941DD011-FD86-423A-B49E-0BBE58DA42B7}" srcId="{37FC8F83-7642-4C85-909F-072904B98816}" destId="{9F0C643F-AAE4-4016-878B-A80803398645}" srcOrd="0" destOrd="0" parTransId="{F5E113E8-C50B-4D2F-A996-7F508E334051}" sibTransId="{792AA7AF-638A-429E-87F3-591D131BB49E}"/>
    <dgm:cxn modelId="{6E48181C-F266-4738-AED0-9E3BED74BE88}" type="presOf" srcId="{D2F743B5-86EB-44BF-A646-1E6FD52AD344}" destId="{6D9535A8-F83B-4107-A002-B957573AA54C}" srcOrd="0" destOrd="0" presId="urn:microsoft.com/office/officeart/2005/8/layout/process3"/>
    <dgm:cxn modelId="{A5C60625-42CA-4DAA-9D46-F6DB4A44613E}" srcId="{11CB3F89-59EE-4C4B-983C-73636055BDDF}" destId="{37FC8F83-7642-4C85-909F-072904B98816}" srcOrd="0" destOrd="0" parTransId="{5BB8B2BA-E16D-4AB7-A388-344DEB9B780D}" sibTransId="{50D2B3CB-6016-40FA-9C2C-F7D880375564}"/>
    <dgm:cxn modelId="{D062195F-9E26-4B7F-9790-66EE421C7BEF}" type="presOf" srcId="{6FBB5454-F30C-4C4A-9DA2-50FA3A57FED9}" destId="{A559EC68-E071-49D3-A722-43A6C60B9CA1}" srcOrd="0" destOrd="0" presId="urn:microsoft.com/office/officeart/2005/8/layout/process3"/>
    <dgm:cxn modelId="{E84FF766-CECF-4B4B-AF7D-391B0E1ABFBE}" type="presOf" srcId="{50D2B3CB-6016-40FA-9C2C-F7D880375564}" destId="{1CE4B1C7-9223-447A-A716-A7F06D67F14C}" srcOrd="1" destOrd="0" presId="urn:microsoft.com/office/officeart/2005/8/layout/process3"/>
    <dgm:cxn modelId="{51319F53-2664-4399-AAEC-B42936731610}" srcId="{11CB3F89-59EE-4C4B-983C-73636055BDDF}" destId="{6FBB5454-F30C-4C4A-9DA2-50FA3A57FED9}" srcOrd="3" destOrd="0" parTransId="{FC004A91-68D9-40BF-A032-35AF1BE19874}" sibTransId="{24218B7C-D9E3-4EA0-BD88-7F24669694DB}"/>
    <dgm:cxn modelId="{DF165E7A-556C-48DF-A32D-1AFE4AEE029D}" srcId="{F8FA282D-A662-41E1-BEF4-57F2CE53B36D}" destId="{D2F743B5-86EB-44BF-A646-1E6FD52AD344}" srcOrd="0" destOrd="0" parTransId="{F9CBBBDC-FF81-4991-9D33-D045F3DCA883}" sibTransId="{C09CC0C3-F751-40B0-9B7F-B0D49E155D82}"/>
    <dgm:cxn modelId="{C4FE567E-9ECB-414A-AD37-D074D7F6D65F}" type="presOf" srcId="{145A4F52-97BF-4400-95F0-3ADCA079BB92}" destId="{6D9535A8-F83B-4107-A002-B957573AA54C}" srcOrd="0" destOrd="1" presId="urn:microsoft.com/office/officeart/2005/8/layout/process3"/>
    <dgm:cxn modelId="{F31D6C86-0654-489C-9E9A-81225AFC6D83}" type="presOf" srcId="{52C4B13A-3798-42AE-B1F0-2642C898C5B8}" destId="{731C9034-60A2-4341-BAF1-535A0C6A6305}" srcOrd="0" destOrd="0" presId="urn:microsoft.com/office/officeart/2005/8/layout/process3"/>
    <dgm:cxn modelId="{7943AE89-B70F-4182-BDAD-E5E091997072}" type="presOf" srcId="{6F302EF2-C31A-4C2D-83B6-E6BBCBC013E3}" destId="{658A3593-EA3F-49F6-ABA2-1865E512535E}" srcOrd="0" destOrd="0" presId="urn:microsoft.com/office/officeart/2005/8/layout/process3"/>
    <dgm:cxn modelId="{9C0D3C8A-CB3E-4765-AB6E-F4AEF5B2A3FA}" type="presOf" srcId="{37863B7F-E377-4318-97C9-50E1843E6B9B}" destId="{8877D545-3051-4D1F-871E-E2B572A3077F}" srcOrd="0" destOrd="0" presId="urn:microsoft.com/office/officeart/2005/8/layout/process3"/>
    <dgm:cxn modelId="{48283B8E-715F-41D6-AA15-D38EF3B7E47E}" type="presOf" srcId="{6F302EF2-C31A-4C2D-83B6-E6BBCBC013E3}" destId="{D2E97875-DF1F-4B60-8B7C-DDF0F6A4BA04}" srcOrd="1" destOrd="0" presId="urn:microsoft.com/office/officeart/2005/8/layout/process3"/>
    <dgm:cxn modelId="{5861F395-7D11-4FF5-871E-28C5BBD77F09}" srcId="{F8FA282D-A662-41E1-BEF4-57F2CE53B36D}" destId="{145A4F52-97BF-4400-95F0-3ADCA079BB92}" srcOrd="1" destOrd="0" parTransId="{031D4DB4-8D16-4A53-8284-402EF8D3382D}" sibTransId="{9FF4CBAD-9F8A-4F1F-A8A7-75A12F345A91}"/>
    <dgm:cxn modelId="{80E72398-A3D9-48C6-A74F-2D25EA497ACC}" type="presOf" srcId="{52C4B13A-3798-42AE-B1F0-2642C898C5B8}" destId="{39515330-1AF6-46E6-ACCA-C281C0032591}" srcOrd="1" destOrd="0" presId="urn:microsoft.com/office/officeart/2005/8/layout/process3"/>
    <dgm:cxn modelId="{BE07ABB7-8603-4AB0-A547-6C70690D212A}" srcId="{11CB3F89-59EE-4C4B-983C-73636055BDDF}" destId="{F8FA282D-A662-41E1-BEF4-57F2CE53B36D}" srcOrd="2" destOrd="0" parTransId="{E7B50A5B-64D5-475C-823F-FC84204B9DA8}" sibTransId="{52C4B13A-3798-42AE-B1F0-2642C898C5B8}"/>
    <dgm:cxn modelId="{E21D3AC0-5341-4078-A38D-1B3F29827E24}" srcId="{6FBB5454-F30C-4C4A-9DA2-50FA3A57FED9}" destId="{D5CF5C6E-524E-4A08-854C-1FF803DD91A0}" srcOrd="0" destOrd="0" parTransId="{D5500CD3-E9F5-4AE9-8966-7E12CA710E91}" sibTransId="{E104FE5F-E440-4213-AC19-F64F222826A4}"/>
    <dgm:cxn modelId="{ACD290C1-7E83-48D6-850D-2041401F76D9}" type="presOf" srcId="{F8FA282D-A662-41E1-BEF4-57F2CE53B36D}" destId="{9D49417D-4B9B-4125-9B24-1A2E1DE44A84}" srcOrd="1" destOrd="0" presId="urn:microsoft.com/office/officeart/2005/8/layout/process3"/>
    <dgm:cxn modelId="{D814CECA-BDFB-4359-ABF7-4BA3D4E2EB4F}" srcId="{11CB3F89-59EE-4C4B-983C-73636055BDDF}" destId="{6F302EF2-C31A-4C2D-83B6-E6BBCBC013E3}" srcOrd="1" destOrd="0" parTransId="{617BB170-D9D5-4EE0-98A7-4649A512CB1D}" sibTransId="{37863B7F-E377-4318-97C9-50E1843E6B9B}"/>
    <dgm:cxn modelId="{627675CF-44A8-490C-A8ED-094DA714AC1B}" type="presOf" srcId="{37863B7F-E377-4318-97C9-50E1843E6B9B}" destId="{2ED9E827-9651-451E-BD12-FCCD15BC569C}" srcOrd="1" destOrd="0" presId="urn:microsoft.com/office/officeart/2005/8/layout/process3"/>
    <dgm:cxn modelId="{C00687CF-DA7D-428A-9110-9552914C1E1E}" type="presOf" srcId="{9F0C643F-AAE4-4016-878B-A80803398645}" destId="{3503D8B3-B94E-4632-874B-3C0967C75160}" srcOrd="0" destOrd="0" presId="urn:microsoft.com/office/officeart/2005/8/layout/process3"/>
    <dgm:cxn modelId="{F8F57BD7-8C24-4C93-827D-4F6650A4A534}" type="presOf" srcId="{50D2B3CB-6016-40FA-9C2C-F7D880375564}" destId="{70A6DA4D-989E-47F2-BF72-79F8E0CB2F8F}" srcOrd="0" destOrd="0" presId="urn:microsoft.com/office/officeart/2005/8/layout/process3"/>
    <dgm:cxn modelId="{6D7C04E2-9E11-466D-81CB-8AF5121C2BF1}" type="presOf" srcId="{11CB3F89-59EE-4C4B-983C-73636055BDDF}" destId="{EE59A591-4A79-4057-B660-DD93C999856D}" srcOrd="0" destOrd="0" presId="urn:microsoft.com/office/officeart/2005/8/layout/process3"/>
    <dgm:cxn modelId="{553B32EF-E53F-424E-A7D7-60C57490AD23}" type="presOf" srcId="{6FBB5454-F30C-4C4A-9DA2-50FA3A57FED9}" destId="{F4AC2AAE-860B-4021-B56E-BC43953C0D92}" srcOrd="1" destOrd="0" presId="urn:microsoft.com/office/officeart/2005/8/layout/process3"/>
    <dgm:cxn modelId="{6F1B2FF2-952A-4BF9-B38C-59F12543058E}" type="presOf" srcId="{37FC8F83-7642-4C85-909F-072904B98816}" destId="{7BD74702-260C-456F-95F2-036F922F5DCA}" srcOrd="0" destOrd="0" presId="urn:microsoft.com/office/officeart/2005/8/layout/process3"/>
    <dgm:cxn modelId="{A16857F3-73DA-4D2D-BC93-07656BD3B9B4}" type="presOf" srcId="{2E23CA42-ADC5-4D8C-A36D-5949CA1A2BC0}" destId="{69DFAAF2-313A-4951-B435-EC7001ED0B86}" srcOrd="0" destOrd="0" presId="urn:microsoft.com/office/officeart/2005/8/layout/process3"/>
    <dgm:cxn modelId="{76F3A3F3-C2F3-4E0B-8EAB-E470DFD279B5}" type="presOf" srcId="{D5CF5C6E-524E-4A08-854C-1FF803DD91A0}" destId="{1ECFA9F7-A6C4-4996-8BD1-7BDFB348BC5A}" srcOrd="0" destOrd="0" presId="urn:microsoft.com/office/officeart/2005/8/layout/process3"/>
    <dgm:cxn modelId="{02B687FA-F169-4A42-80E0-1D6647C053DE}" type="presOf" srcId="{37FC8F83-7642-4C85-909F-072904B98816}" destId="{7BE62662-C8D6-4B1C-BFEB-533738A8636E}" srcOrd="1" destOrd="0" presId="urn:microsoft.com/office/officeart/2005/8/layout/process3"/>
    <dgm:cxn modelId="{D6A761EE-A081-438A-AD15-B8991171BD4E}" type="presParOf" srcId="{EE59A591-4A79-4057-B660-DD93C999856D}" destId="{10350FE8-B8BB-4FBB-BC2D-65F67002F44F}" srcOrd="0" destOrd="0" presId="urn:microsoft.com/office/officeart/2005/8/layout/process3"/>
    <dgm:cxn modelId="{10632270-29EE-4A8E-8415-DA2F9D2FFB12}" type="presParOf" srcId="{10350FE8-B8BB-4FBB-BC2D-65F67002F44F}" destId="{7BD74702-260C-456F-95F2-036F922F5DCA}" srcOrd="0" destOrd="0" presId="urn:microsoft.com/office/officeart/2005/8/layout/process3"/>
    <dgm:cxn modelId="{ED4B5CBE-CD3B-49AC-8F9D-2D63FB04979A}" type="presParOf" srcId="{10350FE8-B8BB-4FBB-BC2D-65F67002F44F}" destId="{7BE62662-C8D6-4B1C-BFEB-533738A8636E}" srcOrd="1" destOrd="0" presId="urn:microsoft.com/office/officeart/2005/8/layout/process3"/>
    <dgm:cxn modelId="{085F185A-9B88-4A85-8E01-E9A403D87E0D}" type="presParOf" srcId="{10350FE8-B8BB-4FBB-BC2D-65F67002F44F}" destId="{3503D8B3-B94E-4632-874B-3C0967C75160}" srcOrd="2" destOrd="0" presId="urn:microsoft.com/office/officeart/2005/8/layout/process3"/>
    <dgm:cxn modelId="{08562640-902A-480D-94E5-029ACBB4515E}" type="presParOf" srcId="{EE59A591-4A79-4057-B660-DD93C999856D}" destId="{70A6DA4D-989E-47F2-BF72-79F8E0CB2F8F}" srcOrd="1" destOrd="0" presId="urn:microsoft.com/office/officeart/2005/8/layout/process3"/>
    <dgm:cxn modelId="{14125C9D-DDF4-445B-B36E-3C65474F1AB5}" type="presParOf" srcId="{70A6DA4D-989E-47F2-BF72-79F8E0CB2F8F}" destId="{1CE4B1C7-9223-447A-A716-A7F06D67F14C}" srcOrd="0" destOrd="0" presId="urn:microsoft.com/office/officeart/2005/8/layout/process3"/>
    <dgm:cxn modelId="{691D536A-D6A6-4CBC-804B-C612784CA81B}" type="presParOf" srcId="{EE59A591-4A79-4057-B660-DD93C999856D}" destId="{12CD9F27-0470-4660-A322-03E93663A132}" srcOrd="2" destOrd="0" presId="urn:microsoft.com/office/officeart/2005/8/layout/process3"/>
    <dgm:cxn modelId="{E20CFA47-D40D-476A-A885-122B75FEC644}" type="presParOf" srcId="{12CD9F27-0470-4660-A322-03E93663A132}" destId="{658A3593-EA3F-49F6-ABA2-1865E512535E}" srcOrd="0" destOrd="0" presId="urn:microsoft.com/office/officeart/2005/8/layout/process3"/>
    <dgm:cxn modelId="{BC0570DC-774C-427A-963A-318D7CC0D2F0}" type="presParOf" srcId="{12CD9F27-0470-4660-A322-03E93663A132}" destId="{D2E97875-DF1F-4B60-8B7C-DDF0F6A4BA04}" srcOrd="1" destOrd="0" presId="urn:microsoft.com/office/officeart/2005/8/layout/process3"/>
    <dgm:cxn modelId="{622E2CBD-418D-47A6-84A0-C375BF23BE62}" type="presParOf" srcId="{12CD9F27-0470-4660-A322-03E93663A132}" destId="{69DFAAF2-313A-4951-B435-EC7001ED0B86}" srcOrd="2" destOrd="0" presId="urn:microsoft.com/office/officeart/2005/8/layout/process3"/>
    <dgm:cxn modelId="{9EC29BD4-839A-45BA-B8A1-20B9A345689D}" type="presParOf" srcId="{EE59A591-4A79-4057-B660-DD93C999856D}" destId="{8877D545-3051-4D1F-871E-E2B572A3077F}" srcOrd="3" destOrd="0" presId="urn:microsoft.com/office/officeart/2005/8/layout/process3"/>
    <dgm:cxn modelId="{F7ABB67A-B291-4E4F-9368-B8C1372110AD}" type="presParOf" srcId="{8877D545-3051-4D1F-871E-E2B572A3077F}" destId="{2ED9E827-9651-451E-BD12-FCCD15BC569C}" srcOrd="0" destOrd="0" presId="urn:microsoft.com/office/officeart/2005/8/layout/process3"/>
    <dgm:cxn modelId="{4D417DD5-A51F-4EE8-BBC4-A49DB4AF2F5B}" type="presParOf" srcId="{EE59A591-4A79-4057-B660-DD93C999856D}" destId="{B5DF3F05-AF28-446C-A402-9798F529927A}" srcOrd="4" destOrd="0" presId="urn:microsoft.com/office/officeart/2005/8/layout/process3"/>
    <dgm:cxn modelId="{849D1187-9780-4396-91DA-B12B1C005A21}" type="presParOf" srcId="{B5DF3F05-AF28-446C-A402-9798F529927A}" destId="{B48E296C-685C-4762-A8D1-DF7A854A517C}" srcOrd="0" destOrd="0" presId="urn:microsoft.com/office/officeart/2005/8/layout/process3"/>
    <dgm:cxn modelId="{802C5B3F-27E2-4396-97CC-3185F1A8D6A0}" type="presParOf" srcId="{B5DF3F05-AF28-446C-A402-9798F529927A}" destId="{9D49417D-4B9B-4125-9B24-1A2E1DE44A84}" srcOrd="1" destOrd="0" presId="urn:microsoft.com/office/officeart/2005/8/layout/process3"/>
    <dgm:cxn modelId="{1E885FF7-C8CB-40C8-9D73-1CBAC1B253E4}" type="presParOf" srcId="{B5DF3F05-AF28-446C-A402-9798F529927A}" destId="{6D9535A8-F83B-4107-A002-B957573AA54C}" srcOrd="2" destOrd="0" presId="urn:microsoft.com/office/officeart/2005/8/layout/process3"/>
    <dgm:cxn modelId="{DF97DF3D-9229-4D40-9738-668064E75A0D}" type="presParOf" srcId="{EE59A591-4A79-4057-B660-DD93C999856D}" destId="{731C9034-60A2-4341-BAF1-535A0C6A6305}" srcOrd="5" destOrd="0" presId="urn:microsoft.com/office/officeart/2005/8/layout/process3"/>
    <dgm:cxn modelId="{1E9BC817-3D0B-46FD-BCD0-C026D0F3F5DD}" type="presParOf" srcId="{731C9034-60A2-4341-BAF1-535A0C6A6305}" destId="{39515330-1AF6-46E6-ACCA-C281C0032591}" srcOrd="0" destOrd="0" presId="urn:microsoft.com/office/officeart/2005/8/layout/process3"/>
    <dgm:cxn modelId="{1A7B4E16-30E8-45EB-97FE-305E2EF3E267}" type="presParOf" srcId="{EE59A591-4A79-4057-B660-DD93C999856D}" destId="{DE5BCA32-F98C-4672-98DF-DA15232C32E1}" srcOrd="6" destOrd="0" presId="urn:microsoft.com/office/officeart/2005/8/layout/process3"/>
    <dgm:cxn modelId="{BCB2C35A-6FDE-4DBF-8A90-65DD4B22737B}" type="presParOf" srcId="{DE5BCA32-F98C-4672-98DF-DA15232C32E1}" destId="{A559EC68-E071-49D3-A722-43A6C60B9CA1}" srcOrd="0" destOrd="0" presId="urn:microsoft.com/office/officeart/2005/8/layout/process3"/>
    <dgm:cxn modelId="{649F55A4-EDF3-43DD-BC0D-BD8E79471867}" type="presParOf" srcId="{DE5BCA32-F98C-4672-98DF-DA15232C32E1}" destId="{F4AC2AAE-860B-4021-B56E-BC43953C0D92}" srcOrd="1" destOrd="0" presId="urn:microsoft.com/office/officeart/2005/8/layout/process3"/>
    <dgm:cxn modelId="{9A3AE2C8-2F7B-4ECB-91D2-3D329AA4932D}" type="presParOf" srcId="{DE5BCA32-F98C-4672-98DF-DA15232C32E1}" destId="{1ECFA9F7-A6C4-4996-8BD1-7BDFB348BC5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62662-C8D6-4B1C-BFEB-533738A8636E}">
      <dsp:nvSpPr>
        <dsp:cNvPr id="0" name=""/>
        <dsp:cNvSpPr/>
      </dsp:nvSpPr>
      <dsp:spPr>
        <a:xfrm>
          <a:off x="4725" y="11580"/>
          <a:ext cx="2054330" cy="121834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1). Identified  Knowledge and Skills</a:t>
          </a:r>
        </a:p>
      </dsp:txBody>
      <dsp:txXfrm>
        <a:off x="4725" y="11580"/>
        <a:ext cx="2054330" cy="812228"/>
      </dsp:txXfrm>
    </dsp:sp>
    <dsp:sp modelId="{3503D8B3-B94E-4632-874B-3C0967C75160}">
      <dsp:nvSpPr>
        <dsp:cNvPr id="0" name=""/>
        <dsp:cNvSpPr/>
      </dsp:nvSpPr>
      <dsp:spPr>
        <a:xfrm>
          <a:off x="502049" y="786351"/>
          <a:ext cx="1794974" cy="2916112"/>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Delphi Study resulted in 42 knowledge and skills needed for VRCs to support self-employment</a:t>
          </a:r>
        </a:p>
      </dsp:txBody>
      <dsp:txXfrm>
        <a:off x="554622" y="838924"/>
        <a:ext cx="1689828" cy="2810966"/>
      </dsp:txXfrm>
    </dsp:sp>
    <dsp:sp modelId="{70A6DA4D-989E-47F2-BF72-79F8E0CB2F8F}">
      <dsp:nvSpPr>
        <dsp:cNvPr id="0" name=""/>
        <dsp:cNvSpPr/>
      </dsp:nvSpPr>
      <dsp:spPr>
        <a:xfrm rot="21584564">
          <a:off x="2298746" y="187416"/>
          <a:ext cx="508152" cy="4468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298747" y="277096"/>
        <a:ext cx="374083" cy="268138"/>
      </dsp:txXfrm>
    </dsp:sp>
    <dsp:sp modelId="{D2E97875-DF1F-4B60-8B7C-DDF0F6A4BA04}">
      <dsp:nvSpPr>
        <dsp:cNvPr id="0" name=""/>
        <dsp:cNvSpPr/>
      </dsp:nvSpPr>
      <dsp:spPr>
        <a:xfrm>
          <a:off x="3017825" y="73546"/>
          <a:ext cx="1794974" cy="99360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2). Drafted Competencies </a:t>
          </a:r>
        </a:p>
      </dsp:txBody>
      <dsp:txXfrm>
        <a:off x="3017825" y="73546"/>
        <a:ext cx="1794974" cy="662400"/>
      </dsp:txXfrm>
    </dsp:sp>
    <dsp:sp modelId="{69DFAAF2-313A-4951-B435-EC7001ED0B86}">
      <dsp:nvSpPr>
        <dsp:cNvPr id="0" name=""/>
        <dsp:cNvSpPr/>
      </dsp:nvSpPr>
      <dsp:spPr>
        <a:xfrm>
          <a:off x="3273562" y="747509"/>
          <a:ext cx="2018790" cy="2892987"/>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Combined knowledge and skills from the Delphi Study to create 23 competencies</a:t>
          </a:r>
        </a:p>
      </dsp:txBody>
      <dsp:txXfrm>
        <a:off x="3332690" y="806637"/>
        <a:ext cx="1900534" cy="2774731"/>
      </dsp:txXfrm>
    </dsp:sp>
    <dsp:sp modelId="{8877D545-3051-4D1F-871E-E2B572A3077F}">
      <dsp:nvSpPr>
        <dsp:cNvPr id="0" name=""/>
        <dsp:cNvSpPr/>
      </dsp:nvSpPr>
      <dsp:spPr>
        <a:xfrm rot="21598564">
          <a:off x="5112888" y="180665"/>
          <a:ext cx="636187" cy="4468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112888" y="270072"/>
        <a:ext cx="502118" cy="268138"/>
      </dsp:txXfrm>
    </dsp:sp>
    <dsp:sp modelId="{9D49417D-4B9B-4125-9B24-1A2E1DE44A84}">
      <dsp:nvSpPr>
        <dsp:cNvPr id="0" name=""/>
        <dsp:cNvSpPr/>
      </dsp:nvSpPr>
      <dsp:spPr>
        <a:xfrm>
          <a:off x="6013154" y="54312"/>
          <a:ext cx="2012561" cy="10474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3). Drafted Proficiency Scale</a:t>
          </a:r>
        </a:p>
      </dsp:txBody>
      <dsp:txXfrm>
        <a:off x="6013154" y="54312"/>
        <a:ext cx="2012561" cy="698275"/>
      </dsp:txXfrm>
    </dsp:sp>
    <dsp:sp modelId="{6D9535A8-F83B-4107-A002-B957573AA54C}">
      <dsp:nvSpPr>
        <dsp:cNvPr id="0" name=""/>
        <dsp:cNvSpPr/>
      </dsp:nvSpPr>
      <dsp:spPr>
        <a:xfrm>
          <a:off x="6489593" y="743619"/>
          <a:ext cx="1794974" cy="2916112"/>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Created a broad description of 3 proficiency  levels</a:t>
          </a:r>
        </a:p>
        <a:p>
          <a:pPr marL="171450" lvl="1" indent="-171450" algn="l" defTabSz="711200">
            <a:lnSpc>
              <a:spcPct val="90000"/>
            </a:lnSpc>
            <a:spcBef>
              <a:spcPct val="0"/>
            </a:spcBef>
            <a:spcAft>
              <a:spcPct val="15000"/>
            </a:spcAft>
            <a:buChar char="•"/>
          </a:pPr>
          <a:r>
            <a:rPr lang="en-US" sz="1600" kern="1200" dirty="0"/>
            <a:t>Created competency-specific descriptions of 3 proficiency levels</a:t>
          </a:r>
        </a:p>
      </dsp:txBody>
      <dsp:txXfrm>
        <a:off x="6542166" y="796192"/>
        <a:ext cx="1689828" cy="2810966"/>
      </dsp:txXfrm>
    </dsp:sp>
    <dsp:sp modelId="{731C9034-60A2-4341-BAF1-535A0C6A6305}">
      <dsp:nvSpPr>
        <dsp:cNvPr id="0" name=""/>
        <dsp:cNvSpPr/>
      </dsp:nvSpPr>
      <dsp:spPr>
        <a:xfrm rot="11313">
          <a:off x="8270627" y="184973"/>
          <a:ext cx="519219" cy="4468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8270627" y="274131"/>
        <a:ext cx="385150" cy="268138"/>
      </dsp:txXfrm>
    </dsp:sp>
    <dsp:sp modelId="{F4AC2AAE-860B-4021-B56E-BC43953C0D92}">
      <dsp:nvSpPr>
        <dsp:cNvPr id="0" name=""/>
        <dsp:cNvSpPr/>
      </dsp:nvSpPr>
      <dsp:spPr>
        <a:xfrm>
          <a:off x="9005369" y="25309"/>
          <a:ext cx="1903516" cy="116342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4). Validated Proficiency Scale</a:t>
          </a:r>
        </a:p>
      </dsp:txBody>
      <dsp:txXfrm>
        <a:off x="9005369" y="25309"/>
        <a:ext cx="1903516" cy="775617"/>
      </dsp:txXfrm>
    </dsp:sp>
    <dsp:sp modelId="{1ECFA9F7-A6C4-4996-8BD1-7BDFB348BC5A}">
      <dsp:nvSpPr>
        <dsp:cNvPr id="0" name=""/>
        <dsp:cNvSpPr/>
      </dsp:nvSpPr>
      <dsp:spPr>
        <a:xfrm>
          <a:off x="9427285" y="772622"/>
          <a:ext cx="1794974" cy="2916112"/>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Conducted a survey, interviews, and a focus group with VR staff to finalize the scale</a:t>
          </a:r>
        </a:p>
      </dsp:txBody>
      <dsp:txXfrm>
        <a:off x="9479858" y="825195"/>
        <a:ext cx="1689828" cy="281096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10/20/2024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791419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kicks it off –</a:t>
            </a:r>
            <a:endParaRPr lang="en-US">
              <a:ea typeface="Calibri"/>
              <a:cs typeface="Calibri"/>
            </a:endParaRPr>
          </a:p>
          <a:p>
            <a:r>
              <a:rPr lang="en-US">
                <a:ea typeface="Calibri"/>
                <a:cs typeface="Calibri"/>
              </a:rPr>
              <a:t>Grateful to CSAVR to be part of this conference. </a:t>
            </a:r>
          </a:p>
          <a:p>
            <a:r>
              <a:rPr lang="en-US"/>
              <a:t>Then introduces who she is, what HAVT is </a:t>
            </a:r>
            <a:r>
              <a:rPr lang="en-US" err="1"/>
              <a:t>VocRehab</a:t>
            </a:r>
            <a:r>
              <a:rPr lang="en-US"/>
              <a:t> for State of Vermont. The purpose of being here today is to present on our self-employment program redesign which we have been working closely with Griffin-</a:t>
            </a:r>
            <a:r>
              <a:rPr lang="en-US" err="1"/>
              <a:t>Hammis</a:t>
            </a:r>
            <a:r>
              <a:rPr lang="en-US"/>
              <a:t> to accomplish. </a:t>
            </a:r>
          </a:p>
          <a:p>
            <a:r>
              <a:rPr lang="en-US"/>
              <a:t>Molly introduces herself &amp; G-H. </a:t>
            </a:r>
          </a:p>
        </p:txBody>
      </p:sp>
      <p:sp>
        <p:nvSpPr>
          <p:cNvPr id="4" name="Slide Number Placeholder 3"/>
          <p:cNvSpPr>
            <a:spLocks noGrp="1"/>
          </p:cNvSpPr>
          <p:nvPr>
            <p:ph type="sldNum" sz="quarter" idx="5"/>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3724111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Jamie - recap</a:t>
            </a:r>
          </a:p>
        </p:txBody>
      </p:sp>
      <p:sp>
        <p:nvSpPr>
          <p:cNvPr id="4" name="Slide Number Placeholder 3"/>
          <p:cNvSpPr>
            <a:spLocks noGrp="1"/>
          </p:cNvSpPr>
          <p:nvPr>
            <p:ph type="sldNum" sz="quarter" idx="5"/>
          </p:nvPr>
        </p:nvSpPr>
        <p:spPr/>
        <p:txBody>
          <a:bodyPr/>
          <a:lstStyle/>
          <a:p>
            <a:fld id="{E0746DE6-3336-457D-A091-FA20AC1C536E}" type="slidenum">
              <a:rPr lang="en-US" smtClean="0"/>
              <a:t>11</a:t>
            </a:fld>
            <a:endParaRPr lang="en-US"/>
          </a:p>
        </p:txBody>
      </p:sp>
    </p:spTree>
    <p:extLst>
      <p:ext uri="{BB962C8B-B14F-4D97-AF65-F5344CB8AC3E}">
        <p14:creationId xmlns:p14="http://schemas.microsoft.com/office/powerpoint/2010/main" val="1373006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 All self-employment IPEs start as a “supplemental business” with the $2,500 funding level. If the participant’s is seeking more funding, they must go through the review process for a “high-cost self-employment plan.” The VC will send the business plan and request to me (and I’ll share to the cohort). We use a rubric to score and then come together and discuss based on our findings. rotating group of HAVT staff that serve on the Business Cohort – Regional Managers &amp; SME’s. Currently working to recruit a variety of business owners who would be willing to provide feedback and information about their specific industry.</a:t>
            </a:r>
          </a:p>
        </p:txBody>
      </p:sp>
      <p:sp>
        <p:nvSpPr>
          <p:cNvPr id="4" name="Slide Number Placeholder 3"/>
          <p:cNvSpPr>
            <a:spLocks noGrp="1"/>
          </p:cNvSpPr>
          <p:nvPr>
            <p:ph type="sldNum" sz="quarter" idx="5"/>
          </p:nvPr>
        </p:nvSpPr>
        <p:spPr/>
        <p:txBody>
          <a:bodyPr/>
          <a:lstStyle/>
          <a:p>
            <a:fld id="{E0746DE6-3336-457D-A091-FA20AC1C536E}" type="slidenum">
              <a:rPr lang="en-US" smtClean="0"/>
              <a:t>12</a:t>
            </a:fld>
            <a:endParaRPr lang="en-US"/>
          </a:p>
        </p:txBody>
      </p:sp>
    </p:spTree>
    <p:extLst>
      <p:ext uri="{BB962C8B-B14F-4D97-AF65-F5344CB8AC3E}">
        <p14:creationId xmlns:p14="http://schemas.microsoft.com/office/powerpoint/2010/main" val="1773719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 These are some of the documents and just a few samples of what we consider when we review the request for a high-cost self-employment plan. Because this is so individualized, not all documents may be needed or even available depending on what stage the business is in or the type of business it is. No one size fits all model or template to use. We recognize that organizations or consultants will have their own templates to use. We are happy to accommodate so the participant can best express their business and funding needs. After we review, I send a detailed feedback form so there is always opportunity to resubmit if it was not approved. </a:t>
            </a:r>
          </a:p>
        </p:txBody>
      </p:sp>
      <p:sp>
        <p:nvSpPr>
          <p:cNvPr id="4" name="Slide Number Placeholder 3"/>
          <p:cNvSpPr>
            <a:spLocks noGrp="1"/>
          </p:cNvSpPr>
          <p:nvPr>
            <p:ph type="sldNum" sz="quarter" idx="5"/>
          </p:nvPr>
        </p:nvSpPr>
        <p:spPr/>
        <p:txBody>
          <a:bodyPr/>
          <a:lstStyle/>
          <a:p>
            <a:fld id="{E0746DE6-3336-457D-A091-FA20AC1C536E}" type="slidenum">
              <a:rPr lang="en-US" smtClean="0"/>
              <a:t>13</a:t>
            </a:fld>
            <a:endParaRPr lang="en-US"/>
          </a:p>
        </p:txBody>
      </p:sp>
    </p:spTree>
    <p:extLst>
      <p:ext uri="{BB962C8B-B14F-4D97-AF65-F5344CB8AC3E}">
        <p14:creationId xmlns:p14="http://schemas.microsoft.com/office/powerpoint/2010/main" val="211337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Jamie – Our staff have been asking for more resources and training, so we knew we needed a large portion of our focus to be around professional development.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The trainings we are encouraging include Core Concepts of Self-Employment, Self-Employment through the VR Lens, and Business Financials. They are loaded on </a:t>
            </a:r>
            <a:r>
              <a:rPr lang="en-US" err="1"/>
              <a:t>YesLMS</a:t>
            </a:r>
            <a:r>
              <a:rPr lang="en-US"/>
              <a:t>, the learning management system we use which will help us keep track of it all.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Those promoted self-employment counselors will engage in </a:t>
            </a:r>
            <a:r>
              <a:rPr lang="en-US" b="0" i="0">
                <a:solidFill>
                  <a:srgbClr val="005996"/>
                </a:solidFill>
                <a:effectLst/>
                <a:latin typeface="Georgia" panose="02040502050405020303" pitchFamily="18" charset="0"/>
              </a:rPr>
              <a:t>Certified Business Technical Assistance Consultant training, Vermont version, and we will offer mentorships during and after this training. We hope to have one specialist counselor in each district and be a leader/mentor/champion for self-employment to other staff in their district.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a:solidFill>
                <a:srgbClr val="005996"/>
              </a:solidFill>
              <a:effectLst/>
              <a:latin typeface="Georgia" panose="0204050205040502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t>Another piece of feedback we got was that the self-employment policy had good information about “rules and regulations,” but was not guidance about the actual process of leading a participant through a self-employment plan. The purpose of the Self-Employment Guidebook is just that – to be guidance and a tool for VCS and all staff to be informed about the process. </a:t>
            </a:r>
          </a:p>
          <a:p>
            <a:endParaRPr lang="en-US" b="0" i="0">
              <a:solidFill>
                <a:srgbClr val="005996"/>
              </a:solidFill>
              <a:effectLst/>
              <a:latin typeface="Georgia" panose="02040502050405020303" pitchFamily="18" charset="0"/>
            </a:endParaRPr>
          </a:p>
        </p:txBody>
      </p:sp>
      <p:sp>
        <p:nvSpPr>
          <p:cNvPr id="4" name="Slide Number Placeholder 3"/>
          <p:cNvSpPr>
            <a:spLocks noGrp="1"/>
          </p:cNvSpPr>
          <p:nvPr>
            <p:ph type="sldNum" sz="quarter" idx="5"/>
          </p:nvPr>
        </p:nvSpPr>
        <p:spPr/>
        <p:txBody>
          <a:bodyPr/>
          <a:lstStyle/>
          <a:p>
            <a:fld id="{E0746DE6-3336-457D-A091-FA20AC1C536E}" type="slidenum">
              <a:rPr lang="en-US" smtClean="0"/>
              <a:t>14</a:t>
            </a:fld>
            <a:endParaRPr lang="en-US"/>
          </a:p>
        </p:txBody>
      </p:sp>
    </p:spTree>
    <p:extLst>
      <p:ext uri="{BB962C8B-B14F-4D97-AF65-F5344CB8AC3E}">
        <p14:creationId xmlns:p14="http://schemas.microsoft.com/office/powerpoint/2010/main" val="1583804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 Another way we plan to support staff with ongoing support is through a community of practice. Rotating topics and creating a feedback loop from staff on what to address next in the realm of self-employment. Monthly newsletter with upcoming classes, resources, pertinent info, etc. </a:t>
            </a:r>
          </a:p>
        </p:txBody>
      </p:sp>
      <p:sp>
        <p:nvSpPr>
          <p:cNvPr id="4" name="Slide Number Placeholder 3"/>
          <p:cNvSpPr>
            <a:spLocks noGrp="1"/>
          </p:cNvSpPr>
          <p:nvPr>
            <p:ph type="sldNum" sz="quarter" idx="5"/>
          </p:nvPr>
        </p:nvSpPr>
        <p:spPr/>
        <p:txBody>
          <a:bodyPr/>
          <a:lstStyle/>
          <a:p>
            <a:fld id="{E0746DE6-3336-457D-A091-FA20AC1C536E}" type="slidenum">
              <a:rPr lang="en-US" smtClean="0"/>
              <a:t>15</a:t>
            </a:fld>
            <a:endParaRPr lang="en-US"/>
          </a:p>
        </p:txBody>
      </p:sp>
    </p:spTree>
    <p:extLst>
      <p:ext uri="{BB962C8B-B14F-4D97-AF65-F5344CB8AC3E}">
        <p14:creationId xmlns:p14="http://schemas.microsoft.com/office/powerpoint/2010/main" val="568212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Jamie – It is imperative for vocational counselors to be transparent about the participant’s expectations and requirements to ensure informed choice.</a:t>
            </a:r>
          </a:p>
          <a:p>
            <a:r>
              <a:rPr lang="en-US">
                <a:effectLst/>
                <a:ea typeface="Calibri" panose="020F0502020204030204" pitchFamily="34" charset="0"/>
              </a:rPr>
              <a:t>The self-employment process is one that can be quite lengthy. Self-employment is the right path for some people, but not for everyone. Sometimes it is the right path, but the timing is wrong, or the participant needs more training or technical skills development before launching a business. Perhaps a PWE, apprenticeship, job shadow or training would be best. </a:t>
            </a:r>
          </a:p>
          <a:p>
            <a:endParaRPr lang="en-US">
              <a:effectLst/>
              <a:ea typeface="Calibri" panose="020F0502020204030204" pitchFamily="34" charset="0"/>
            </a:endParaRPr>
          </a:p>
          <a:p>
            <a:pPr>
              <a:spcBef>
                <a:spcPts val="0"/>
              </a:spcBef>
              <a:spcAft>
                <a:spcPts val="800"/>
              </a:spcAft>
            </a:pPr>
            <a:r>
              <a:rPr lang="en-US">
                <a:effectLst/>
                <a:ea typeface="Calibri" panose="020F0502020204030204" pitchFamily="34" charset="0"/>
              </a:rPr>
              <a:t>It is important that the participant understands at the very beginning of the self-employment process that they are expected to complete all assigned tasks. The VC will provide support and assistance, but most of the work that needs to be done will be the responsibility of the participant. It is important that the participant have ownership of the Business Plan. Ownership only occurs if the participant writes the Business Plan or works very closely with the resource person or organization doing the actual writing.</a:t>
            </a:r>
          </a:p>
          <a:p>
            <a:pPr>
              <a:spcBef>
                <a:spcPts val="0"/>
              </a:spcBef>
              <a:spcAft>
                <a:spcPts val="800"/>
              </a:spcAft>
            </a:pPr>
            <a:endParaRPr lang="en-US">
              <a:effectLst/>
              <a:ea typeface="Calibri" panose="020F0502020204030204" pitchFamily="34" charset="0"/>
            </a:endParaRPr>
          </a:p>
          <a:p>
            <a:pPr>
              <a:lnSpc>
                <a:spcPct val="107000"/>
              </a:lnSpc>
              <a:spcBef>
                <a:spcPts val="0"/>
              </a:spcBef>
              <a:spcAft>
                <a:spcPts val="800"/>
              </a:spcAft>
            </a:pPr>
            <a:r>
              <a:rPr lang="en-US">
                <a:effectLst/>
                <a:ea typeface="Calibri" panose="020F0502020204030204" pitchFamily="34" charset="0"/>
              </a:rPr>
              <a:t>Finances should be discussed early in the process. HA</a:t>
            </a:r>
            <a:r>
              <a:rPr lang="en-US">
                <a:ea typeface="Calibri" panose="020F0502020204030204" pitchFamily="34" charset="0"/>
              </a:rPr>
              <a:t>VT</a:t>
            </a:r>
            <a:r>
              <a:rPr lang="en-US">
                <a:effectLst/>
                <a:ea typeface="Calibri" panose="020F0502020204030204" pitchFamily="34" charset="0"/>
              </a:rPr>
              <a:t> will not commit to financially supporting a self-employment plan until that plan has been approved and determined to be feasible by HAVT. We highly encourage </a:t>
            </a:r>
            <a:r>
              <a:rPr lang="en-US">
                <a:ea typeface="Calibri" panose="020F0502020204030204" pitchFamily="34" charset="0"/>
              </a:rPr>
              <a:t>p</a:t>
            </a:r>
            <a:r>
              <a:rPr lang="en-US">
                <a:effectLst/>
                <a:ea typeface="Calibri" panose="020F0502020204030204" pitchFamily="34" charset="0"/>
              </a:rPr>
              <a:t>articipants receiving SSI and/or SSDI benefits to work closely with a Certified Work Incentive Counselor (CWIC) to ensure that they are well informed on their responsibilities.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E0746DE6-3336-457D-A091-FA20AC1C536E}" type="slidenum">
              <a:rPr lang="en-US" smtClean="0"/>
              <a:t>16</a:t>
            </a:fld>
            <a:endParaRPr lang="en-US"/>
          </a:p>
        </p:txBody>
      </p:sp>
    </p:spTree>
    <p:extLst>
      <p:ext uri="{BB962C8B-B14F-4D97-AF65-F5344CB8AC3E}">
        <p14:creationId xmlns:p14="http://schemas.microsoft.com/office/powerpoint/2010/main" val="1476473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 HAVT is going to closely follow the G-H core steps to self-employment to support participants through a self-employment plan. Molly will discuss each step in further detail. </a:t>
            </a:r>
          </a:p>
        </p:txBody>
      </p:sp>
      <p:sp>
        <p:nvSpPr>
          <p:cNvPr id="4" name="Slide Number Placeholder 3"/>
          <p:cNvSpPr>
            <a:spLocks noGrp="1"/>
          </p:cNvSpPr>
          <p:nvPr>
            <p:ph type="sldNum" sz="quarter" idx="5"/>
          </p:nvPr>
        </p:nvSpPr>
        <p:spPr/>
        <p:txBody>
          <a:bodyPr/>
          <a:lstStyle/>
          <a:p>
            <a:fld id="{E0746DE6-3336-457D-A091-FA20AC1C536E}" type="slidenum">
              <a:rPr lang="en-US" smtClean="0"/>
              <a:t>17</a:t>
            </a:fld>
            <a:endParaRPr lang="en-US"/>
          </a:p>
        </p:txBody>
      </p:sp>
    </p:spTree>
    <p:extLst>
      <p:ext uri="{BB962C8B-B14F-4D97-AF65-F5344CB8AC3E}">
        <p14:creationId xmlns:p14="http://schemas.microsoft.com/office/powerpoint/2010/main" val="1701212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 the follow-up and closure portion of a case is going to look different that competitive employment case in the sense that it will provide more support and more individualized based on that participant’s and business’ needs. Success is not necessarily going to be profit based and may be benchmarks on their way to profit (i.e. quilt 6 blankets by EOY or gain 3 new business clients in Q3 &amp; Q4). </a:t>
            </a:r>
          </a:p>
        </p:txBody>
      </p:sp>
      <p:sp>
        <p:nvSpPr>
          <p:cNvPr id="4" name="Slide Number Placeholder 3"/>
          <p:cNvSpPr>
            <a:spLocks noGrp="1"/>
          </p:cNvSpPr>
          <p:nvPr>
            <p:ph type="sldNum" sz="quarter" idx="5"/>
          </p:nvPr>
        </p:nvSpPr>
        <p:spPr/>
        <p:txBody>
          <a:bodyPr/>
          <a:lstStyle/>
          <a:p>
            <a:fld id="{E0746DE6-3336-457D-A091-FA20AC1C536E}" type="slidenum">
              <a:rPr lang="en-US" smtClean="0"/>
              <a:t>18</a:t>
            </a:fld>
            <a:endParaRPr lang="en-US"/>
          </a:p>
        </p:txBody>
      </p:sp>
    </p:spTree>
    <p:extLst>
      <p:ext uri="{BB962C8B-B14F-4D97-AF65-F5344CB8AC3E}">
        <p14:creationId xmlns:p14="http://schemas.microsoft.com/office/powerpoint/2010/main" val="2071788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 touch upon first 2 </a:t>
            </a:r>
          </a:p>
          <a:p>
            <a:r>
              <a:rPr lang="en-US"/>
              <a:t>Molly – also touch upon</a:t>
            </a:r>
          </a:p>
        </p:txBody>
      </p:sp>
      <p:sp>
        <p:nvSpPr>
          <p:cNvPr id="4" name="Slide Number Placeholder 3"/>
          <p:cNvSpPr>
            <a:spLocks noGrp="1"/>
          </p:cNvSpPr>
          <p:nvPr>
            <p:ph type="sldNum" sz="quarter" idx="5"/>
          </p:nvPr>
        </p:nvSpPr>
        <p:spPr/>
        <p:txBody>
          <a:bodyPr/>
          <a:lstStyle/>
          <a:p>
            <a:fld id="{E0746DE6-3336-457D-A091-FA20AC1C536E}" type="slidenum">
              <a:rPr lang="en-US" smtClean="0"/>
              <a:t>20</a:t>
            </a:fld>
            <a:endParaRPr lang="en-US"/>
          </a:p>
        </p:txBody>
      </p:sp>
    </p:spTree>
    <p:extLst>
      <p:ext uri="{BB962C8B-B14F-4D97-AF65-F5344CB8AC3E}">
        <p14:creationId xmlns:p14="http://schemas.microsoft.com/office/powerpoint/2010/main" val="1001056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0746DE6-3336-457D-A091-FA20AC1C536E}" type="slidenum">
              <a:rPr lang="en-US" smtClean="0"/>
              <a:t>21</a:t>
            </a:fld>
            <a:endParaRPr lang="en-US"/>
          </a:p>
        </p:txBody>
      </p:sp>
    </p:spTree>
    <p:extLst>
      <p:ext uri="{BB962C8B-B14F-4D97-AF65-F5344CB8AC3E}">
        <p14:creationId xmlns:p14="http://schemas.microsoft.com/office/powerpoint/2010/main" val="897097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Jamie – We’re going to cover the process that we took to redesign our self-employment program including our organizational needs that led us here, policy change, trainings, resources, partnerships, and funding.</a:t>
            </a:r>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338039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Jamie:</a:t>
            </a:r>
            <a:r>
              <a:rPr lang="en-US">
                <a:ea typeface="+mn-ea"/>
                <a:cs typeface="Calibri"/>
              </a:rPr>
              <a:t> </a:t>
            </a:r>
            <a:r>
              <a:rPr lang="en-US">
                <a:ea typeface="Calibri"/>
                <a:cs typeface="Calibri"/>
              </a:rPr>
              <a:t>An important goal for us as part of this project is that all our staff have a strong grounding in Self Employment that naturally promotes that possibility for the participants that we serve.</a:t>
            </a:r>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1514456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We have attempted to update our policy and guidance for self employment over the years without making significant progress. Our counseling staff have been looking for more guidance and clarity when it came to providing services to participants because in our service delivery model they are really working closely with participants as they develop their plans. In VT, while there are outside organizations that assist Vermonters with self employment plans, these services vary depending on which part of the state you are in.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ea typeface="+mn-ea"/>
                <a:cs typeface="+mn-cs"/>
              </a:rPr>
              <a:t>Our </a:t>
            </a:r>
            <a:r>
              <a:rPr lang="en-US">
                <a:ea typeface="Calibri"/>
                <a:cs typeface="Calibri"/>
              </a:rPr>
              <a:t>recommendations for funding self employment might have seemed generous at one time but were clearly too low at the present time.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ea typeface="Calibri"/>
                <a:cs typeface="Calibri"/>
              </a:rPr>
              <a:t>I was a vocational counselor in one of the district offices and have background as an entrepreneur, so it was an opportunity to blend my skills and meet the needs of HAVT to move this project forward.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ea typeface="Calibri"/>
              <a:cs typeface="Calibri"/>
            </a:endParaRPr>
          </a:p>
          <a:p>
            <a:endParaRPr lang="en-US">
              <a:ea typeface="Calibri"/>
              <a:cs typeface="Calibri"/>
            </a:endParaRPr>
          </a:p>
          <a:p>
            <a:endParaRPr lang="en-US"/>
          </a:p>
          <a:p>
            <a:endParaRPr lang="en-US">
              <a:ea typeface="Calibri"/>
              <a:cs typeface="Calibri"/>
            </a:endParaRPr>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581865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Jamie – In order to redesign the self-employment program, we needed to create a process and draw from feedback across many parties. A steering committee was formed including HAVT central office staff, a vocational counselor and someone from CAP agency. Throughout this process we have solicited feedback from a variety of stakeholders including our own HAVT central office &amp; field staff, community partners, and outside agencies. Jamie was enlisted as the Program Coordinator to help design and oversee this change process and implementation plan. Initially started working with Griffin-</a:t>
            </a:r>
            <a:r>
              <a:rPr lang="en-US" err="1"/>
              <a:t>Hammis</a:t>
            </a:r>
            <a:r>
              <a:rPr lang="en-US"/>
              <a:t> in group setting but realized that individual sessions would be more beneficial as each state as differing needs. We have been able to work with them for guidance around our program redesign including policy, training and ongoing support which has proved to be invaluable to us. The proficiency scale and training programs are helping us with our framework. Molly is going to talk more about the proficiency scale. </a:t>
            </a:r>
          </a:p>
          <a:p>
            <a:endParaRPr lang="en-US"/>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a:p>
        </p:txBody>
      </p:sp>
    </p:spTree>
    <p:extLst>
      <p:ext uri="{BB962C8B-B14F-4D97-AF65-F5344CB8AC3E}">
        <p14:creationId xmlns:p14="http://schemas.microsoft.com/office/powerpoint/2010/main" val="514504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Molly’s slide –</a:t>
            </a:r>
          </a:p>
          <a:p>
            <a:r>
              <a:rPr lang="en-US" dirty="0"/>
              <a:t>Explain that at the time </a:t>
            </a:r>
            <a:r>
              <a:rPr lang="en-US" dirty="0" err="1"/>
              <a:t>HireAbility</a:t>
            </a:r>
            <a:r>
              <a:rPr lang="en-US" dirty="0"/>
              <a:t> VT was exploring how to revamp their self-employment services, The Center on Self-Employment was finishing the VRC Self-Employment Proficiency Scale, so they were able to use the scale to help with some of their planning  (a link to the scale is provided on the slide)</a:t>
            </a:r>
          </a:p>
          <a:p>
            <a:r>
              <a:rPr lang="en-US" dirty="0"/>
              <a:t>Explain the Center on Self-Employment developed the scale for two key reasons (noted on the slide)</a:t>
            </a:r>
          </a:p>
          <a:p>
            <a:r>
              <a:rPr lang="en-US" dirty="0"/>
              <a:t>Explain the scale was developed in a methodical way, drawing from input and feedback from VR staff across the country.</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a:p>
        </p:txBody>
      </p:sp>
    </p:spTree>
    <p:extLst>
      <p:ext uri="{BB962C8B-B14F-4D97-AF65-F5344CB8AC3E}">
        <p14:creationId xmlns:p14="http://schemas.microsoft.com/office/powerpoint/2010/main" val="2496720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Molly’s slide</a:t>
            </a:r>
          </a:p>
          <a:p>
            <a:r>
              <a:rPr lang="en-US" dirty="0"/>
              <a:t>Explain the scale was created in partnership with Dr. Tim Reisen at Utah State University</a:t>
            </a:r>
          </a:p>
          <a:p>
            <a:r>
              <a:rPr lang="en-US" dirty="0"/>
              <a:t>Explain a Delphi study was the first step – which resulted in 42 knowledge and skill items</a:t>
            </a:r>
          </a:p>
          <a:p>
            <a:r>
              <a:rPr lang="en-US" dirty="0"/>
              <a:t>Explain we rolled up 42 knowledge and skill items up into 24 competencies, which ultimately ended up being 23 competent ices (1 was redundant)</a:t>
            </a:r>
          </a:p>
          <a:p>
            <a:r>
              <a:rPr lang="en-US" dirty="0"/>
              <a:t>We then drafted a 3-level proficiency scale by creating a broad description of each of the three levels and competency-specific descriptions for each of the three levels – this was based on the work of Dreyfus and Dreyfus (multi-stage typography to skill development)</a:t>
            </a:r>
          </a:p>
          <a:p>
            <a:r>
              <a:rPr lang="en-US" dirty="0"/>
              <a:t>We then had VRCs and managers review all the descriptions and give feedback through a survey then a focus group – we incorporated their feedback to finalize the scale.</a:t>
            </a:r>
          </a:p>
          <a:p>
            <a:r>
              <a:rPr lang="en-US" dirty="0"/>
              <a:t>With this scale in place, we are hope that VR agencies can use it develop a strategy for supporting self-employment.</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a:p>
        </p:txBody>
      </p:sp>
    </p:spTree>
    <p:extLst>
      <p:ext uri="{BB962C8B-B14F-4D97-AF65-F5344CB8AC3E}">
        <p14:creationId xmlns:p14="http://schemas.microsoft.com/office/powerpoint/2010/main" val="2022090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Molly slide – </a:t>
            </a:r>
          </a:p>
          <a:p>
            <a:r>
              <a:rPr lang="en-US" dirty="0"/>
              <a:t>Cover bullets on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Explain the timing on finishing the scale has worked wonderfully with the work of HAVT because they have been able to use the scale to help plan out who at HAVT could realistically provide self-employment supports and what level of support they could provide.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will transition back to Jamie/Hib to share their goals in revamping their self-employment services </a:t>
            </a:r>
            <a:r>
              <a:rPr lang="en-US" dirty="0" err="1"/>
              <a:t>andthe</a:t>
            </a:r>
            <a:r>
              <a:rPr lang="en-US" dirty="0"/>
              <a:t> steps they’ve taken to make it happen!</a:t>
            </a:r>
          </a:p>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a:p>
        </p:txBody>
      </p:sp>
    </p:spTree>
    <p:extLst>
      <p:ext uri="{BB962C8B-B14F-4D97-AF65-F5344CB8AC3E}">
        <p14:creationId xmlns:p14="http://schemas.microsoft.com/office/powerpoint/2010/main" val="642967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Jamie – These are the overarching goals of our program redesign. After learning about the proficiency scale and trainings by G-H we were able to fine tune our implementation plan and monitoring and assessment moving forward. These will continue to evolve over time.</a:t>
            </a:r>
          </a:p>
        </p:txBody>
      </p:sp>
      <p:sp>
        <p:nvSpPr>
          <p:cNvPr id="4" name="Slide Number Placeholder 3"/>
          <p:cNvSpPr>
            <a:spLocks noGrp="1"/>
          </p:cNvSpPr>
          <p:nvPr>
            <p:ph type="sldNum" sz="quarter" idx="5"/>
          </p:nvPr>
        </p:nvSpPr>
        <p:spPr/>
        <p:txBody>
          <a:bodyPr/>
          <a:lstStyle/>
          <a:p>
            <a:fld id="{E0746DE6-3336-457D-A091-FA20AC1C536E}" type="slidenum">
              <a:rPr lang="en-US" smtClean="0"/>
              <a:t>10</a:t>
            </a:fld>
            <a:endParaRPr lang="en-US"/>
          </a:p>
        </p:txBody>
      </p:sp>
    </p:spTree>
    <p:extLst>
      <p:ext uri="{BB962C8B-B14F-4D97-AF65-F5344CB8AC3E}">
        <p14:creationId xmlns:p14="http://schemas.microsoft.com/office/powerpoint/2010/main" val="2673575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46534" y="5716999"/>
            <a:ext cx="11298932" cy="10675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hasCustomPrompt="1"/>
          </p:nvPr>
        </p:nvSpPr>
        <p:spPr>
          <a:xfrm>
            <a:off x="581191" y="1808936"/>
            <a:ext cx="10993549" cy="1340867"/>
          </a:xfrm>
          <a:effectLst/>
        </p:spPr>
        <p:txBody>
          <a:bodyPr anchor="b">
            <a:normAutofit/>
          </a:bodyPr>
          <a:lstStyle>
            <a:lvl1pPr>
              <a:defRPr sz="4200" cap="none">
                <a:solidFill>
                  <a:schemeClr val="accent1"/>
                </a:solidFill>
              </a:defRPr>
            </a:lvl1pPr>
          </a:lstStyle>
          <a:p>
            <a:r>
              <a:rPr lang="en-US"/>
              <a:t>Click to add title</a:t>
            </a:r>
          </a:p>
        </p:txBody>
      </p:sp>
      <p:sp>
        <p:nvSpPr>
          <p:cNvPr id="3" name="Subtitle 2"/>
          <p:cNvSpPr>
            <a:spLocks noGrp="1"/>
          </p:cNvSpPr>
          <p:nvPr>
            <p:ph type="subTitle" idx="1" hasCustomPrompt="1"/>
          </p:nvPr>
        </p:nvSpPr>
        <p:spPr>
          <a:xfrm>
            <a:off x="581194" y="3149804"/>
            <a:ext cx="10993546" cy="590321"/>
          </a:xfrm>
        </p:spPr>
        <p:txBody>
          <a:bodyPr anchor="t">
            <a:normAutofit/>
          </a:bodyPr>
          <a:lstStyle>
            <a:lvl1pPr marL="0" indent="0" algn="l">
              <a:buNone/>
              <a:defRPr sz="1600" cap="all">
                <a:solidFill>
                  <a:srgbClr val="8A471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add subtitle</a:t>
            </a:r>
          </a:p>
        </p:txBody>
      </p:sp>
      <p:pic>
        <p:nvPicPr>
          <p:cNvPr id="15" name="Picture 14" descr="A picture containing logo&#10;&#10;Description automatically generated">
            <a:extLst>
              <a:ext uri="{FF2B5EF4-FFF2-40B4-BE49-F238E27FC236}">
                <a16:creationId xmlns:a16="http://schemas.microsoft.com/office/drawing/2014/main" id="{6B6FE22B-B3DF-CD46-AA98-751080C1E1F6}"/>
              </a:ext>
            </a:extLst>
          </p:cNvPr>
          <p:cNvPicPr>
            <a:picLocks noChangeAspect="1"/>
          </p:cNvPicPr>
          <p:nvPr userDrawn="1"/>
        </p:nvPicPr>
        <p:blipFill>
          <a:blip r:embed="rId2"/>
          <a:stretch>
            <a:fillRect/>
          </a:stretch>
        </p:blipFill>
        <p:spPr>
          <a:xfrm>
            <a:off x="357632" y="540749"/>
            <a:ext cx="3881155" cy="970289"/>
          </a:xfrm>
          <a:prstGeom prst="rect">
            <a:avLst/>
          </a:prstGeom>
        </p:spPr>
      </p:pic>
      <p:pic>
        <p:nvPicPr>
          <p:cNvPr id="16" name="Picture 15" descr="A picture containing text, outdoor, sign, tableware&#10;&#10;Description automatically generated">
            <a:extLst>
              <a:ext uri="{FF2B5EF4-FFF2-40B4-BE49-F238E27FC236}">
                <a16:creationId xmlns:a16="http://schemas.microsoft.com/office/drawing/2014/main" id="{9DBFCE17-3828-054C-B320-94D7BE19406F}"/>
              </a:ext>
            </a:extLst>
          </p:cNvPr>
          <p:cNvPicPr>
            <a:picLocks noChangeAspect="1"/>
          </p:cNvPicPr>
          <p:nvPr userDrawn="1"/>
        </p:nvPicPr>
        <p:blipFill>
          <a:blip r:embed="rId3"/>
          <a:stretch>
            <a:fillRect/>
          </a:stretch>
        </p:blipFill>
        <p:spPr>
          <a:xfrm>
            <a:off x="9477213" y="743803"/>
            <a:ext cx="2268253" cy="402219"/>
          </a:xfrm>
          <a:prstGeom prst="rect">
            <a:avLst/>
          </a:prstGeom>
        </p:spPr>
      </p:pic>
    </p:spTree>
    <p:extLst>
      <p:ext uri="{BB962C8B-B14F-4D97-AF65-F5344CB8AC3E}">
        <p14:creationId xmlns:p14="http://schemas.microsoft.com/office/powerpoint/2010/main" val="28291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FEED4F0-198E-BF48-BB1C-6E973533BF20}"/>
              </a:ext>
            </a:extLst>
          </p:cNvPr>
          <p:cNvSpPr>
            <a:spLocks noChangeAspect="1"/>
          </p:cNvSpPr>
          <p:nvPr userDrawn="1"/>
        </p:nvSpPr>
        <p:spPr>
          <a:xfrm>
            <a:off x="450570" y="1075264"/>
            <a:ext cx="3697918" cy="49694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2565883F-4E85-2349-855B-D12AD043A9B1}"/>
              </a:ext>
            </a:extLst>
          </p:cNvPr>
          <p:cNvSpPr>
            <a:spLocks noGrp="1"/>
          </p:cNvSpPr>
          <p:nvPr>
            <p:ph type="title" hasCustomPrompt="1"/>
          </p:nvPr>
        </p:nvSpPr>
        <p:spPr>
          <a:xfrm>
            <a:off x="693019" y="1075264"/>
            <a:ext cx="3199002" cy="4969402"/>
          </a:xfrm>
        </p:spPr>
        <p:txBody>
          <a:bodyPr anchor="ctr">
            <a:normAutofit/>
          </a:bodyPr>
          <a:lstStyle>
            <a:lvl1pPr>
              <a:defRPr/>
            </a:lvl1pPr>
          </a:lstStyle>
          <a:p>
            <a:r>
              <a:rPr lang="en-US">
                <a:solidFill>
                  <a:srgbClr val="FFFFFF"/>
                </a:solidFill>
              </a:rPr>
              <a:t>Click to add slide title</a:t>
            </a:r>
          </a:p>
        </p:txBody>
      </p:sp>
      <p:sp>
        <p:nvSpPr>
          <p:cNvPr id="9" name="Content Placeholder 2">
            <a:extLst>
              <a:ext uri="{FF2B5EF4-FFF2-40B4-BE49-F238E27FC236}">
                <a16:creationId xmlns:a16="http://schemas.microsoft.com/office/drawing/2014/main" id="{79C5BFAB-B6D8-0A4C-BDAA-C9BF9FBA1AED}"/>
              </a:ext>
            </a:extLst>
          </p:cNvPr>
          <p:cNvSpPr>
            <a:spLocks noGrp="1"/>
          </p:cNvSpPr>
          <p:nvPr>
            <p:ph type="body" idx="1" hasCustomPrompt="1"/>
          </p:nvPr>
        </p:nvSpPr>
        <p:spPr>
          <a:xfrm>
            <a:off x="4761268" y="1075264"/>
            <a:ext cx="6108179" cy="4969402"/>
          </a:xfrm>
        </p:spPr>
        <p:txBody>
          <a:bodyPr anchor="ctr">
            <a:normAutofit/>
          </a:bodyPr>
          <a:lstStyle>
            <a:lvl1pPr>
              <a:defRPr/>
            </a:lvl1pPr>
          </a:lstStyle>
          <a:p>
            <a:r>
              <a:rPr lang="en-US"/>
              <a:t>Click to add bulleted list</a:t>
            </a:r>
          </a:p>
        </p:txBody>
      </p:sp>
    </p:spTree>
    <p:extLst>
      <p:ext uri="{BB962C8B-B14F-4D97-AF65-F5344CB8AC3E}">
        <p14:creationId xmlns:p14="http://schemas.microsoft.com/office/powerpoint/2010/main" val="153849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4839756"/>
            <a:ext cx="11298200" cy="93960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581192" y="4960079"/>
            <a:ext cx="4909445" cy="689514"/>
          </a:xfrm>
        </p:spPr>
        <p:txBody>
          <a:bodyPr anchor="ctr">
            <a:normAutofit/>
          </a:bodyPr>
          <a:lstStyle>
            <a:lvl1pPr algn="l">
              <a:defRPr sz="1800" b="0">
                <a:solidFill>
                  <a:schemeClr val="accent4"/>
                </a:solidFill>
              </a:defRPr>
            </a:lvl1pPr>
          </a:lstStyle>
          <a:p>
            <a:r>
              <a:rPr lang="en-US"/>
              <a:t>Click to add slide title</a:t>
            </a:r>
          </a:p>
        </p:txBody>
      </p:sp>
      <p:sp>
        <p:nvSpPr>
          <p:cNvPr id="3" name="Content Placeholder 2"/>
          <p:cNvSpPr>
            <a:spLocks noGrp="1"/>
          </p:cNvSpPr>
          <p:nvPr>
            <p:ph idx="1"/>
          </p:nvPr>
        </p:nvSpPr>
        <p:spPr>
          <a:xfrm>
            <a:off x="447816" y="601200"/>
            <a:ext cx="11292840" cy="395654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5740823" y="4960079"/>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caption</a:t>
            </a:r>
          </a:p>
        </p:txBody>
      </p:sp>
    </p:spTree>
    <p:extLst>
      <p:ext uri="{BB962C8B-B14F-4D97-AF65-F5344CB8AC3E}">
        <p14:creationId xmlns:p14="http://schemas.microsoft.com/office/powerpoint/2010/main" val="85278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1193" y="4693389"/>
            <a:ext cx="11029616" cy="566738"/>
          </a:xfrm>
        </p:spPr>
        <p:txBody>
          <a:bodyPr anchor="b">
            <a:normAutofit/>
          </a:bodyPr>
          <a:lstStyle>
            <a:lvl1pPr algn="l">
              <a:defRPr sz="2400" b="0">
                <a:solidFill>
                  <a:schemeClr val="accent1"/>
                </a:solidFill>
              </a:defRPr>
            </a:lvl1pPr>
          </a:lstStyle>
          <a:p>
            <a:r>
              <a:rPr lang="en-US"/>
              <a:t>Click to add slide title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hasCustomPrompt="1"/>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add slide subtitle</a:t>
            </a:r>
          </a:p>
        </p:txBody>
      </p:sp>
    </p:spTree>
    <p:extLst>
      <p:ext uri="{BB962C8B-B14F-4D97-AF65-F5344CB8AC3E}">
        <p14:creationId xmlns:p14="http://schemas.microsoft.com/office/powerpoint/2010/main" val="79254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7386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581192" y="702156"/>
            <a:ext cx="11029616" cy="1013800"/>
          </a:xfrm>
        </p:spPr>
        <p:txBody>
          <a:bodyPr>
            <a:normAutofit/>
          </a:bodyPr>
          <a:lstStyle>
            <a:lvl1pPr>
              <a:defRPr sz="3600" cap="none"/>
            </a:lvl1pPr>
          </a:lstStyle>
          <a:p>
            <a:r>
              <a:rPr lang="en-US"/>
              <a:t>Click to add slide title</a:t>
            </a:r>
          </a:p>
        </p:txBody>
      </p:sp>
      <p:sp>
        <p:nvSpPr>
          <p:cNvPr id="3" name="Content Placeholder 2"/>
          <p:cNvSpPr>
            <a:spLocks noGrp="1"/>
          </p:cNvSpPr>
          <p:nvPr>
            <p:ph idx="1"/>
          </p:nvPr>
        </p:nvSpPr>
        <p:spPr>
          <a:xfrm>
            <a:off x="581192" y="2180496"/>
            <a:ext cx="11029615" cy="3678303"/>
          </a:xfrm>
        </p:spPr>
        <p:txBody>
          <a:bodyPr/>
          <a:lstStyle/>
          <a:p>
            <a:pPr lvl="0"/>
            <a:r>
              <a:rPr lang="en-US"/>
              <a:t>Click to edit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37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0570" y="5788241"/>
            <a:ext cx="11290860" cy="845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581193" y="2330988"/>
            <a:ext cx="11029615" cy="1497507"/>
          </a:xfrm>
        </p:spPr>
        <p:txBody>
          <a:bodyPr anchor="b">
            <a:normAutofit/>
          </a:bodyPr>
          <a:lstStyle>
            <a:lvl1pPr algn="l">
              <a:defRPr sz="3600" b="0" cap="none">
                <a:solidFill>
                  <a:schemeClr val="accent1"/>
                </a:solidFill>
              </a:defRPr>
            </a:lvl1pPr>
          </a:lstStyle>
          <a:p>
            <a:r>
              <a:rPr lang="en-US"/>
              <a:t>Click to add section title</a:t>
            </a:r>
          </a:p>
        </p:txBody>
      </p:sp>
      <p:sp>
        <p:nvSpPr>
          <p:cNvPr id="3" name="Text Placeholder 2"/>
          <p:cNvSpPr>
            <a:spLocks noGrp="1"/>
          </p:cNvSpPr>
          <p:nvPr>
            <p:ph type="body" idx="1" hasCustomPrompt="1"/>
          </p:nvPr>
        </p:nvSpPr>
        <p:spPr>
          <a:xfrm>
            <a:off x="581192" y="3882738"/>
            <a:ext cx="11029615" cy="600556"/>
          </a:xfrm>
        </p:spPr>
        <p:txBody>
          <a:bodyPr anchor="t">
            <a:normAutofit/>
          </a:bodyPr>
          <a:lstStyle>
            <a:lvl1pPr marL="0" indent="0" algn="l">
              <a:buNone/>
              <a:defRPr sz="1800" cap="all">
                <a:solidFill>
                  <a:srgbClr val="8A471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add section subtitle</a:t>
            </a:r>
          </a:p>
        </p:txBody>
      </p:sp>
    </p:spTree>
    <p:extLst>
      <p:ext uri="{BB962C8B-B14F-4D97-AF65-F5344CB8AC3E}">
        <p14:creationId xmlns:p14="http://schemas.microsoft.com/office/powerpoint/2010/main" val="1826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8" name="Rectangle 7"/>
          <p:cNvSpPr>
            <a:spLocks noChangeAspect="1"/>
          </p:cNvSpPr>
          <p:nvPr userDrawn="1"/>
        </p:nvSpPr>
        <p:spPr>
          <a:xfrm>
            <a:off x="450570" y="5788241"/>
            <a:ext cx="11290860" cy="84563"/>
          </a:xfrm>
          <a:prstGeom prst="rect">
            <a:avLst/>
          </a:prstGeom>
          <a:solidFill>
            <a:srgbClr val="FBAA26"/>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581193" y="2330988"/>
            <a:ext cx="11029615" cy="1497507"/>
          </a:xfrm>
        </p:spPr>
        <p:txBody>
          <a:bodyPr anchor="b">
            <a:normAutofit/>
          </a:bodyPr>
          <a:lstStyle>
            <a:lvl1pPr algn="l">
              <a:defRPr sz="3600" b="0" cap="none">
                <a:solidFill>
                  <a:schemeClr val="accent1"/>
                </a:solidFill>
              </a:defRPr>
            </a:lvl1pPr>
          </a:lstStyle>
          <a:p>
            <a:r>
              <a:rPr lang="en-US"/>
              <a:t>Click to add section title</a:t>
            </a:r>
          </a:p>
        </p:txBody>
      </p:sp>
      <p:sp>
        <p:nvSpPr>
          <p:cNvPr id="3" name="Text Placeholder 2"/>
          <p:cNvSpPr>
            <a:spLocks noGrp="1"/>
          </p:cNvSpPr>
          <p:nvPr>
            <p:ph type="body" idx="1" hasCustomPrompt="1"/>
          </p:nvPr>
        </p:nvSpPr>
        <p:spPr>
          <a:xfrm>
            <a:off x="581192" y="3882738"/>
            <a:ext cx="11029615" cy="600556"/>
          </a:xfrm>
        </p:spPr>
        <p:txBody>
          <a:bodyPr anchor="t">
            <a:normAutofit/>
          </a:bodyPr>
          <a:lstStyle>
            <a:lvl1pPr marL="0" indent="0" algn="l">
              <a:buNone/>
              <a:defRPr sz="1800" cap="all">
                <a:solidFill>
                  <a:srgbClr val="8A471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section subtitle</a:t>
            </a:r>
          </a:p>
        </p:txBody>
      </p:sp>
    </p:spTree>
    <p:extLst>
      <p:ext uri="{BB962C8B-B14F-4D97-AF65-F5344CB8AC3E}">
        <p14:creationId xmlns:p14="http://schemas.microsoft.com/office/powerpoint/2010/main" val="303003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8" name="Rectangle 7"/>
          <p:cNvSpPr>
            <a:spLocks noChangeAspect="1"/>
          </p:cNvSpPr>
          <p:nvPr userDrawn="1"/>
        </p:nvSpPr>
        <p:spPr>
          <a:xfrm>
            <a:off x="450570" y="5788241"/>
            <a:ext cx="11290860" cy="84563"/>
          </a:xfrm>
          <a:prstGeom prst="rect">
            <a:avLst/>
          </a:prstGeom>
          <a:solidFill>
            <a:srgbClr val="DF7627"/>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581193" y="2330988"/>
            <a:ext cx="11029615" cy="1497507"/>
          </a:xfrm>
        </p:spPr>
        <p:txBody>
          <a:bodyPr anchor="b">
            <a:normAutofit/>
          </a:bodyPr>
          <a:lstStyle>
            <a:lvl1pPr algn="l">
              <a:defRPr sz="3600" b="0" cap="none">
                <a:solidFill>
                  <a:schemeClr val="accent1"/>
                </a:solidFill>
              </a:defRPr>
            </a:lvl1pPr>
          </a:lstStyle>
          <a:p>
            <a:r>
              <a:rPr lang="en-US"/>
              <a:t>Click to add section title</a:t>
            </a:r>
          </a:p>
        </p:txBody>
      </p:sp>
      <p:sp>
        <p:nvSpPr>
          <p:cNvPr id="3" name="Text Placeholder 2"/>
          <p:cNvSpPr>
            <a:spLocks noGrp="1"/>
          </p:cNvSpPr>
          <p:nvPr>
            <p:ph type="body" idx="1" hasCustomPrompt="1"/>
          </p:nvPr>
        </p:nvSpPr>
        <p:spPr>
          <a:xfrm>
            <a:off x="581192" y="3882738"/>
            <a:ext cx="11029615" cy="600556"/>
          </a:xfrm>
        </p:spPr>
        <p:txBody>
          <a:bodyPr anchor="t">
            <a:normAutofit/>
          </a:bodyPr>
          <a:lstStyle>
            <a:lvl1pPr marL="0" indent="0" algn="l">
              <a:buNone/>
              <a:defRPr sz="1800" cap="all">
                <a:solidFill>
                  <a:srgbClr val="1D3B1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add section subtitle</a:t>
            </a:r>
          </a:p>
        </p:txBody>
      </p:sp>
    </p:spTree>
    <p:extLst>
      <p:ext uri="{BB962C8B-B14F-4D97-AF65-F5344CB8AC3E}">
        <p14:creationId xmlns:p14="http://schemas.microsoft.com/office/powerpoint/2010/main" val="159865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581193" y="729658"/>
            <a:ext cx="11029616" cy="988332"/>
          </a:xfrm>
        </p:spPr>
        <p:txBody>
          <a:bodyPr>
            <a:normAutofit/>
          </a:bodyPr>
          <a:lstStyle>
            <a:lvl1pPr>
              <a:defRPr sz="3600" cap="none"/>
            </a:lvl1pPr>
          </a:lstStyle>
          <a:p>
            <a:r>
              <a:rPr lang="en-US"/>
              <a:t>Click to add slide title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0667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hasCustomPrompt="1"/>
          </p:nvPr>
        </p:nvSpPr>
        <p:spPr>
          <a:xfrm>
            <a:off x="581193" y="729658"/>
            <a:ext cx="11029616" cy="988332"/>
          </a:xfrm>
        </p:spPr>
        <p:txBody>
          <a:bodyPr>
            <a:normAutofit/>
          </a:bodyPr>
          <a:lstStyle>
            <a:lvl1pPr>
              <a:defRPr sz="3600" cap="none"/>
            </a:lvl1pPr>
          </a:lstStyle>
          <a:p>
            <a:r>
              <a:rPr lang="en-US"/>
              <a:t>Click to add slide title</a:t>
            </a:r>
          </a:p>
        </p:txBody>
      </p:sp>
      <p:sp>
        <p:nvSpPr>
          <p:cNvPr id="3" name="Text Placeholder 2"/>
          <p:cNvSpPr>
            <a:spLocks noGrp="1"/>
          </p:cNvSpPr>
          <p:nvPr>
            <p:ph type="body" idx="1" hasCustomPrompt="1"/>
          </p:nvPr>
        </p:nvSpPr>
        <p:spPr>
          <a:xfrm>
            <a:off x="887219" y="2250892"/>
            <a:ext cx="5087075" cy="536005"/>
          </a:xfrm>
        </p:spPr>
        <p:txBody>
          <a:bodyPr anchor="b">
            <a:noAutofit/>
          </a:bodyPr>
          <a:lstStyle>
            <a:lvl1pPr marL="0" indent="0">
              <a:buNone/>
              <a:defRPr sz="2200" b="0">
                <a:solidFill>
                  <a:srgbClr val="8A471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column title</a:t>
            </a:r>
          </a:p>
        </p:txBody>
      </p:sp>
      <p:sp>
        <p:nvSpPr>
          <p:cNvPr id="4" name="Content Placeholder 3"/>
          <p:cNvSpPr>
            <a:spLocks noGrp="1"/>
          </p:cNvSpPr>
          <p:nvPr>
            <p:ph sz="half" idx="2"/>
          </p:nvPr>
        </p:nvSpPr>
        <p:spPr>
          <a:xfrm>
            <a:off x="581194" y="2926052"/>
            <a:ext cx="5393100" cy="2934999"/>
          </a:xfrm>
        </p:spPr>
        <p:txBody>
          <a:bodyPr anchor="t">
            <a:normAutofit/>
          </a:bodyPr>
          <a:lstStyle>
            <a:lvl1pPr>
              <a:defRPr/>
            </a:lvl1pPr>
          </a:lstStyle>
          <a:p>
            <a:pPr lvl="0"/>
            <a:r>
              <a:rPr lang="en-US"/>
              <a:t>Click to edit</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6523735" y="2250892"/>
            <a:ext cx="5087073" cy="553373"/>
          </a:xfrm>
        </p:spPr>
        <p:txBody>
          <a:bodyPr anchor="b">
            <a:noAutofit/>
          </a:bodyPr>
          <a:lstStyle>
            <a:lvl1pPr marL="0" indent="0">
              <a:buNone/>
              <a:defRPr sz="2200" b="0">
                <a:solidFill>
                  <a:srgbClr val="8A471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column title</a:t>
            </a:r>
          </a:p>
        </p:txBody>
      </p:sp>
      <p:sp>
        <p:nvSpPr>
          <p:cNvPr id="6" name="Content Placeholder 5"/>
          <p:cNvSpPr>
            <a:spLocks noGrp="1"/>
          </p:cNvSpPr>
          <p:nvPr>
            <p:ph sz="quarter" idx="4"/>
          </p:nvPr>
        </p:nvSpPr>
        <p:spPr>
          <a:xfrm>
            <a:off x="6217709" y="2926052"/>
            <a:ext cx="5393100" cy="2934999"/>
          </a:xfrm>
        </p:spPr>
        <p:txBody>
          <a:bodyPr anchor="t">
            <a:normAutofit/>
          </a:bodyPr>
          <a:lstStyle>
            <a:lvl1pPr>
              <a:defRPr/>
            </a:lvl1pPr>
          </a:lstStyle>
          <a:p>
            <a:pPr lvl="0"/>
            <a:r>
              <a:rPr lang="en-US"/>
              <a:t>Click to edit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2073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hasCustomPrompt="1"/>
          </p:nvPr>
        </p:nvSpPr>
        <p:spPr>
          <a:xfrm>
            <a:off x="575894" y="729658"/>
            <a:ext cx="11029616" cy="988332"/>
          </a:xfrm>
        </p:spPr>
        <p:txBody>
          <a:bodyPr>
            <a:normAutofit/>
          </a:bodyPr>
          <a:lstStyle>
            <a:lvl1pPr>
              <a:defRPr sz="3600" cap="none"/>
            </a:lvl1pPr>
          </a:lstStyle>
          <a:p>
            <a:r>
              <a:rPr lang="en-US"/>
              <a:t>Click to add slide title</a:t>
            </a:r>
          </a:p>
        </p:txBody>
      </p:sp>
    </p:spTree>
    <p:extLst>
      <p:ext uri="{BB962C8B-B14F-4D97-AF65-F5344CB8AC3E}">
        <p14:creationId xmlns:p14="http://schemas.microsoft.com/office/powerpoint/2010/main" val="1289741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34582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023" y="1056816"/>
            <a:ext cx="11298934"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13" name="Picture 12" descr="A picture containing logo&#10;&#10;Description automatically generated">
            <a:extLst>
              <a:ext uri="{FF2B5EF4-FFF2-40B4-BE49-F238E27FC236}">
                <a16:creationId xmlns:a16="http://schemas.microsoft.com/office/drawing/2014/main" id="{DA2AF4B0-7CDB-405D-A432-9ADC21243FAD}"/>
              </a:ext>
            </a:extLst>
          </p:cNvPr>
          <p:cNvPicPr>
            <a:picLocks noChangeAspect="1"/>
          </p:cNvPicPr>
          <p:nvPr userDrawn="1"/>
        </p:nvPicPr>
        <p:blipFill>
          <a:blip r:embed="rId15"/>
          <a:stretch>
            <a:fillRect/>
          </a:stretch>
        </p:blipFill>
        <p:spPr>
          <a:xfrm>
            <a:off x="9619664" y="6154800"/>
            <a:ext cx="1991144" cy="499113"/>
          </a:xfrm>
          <a:prstGeom prst="rect">
            <a:avLst/>
          </a:prstGeom>
        </p:spPr>
      </p:pic>
    </p:spTree>
    <p:extLst>
      <p:ext uri="{BB962C8B-B14F-4D97-AF65-F5344CB8AC3E}">
        <p14:creationId xmlns:p14="http://schemas.microsoft.com/office/powerpoint/2010/main" val="85167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52" r:id="rId6"/>
    <p:sldLayoutId id="2147483653" r:id="rId7"/>
    <p:sldLayoutId id="2147483654" r:id="rId8"/>
    <p:sldLayoutId id="2147483659" r:id="rId9"/>
    <p:sldLayoutId id="2147483655" r:id="rId10"/>
    <p:sldLayoutId id="2147483656" r:id="rId11"/>
    <p:sldLayoutId id="2147483657" r:id="rId12"/>
    <p:sldLayoutId id="2147483658" r:id="rId13"/>
  </p:sldLayoutIdLst>
  <p:hf hdr="0" ftr="0" dt="0"/>
  <p:txStyles>
    <p:titleStyle>
      <a:lvl1pPr algn="l" defTabSz="457200" rtl="0" eaLnBrk="1" latinLnBrk="0" hangingPunct="1">
        <a:spcBef>
          <a:spcPct val="0"/>
        </a:spcBef>
        <a:buNone/>
        <a:defRPr sz="2800" b="1" i="0" kern="1200" cap="all">
          <a:solidFill>
            <a:schemeClr val="bg1"/>
          </a:solidFill>
          <a:latin typeface="Arial" panose="020B06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rgbClr val="8A4715"/>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rgbClr val="8A4715"/>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rgbClr val="8A4715"/>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rgbClr val="8A4715"/>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rgbClr val="8A4715"/>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griffinhammis.coursearc.com/index.php/download_file/293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centeronselfemployment.org/training/courses.cfm" TargetMode="External"/><Relationship Id="rId7"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griffinhammis.com/" TargetMode="External"/><Relationship Id="rId5" Type="http://schemas.openxmlformats.org/officeDocument/2006/relationships/hyperlink" Target="https://griffinhammis.coursearc.com/index.php/download_file/2933/" TargetMode="External"/><Relationship Id="rId4" Type="http://schemas.openxmlformats.org/officeDocument/2006/relationships/hyperlink" Target="https://centeronselfemployment.org/documents/VRC_SE_Proficiency_Scale.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amie.Blondin@vermont.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ailto:Msullivan@griffinhammis.com"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ata.census.gov/profile/Vermont?g=040XX00US5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enteronselfemployment.org/documents/VRC_SE_Proficiency_Scal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centeronselfemployment.org/training/courses.cfm"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hyperlink" Target="https://centeronselfemployment.org/documents/VRC_SE_Proficiency_Scale.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nteronselfemployment.org/training/courses.cf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E1E99C-A2A2-F3AB-1BFE-A482A47E1D90}"/>
              </a:ext>
            </a:extLst>
          </p:cNvPr>
          <p:cNvSpPr txBox="1">
            <a:spLocks noGrp="1"/>
          </p:cNvSpPr>
          <p:nvPr>
            <p:ph type="title" idx="4294967295"/>
          </p:nvPr>
        </p:nvSpPr>
        <p:spPr>
          <a:xfrm>
            <a:off x="361949" y="1546405"/>
            <a:ext cx="11277600"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chemeClr val="accent1"/>
                </a:solidFill>
                <a:effectLst/>
                <a:uLnTx/>
                <a:uFillTx/>
                <a:latin typeface="Arial" panose="020B0604020202020204" pitchFamily="34" charset="0"/>
                <a:ea typeface="Calibri" panose="020F0502020204030204" pitchFamily="34" charset="0"/>
                <a:cs typeface="Times New Roman" panose="02020603050405020304" pitchFamily="18" charset="0"/>
              </a:rPr>
              <a:t>Supporting Counselors to Empower Entrepreneurs</a:t>
            </a:r>
            <a:endParaRPr kumimoji="0" lang="en-US" sz="3600" b="1" i="0" u="none" strike="noStrike" kern="1200" cap="none" spc="0" normalizeH="0" baseline="0" noProof="0">
              <a:ln>
                <a:noFill/>
              </a:ln>
              <a:solidFill>
                <a:schemeClr val="accent1"/>
              </a:solidFill>
              <a:effectLst/>
              <a:uLnTx/>
              <a:uFillTx/>
              <a:latin typeface="+mn-lt"/>
              <a:ea typeface="+mn-ea"/>
              <a:cs typeface="+mn-cs"/>
            </a:endParaRPr>
          </a:p>
        </p:txBody>
      </p:sp>
      <p:sp>
        <p:nvSpPr>
          <p:cNvPr id="5" name="TextBox 4">
            <a:extLst>
              <a:ext uri="{FF2B5EF4-FFF2-40B4-BE49-F238E27FC236}">
                <a16:creationId xmlns:a16="http://schemas.microsoft.com/office/drawing/2014/main" id="{E95DCAA7-B451-1555-9A43-C33A39775EC6}"/>
              </a:ext>
            </a:extLst>
          </p:cNvPr>
          <p:cNvSpPr txBox="1"/>
          <p:nvPr/>
        </p:nvSpPr>
        <p:spPr>
          <a:xfrm>
            <a:off x="1262061" y="2192736"/>
            <a:ext cx="9667877" cy="400110"/>
          </a:xfrm>
          <a:prstGeom prst="rect">
            <a:avLst/>
          </a:prstGeom>
          <a:noFill/>
        </p:spPr>
        <p:txBody>
          <a:bodyPr wrap="square">
            <a:spAutoFit/>
          </a:bodyPr>
          <a:lstStyle/>
          <a:p>
            <a:r>
              <a:rPr lang="en-US" sz="2000">
                <a:solidFill>
                  <a:schemeClr val="accent2"/>
                </a:solidFill>
                <a:effectLst/>
                <a:latin typeface="Arial" panose="020B0604020202020204" pitchFamily="34" charset="0"/>
                <a:ea typeface="Calibri" panose="020F0502020204030204" pitchFamily="34" charset="0"/>
                <a:cs typeface="Times New Roman" panose="02020603050405020304" pitchFamily="18" charset="0"/>
              </a:rPr>
              <a:t>ENHANCING SKILLS AND RESOURCES FOR SELF-EMPLOYMENT SERVICES</a:t>
            </a:r>
          </a:p>
        </p:txBody>
      </p:sp>
      <p:pic>
        <p:nvPicPr>
          <p:cNvPr id="8" name="Picture 7">
            <a:extLst>
              <a:ext uri="{FF2B5EF4-FFF2-40B4-BE49-F238E27FC236}">
                <a16:creationId xmlns:a16="http://schemas.microsoft.com/office/drawing/2014/main" id="{312B53D8-49F0-3F79-224F-C09CCA77C4F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887873" y="4027615"/>
            <a:ext cx="2817479" cy="1283980"/>
          </a:xfrm>
          <a:prstGeom prst="rect">
            <a:avLst/>
          </a:prstGeom>
        </p:spPr>
      </p:pic>
      <p:pic>
        <p:nvPicPr>
          <p:cNvPr id="2050" name="Picture 2">
            <a:extLst>
              <a:ext uri="{FF2B5EF4-FFF2-40B4-BE49-F238E27FC236}">
                <a16:creationId xmlns:a16="http://schemas.microsoft.com/office/drawing/2014/main" id="{33F552AB-CDE5-54A1-FD9A-5AB4BBC28E0C}"/>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650" y="4183541"/>
            <a:ext cx="2619731" cy="1128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23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9BC5-6037-6984-8F41-00E2C78273A6}"/>
              </a:ext>
            </a:extLst>
          </p:cNvPr>
          <p:cNvSpPr>
            <a:spLocks noGrp="1"/>
          </p:cNvSpPr>
          <p:nvPr>
            <p:ph type="title"/>
          </p:nvPr>
        </p:nvSpPr>
        <p:spPr/>
        <p:txBody>
          <a:bodyPr>
            <a:normAutofit fontScale="90000"/>
          </a:bodyPr>
          <a:lstStyle/>
          <a:p>
            <a:r>
              <a:rPr lang="en-US"/>
              <a:t>The Goals to Improve HAVT Self-Employment Services</a:t>
            </a:r>
          </a:p>
        </p:txBody>
      </p:sp>
      <p:sp>
        <p:nvSpPr>
          <p:cNvPr id="3" name="Content Placeholder 2">
            <a:extLst>
              <a:ext uri="{FF2B5EF4-FFF2-40B4-BE49-F238E27FC236}">
                <a16:creationId xmlns:a16="http://schemas.microsoft.com/office/drawing/2014/main" id="{A368EFA7-5E58-4384-417C-CD42C1794F2F}"/>
              </a:ext>
            </a:extLst>
          </p:cNvPr>
          <p:cNvSpPr>
            <a:spLocks noGrp="1"/>
          </p:cNvSpPr>
          <p:nvPr>
            <p:ph idx="1"/>
          </p:nvPr>
        </p:nvSpPr>
        <p:spPr>
          <a:xfrm>
            <a:off x="581192" y="1991776"/>
            <a:ext cx="11029615" cy="3678303"/>
          </a:xfrm>
        </p:spPr>
        <p:txBody>
          <a:bodyPr>
            <a:normAutofit/>
          </a:bodyPr>
          <a:lstStyle/>
          <a:p>
            <a:pPr marL="305435" indent="-305435">
              <a:spcBef>
                <a:spcPts val="0"/>
              </a:spcBef>
              <a:spcAft>
                <a:spcPts val="0"/>
              </a:spcAft>
            </a:pPr>
            <a:r>
              <a:rPr lang="en-US" dirty="0"/>
              <a:t>Update the HAVT policy to have higher spending guidelines and add a review process for high-cost plans.</a:t>
            </a:r>
          </a:p>
          <a:p>
            <a:pPr marL="0" indent="0">
              <a:spcBef>
                <a:spcPts val="0"/>
              </a:spcBef>
              <a:spcAft>
                <a:spcPts val="0"/>
              </a:spcAft>
              <a:buNone/>
            </a:pPr>
            <a:endParaRPr lang="en-US" dirty="0"/>
          </a:p>
          <a:p>
            <a:pPr marL="305435" indent="-305435">
              <a:spcBef>
                <a:spcPts val="0"/>
              </a:spcBef>
              <a:spcAft>
                <a:spcPts val="0"/>
              </a:spcAft>
            </a:pPr>
            <a:r>
              <a:rPr lang="en-US" dirty="0"/>
              <a:t>Provide all HAVT staff training and resources to help them support participants in self-employment plans.</a:t>
            </a:r>
            <a:endParaRPr lang="en-US" dirty="0">
              <a:cs typeface="Arial" panose="020B0604020202020204"/>
            </a:endParaRPr>
          </a:p>
          <a:p>
            <a:pPr marL="0" indent="0">
              <a:spcBef>
                <a:spcPts val="0"/>
              </a:spcBef>
              <a:spcAft>
                <a:spcPts val="0"/>
              </a:spcAft>
              <a:buNone/>
            </a:pPr>
            <a:endParaRPr lang="en-US" dirty="0"/>
          </a:p>
          <a:p>
            <a:pPr marL="305435" indent="-305435">
              <a:spcBef>
                <a:spcPts val="0"/>
              </a:spcBef>
              <a:spcAft>
                <a:spcPts val="0"/>
              </a:spcAft>
            </a:pPr>
            <a:r>
              <a:rPr lang="en-US" dirty="0"/>
              <a:t>Develop a comprehensive self-employment practice manual that walks the vocational counselor step by step through the process of a self-employment case.</a:t>
            </a:r>
            <a:endParaRPr lang="en-US" dirty="0">
              <a:cs typeface="Arial" panose="020B0604020202020204"/>
            </a:endParaRPr>
          </a:p>
          <a:p>
            <a:pPr marL="0" indent="0">
              <a:spcBef>
                <a:spcPts val="0"/>
              </a:spcBef>
              <a:spcAft>
                <a:spcPts val="0"/>
              </a:spcAft>
              <a:buNone/>
            </a:pPr>
            <a:endParaRPr lang="en-US" dirty="0"/>
          </a:p>
          <a:p>
            <a:pPr marL="305435" indent="-305435">
              <a:spcBef>
                <a:spcPts val="0"/>
              </a:spcBef>
              <a:spcAft>
                <a:spcPts val="0"/>
              </a:spcAft>
            </a:pPr>
            <a:r>
              <a:rPr lang="en-US" dirty="0"/>
              <a:t>Promote existing vocational counselors who will complete additional training and achieve a high level of proficiency regarding self-employment in their districts.</a:t>
            </a:r>
            <a:endParaRPr lang="en-US" dirty="0">
              <a:cs typeface="Arial"/>
            </a:endParaRPr>
          </a:p>
        </p:txBody>
      </p:sp>
      <p:pic>
        <p:nvPicPr>
          <p:cNvPr id="5" name="Picture 4">
            <a:extLst>
              <a:ext uri="{FF2B5EF4-FFF2-40B4-BE49-F238E27FC236}">
                <a16:creationId xmlns:a16="http://schemas.microsoft.com/office/drawing/2014/main" id="{E76CB595-3C14-EFD0-5D6F-483F6C9F066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1691614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3617E-5411-CB12-6D1B-CBF0F588B654}"/>
              </a:ext>
            </a:extLst>
          </p:cNvPr>
          <p:cNvSpPr>
            <a:spLocks noGrp="1"/>
          </p:cNvSpPr>
          <p:nvPr>
            <p:ph type="title"/>
          </p:nvPr>
        </p:nvSpPr>
        <p:spPr/>
        <p:txBody>
          <a:bodyPr/>
          <a:lstStyle/>
          <a:p>
            <a:r>
              <a:rPr lang="en-US"/>
              <a:t>The New HAVT Self-Employment Policy</a:t>
            </a:r>
          </a:p>
        </p:txBody>
      </p:sp>
      <p:sp>
        <p:nvSpPr>
          <p:cNvPr id="3" name="Content Placeholder 2">
            <a:extLst>
              <a:ext uri="{FF2B5EF4-FFF2-40B4-BE49-F238E27FC236}">
                <a16:creationId xmlns:a16="http://schemas.microsoft.com/office/drawing/2014/main" id="{E845D83A-DC55-820A-76AC-DE320D7EE9F1}"/>
              </a:ext>
            </a:extLst>
          </p:cNvPr>
          <p:cNvSpPr>
            <a:spLocks noGrp="1"/>
          </p:cNvSpPr>
          <p:nvPr>
            <p:ph idx="1"/>
          </p:nvPr>
        </p:nvSpPr>
        <p:spPr>
          <a:xfrm>
            <a:off x="581193" y="1715956"/>
            <a:ext cx="11029615" cy="3678303"/>
          </a:xfrm>
        </p:spPr>
        <p:txBody>
          <a:bodyPr>
            <a:normAutofit/>
          </a:bodyPr>
          <a:lstStyle/>
          <a:p>
            <a:pPr marL="0" indent="0">
              <a:lnSpc>
                <a:spcPct val="150000"/>
              </a:lnSpc>
              <a:buNone/>
            </a:pPr>
            <a:r>
              <a:rPr lang="en-US" dirty="0"/>
              <a:t>The new policy is much shorter, easier to follow, and includes the following:</a:t>
            </a:r>
          </a:p>
          <a:p>
            <a:pPr lvl="1">
              <a:lnSpc>
                <a:spcPct val="150000"/>
              </a:lnSpc>
            </a:pPr>
            <a:r>
              <a:rPr lang="en-US" sz="1800" dirty="0"/>
              <a:t>New requirements for assessment and feasibility determination.</a:t>
            </a:r>
          </a:p>
          <a:p>
            <a:pPr lvl="1">
              <a:lnSpc>
                <a:spcPct val="150000"/>
              </a:lnSpc>
            </a:pPr>
            <a:r>
              <a:rPr lang="en-US" sz="1800" dirty="0"/>
              <a:t>New requirements for the development of a business plan.</a:t>
            </a:r>
          </a:p>
          <a:p>
            <a:pPr lvl="1">
              <a:lnSpc>
                <a:spcPct val="150000"/>
              </a:lnSpc>
            </a:pPr>
            <a:r>
              <a:rPr lang="en-US" sz="1800" dirty="0"/>
              <a:t>Provide more ongoing supports to participants who initially start self-employment.</a:t>
            </a:r>
          </a:p>
          <a:p>
            <a:pPr lvl="1">
              <a:lnSpc>
                <a:spcPct val="150000"/>
              </a:lnSpc>
            </a:pPr>
            <a:r>
              <a:rPr lang="en-US" sz="1800" dirty="0"/>
              <a:t>New spending guidelines and an approval process for high-cost plans.</a:t>
            </a:r>
          </a:p>
        </p:txBody>
      </p:sp>
      <p:pic>
        <p:nvPicPr>
          <p:cNvPr id="5" name="Picture 4">
            <a:extLst>
              <a:ext uri="{FF2B5EF4-FFF2-40B4-BE49-F238E27FC236}">
                <a16:creationId xmlns:a16="http://schemas.microsoft.com/office/drawing/2014/main" id="{750F9F3E-F563-55F8-C501-F09010CABF2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708140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F17D3-F980-FBDD-9CE6-368FC04763FF}"/>
              </a:ext>
            </a:extLst>
          </p:cNvPr>
          <p:cNvSpPr>
            <a:spLocks noGrp="1"/>
          </p:cNvSpPr>
          <p:nvPr>
            <p:ph type="title"/>
          </p:nvPr>
        </p:nvSpPr>
        <p:spPr/>
        <p:txBody>
          <a:bodyPr/>
          <a:lstStyle/>
          <a:p>
            <a:r>
              <a:rPr lang="en-US"/>
              <a:t>Spending Guidelines</a:t>
            </a:r>
          </a:p>
        </p:txBody>
      </p:sp>
      <p:sp>
        <p:nvSpPr>
          <p:cNvPr id="3" name="Content Placeholder 2">
            <a:extLst>
              <a:ext uri="{FF2B5EF4-FFF2-40B4-BE49-F238E27FC236}">
                <a16:creationId xmlns:a16="http://schemas.microsoft.com/office/drawing/2014/main" id="{73083945-F405-BA90-2D28-F18E57F95E9F}"/>
              </a:ext>
            </a:extLst>
          </p:cNvPr>
          <p:cNvSpPr>
            <a:spLocks noGrp="1"/>
          </p:cNvSpPr>
          <p:nvPr>
            <p:ph idx="1"/>
          </p:nvPr>
        </p:nvSpPr>
        <p:spPr>
          <a:xfrm>
            <a:off x="581192" y="1991776"/>
            <a:ext cx="11029615" cy="3678303"/>
          </a:xfrm>
        </p:spPr>
        <p:txBody>
          <a:bodyPr>
            <a:noAutofit/>
          </a:bodyPr>
          <a:lstStyle/>
          <a:p>
            <a:pPr marL="305920" indent="-305435">
              <a:spcAft>
                <a:spcPts val="0"/>
              </a:spcAft>
            </a:pPr>
            <a:r>
              <a:rPr lang="en-US" sz="1600" dirty="0"/>
              <a:t>Business plans that provide supplemental income but do not lead to self sufficiency - up to $2,500 with exceptions.</a:t>
            </a:r>
          </a:p>
          <a:p>
            <a:pPr marL="305920" indent="-305435">
              <a:spcAft>
                <a:spcPts val="0"/>
              </a:spcAft>
            </a:pPr>
            <a:endParaRPr lang="en-US" sz="1600" dirty="0">
              <a:cs typeface="Arial" panose="020B0604020202020204"/>
            </a:endParaRPr>
          </a:p>
          <a:p>
            <a:pPr marL="305920" indent="-305435">
              <a:spcAft>
                <a:spcPts val="0"/>
              </a:spcAft>
            </a:pPr>
            <a:r>
              <a:rPr lang="en-US" sz="1600" dirty="0"/>
              <a:t>Business plans leading to self sufficiency - up to $10,000 with exceptions.</a:t>
            </a:r>
          </a:p>
          <a:p>
            <a:pPr marL="305920" indent="-305435">
              <a:spcAft>
                <a:spcPts val="0"/>
              </a:spcAft>
            </a:pPr>
            <a:endParaRPr lang="en-US" sz="1600" dirty="0">
              <a:cs typeface="Arial" panose="020B0604020202020204"/>
            </a:endParaRPr>
          </a:p>
          <a:p>
            <a:pPr marL="305920" indent="-305435">
              <a:spcAft>
                <a:spcPts val="0"/>
              </a:spcAft>
            </a:pPr>
            <a:r>
              <a:rPr lang="en-US" sz="1600" dirty="0"/>
              <a:t>HAVT funding is not an automatic “grant.” The Individualized Plan for Employment (IPE) and business plan must outline how the funds will be specifically used. The commitment of funding beyond $2,500 must not be made without the Cohort’s approval.</a:t>
            </a:r>
          </a:p>
          <a:p>
            <a:pPr marL="629920" lvl="1" indent="-305435">
              <a:spcAft>
                <a:spcPts val="0"/>
              </a:spcAft>
            </a:pPr>
            <a:endParaRPr lang="en-US" dirty="0">
              <a:cs typeface="Arial"/>
            </a:endParaRPr>
          </a:p>
          <a:p>
            <a:pPr marL="305920" indent="-305435">
              <a:spcAft>
                <a:spcPts val="0"/>
              </a:spcAft>
            </a:pPr>
            <a:r>
              <a:rPr lang="en-US" sz="1600" dirty="0"/>
              <a:t>HAVT funds are to supplement the participant’s resources, individual investments, and funding they have secured from other sources. SSI/SSDI beneficiaries will not be required to contribute to their self employment plans.</a:t>
            </a:r>
            <a:endParaRPr lang="en-US" sz="1600" dirty="0">
              <a:cs typeface="Arial" panose="020B0604020202020204"/>
            </a:endParaRPr>
          </a:p>
          <a:p>
            <a:pPr marL="0" indent="0">
              <a:spcAft>
                <a:spcPts val="0"/>
              </a:spcAft>
              <a:buNone/>
            </a:pPr>
            <a:endParaRPr lang="en-US" sz="1600" dirty="0"/>
          </a:p>
          <a:p>
            <a:pPr>
              <a:spcAft>
                <a:spcPts val="0"/>
              </a:spcAft>
            </a:pPr>
            <a:r>
              <a:rPr lang="en-US" sz="1600" dirty="0"/>
              <a:t>A standard scoring rubric will be used to assess viability of high-cost self-employment plans, and the cohort provides feedback to the participant with suggestions for improvement if it does not pass review.</a:t>
            </a:r>
          </a:p>
        </p:txBody>
      </p:sp>
      <p:pic>
        <p:nvPicPr>
          <p:cNvPr id="5" name="Picture 4">
            <a:extLst>
              <a:ext uri="{FF2B5EF4-FFF2-40B4-BE49-F238E27FC236}">
                <a16:creationId xmlns:a16="http://schemas.microsoft.com/office/drawing/2014/main" id="{2805AC20-EF06-F670-9CAB-2239D500296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1793507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6B42C-A386-FCBE-0514-D0CF14F8853F}"/>
              </a:ext>
            </a:extLst>
          </p:cNvPr>
          <p:cNvSpPr>
            <a:spLocks noGrp="1"/>
          </p:cNvSpPr>
          <p:nvPr>
            <p:ph type="title"/>
          </p:nvPr>
        </p:nvSpPr>
        <p:spPr/>
        <p:txBody>
          <a:bodyPr>
            <a:normAutofit/>
          </a:bodyPr>
          <a:lstStyle/>
          <a:p>
            <a:r>
              <a:rPr lang="en-US"/>
              <a:t>Documentation &amp; Considerations</a:t>
            </a:r>
          </a:p>
        </p:txBody>
      </p:sp>
      <p:sp>
        <p:nvSpPr>
          <p:cNvPr id="3" name="Content Placeholder 2">
            <a:extLst>
              <a:ext uri="{FF2B5EF4-FFF2-40B4-BE49-F238E27FC236}">
                <a16:creationId xmlns:a16="http://schemas.microsoft.com/office/drawing/2014/main" id="{F9D81C02-8AC5-F112-C37A-B0CCCCA99574}"/>
              </a:ext>
            </a:extLst>
          </p:cNvPr>
          <p:cNvSpPr>
            <a:spLocks noGrp="1"/>
          </p:cNvSpPr>
          <p:nvPr>
            <p:ph idx="1"/>
          </p:nvPr>
        </p:nvSpPr>
        <p:spPr>
          <a:xfrm>
            <a:off x="581192" y="1976213"/>
            <a:ext cx="5000458" cy="3457032"/>
          </a:xfrm>
        </p:spPr>
        <p:txBody>
          <a:bodyPr numCol="2">
            <a:noAutofit/>
          </a:bodyPr>
          <a:lstStyle/>
          <a:p>
            <a:pPr marL="0" indent="0">
              <a:buNone/>
            </a:pPr>
            <a:r>
              <a:rPr lang="en-US" sz="1400" b="1">
                <a:cs typeface="Calibri" panose="020F0502020204030204" pitchFamily="34" charset="0"/>
              </a:rPr>
              <a:t>Documentation</a:t>
            </a:r>
            <a:r>
              <a:rPr lang="en-US" sz="1600" b="1">
                <a:cs typeface="Calibri" panose="020F0502020204030204" pitchFamily="34" charset="0"/>
              </a:rPr>
              <a:t>:</a:t>
            </a:r>
          </a:p>
          <a:p>
            <a:r>
              <a:rPr lang="en-US" sz="1400">
                <a:cs typeface="Calibri" panose="020F0502020204030204" pitchFamily="34" charset="0"/>
              </a:rPr>
              <a:t>Business Structure Type </a:t>
            </a:r>
          </a:p>
          <a:p>
            <a:r>
              <a:rPr lang="en-US" sz="1400">
                <a:cs typeface="Calibri" panose="020F0502020204030204" pitchFamily="34" charset="0"/>
              </a:rPr>
              <a:t>Secretary of State business registration certificate </a:t>
            </a:r>
          </a:p>
          <a:p>
            <a:r>
              <a:rPr lang="en-US" sz="1400">
                <a:cs typeface="Calibri" panose="020F0502020204030204" pitchFamily="34" charset="0"/>
              </a:rPr>
              <a:t>Monthly Budget</a:t>
            </a:r>
          </a:p>
          <a:p>
            <a:r>
              <a:rPr lang="en-US" sz="1400">
                <a:cs typeface="Calibri" panose="020F0502020204030204" pitchFamily="34" charset="0"/>
              </a:rPr>
              <a:t>Cash Flow Projections</a:t>
            </a:r>
          </a:p>
          <a:p>
            <a:r>
              <a:rPr lang="en-US" sz="1400">
                <a:cs typeface="Calibri" panose="020F0502020204030204" pitchFamily="34" charset="0"/>
              </a:rPr>
              <a:t>Profit and Loss Statement</a:t>
            </a:r>
          </a:p>
          <a:p>
            <a:r>
              <a:rPr lang="en-US" sz="1400">
                <a:cs typeface="Calibri" panose="020F0502020204030204" pitchFamily="34" charset="0"/>
              </a:rPr>
              <a:t>Break-Even Analysis</a:t>
            </a:r>
          </a:p>
          <a:p>
            <a:endParaRPr lang="en-US" sz="1400">
              <a:cs typeface="Calibri" panose="020F0502020204030204" pitchFamily="34" charset="0"/>
            </a:endParaRPr>
          </a:p>
          <a:p>
            <a:endParaRPr lang="en-US" sz="1400">
              <a:cs typeface="Calibri" panose="020F0502020204030204" pitchFamily="34" charset="0"/>
            </a:endParaRPr>
          </a:p>
          <a:p>
            <a:endParaRPr lang="en-US" sz="1400">
              <a:cs typeface="Calibri" panose="020F0502020204030204" pitchFamily="34" charset="0"/>
            </a:endParaRPr>
          </a:p>
          <a:p>
            <a:r>
              <a:rPr lang="en-US" sz="1400">
                <a:cs typeface="Calibri" panose="020F0502020204030204" pitchFamily="34" charset="0"/>
              </a:rPr>
              <a:t>Proof of Insurance </a:t>
            </a:r>
          </a:p>
          <a:p>
            <a:r>
              <a:rPr lang="en-US" sz="1400">
                <a:cs typeface="Calibri" panose="020F0502020204030204" pitchFamily="34" charset="0"/>
              </a:rPr>
              <a:t>List of supports (accountant, bookkeeper, lawyer, etc.)</a:t>
            </a:r>
          </a:p>
          <a:p>
            <a:r>
              <a:rPr lang="en-US" sz="1400">
                <a:cs typeface="Calibri" panose="020F0502020204030204" pitchFamily="34" charset="0"/>
              </a:rPr>
              <a:t>Proof of Market Research</a:t>
            </a:r>
          </a:p>
          <a:p>
            <a:r>
              <a:rPr lang="en-US" sz="1400">
                <a:cs typeface="Calibri" panose="020F0502020204030204" pitchFamily="34" charset="0"/>
              </a:rPr>
              <a:t>Proof of business bank account</a:t>
            </a:r>
          </a:p>
          <a:p>
            <a:r>
              <a:rPr lang="en-US" sz="1400">
                <a:cs typeface="Calibri" panose="020F0502020204030204" pitchFamily="34" charset="0"/>
              </a:rPr>
              <a:t>Comprehensive Business Plan</a:t>
            </a:r>
          </a:p>
          <a:p>
            <a:endParaRPr lang="en-US" sz="1400">
              <a:cs typeface="Calibri" panose="020F0502020204030204" pitchFamily="34" charset="0"/>
            </a:endParaRPr>
          </a:p>
          <a:p>
            <a:pPr lvl="1"/>
            <a:endParaRPr lang="en-US" sz="1400">
              <a:cs typeface="Calibri" panose="020F0502020204030204" pitchFamily="34" charset="0"/>
            </a:endParaRPr>
          </a:p>
        </p:txBody>
      </p:sp>
      <p:sp>
        <p:nvSpPr>
          <p:cNvPr id="4" name="TextBox 3">
            <a:extLst>
              <a:ext uri="{FF2B5EF4-FFF2-40B4-BE49-F238E27FC236}">
                <a16:creationId xmlns:a16="http://schemas.microsoft.com/office/drawing/2014/main" id="{C5A016E0-D011-2A51-E01A-C9E5997DD3D4}"/>
              </a:ext>
            </a:extLst>
          </p:cNvPr>
          <p:cNvSpPr txBox="1"/>
          <p:nvPr/>
        </p:nvSpPr>
        <p:spPr>
          <a:xfrm>
            <a:off x="6840144" y="1976213"/>
            <a:ext cx="4865914" cy="3539430"/>
          </a:xfrm>
          <a:prstGeom prst="rect">
            <a:avLst/>
          </a:prstGeom>
          <a:noFill/>
        </p:spPr>
        <p:txBody>
          <a:bodyPr wrap="square" rtlCol="0">
            <a:spAutoFit/>
          </a:bodyPr>
          <a:lstStyle/>
          <a:p>
            <a:r>
              <a:rPr lang="en-US" sz="1400" b="1" dirty="0">
                <a:solidFill>
                  <a:schemeClr val="tx2"/>
                </a:solidFill>
              </a:rPr>
              <a:t>Funding Considerations:</a:t>
            </a:r>
          </a:p>
          <a:p>
            <a:endParaRPr lang="en-US" sz="1400" dirty="0">
              <a:solidFill>
                <a:schemeClr val="tx2"/>
              </a:solidFill>
            </a:endParaRPr>
          </a:p>
          <a:p>
            <a:pPr marL="285750" indent="-285750">
              <a:buClr>
                <a:srgbClr val="8A4715"/>
              </a:buClr>
              <a:buFont typeface="Wingdings" panose="05000000000000000000" pitchFamily="2" charset="2"/>
              <a:buChar char="§"/>
            </a:pPr>
            <a:r>
              <a:rPr lang="en-US" sz="1400" dirty="0">
                <a:solidFill>
                  <a:schemeClr val="tx2"/>
                </a:solidFill>
              </a:rPr>
              <a:t>Is it clear what products/services the business will provide?</a:t>
            </a:r>
          </a:p>
          <a:p>
            <a:pPr marL="285750" indent="-285750">
              <a:buFont typeface="Wingdings" panose="05000000000000000000" pitchFamily="2" charset="2"/>
              <a:buChar char="§"/>
            </a:pPr>
            <a:endParaRPr lang="en-US" sz="1400" dirty="0">
              <a:solidFill>
                <a:schemeClr val="tx2"/>
              </a:solidFill>
            </a:endParaRPr>
          </a:p>
          <a:p>
            <a:pPr marL="285750" indent="-285750">
              <a:buClr>
                <a:srgbClr val="8A4715"/>
              </a:buClr>
              <a:buFont typeface="Wingdings" panose="05000000000000000000" pitchFamily="2" charset="2"/>
              <a:buChar char="§"/>
            </a:pPr>
            <a:r>
              <a:rPr lang="en-US" sz="1400" dirty="0">
                <a:solidFill>
                  <a:schemeClr val="tx2"/>
                </a:solidFill>
              </a:rPr>
              <a:t>What strategies will the business use to market to potential customers?</a:t>
            </a:r>
          </a:p>
          <a:p>
            <a:pPr marL="285750" indent="-285750">
              <a:buFont typeface="Arial" panose="020B0604020202020204" pitchFamily="34" charset="0"/>
              <a:buChar char="•"/>
            </a:pPr>
            <a:endParaRPr lang="en-US" sz="1400" dirty="0">
              <a:solidFill>
                <a:schemeClr val="tx2"/>
              </a:solidFill>
            </a:endParaRPr>
          </a:p>
          <a:p>
            <a:pPr marL="285750" indent="-285750">
              <a:buClr>
                <a:srgbClr val="8A4715"/>
              </a:buClr>
              <a:buFont typeface="Wingdings" panose="05000000000000000000" pitchFamily="2" charset="2"/>
              <a:buChar char="§"/>
            </a:pPr>
            <a:r>
              <a:rPr lang="en-US" sz="1400" b="0" i="0" u="none" strike="noStrike" dirty="0">
                <a:solidFill>
                  <a:schemeClr val="tx2"/>
                </a:solidFill>
                <a:effectLst/>
                <a:latin typeface="Arial" panose="020B0604020202020204" pitchFamily="34" charset="0"/>
              </a:rPr>
              <a:t>How much net profit (income minus expenses) can be expected once the business is fully operational?</a:t>
            </a:r>
          </a:p>
          <a:p>
            <a:pPr marL="285750" indent="-285750">
              <a:buFont typeface="Arial" panose="020B0604020202020204" pitchFamily="34" charset="0"/>
              <a:buChar char="•"/>
            </a:pPr>
            <a:endParaRPr lang="en-US" sz="1400" b="0" i="0" u="none" strike="noStrike" dirty="0">
              <a:solidFill>
                <a:schemeClr val="tx2"/>
              </a:solidFill>
              <a:effectLst/>
              <a:latin typeface="Arial" panose="020B0604020202020204" pitchFamily="34" charset="0"/>
            </a:endParaRPr>
          </a:p>
          <a:p>
            <a:pPr marL="285750" indent="-285750">
              <a:buClr>
                <a:srgbClr val="8A4715"/>
              </a:buClr>
              <a:buFont typeface="Wingdings" panose="05000000000000000000" pitchFamily="2" charset="2"/>
              <a:buChar char="§"/>
            </a:pPr>
            <a:r>
              <a:rPr lang="en-US" sz="1400" dirty="0">
                <a:solidFill>
                  <a:schemeClr val="tx2"/>
                </a:solidFill>
                <a:latin typeface="Arial" panose="020B0604020202020204" pitchFamily="34" charset="0"/>
              </a:rPr>
              <a:t>What will their day-to-day operations look like once the business is launched?</a:t>
            </a:r>
          </a:p>
          <a:p>
            <a:pPr marL="285750" indent="-285750">
              <a:buFont typeface="Arial" panose="020B0604020202020204" pitchFamily="34" charset="0"/>
              <a:buChar char="•"/>
            </a:pPr>
            <a:endParaRPr lang="en-US" sz="1400" dirty="0">
              <a:solidFill>
                <a:schemeClr val="tx2"/>
              </a:solidFill>
              <a:latin typeface="Arial" panose="020B0604020202020204" pitchFamily="34" charset="0"/>
            </a:endParaRPr>
          </a:p>
          <a:p>
            <a:pPr marL="285750" indent="-285750">
              <a:buClr>
                <a:srgbClr val="8A4715"/>
              </a:buClr>
              <a:buFont typeface="Wingdings" panose="05000000000000000000" pitchFamily="2" charset="2"/>
              <a:buChar char="§"/>
            </a:pPr>
            <a:r>
              <a:rPr lang="en-US" sz="1400" b="0" i="0" u="none" strike="noStrike" dirty="0">
                <a:solidFill>
                  <a:schemeClr val="tx2"/>
                </a:solidFill>
                <a:effectLst/>
                <a:latin typeface="Arial" panose="020B0604020202020204" pitchFamily="34" charset="0"/>
              </a:rPr>
              <a:t>Is this consistent with participant's financial and personal needs and goals? </a:t>
            </a:r>
            <a:endParaRPr lang="en-US" sz="1400" dirty="0">
              <a:solidFill>
                <a:schemeClr val="tx2"/>
              </a:solidFill>
            </a:endParaRPr>
          </a:p>
        </p:txBody>
      </p:sp>
      <p:pic>
        <p:nvPicPr>
          <p:cNvPr id="6" name="Picture 5">
            <a:extLst>
              <a:ext uri="{FF2B5EF4-FFF2-40B4-BE49-F238E27FC236}">
                <a16:creationId xmlns:a16="http://schemas.microsoft.com/office/drawing/2014/main" id="{2F554C0E-EEC5-BA7B-B52D-9D5C1DB650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104050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9150-807B-8BA4-9BED-35D00B03163D}"/>
              </a:ext>
            </a:extLst>
          </p:cNvPr>
          <p:cNvSpPr>
            <a:spLocks noGrp="1"/>
          </p:cNvSpPr>
          <p:nvPr>
            <p:ph type="title"/>
          </p:nvPr>
        </p:nvSpPr>
        <p:spPr/>
        <p:txBody>
          <a:bodyPr/>
          <a:lstStyle/>
          <a:p>
            <a:r>
              <a:rPr lang="en-US"/>
              <a:t>Training &amp; Resources for Staff</a:t>
            </a:r>
          </a:p>
        </p:txBody>
      </p:sp>
      <p:sp>
        <p:nvSpPr>
          <p:cNvPr id="3" name="Content Placeholder 2">
            <a:extLst>
              <a:ext uri="{FF2B5EF4-FFF2-40B4-BE49-F238E27FC236}">
                <a16:creationId xmlns:a16="http://schemas.microsoft.com/office/drawing/2014/main" id="{AE079A79-AA6D-528C-AB9F-08672526CA1D}"/>
              </a:ext>
            </a:extLst>
          </p:cNvPr>
          <p:cNvSpPr>
            <a:spLocks noGrp="1"/>
          </p:cNvSpPr>
          <p:nvPr>
            <p:ph idx="1"/>
          </p:nvPr>
        </p:nvSpPr>
        <p:spPr>
          <a:xfrm>
            <a:off x="581192" y="1991776"/>
            <a:ext cx="11029615" cy="3678303"/>
          </a:xfrm>
        </p:spPr>
        <p:txBody>
          <a:bodyPr>
            <a:normAutofit/>
          </a:bodyPr>
          <a:lstStyle/>
          <a:p>
            <a:pPr>
              <a:lnSpc>
                <a:spcPct val="110000"/>
              </a:lnSpc>
              <a:spcAft>
                <a:spcPts val="0"/>
              </a:spcAft>
            </a:pPr>
            <a:r>
              <a:rPr lang="en-US" dirty="0">
                <a:cs typeface="Calibri" panose="020F0502020204030204" pitchFamily="34" charset="0"/>
              </a:rPr>
              <a:t>All HAVT staff will receive and/or have access to trainings around self-employment based on their role.</a:t>
            </a:r>
          </a:p>
          <a:p>
            <a:pPr>
              <a:lnSpc>
                <a:spcPct val="110000"/>
              </a:lnSpc>
              <a:spcAft>
                <a:spcPts val="0"/>
              </a:spcAft>
            </a:pPr>
            <a:endParaRPr lang="en-US" dirty="0">
              <a:cs typeface="Calibri" panose="020F0502020204030204" pitchFamily="34" charset="0"/>
            </a:endParaRPr>
          </a:p>
          <a:p>
            <a:pPr>
              <a:lnSpc>
                <a:spcPct val="110000"/>
              </a:lnSpc>
              <a:spcAft>
                <a:spcPts val="0"/>
              </a:spcAft>
            </a:pPr>
            <a:r>
              <a:rPr lang="en-US" dirty="0">
                <a:cs typeface="Calibri" panose="020F0502020204030204" pitchFamily="34" charset="0"/>
              </a:rPr>
              <a:t>All vocational counselors, certified work incentive counselors, and regional managers will receive trainings through the Center on Self-Employment to reach the novice level. </a:t>
            </a:r>
          </a:p>
          <a:p>
            <a:pPr>
              <a:lnSpc>
                <a:spcPct val="110000"/>
              </a:lnSpc>
              <a:spcAft>
                <a:spcPts val="0"/>
              </a:spcAft>
            </a:pPr>
            <a:endParaRPr lang="en-US" dirty="0">
              <a:cs typeface="Calibri" panose="020F0502020204030204" pitchFamily="34" charset="0"/>
            </a:endParaRPr>
          </a:p>
          <a:p>
            <a:pPr>
              <a:lnSpc>
                <a:spcPct val="110000"/>
              </a:lnSpc>
              <a:spcAft>
                <a:spcPts val="0"/>
              </a:spcAft>
            </a:pPr>
            <a:r>
              <a:rPr lang="en-US" dirty="0">
                <a:cs typeface="Calibri" panose="020F0502020204030204" pitchFamily="34" charset="0"/>
              </a:rPr>
              <a:t>A smaller group of promoted vocational counselors will complete the Griffin and </a:t>
            </a:r>
            <a:r>
              <a:rPr lang="en-US" dirty="0" err="1">
                <a:cs typeface="Calibri" panose="020F0502020204030204" pitchFamily="34" charset="0"/>
              </a:rPr>
              <a:t>Hammis</a:t>
            </a:r>
            <a:r>
              <a:rPr lang="en-US" dirty="0">
                <a:cs typeface="Calibri" panose="020F0502020204030204" pitchFamily="34" charset="0"/>
              </a:rPr>
              <a:t> “expert” level training and become our specialist counselors and will provide inhouse expertise for </a:t>
            </a:r>
            <a:r>
              <a:rPr lang="en-US">
                <a:cs typeface="Calibri" panose="020F0502020204030204" pitchFamily="34" charset="0"/>
              </a:rPr>
              <a:t>their district.</a:t>
            </a:r>
            <a:endParaRPr lang="en-US" dirty="0">
              <a:cs typeface="Calibri" panose="020F0502020204030204" pitchFamily="34" charset="0"/>
            </a:endParaRPr>
          </a:p>
          <a:p>
            <a:pPr>
              <a:lnSpc>
                <a:spcPct val="110000"/>
              </a:lnSpc>
              <a:spcAft>
                <a:spcPts val="0"/>
              </a:spcAft>
            </a:pPr>
            <a:endParaRPr lang="en-US" dirty="0">
              <a:cs typeface="Calibri" panose="020F0502020204030204" pitchFamily="34" charset="0"/>
            </a:endParaRPr>
          </a:p>
          <a:p>
            <a:pPr>
              <a:spcBef>
                <a:spcPts val="1200"/>
              </a:spcBef>
              <a:spcAft>
                <a:spcPts val="0"/>
              </a:spcAft>
            </a:pPr>
            <a:r>
              <a:rPr lang="en-US" dirty="0">
                <a:effectLst/>
                <a:ea typeface="Calibri" panose="020F0502020204030204" pitchFamily="34" charset="0"/>
                <a:cs typeface="Calibri" panose="020F0502020204030204" pitchFamily="34" charset="0"/>
              </a:rPr>
              <a:t>The Self-Employment Guidebook contains guidance, tools, and resources on how to support participants in self-employment. </a:t>
            </a:r>
          </a:p>
        </p:txBody>
      </p:sp>
      <p:pic>
        <p:nvPicPr>
          <p:cNvPr id="5" name="Picture 4">
            <a:extLst>
              <a:ext uri="{FF2B5EF4-FFF2-40B4-BE49-F238E27FC236}">
                <a16:creationId xmlns:a16="http://schemas.microsoft.com/office/drawing/2014/main" id="{0421CF03-73C1-C3A5-9EB6-02B60AE6947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194489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04D55-19D9-201A-FD69-DE002614E797}"/>
              </a:ext>
            </a:extLst>
          </p:cNvPr>
          <p:cNvSpPr>
            <a:spLocks noGrp="1"/>
          </p:cNvSpPr>
          <p:nvPr>
            <p:ph type="title"/>
          </p:nvPr>
        </p:nvSpPr>
        <p:spPr/>
        <p:txBody>
          <a:bodyPr/>
          <a:lstStyle/>
          <a:p>
            <a:r>
              <a:rPr lang="en-US"/>
              <a:t>Community of Practice</a:t>
            </a:r>
          </a:p>
        </p:txBody>
      </p:sp>
      <p:sp>
        <p:nvSpPr>
          <p:cNvPr id="3" name="Content Placeholder 2">
            <a:extLst>
              <a:ext uri="{FF2B5EF4-FFF2-40B4-BE49-F238E27FC236}">
                <a16:creationId xmlns:a16="http://schemas.microsoft.com/office/drawing/2014/main" id="{F01842A0-2BB7-831E-B6B4-7F42406F80BB}"/>
              </a:ext>
            </a:extLst>
          </p:cNvPr>
          <p:cNvSpPr>
            <a:spLocks noGrp="1"/>
          </p:cNvSpPr>
          <p:nvPr>
            <p:ph idx="1"/>
          </p:nvPr>
        </p:nvSpPr>
        <p:spPr>
          <a:xfrm>
            <a:off x="581192" y="1991776"/>
            <a:ext cx="11029615" cy="3678303"/>
          </a:xfrm>
        </p:spPr>
        <p:txBody>
          <a:bodyPr>
            <a:noAutofit/>
          </a:bodyPr>
          <a:lstStyle/>
          <a:p>
            <a:pPr>
              <a:spcBef>
                <a:spcPts val="1200"/>
              </a:spcBef>
              <a:spcAft>
                <a:spcPts val="0"/>
              </a:spcAft>
            </a:pPr>
            <a:endParaRPr lang="en-US">
              <a:effectLst/>
              <a:ea typeface="Calibri" panose="020F0502020204030204" pitchFamily="34" charset="0"/>
              <a:cs typeface="Calibri" panose="020F0502020204030204" pitchFamily="34" charset="0"/>
            </a:endParaRPr>
          </a:p>
          <a:p>
            <a:r>
              <a:rPr lang="en-US">
                <a:cs typeface="Calibri" panose="020F0502020204030204" pitchFamily="34" charset="0"/>
              </a:rPr>
              <a:t>Opportunity for further discussion and learning around specific topics.</a:t>
            </a:r>
          </a:p>
          <a:p>
            <a:endParaRPr lang="en-US">
              <a:cs typeface="Calibri" panose="020F0502020204030204" pitchFamily="34" charset="0"/>
            </a:endParaRPr>
          </a:p>
          <a:p>
            <a:r>
              <a:rPr lang="en-US">
                <a:cs typeface="Calibri" panose="020F0502020204030204" pitchFamily="34" charset="0"/>
              </a:rPr>
              <a:t>Ongoing education and keeping current with self-employment best practices and trends.</a:t>
            </a:r>
          </a:p>
          <a:p>
            <a:endParaRPr lang="en-US">
              <a:cs typeface="Calibri" panose="020F0502020204030204" pitchFamily="34" charset="0"/>
            </a:endParaRPr>
          </a:p>
          <a:p>
            <a:r>
              <a:rPr lang="en-US">
                <a:cs typeface="Calibri" panose="020F0502020204030204" pitchFamily="34" charset="0"/>
              </a:rPr>
              <a:t>Leadership opportunity for Self-Employment Specialists.</a:t>
            </a:r>
          </a:p>
          <a:p>
            <a:endParaRPr lang="en-US">
              <a:cs typeface="Calibri" panose="020F0502020204030204" pitchFamily="34" charset="0"/>
            </a:endParaRPr>
          </a:p>
          <a:p>
            <a:r>
              <a:rPr lang="en-US">
                <a:cs typeface="Calibri" panose="020F0502020204030204" pitchFamily="34" charset="0"/>
              </a:rPr>
              <a:t>Utilize multiple learning modalities – video clips, readings, discussion, quotes, podcasts, etc.</a:t>
            </a:r>
          </a:p>
          <a:p>
            <a:endParaRPr lang="en-US">
              <a:cs typeface="Calibri" panose="020F0502020204030204" pitchFamily="34" charset="0"/>
            </a:endParaRPr>
          </a:p>
        </p:txBody>
      </p:sp>
      <p:pic>
        <p:nvPicPr>
          <p:cNvPr id="5" name="Picture 4">
            <a:extLst>
              <a:ext uri="{FF2B5EF4-FFF2-40B4-BE49-F238E27FC236}">
                <a16:creationId xmlns:a16="http://schemas.microsoft.com/office/drawing/2014/main" id="{F4F9D64C-2A1D-88CD-5811-1F57DEEEC72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120111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133E2-EF0C-9C98-51EF-370993EE4589}"/>
              </a:ext>
            </a:extLst>
          </p:cNvPr>
          <p:cNvSpPr>
            <a:spLocks noGrp="1"/>
          </p:cNvSpPr>
          <p:nvPr>
            <p:ph type="title"/>
          </p:nvPr>
        </p:nvSpPr>
        <p:spPr/>
        <p:txBody>
          <a:bodyPr/>
          <a:lstStyle/>
          <a:p>
            <a:r>
              <a:rPr lang="en-US"/>
              <a:t>Participant Expectations &amp; Requirements</a:t>
            </a:r>
          </a:p>
        </p:txBody>
      </p:sp>
      <p:sp>
        <p:nvSpPr>
          <p:cNvPr id="3" name="Content Placeholder 2">
            <a:extLst>
              <a:ext uri="{FF2B5EF4-FFF2-40B4-BE49-F238E27FC236}">
                <a16:creationId xmlns:a16="http://schemas.microsoft.com/office/drawing/2014/main" id="{270B49E4-25B3-8888-813C-DCBB2A2CB971}"/>
              </a:ext>
            </a:extLst>
          </p:cNvPr>
          <p:cNvSpPr>
            <a:spLocks noGrp="1"/>
          </p:cNvSpPr>
          <p:nvPr>
            <p:ph idx="1"/>
          </p:nvPr>
        </p:nvSpPr>
        <p:spPr>
          <a:xfrm>
            <a:off x="581193" y="1991776"/>
            <a:ext cx="11029615" cy="3678303"/>
          </a:xfrm>
        </p:spPr>
        <p:txBody>
          <a:bodyPr/>
          <a:lstStyle/>
          <a:p>
            <a:pPr>
              <a:spcAft>
                <a:spcPts val="0"/>
              </a:spcAft>
            </a:pPr>
            <a:r>
              <a:rPr lang="en-US"/>
              <a:t>Timing is everything – process can be lengthy or require additional training, skill building, time or financial investments.</a:t>
            </a:r>
          </a:p>
          <a:p>
            <a:pPr>
              <a:spcAft>
                <a:spcPts val="0"/>
              </a:spcAft>
            </a:pPr>
            <a:endParaRPr lang="en-US"/>
          </a:p>
          <a:p>
            <a:pPr>
              <a:spcAft>
                <a:spcPts val="0"/>
              </a:spcAft>
            </a:pPr>
            <a:r>
              <a:rPr lang="en-US"/>
              <a:t>Participant has full ownership over the business plan development and carrying out all the steps. </a:t>
            </a:r>
          </a:p>
          <a:p>
            <a:pPr>
              <a:spcAft>
                <a:spcPts val="0"/>
              </a:spcAft>
            </a:pPr>
            <a:endParaRPr lang="en-US"/>
          </a:p>
          <a:p>
            <a:pPr>
              <a:spcAft>
                <a:spcPts val="0"/>
              </a:spcAft>
            </a:pPr>
            <a:r>
              <a:rPr lang="en-US"/>
              <a:t>Funding needs and HAVT policies and requirements should be discussed early and often throughout. </a:t>
            </a:r>
          </a:p>
          <a:p>
            <a:pPr>
              <a:spcAft>
                <a:spcPts val="0"/>
              </a:spcAft>
            </a:pPr>
            <a:endParaRPr lang="en-US"/>
          </a:p>
          <a:p>
            <a:pPr>
              <a:spcAft>
                <a:spcPts val="0"/>
              </a:spcAft>
            </a:pPr>
            <a:r>
              <a:rPr lang="en-US"/>
              <a:t>Participants receiving SSI/SSDI are strongly encouraged to work with CWICs. </a:t>
            </a:r>
          </a:p>
        </p:txBody>
      </p:sp>
      <p:pic>
        <p:nvPicPr>
          <p:cNvPr id="5" name="Picture 4">
            <a:extLst>
              <a:ext uri="{FF2B5EF4-FFF2-40B4-BE49-F238E27FC236}">
                <a16:creationId xmlns:a16="http://schemas.microsoft.com/office/drawing/2014/main" id="{6B4E3868-FC91-296E-6340-14DA05654E8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330629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0B32A-4A45-6DE1-3BA9-0A76AA27D16C}"/>
              </a:ext>
            </a:extLst>
          </p:cNvPr>
          <p:cNvSpPr>
            <a:spLocks noGrp="1"/>
          </p:cNvSpPr>
          <p:nvPr>
            <p:ph type="title"/>
          </p:nvPr>
        </p:nvSpPr>
        <p:spPr/>
        <p:txBody>
          <a:bodyPr/>
          <a:lstStyle/>
          <a:p>
            <a:r>
              <a:rPr lang="en-US"/>
              <a:t>Core Steps to Self-Employment</a:t>
            </a:r>
          </a:p>
        </p:txBody>
      </p:sp>
      <p:sp>
        <p:nvSpPr>
          <p:cNvPr id="3" name="Content Placeholder 2">
            <a:extLst>
              <a:ext uri="{FF2B5EF4-FFF2-40B4-BE49-F238E27FC236}">
                <a16:creationId xmlns:a16="http://schemas.microsoft.com/office/drawing/2014/main" id="{63792F3F-1ED3-E75C-830C-7B9B9C72DA5B}"/>
              </a:ext>
            </a:extLst>
          </p:cNvPr>
          <p:cNvSpPr>
            <a:spLocks noGrp="1"/>
          </p:cNvSpPr>
          <p:nvPr>
            <p:ph idx="1"/>
          </p:nvPr>
        </p:nvSpPr>
        <p:spPr>
          <a:xfrm>
            <a:off x="581192" y="1991776"/>
            <a:ext cx="6038683" cy="3678303"/>
          </a:xfrm>
        </p:spPr>
        <p:txBody>
          <a:bodyPr>
            <a:noAutofit/>
          </a:bodyPr>
          <a:lstStyle/>
          <a:p>
            <a:pPr>
              <a:lnSpc>
                <a:spcPct val="107000"/>
              </a:lnSpc>
              <a:spcBef>
                <a:spcPts val="0"/>
              </a:spcBef>
              <a:spcAft>
                <a:spcPts val="800"/>
              </a:spcAft>
            </a:pPr>
            <a:r>
              <a:rPr lang="en-US" sz="1600">
                <a:effectLst/>
                <a:ea typeface="Calibri" panose="020F0502020204030204" pitchFamily="34" charset="0"/>
              </a:rPr>
              <a:t>HAVT recommends the successful completion of each activity and/or step before proceeding</a:t>
            </a:r>
            <a:r>
              <a:rPr lang="en-US" sz="1600">
                <a:ea typeface="Calibri" panose="020F0502020204030204" pitchFamily="34" charset="0"/>
              </a:rPr>
              <a:t> so the participant has all they need to be successful in their business endeavor.</a:t>
            </a:r>
            <a:br>
              <a:rPr lang="en-US" kern="100">
                <a:effectLst/>
                <a:ea typeface="Calibri" panose="020F0502020204030204" pitchFamily="34" charset="0"/>
                <a:cs typeface="Calibri" panose="020F0502020204030204" pitchFamily="34" charset="0"/>
              </a:rPr>
            </a:br>
            <a:endParaRPr lang="en-US" kern="100">
              <a:effectLst/>
              <a:ea typeface="Calibri" panose="020F0502020204030204" pitchFamily="34" charset="0"/>
              <a:cs typeface="Calibri" panose="020F0502020204030204" pitchFamily="34" charset="0"/>
            </a:endParaRPr>
          </a:p>
          <a:p>
            <a:pPr>
              <a:lnSpc>
                <a:spcPct val="107000"/>
              </a:lnSpc>
              <a:spcBef>
                <a:spcPts val="0"/>
              </a:spcBef>
              <a:spcAft>
                <a:spcPts val="800"/>
              </a:spcAft>
            </a:pPr>
            <a:r>
              <a:rPr lang="en-US" sz="1600" kern="100">
                <a:ea typeface="Calibri" panose="020F0502020204030204" pitchFamily="34" charset="0"/>
                <a:cs typeface="Calibri" panose="020F0502020204030204" pitchFamily="34" charset="0"/>
              </a:rPr>
              <a:t>HAVT encourages vocational counselors to connect participants with outside resources as needed (bookkeeper, business consultant, lawyer, mentor, etc.).</a:t>
            </a:r>
          </a:p>
          <a:p>
            <a:pPr>
              <a:lnSpc>
                <a:spcPct val="107000"/>
              </a:lnSpc>
              <a:spcBef>
                <a:spcPts val="0"/>
              </a:spcBef>
              <a:spcAft>
                <a:spcPts val="800"/>
              </a:spcAft>
            </a:pPr>
            <a:endParaRPr lang="en-US" sz="1600" kern="100">
              <a:ea typeface="Calibri" panose="020F0502020204030204" pitchFamily="34" charset="0"/>
              <a:cs typeface="Calibri" panose="020F0502020204030204" pitchFamily="34" charset="0"/>
            </a:endParaRPr>
          </a:p>
          <a:p>
            <a:pPr>
              <a:lnSpc>
                <a:spcPct val="107000"/>
              </a:lnSpc>
              <a:spcBef>
                <a:spcPts val="0"/>
              </a:spcBef>
              <a:spcAft>
                <a:spcPts val="800"/>
              </a:spcAft>
            </a:pPr>
            <a:r>
              <a:rPr lang="en-US" sz="1600" kern="100">
                <a:effectLst/>
                <a:ea typeface="Calibri" panose="020F0502020204030204" pitchFamily="34" charset="0"/>
                <a:cs typeface="Calibri" panose="020F0502020204030204" pitchFamily="34" charset="0"/>
                <a:hlinkClick r:id="rId3"/>
              </a:rPr>
              <a:t>Core Steps of Self-Employment</a:t>
            </a:r>
            <a:endParaRPr lang="en-US" sz="1600" kern="100">
              <a:effectLst/>
              <a:ea typeface="Calibri" panose="020F0502020204030204" pitchFamily="34" charset="0"/>
              <a:cs typeface="Calibri" panose="020F0502020204030204" pitchFamily="34" charset="0"/>
            </a:endParaRPr>
          </a:p>
        </p:txBody>
      </p:sp>
      <p:pic>
        <p:nvPicPr>
          <p:cNvPr id="5" name="Picture 4" descr="image of the 5 core steps of self-employment: &#10;1. Develop Business Concept&#10;2. Business Feasibility&#10;3. Business Planning&#10;4. Launch the Business&#10;5. Maintain the Business">
            <a:extLst>
              <a:ext uri="{FF2B5EF4-FFF2-40B4-BE49-F238E27FC236}">
                <a16:creationId xmlns:a16="http://schemas.microsoft.com/office/drawing/2014/main" id="{34A688F2-924A-B028-D202-D96ABC92B9A5}"/>
              </a:ext>
            </a:extLst>
          </p:cNvPr>
          <p:cNvPicPr>
            <a:picLocks noChangeAspect="1"/>
          </p:cNvPicPr>
          <p:nvPr/>
        </p:nvPicPr>
        <p:blipFill>
          <a:blip r:embed="rId4"/>
          <a:stretch>
            <a:fillRect/>
          </a:stretch>
        </p:blipFill>
        <p:spPr>
          <a:xfrm>
            <a:off x="7820025" y="1996563"/>
            <a:ext cx="3124033" cy="3803943"/>
          </a:xfrm>
          <a:prstGeom prst="rect">
            <a:avLst/>
          </a:prstGeom>
        </p:spPr>
      </p:pic>
      <p:pic>
        <p:nvPicPr>
          <p:cNvPr id="6" name="Picture 5">
            <a:extLst>
              <a:ext uri="{FF2B5EF4-FFF2-40B4-BE49-F238E27FC236}">
                <a16:creationId xmlns:a16="http://schemas.microsoft.com/office/drawing/2014/main" id="{41E757FE-CC66-082D-988E-D5825261E821}"/>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4217514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69B9C-87B1-AE4B-1033-C290934448E3}"/>
              </a:ext>
            </a:extLst>
          </p:cNvPr>
          <p:cNvSpPr>
            <a:spLocks noGrp="1"/>
          </p:cNvSpPr>
          <p:nvPr>
            <p:ph type="title"/>
          </p:nvPr>
        </p:nvSpPr>
        <p:spPr/>
        <p:txBody>
          <a:bodyPr/>
          <a:lstStyle/>
          <a:p>
            <a:r>
              <a:rPr lang="en-US"/>
              <a:t>Follow-Up and Closure</a:t>
            </a:r>
          </a:p>
        </p:txBody>
      </p:sp>
      <p:sp>
        <p:nvSpPr>
          <p:cNvPr id="3" name="Content Placeholder 2">
            <a:extLst>
              <a:ext uri="{FF2B5EF4-FFF2-40B4-BE49-F238E27FC236}">
                <a16:creationId xmlns:a16="http://schemas.microsoft.com/office/drawing/2014/main" id="{57A45B70-003E-E92F-94E9-73D68CB10BDB}"/>
              </a:ext>
            </a:extLst>
          </p:cNvPr>
          <p:cNvSpPr>
            <a:spLocks noGrp="1"/>
          </p:cNvSpPr>
          <p:nvPr>
            <p:ph idx="1"/>
          </p:nvPr>
        </p:nvSpPr>
        <p:spPr>
          <a:xfrm>
            <a:off x="581192" y="1660446"/>
            <a:ext cx="11029615" cy="4096225"/>
          </a:xfrm>
        </p:spPr>
        <p:txBody>
          <a:bodyPr>
            <a:noAutofit/>
          </a:bodyPr>
          <a:lstStyle/>
          <a:p>
            <a:pPr>
              <a:spcAft>
                <a:spcPts val="0"/>
              </a:spcAft>
            </a:pPr>
            <a:r>
              <a:rPr lang="en-US" kern="100">
                <a:effectLst/>
                <a:ea typeface="Calibri" panose="020F0502020204030204" pitchFamily="34" charset="0"/>
                <a:cs typeface="Calibri" panose="020F0502020204030204" pitchFamily="34" charset="0"/>
              </a:rPr>
              <a:t>Once the Business Plan is implemented, HAVT follow-up is critical. The VC and participant must write a follow-up schedule into the evaluation section of the IPE. </a:t>
            </a:r>
          </a:p>
          <a:p>
            <a:pPr>
              <a:spcAft>
                <a:spcPts val="0"/>
              </a:spcAft>
            </a:pPr>
            <a:endParaRPr lang="en-US" kern="100">
              <a:effectLst/>
              <a:ea typeface="Calibri" panose="020F0502020204030204" pitchFamily="34" charset="0"/>
              <a:cs typeface="Calibri" panose="020F0502020204030204" pitchFamily="34" charset="0"/>
            </a:endParaRPr>
          </a:p>
          <a:p>
            <a:pPr>
              <a:spcAft>
                <a:spcPts val="0"/>
              </a:spcAft>
            </a:pPr>
            <a:r>
              <a:rPr lang="en-US" kern="100">
                <a:effectLst/>
                <a:ea typeface="Calibri" panose="020F0502020204030204" pitchFamily="34" charset="0"/>
                <a:cs typeface="Calibri" panose="020F0502020204030204" pitchFamily="34" charset="0"/>
              </a:rPr>
              <a:t>At a minimum, HAVT staff will schedule monthly meetings about the business during the first three months of operation. More frequent meetings may occur if appropriate in the judgment of the VC. These meetings can be done in person, especially if the business has a physical location.</a:t>
            </a:r>
          </a:p>
          <a:p>
            <a:pPr>
              <a:spcAft>
                <a:spcPts val="0"/>
              </a:spcAft>
            </a:pPr>
            <a:endParaRPr lang="en-US" kern="100">
              <a:effectLst/>
              <a:ea typeface="Calibri" panose="020F0502020204030204" pitchFamily="34" charset="0"/>
              <a:cs typeface="Calibri" panose="020F0502020204030204" pitchFamily="34" charset="0"/>
            </a:endParaRPr>
          </a:p>
          <a:p>
            <a:pPr>
              <a:spcAft>
                <a:spcPts val="0"/>
              </a:spcAft>
            </a:pPr>
            <a:r>
              <a:rPr lang="en-US" kern="100">
                <a:effectLst/>
                <a:ea typeface="Calibri" panose="020F0502020204030204" pitchFamily="34" charset="0"/>
                <a:cs typeface="Calibri" panose="020F0502020204030204" pitchFamily="34" charset="0"/>
              </a:rPr>
              <a:t>In most cases, after three months of operation, meetings will fade to one every two months until the case is closed. Contacts will include periodic reviews of tax records and business books by either the VC or a business consultant.</a:t>
            </a:r>
          </a:p>
        </p:txBody>
      </p:sp>
      <p:pic>
        <p:nvPicPr>
          <p:cNvPr id="5" name="Picture 4">
            <a:extLst>
              <a:ext uri="{FF2B5EF4-FFF2-40B4-BE49-F238E27FC236}">
                <a16:creationId xmlns:a16="http://schemas.microsoft.com/office/drawing/2014/main" id="{29DEDFD9-520D-0E3D-E781-7A6DC0B4540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255770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28469-00F9-80C3-7EC4-2BA951A3CD54}"/>
              </a:ext>
            </a:extLst>
          </p:cNvPr>
          <p:cNvSpPr>
            <a:spLocks noGrp="1"/>
          </p:cNvSpPr>
          <p:nvPr>
            <p:ph type="title"/>
          </p:nvPr>
        </p:nvSpPr>
        <p:spPr/>
        <p:txBody>
          <a:bodyPr/>
          <a:lstStyle/>
          <a:p>
            <a:r>
              <a:rPr lang="en-US"/>
              <a:t>HAVT Current Status &amp; Next Steps</a:t>
            </a:r>
          </a:p>
        </p:txBody>
      </p:sp>
      <p:sp>
        <p:nvSpPr>
          <p:cNvPr id="3" name="Content Placeholder 2">
            <a:extLst>
              <a:ext uri="{FF2B5EF4-FFF2-40B4-BE49-F238E27FC236}">
                <a16:creationId xmlns:a16="http://schemas.microsoft.com/office/drawing/2014/main" id="{11548AFC-63CE-B14C-5A70-0AC77CAE2783}"/>
              </a:ext>
            </a:extLst>
          </p:cNvPr>
          <p:cNvSpPr>
            <a:spLocks noGrp="1"/>
          </p:cNvSpPr>
          <p:nvPr>
            <p:ph idx="1"/>
          </p:nvPr>
        </p:nvSpPr>
        <p:spPr>
          <a:xfrm>
            <a:off x="581192" y="1913796"/>
            <a:ext cx="11029615" cy="3678303"/>
          </a:xfrm>
        </p:spPr>
        <p:txBody>
          <a:bodyPr>
            <a:noAutofit/>
          </a:bodyPr>
          <a:lstStyle/>
          <a:p>
            <a:pPr>
              <a:spcAft>
                <a:spcPts val="0"/>
              </a:spcAft>
            </a:pPr>
            <a:r>
              <a:rPr lang="en-US" sz="1600"/>
              <a:t>We rolled out the new policy and spending guidelines in July 2024.</a:t>
            </a:r>
          </a:p>
          <a:p>
            <a:pPr marL="0" indent="0">
              <a:spcAft>
                <a:spcPts val="0"/>
              </a:spcAft>
              <a:buNone/>
            </a:pPr>
            <a:endParaRPr lang="en-US" sz="1600"/>
          </a:p>
          <a:p>
            <a:pPr>
              <a:spcAft>
                <a:spcPts val="0"/>
              </a:spcAft>
            </a:pPr>
            <a:r>
              <a:rPr lang="en-US" sz="1600"/>
              <a:t>Staff have been eager to have this guidance and support, and it has overall been well-received by the field!</a:t>
            </a:r>
          </a:p>
          <a:p>
            <a:pPr>
              <a:spcAft>
                <a:spcPts val="0"/>
              </a:spcAft>
            </a:pPr>
            <a:endParaRPr lang="en-US" sz="1600"/>
          </a:p>
          <a:p>
            <a:pPr>
              <a:spcAft>
                <a:spcPts val="0"/>
              </a:spcAft>
            </a:pPr>
            <a:r>
              <a:rPr lang="en-US" sz="1600"/>
              <a:t>Jamie has had several meetings and consultations with VCs, participants, and community partners. They have been productive and educational for all parties.</a:t>
            </a:r>
          </a:p>
          <a:p>
            <a:pPr marL="0" indent="0">
              <a:spcAft>
                <a:spcPts val="0"/>
              </a:spcAft>
              <a:buNone/>
            </a:pPr>
            <a:endParaRPr lang="en-US" sz="1600"/>
          </a:p>
          <a:p>
            <a:pPr>
              <a:spcAft>
                <a:spcPts val="0"/>
              </a:spcAft>
            </a:pPr>
            <a:r>
              <a:rPr lang="en-US" sz="1600"/>
              <a:t>A few high-cost self-employment plans have been submitted to the Business Cohort for review. Both required more information before we could approve their funding, but both have great potential for success.</a:t>
            </a:r>
          </a:p>
          <a:p>
            <a:pPr>
              <a:spcAft>
                <a:spcPts val="0"/>
              </a:spcAft>
            </a:pPr>
            <a:endParaRPr lang="en-US" sz="1600"/>
          </a:p>
          <a:p>
            <a:pPr>
              <a:spcAft>
                <a:spcPts val="0"/>
              </a:spcAft>
            </a:pPr>
            <a:r>
              <a:rPr lang="en-US" sz="1600"/>
              <a:t>Finalizing promotion process for VCs, monitoring plan, and specific VC benchmarks. </a:t>
            </a:r>
          </a:p>
        </p:txBody>
      </p:sp>
      <p:pic>
        <p:nvPicPr>
          <p:cNvPr id="5" name="Picture 4">
            <a:extLst>
              <a:ext uri="{FF2B5EF4-FFF2-40B4-BE49-F238E27FC236}">
                <a16:creationId xmlns:a16="http://schemas.microsoft.com/office/drawing/2014/main" id="{F23E435F-F30F-6E11-E8DD-CE3B2965F70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1100855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B8603-9299-47A2-7AD6-6A32AFDE6126}"/>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FAD5BACC-8503-A93C-E0EB-980E306FDB45}"/>
              </a:ext>
            </a:extLst>
          </p:cNvPr>
          <p:cNvSpPr>
            <a:spLocks noGrp="1"/>
          </p:cNvSpPr>
          <p:nvPr>
            <p:ph idx="1"/>
          </p:nvPr>
        </p:nvSpPr>
        <p:spPr>
          <a:xfrm>
            <a:off x="581192" y="1715956"/>
            <a:ext cx="11029615" cy="3678303"/>
          </a:xfrm>
        </p:spPr>
        <p:txBody>
          <a:bodyPr>
            <a:normAutofit/>
          </a:bodyPr>
          <a:lstStyle/>
          <a:p>
            <a:r>
              <a:rPr lang="en-US" sz="3600"/>
              <a:t>Jamie Blondin, </a:t>
            </a:r>
            <a:r>
              <a:rPr lang="en-US" sz="3600" err="1"/>
              <a:t>HireAbility</a:t>
            </a:r>
            <a:r>
              <a:rPr lang="en-US" sz="3600"/>
              <a:t> Vermont</a:t>
            </a:r>
          </a:p>
          <a:p>
            <a:endParaRPr lang="en-US" sz="3600"/>
          </a:p>
          <a:p>
            <a:r>
              <a:rPr lang="en-US" sz="3600"/>
              <a:t>Molly Sullivan, Griffin-</a:t>
            </a:r>
            <a:r>
              <a:rPr lang="en-US" sz="3600" err="1"/>
              <a:t>Hammis</a:t>
            </a:r>
            <a:r>
              <a:rPr lang="en-US" sz="3600"/>
              <a:t> Associates</a:t>
            </a:r>
          </a:p>
        </p:txBody>
      </p:sp>
      <p:pic>
        <p:nvPicPr>
          <p:cNvPr id="5" name="Picture 4">
            <a:extLst>
              <a:ext uri="{FF2B5EF4-FFF2-40B4-BE49-F238E27FC236}">
                <a16:creationId xmlns:a16="http://schemas.microsoft.com/office/drawing/2014/main" id="{9725B841-EFF4-D20E-A935-FD1403EE709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456686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5EE2-F455-5C8D-F8E1-30859E12A743}"/>
              </a:ext>
            </a:extLst>
          </p:cNvPr>
          <p:cNvSpPr>
            <a:spLocks noGrp="1"/>
          </p:cNvSpPr>
          <p:nvPr>
            <p:ph type="title"/>
          </p:nvPr>
        </p:nvSpPr>
        <p:spPr/>
        <p:txBody>
          <a:bodyPr/>
          <a:lstStyle/>
          <a:p>
            <a:r>
              <a:rPr lang="en-US"/>
              <a:t>Resources &amp; References</a:t>
            </a:r>
          </a:p>
        </p:txBody>
      </p:sp>
      <p:sp>
        <p:nvSpPr>
          <p:cNvPr id="3" name="Content Placeholder 2">
            <a:extLst>
              <a:ext uri="{FF2B5EF4-FFF2-40B4-BE49-F238E27FC236}">
                <a16:creationId xmlns:a16="http://schemas.microsoft.com/office/drawing/2014/main" id="{171E87D6-4CD1-4A9A-94F0-253F4AB16AF7}"/>
              </a:ext>
            </a:extLst>
          </p:cNvPr>
          <p:cNvSpPr>
            <a:spLocks noGrp="1"/>
          </p:cNvSpPr>
          <p:nvPr>
            <p:ph idx="1"/>
          </p:nvPr>
        </p:nvSpPr>
        <p:spPr/>
        <p:txBody>
          <a:bodyPr>
            <a:normAutofit fontScale="70000" lnSpcReduction="20000"/>
          </a:bodyPr>
          <a:lstStyle/>
          <a:p>
            <a:pPr>
              <a:lnSpc>
                <a:spcPct val="110000"/>
              </a:lnSpc>
              <a:spcAft>
                <a:spcPts val="0"/>
              </a:spcAft>
            </a:pPr>
            <a:r>
              <a:rPr lang="en-US"/>
              <a:t>HAVT Self-Employment Guidebook</a:t>
            </a:r>
          </a:p>
          <a:p>
            <a:pPr>
              <a:lnSpc>
                <a:spcPct val="110000"/>
              </a:lnSpc>
              <a:spcAft>
                <a:spcPts val="0"/>
              </a:spcAft>
            </a:pPr>
            <a:endParaRPr lang="en-US"/>
          </a:p>
          <a:p>
            <a:pPr>
              <a:lnSpc>
                <a:spcPct val="110000"/>
              </a:lnSpc>
              <a:spcAft>
                <a:spcPts val="0"/>
              </a:spcAft>
            </a:pPr>
            <a:r>
              <a:rPr lang="en-US"/>
              <a:t>HAVT High-Cost Self-Employment Plan Scoring Rubric</a:t>
            </a:r>
          </a:p>
          <a:p>
            <a:pPr>
              <a:lnSpc>
                <a:spcPct val="110000"/>
              </a:lnSpc>
              <a:spcAft>
                <a:spcPts val="0"/>
              </a:spcAft>
            </a:pPr>
            <a:endParaRPr lang="en-US">
              <a:hlinkClick r:id="rId3"/>
            </a:endParaRPr>
          </a:p>
          <a:p>
            <a:pPr>
              <a:lnSpc>
                <a:spcPct val="110000"/>
              </a:lnSpc>
              <a:spcAft>
                <a:spcPts val="0"/>
              </a:spcAft>
            </a:pPr>
            <a:r>
              <a:rPr lang="en-US">
                <a:hlinkClick r:id="rId3"/>
              </a:rPr>
              <a:t>Self-Employment Courses - National Center on Self-Employment, Business Ownership, and Telecommuting (centeronselfemployment.org)</a:t>
            </a:r>
            <a:endParaRPr lang="en-US"/>
          </a:p>
          <a:p>
            <a:pPr>
              <a:lnSpc>
                <a:spcPct val="110000"/>
              </a:lnSpc>
              <a:spcAft>
                <a:spcPts val="0"/>
              </a:spcAft>
            </a:pPr>
            <a:endParaRPr lang="en-US"/>
          </a:p>
          <a:p>
            <a:pPr>
              <a:lnSpc>
                <a:spcPct val="110000"/>
              </a:lnSpc>
              <a:spcAft>
                <a:spcPts val="0"/>
              </a:spcAft>
            </a:pPr>
            <a:r>
              <a:rPr lang="en-US">
                <a:hlinkClick r:id="rId4"/>
              </a:rPr>
              <a:t>VRC Self-Employment Proficiency Scale (https://centeronselfemployment.org/documents/VRC_SE_Proficiency_Scale.pdf)</a:t>
            </a:r>
            <a:endParaRPr lang="en-US"/>
          </a:p>
          <a:p>
            <a:pPr>
              <a:lnSpc>
                <a:spcPct val="110000"/>
              </a:lnSpc>
              <a:spcAft>
                <a:spcPts val="0"/>
              </a:spcAft>
            </a:pPr>
            <a:endParaRPr lang="en-US"/>
          </a:p>
          <a:p>
            <a:pPr>
              <a:lnSpc>
                <a:spcPct val="110000"/>
              </a:lnSpc>
              <a:spcAft>
                <a:spcPts val="0"/>
              </a:spcAft>
            </a:pPr>
            <a:r>
              <a:rPr lang="en-US">
                <a:hlinkClick r:id="rId3"/>
              </a:rPr>
              <a:t>Center on Self-Employment – Self-Employment Trainings (https://centeronselfemployment.org/training/courses.cfm)</a:t>
            </a:r>
            <a:endParaRPr lang="en-US"/>
          </a:p>
          <a:p>
            <a:pPr>
              <a:lnSpc>
                <a:spcPct val="110000"/>
              </a:lnSpc>
              <a:spcAft>
                <a:spcPts val="0"/>
              </a:spcAft>
            </a:pPr>
            <a:endParaRPr lang="en-US"/>
          </a:p>
          <a:p>
            <a:pPr>
              <a:lnSpc>
                <a:spcPct val="110000"/>
              </a:lnSpc>
              <a:spcAft>
                <a:spcPts val="0"/>
              </a:spcAft>
            </a:pPr>
            <a:r>
              <a:rPr lang="en-US">
                <a:hlinkClick r:id="rId5"/>
              </a:rPr>
              <a:t>Core Steps of Self-Employment (https://griffinhammis.coursearc.com/index.php/download_file/2933/)</a:t>
            </a:r>
            <a:endParaRPr lang="en-US"/>
          </a:p>
          <a:p>
            <a:pPr>
              <a:lnSpc>
                <a:spcPct val="110000"/>
              </a:lnSpc>
              <a:spcAft>
                <a:spcPts val="0"/>
              </a:spcAft>
            </a:pPr>
            <a:endParaRPr lang="en-US"/>
          </a:p>
          <a:p>
            <a:pPr>
              <a:lnSpc>
                <a:spcPct val="110000"/>
              </a:lnSpc>
              <a:spcAft>
                <a:spcPts val="0"/>
              </a:spcAft>
            </a:pPr>
            <a:r>
              <a:rPr lang="en-US">
                <a:hlinkClick r:id="rId6"/>
              </a:rPr>
              <a:t>Griffin-</a:t>
            </a:r>
            <a:r>
              <a:rPr lang="en-US" err="1">
                <a:hlinkClick r:id="rId6"/>
              </a:rPr>
              <a:t>Hammis</a:t>
            </a:r>
            <a:r>
              <a:rPr lang="en-US">
                <a:hlinkClick r:id="rId6"/>
              </a:rPr>
              <a:t> | Customized Employment (griffinhammis.com)</a:t>
            </a:r>
            <a:r>
              <a:rPr lang="en-US"/>
              <a:t> </a:t>
            </a:r>
          </a:p>
          <a:p>
            <a:pPr>
              <a:lnSpc>
                <a:spcPct val="110000"/>
              </a:lnSpc>
              <a:spcAft>
                <a:spcPts val="0"/>
              </a:spcAft>
            </a:pPr>
            <a:endParaRPr lang="en-US"/>
          </a:p>
          <a:p>
            <a:pPr>
              <a:lnSpc>
                <a:spcPct val="110000"/>
              </a:lnSpc>
              <a:spcAft>
                <a:spcPts val="0"/>
              </a:spcAft>
            </a:pPr>
            <a:r>
              <a:rPr lang="en-US"/>
              <a:t>Riesen, T., Sullivan, M., Snyder, A., &amp; Keeton, B. (2023). </a:t>
            </a:r>
            <a:r>
              <a:rPr lang="en-US" b="1"/>
              <a:t>Identifying the knowledge, skills, and barriers for self-employment.</a:t>
            </a:r>
            <a:r>
              <a:rPr lang="en-US"/>
              <a:t> </a:t>
            </a:r>
            <a:r>
              <a:rPr lang="en-US" i="1"/>
              <a:t>Journal of Vocational Rehabilitation</a:t>
            </a:r>
            <a:r>
              <a:rPr lang="en-US"/>
              <a:t>, 59 (1), 69-79. </a:t>
            </a:r>
          </a:p>
        </p:txBody>
      </p:sp>
      <p:pic>
        <p:nvPicPr>
          <p:cNvPr id="5" name="Picture 4">
            <a:extLst>
              <a:ext uri="{FF2B5EF4-FFF2-40B4-BE49-F238E27FC236}">
                <a16:creationId xmlns:a16="http://schemas.microsoft.com/office/drawing/2014/main" id="{16CB95F1-3FAA-E6FF-EC78-BB3D7C8DC340}"/>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2739796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51E02-F689-3B3B-802D-5DD9D961C917}"/>
              </a:ext>
            </a:extLst>
          </p:cNvPr>
          <p:cNvSpPr>
            <a:spLocks noGrp="1"/>
          </p:cNvSpPr>
          <p:nvPr>
            <p:ph type="title"/>
          </p:nvPr>
        </p:nvSpPr>
        <p:spPr/>
        <p:txBody>
          <a:bodyPr/>
          <a:lstStyle/>
          <a:p>
            <a:r>
              <a:rPr lang="en-US"/>
              <a:t>Contact Information</a:t>
            </a:r>
          </a:p>
        </p:txBody>
      </p:sp>
      <p:sp>
        <p:nvSpPr>
          <p:cNvPr id="3" name="Content Placeholder 2">
            <a:extLst>
              <a:ext uri="{FF2B5EF4-FFF2-40B4-BE49-F238E27FC236}">
                <a16:creationId xmlns:a16="http://schemas.microsoft.com/office/drawing/2014/main" id="{8FCB9918-3AE8-CD79-316E-C9852D67B6A3}"/>
              </a:ext>
            </a:extLst>
          </p:cNvPr>
          <p:cNvSpPr>
            <a:spLocks noGrp="1"/>
          </p:cNvSpPr>
          <p:nvPr>
            <p:ph idx="1"/>
          </p:nvPr>
        </p:nvSpPr>
        <p:spPr/>
        <p:txBody>
          <a:bodyPr>
            <a:normAutofit/>
          </a:bodyPr>
          <a:lstStyle/>
          <a:p>
            <a:r>
              <a:rPr lang="en-US" sz="3600"/>
              <a:t>Jamie Blondin, </a:t>
            </a:r>
            <a:r>
              <a:rPr lang="en-US" sz="3600">
                <a:solidFill>
                  <a:schemeClr val="accent2"/>
                </a:solidFill>
                <a:hlinkClick r:id="rId3">
                  <a:extLst>
                    <a:ext uri="{A12FA001-AC4F-418D-AE19-62706E023703}">
                      <ahyp:hlinkClr xmlns:ahyp="http://schemas.microsoft.com/office/drawing/2018/hyperlinkcolor" val="tx"/>
                    </a:ext>
                  </a:extLst>
                </a:hlinkClick>
              </a:rPr>
              <a:t>Jamie.Blondin@vermont.gov</a:t>
            </a:r>
            <a:endParaRPr lang="en-US" sz="3600">
              <a:solidFill>
                <a:schemeClr val="accent2"/>
              </a:solidFill>
            </a:endParaRPr>
          </a:p>
          <a:p>
            <a:pPr marL="0" indent="0">
              <a:buNone/>
            </a:pPr>
            <a:endParaRPr lang="en-US" sz="3600">
              <a:solidFill>
                <a:schemeClr val="tx1"/>
              </a:solidFill>
            </a:endParaRPr>
          </a:p>
          <a:p>
            <a:r>
              <a:rPr lang="en-US" sz="3600"/>
              <a:t>Molly Sullivan, </a:t>
            </a:r>
            <a:r>
              <a:rPr lang="en-US" sz="3600">
                <a:hlinkClick r:id="rId4"/>
              </a:rPr>
              <a:t>Msullivan@griffinhammis.com</a:t>
            </a:r>
            <a:endParaRPr lang="en-US" sz="3600"/>
          </a:p>
          <a:p>
            <a:endParaRPr lang="en-US" sz="3600">
              <a:solidFill>
                <a:schemeClr val="tx1"/>
              </a:solidFill>
            </a:endParaRPr>
          </a:p>
        </p:txBody>
      </p:sp>
      <p:pic>
        <p:nvPicPr>
          <p:cNvPr id="5" name="Picture 4">
            <a:extLst>
              <a:ext uri="{FF2B5EF4-FFF2-40B4-BE49-F238E27FC236}">
                <a16:creationId xmlns:a16="http://schemas.microsoft.com/office/drawing/2014/main" id="{848B087E-D21C-5883-BF15-5F924808C648}"/>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774891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CD98A-51BE-6262-4B66-E52A987E54C2}"/>
              </a:ext>
            </a:extLst>
          </p:cNvPr>
          <p:cNvSpPr>
            <a:spLocks noGrp="1"/>
          </p:cNvSpPr>
          <p:nvPr>
            <p:ph type="title"/>
          </p:nvPr>
        </p:nvSpPr>
        <p:spPr/>
        <p:txBody>
          <a:bodyPr/>
          <a:lstStyle/>
          <a:p>
            <a:r>
              <a:rPr lang="en-US"/>
              <a:t>Thank you!</a:t>
            </a:r>
          </a:p>
        </p:txBody>
      </p:sp>
      <p:sp>
        <p:nvSpPr>
          <p:cNvPr id="3" name="Content Placeholder 2">
            <a:extLst>
              <a:ext uri="{FF2B5EF4-FFF2-40B4-BE49-F238E27FC236}">
                <a16:creationId xmlns:a16="http://schemas.microsoft.com/office/drawing/2014/main" id="{151F63A1-6CEC-5017-00A0-00F444DFD14F}"/>
              </a:ext>
            </a:extLst>
          </p:cNvPr>
          <p:cNvSpPr>
            <a:spLocks noGrp="1"/>
          </p:cNvSpPr>
          <p:nvPr>
            <p:ph idx="1"/>
          </p:nvPr>
        </p:nvSpPr>
        <p:spPr/>
        <p:txBody>
          <a:bodyPr>
            <a:normAutofit/>
          </a:bodyPr>
          <a:lstStyle/>
          <a:p>
            <a:pPr marL="0" indent="0" algn="ctr">
              <a:buNone/>
            </a:pPr>
            <a:r>
              <a:rPr lang="en-US" sz="3600"/>
              <a:t>Many thanks to CSAVR for having us here today!</a:t>
            </a:r>
          </a:p>
        </p:txBody>
      </p:sp>
      <p:pic>
        <p:nvPicPr>
          <p:cNvPr id="5" name="Picture 4">
            <a:extLst>
              <a:ext uri="{FF2B5EF4-FFF2-40B4-BE49-F238E27FC236}">
                <a16:creationId xmlns:a16="http://schemas.microsoft.com/office/drawing/2014/main" id="{77DCBD1D-E4B7-3020-DD85-DE7CFE2D26E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155240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2154F-FAC6-7261-BBAD-CB24FC38F48D}"/>
              </a:ext>
            </a:extLst>
          </p:cNvPr>
          <p:cNvSpPr>
            <a:spLocks noGrp="1"/>
          </p:cNvSpPr>
          <p:nvPr>
            <p:ph type="title"/>
          </p:nvPr>
        </p:nvSpPr>
        <p:spPr/>
        <p:txBody>
          <a:bodyPr/>
          <a:lstStyle/>
          <a:p>
            <a:r>
              <a:rPr lang="en-US"/>
              <a:t>What will be covered?</a:t>
            </a:r>
          </a:p>
        </p:txBody>
      </p:sp>
      <p:sp>
        <p:nvSpPr>
          <p:cNvPr id="3" name="Content Placeholder 2">
            <a:extLst>
              <a:ext uri="{FF2B5EF4-FFF2-40B4-BE49-F238E27FC236}">
                <a16:creationId xmlns:a16="http://schemas.microsoft.com/office/drawing/2014/main" id="{4BE0D434-3FB2-09D3-13F3-1A4C4C8A0F37}"/>
              </a:ext>
            </a:extLst>
          </p:cNvPr>
          <p:cNvSpPr>
            <a:spLocks noGrp="1"/>
          </p:cNvSpPr>
          <p:nvPr>
            <p:ph idx="1"/>
          </p:nvPr>
        </p:nvSpPr>
        <p:spPr>
          <a:xfrm>
            <a:off x="581192" y="1991776"/>
            <a:ext cx="11240694" cy="3678303"/>
          </a:xfrm>
        </p:spPr>
        <p:txBody>
          <a:bodyPr>
            <a:noAutofit/>
          </a:bodyPr>
          <a:lstStyle/>
          <a:p>
            <a:pPr marL="342900" marR="628650" indent="-342900">
              <a:spcBef>
                <a:spcPts val="600"/>
              </a:spcBef>
              <a:spcAft>
                <a:spcPts val="0"/>
              </a:spcAft>
              <a:buFont typeface="Courier New" panose="02070309020205020404" pitchFamily="49" charset="0"/>
              <a:buChar char="o"/>
            </a:pPr>
            <a:r>
              <a:rPr lang="en-US" dirty="0">
                <a:latin typeface="Arial" panose="020B0604020202020204" pitchFamily="34" charset="0"/>
                <a:ea typeface="Calibri" panose="020F0502020204030204" pitchFamily="34" charset="0"/>
                <a:cs typeface="Arial" panose="020B0604020202020204" pitchFamily="34" charset="0"/>
              </a:rPr>
              <a:t>HAVT’s background and organizational needs that inspired program change</a:t>
            </a:r>
          </a:p>
          <a:p>
            <a:pPr marL="342900" marR="628650" lvl="0" indent="-342900">
              <a:spcBef>
                <a:spcPts val="600"/>
              </a:spcBef>
              <a:spcAft>
                <a:spcPts val="0"/>
              </a:spcAft>
              <a:buFont typeface="Courier New" panose="02070309020205020404" pitchFamily="49" charset="0"/>
              <a:buChar char="o"/>
            </a:pPr>
            <a:endParaRPr lang="en-US" b="1" dirty="0">
              <a:effectLst/>
              <a:latin typeface="Arial" panose="020B0604020202020204" pitchFamily="34" charset="0"/>
              <a:ea typeface="Calibri" panose="020F0502020204030204" pitchFamily="34" charset="0"/>
              <a:cs typeface="Arial" panose="020B0604020202020204" pitchFamily="34" charset="0"/>
            </a:endParaRPr>
          </a:p>
          <a:p>
            <a:pPr marL="342900" marR="628650" indent="-342900">
              <a:spcBef>
                <a:spcPts val="600"/>
              </a:spcBef>
              <a:spcAft>
                <a:spcPts val="0"/>
              </a:spcAft>
              <a:buFont typeface="Courier New" panose="02070309020205020404" pitchFamily="49" charset="0"/>
              <a:buChar char="o"/>
            </a:pPr>
            <a:r>
              <a:rPr lang="en-US" dirty="0">
                <a:latin typeface="Arial" panose="020B0604020202020204" pitchFamily="34" charset="0"/>
                <a:ea typeface="Calibri" panose="020F0502020204030204" pitchFamily="34" charset="0"/>
                <a:cs typeface="Arial" panose="020B0604020202020204" pitchFamily="34" charset="0"/>
              </a:rPr>
              <a:t>P</a:t>
            </a:r>
            <a:r>
              <a:rPr lang="en-US" dirty="0">
                <a:effectLst/>
                <a:latin typeface="Arial" panose="020B0604020202020204" pitchFamily="34" charset="0"/>
                <a:ea typeface="Calibri" panose="020F0502020204030204" pitchFamily="34" charset="0"/>
                <a:cs typeface="Arial" panose="020B0604020202020204" pitchFamily="34" charset="0"/>
              </a:rPr>
              <a:t>artnership with Griffin-</a:t>
            </a:r>
            <a:r>
              <a:rPr lang="en-US" dirty="0" err="1">
                <a:effectLst/>
                <a:latin typeface="Arial" panose="020B0604020202020204" pitchFamily="34" charset="0"/>
                <a:ea typeface="Calibri" panose="020F0502020204030204" pitchFamily="34" charset="0"/>
                <a:cs typeface="Arial" panose="020B0604020202020204" pitchFamily="34" charset="0"/>
              </a:rPr>
              <a:t>Hammis</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a:latin typeface="Arial" panose="020B0604020202020204" pitchFamily="34" charset="0"/>
                <a:ea typeface="Calibri" panose="020F0502020204030204" pitchFamily="34" charset="0"/>
                <a:cs typeface="Arial" panose="020B0604020202020204" pitchFamily="34" charset="0"/>
              </a:rPr>
              <a:t>and the proficiency scale</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628650" lvl="0" indent="-342900">
              <a:spcBef>
                <a:spcPts val="600"/>
              </a:spcBef>
              <a:spcAft>
                <a:spcPts val="0"/>
              </a:spcAft>
              <a:buFont typeface="Courier New" panose="02070309020205020404" pitchFamily="49" charset="0"/>
              <a:buChar char="o"/>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628650" lvl="0" indent="-342900">
              <a:spcBef>
                <a:spcPts val="600"/>
              </a:spcBef>
              <a:spcAft>
                <a:spcPts val="0"/>
              </a:spcAft>
              <a:buFont typeface="Courier New" panose="02070309020205020404" pitchFamily="49" charset="0"/>
              <a:buChar char="o"/>
            </a:pPr>
            <a:r>
              <a:rPr lang="en-US" dirty="0">
                <a:effectLst/>
                <a:latin typeface="Arial" panose="020B0604020202020204" pitchFamily="34" charset="0"/>
                <a:ea typeface="Calibri" panose="020F0502020204030204" pitchFamily="34" charset="0"/>
                <a:cs typeface="Arial" panose="020B0604020202020204" pitchFamily="34" charset="0"/>
              </a:rPr>
              <a:t>Updated and simplified policies</a:t>
            </a:r>
          </a:p>
          <a:p>
            <a:pPr marL="0" marR="628650" lvl="0" indent="0">
              <a:spcBef>
                <a:spcPts val="600"/>
              </a:spcBef>
              <a:spcAft>
                <a:spcPts val="0"/>
              </a:spcAft>
              <a:buNone/>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628650" lvl="0" indent="-342900">
              <a:spcBef>
                <a:spcPts val="600"/>
              </a:spcBef>
              <a:spcAft>
                <a:spcPts val="0"/>
              </a:spcAft>
              <a:buFont typeface="Courier New" panose="02070309020205020404" pitchFamily="49" charset="0"/>
              <a:buChar char="o"/>
            </a:pPr>
            <a:r>
              <a:rPr lang="en-US" dirty="0">
                <a:effectLst/>
                <a:latin typeface="Arial" panose="020B0604020202020204" pitchFamily="34" charset="0"/>
                <a:ea typeface="Calibri" panose="020F0502020204030204" pitchFamily="34" charset="0"/>
                <a:cs typeface="Arial" panose="020B0604020202020204" pitchFamily="34" charset="0"/>
              </a:rPr>
              <a:t>Staff training, community of practice and the Self-Employment Specialist’s role</a:t>
            </a:r>
            <a:endParaRPr lang="en-US" dirty="0">
              <a:latin typeface="Arial" panose="020B0604020202020204" pitchFamily="34" charset="0"/>
              <a:ea typeface="Calibri" panose="020F0502020204030204" pitchFamily="34" charset="0"/>
              <a:cs typeface="Arial" panose="020B0604020202020204" pitchFamily="34" charset="0"/>
            </a:endParaRPr>
          </a:p>
          <a:p>
            <a:pPr marL="0" marR="628650" lvl="0" indent="0">
              <a:spcBef>
                <a:spcPts val="600"/>
              </a:spcBef>
              <a:spcAft>
                <a:spcPts val="0"/>
              </a:spcAft>
              <a:buNone/>
            </a:pPr>
            <a:endParaRPr lang="en-US" dirty="0">
              <a:latin typeface="Arial" panose="020B0604020202020204" pitchFamily="34" charset="0"/>
              <a:ea typeface="Calibri" panose="020F0502020204030204" pitchFamily="34" charset="0"/>
              <a:cs typeface="Arial" panose="020B0604020202020204" pitchFamily="34" charset="0"/>
            </a:endParaRPr>
          </a:p>
          <a:p>
            <a:pPr marL="342900" marR="628650" lvl="0" indent="-342900">
              <a:spcBef>
                <a:spcPts val="600"/>
              </a:spcBef>
              <a:spcAft>
                <a:spcPts val="0"/>
              </a:spcAft>
              <a:buFont typeface="Courier New" panose="02070309020205020404" pitchFamily="49" charset="0"/>
              <a:buChar char="o"/>
            </a:pPr>
            <a:r>
              <a:rPr lang="en-US" dirty="0">
                <a:latin typeface="Arial" panose="020B0604020202020204" pitchFamily="34" charset="0"/>
                <a:ea typeface="Calibri" panose="020F0502020204030204" pitchFamily="34" charset="0"/>
                <a:cs typeface="Arial" panose="020B0604020202020204" pitchFamily="34" charset="0"/>
              </a:rPr>
              <a:t>Re</a:t>
            </a:r>
            <a:r>
              <a:rPr lang="en-US" dirty="0">
                <a:effectLst/>
                <a:latin typeface="Arial" panose="020B0604020202020204" pitchFamily="34" charset="0"/>
                <a:ea typeface="Calibri" panose="020F0502020204030204" pitchFamily="34" charset="0"/>
                <a:cs typeface="Arial" panose="020B0604020202020204" pitchFamily="34" charset="0"/>
              </a:rPr>
              <a:t>view process for High-Cost </a:t>
            </a:r>
            <a:r>
              <a:rPr lang="en-US" dirty="0">
                <a:latin typeface="Arial" panose="020B0604020202020204" pitchFamily="34" charset="0"/>
                <a:ea typeface="Calibri" panose="020F0502020204030204" pitchFamily="34" charset="0"/>
                <a:cs typeface="Arial" panose="020B0604020202020204" pitchFamily="34" charset="0"/>
              </a:rPr>
              <a:t>S</a:t>
            </a:r>
            <a:r>
              <a:rPr lang="en-US" dirty="0">
                <a:effectLst/>
                <a:latin typeface="Arial" panose="020B0604020202020204" pitchFamily="34" charset="0"/>
                <a:ea typeface="Calibri" panose="020F0502020204030204" pitchFamily="34" charset="0"/>
                <a:cs typeface="Arial" panose="020B0604020202020204" pitchFamily="34" charset="0"/>
              </a:rPr>
              <a:t>elf-Employment plans</a:t>
            </a:r>
          </a:p>
          <a:p>
            <a:pPr marL="608400" marR="628650" indent="0">
              <a:spcBef>
                <a:spcPts val="600"/>
              </a:spcBef>
              <a:spcAft>
                <a:spcPts val="0"/>
              </a:spcAft>
              <a:buNone/>
            </a:pPr>
            <a:r>
              <a:rPr lang="en-US" dirty="0">
                <a:effectLst/>
                <a:latin typeface="Arial" panose="020B0604020202020204" pitchFamily="34" charset="0"/>
                <a:ea typeface="Calibri" panose="020F0502020204030204" pitchFamily="34" charset="0"/>
                <a:cs typeface="Arial" panose="020B0604020202020204" pitchFamily="34" charset="0"/>
              </a:rPr>
              <a:t> </a:t>
            </a:r>
          </a:p>
        </p:txBody>
      </p:sp>
      <p:pic>
        <p:nvPicPr>
          <p:cNvPr id="10" name="Picture 9">
            <a:extLst>
              <a:ext uri="{FF2B5EF4-FFF2-40B4-BE49-F238E27FC236}">
                <a16:creationId xmlns:a16="http://schemas.microsoft.com/office/drawing/2014/main" id="{BA923037-4B51-8811-1A6A-F72523E80B6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2641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5749E-CCB5-6115-0708-70D419ACE310}"/>
              </a:ext>
            </a:extLst>
          </p:cNvPr>
          <p:cNvSpPr>
            <a:spLocks noGrp="1"/>
          </p:cNvSpPr>
          <p:nvPr>
            <p:ph type="title"/>
          </p:nvPr>
        </p:nvSpPr>
        <p:spPr/>
        <p:txBody>
          <a:bodyPr/>
          <a:lstStyle/>
          <a:p>
            <a:r>
              <a:rPr lang="en-US"/>
              <a:t>Self-Employment in Vermont</a:t>
            </a:r>
          </a:p>
        </p:txBody>
      </p:sp>
      <p:sp>
        <p:nvSpPr>
          <p:cNvPr id="3" name="Content Placeholder 2">
            <a:extLst>
              <a:ext uri="{FF2B5EF4-FFF2-40B4-BE49-F238E27FC236}">
                <a16:creationId xmlns:a16="http://schemas.microsoft.com/office/drawing/2014/main" id="{3E950E44-3850-42AF-A1E3-75E650C48A54}"/>
              </a:ext>
            </a:extLst>
          </p:cNvPr>
          <p:cNvSpPr>
            <a:spLocks noGrp="1"/>
          </p:cNvSpPr>
          <p:nvPr>
            <p:ph idx="1"/>
          </p:nvPr>
        </p:nvSpPr>
        <p:spPr>
          <a:xfrm>
            <a:off x="504991" y="1991776"/>
            <a:ext cx="5014065" cy="3678303"/>
          </a:xfrm>
        </p:spPr>
        <p:txBody>
          <a:bodyPr>
            <a:noAutofit/>
          </a:bodyPr>
          <a:lstStyle/>
          <a:p>
            <a:pPr marL="305435" indent="-305435">
              <a:lnSpc>
                <a:spcPct val="110000"/>
              </a:lnSpc>
              <a:spcAft>
                <a:spcPts val="0"/>
              </a:spcAft>
            </a:pPr>
            <a:r>
              <a:rPr lang="en-US" sz="1600" dirty="0">
                <a:effectLst/>
                <a:ea typeface="Calibri"/>
                <a:cs typeface="Times New Roman"/>
              </a:rPr>
              <a:t>Self-Employment can be beneficial to some participants because it can naturally accommodate a person’s disability and expand upon the number of employment opportunities available to them. </a:t>
            </a:r>
          </a:p>
          <a:p>
            <a:pPr marL="305435" indent="-305435">
              <a:lnSpc>
                <a:spcPct val="110000"/>
              </a:lnSpc>
              <a:spcAft>
                <a:spcPts val="0"/>
              </a:spcAft>
            </a:pPr>
            <a:endParaRPr lang="en-US" sz="1600" dirty="0">
              <a:ea typeface="Calibri"/>
              <a:cs typeface="Times New Roman"/>
            </a:endParaRPr>
          </a:p>
          <a:p>
            <a:pPr marL="305435" indent="-305435">
              <a:lnSpc>
                <a:spcPct val="110000"/>
              </a:lnSpc>
              <a:spcAft>
                <a:spcPts val="0"/>
              </a:spcAft>
            </a:pPr>
            <a:r>
              <a:rPr lang="en-US" sz="1600" dirty="0">
                <a:ea typeface="Calibri"/>
              </a:rPr>
              <a:t>According to the most recent </a:t>
            </a:r>
            <a:r>
              <a:rPr lang="en-US" sz="1600" dirty="0">
                <a:ea typeface="Calibri"/>
                <a:hlinkClick r:id="rId3"/>
              </a:rPr>
              <a:t>Vermont Census data</a:t>
            </a:r>
            <a:r>
              <a:rPr lang="en-US" sz="1600" dirty="0">
                <a:ea typeface="Calibri"/>
              </a:rPr>
              <a:t>, it</a:t>
            </a:r>
            <a:r>
              <a:rPr lang="en-US" sz="1600" dirty="0">
                <a:effectLst/>
                <a:ea typeface="Calibri"/>
              </a:rPr>
              <a:t> is estimated that about </a:t>
            </a:r>
            <a:r>
              <a:rPr lang="en-US" sz="1600" b="1" dirty="0">
                <a:effectLst/>
                <a:ea typeface="Calibri"/>
              </a:rPr>
              <a:t>14% of Vermonters are self-employed</a:t>
            </a:r>
            <a:r>
              <a:rPr lang="en-US" sz="1600" dirty="0">
                <a:effectLst/>
                <a:ea typeface="Calibri"/>
              </a:rPr>
              <a:t>.</a:t>
            </a:r>
            <a:endParaRPr lang="en-US" sz="1600" dirty="0">
              <a:effectLst/>
              <a:ea typeface="Calibri"/>
              <a:cs typeface="Arial"/>
            </a:endParaRPr>
          </a:p>
          <a:p>
            <a:pPr marL="305435" indent="-305435">
              <a:lnSpc>
                <a:spcPct val="110000"/>
              </a:lnSpc>
              <a:spcAft>
                <a:spcPts val="0"/>
              </a:spcAft>
            </a:pPr>
            <a:endParaRPr lang="en-US" sz="1600" dirty="0">
              <a:ea typeface="Calibri"/>
              <a:cs typeface="Arial"/>
            </a:endParaRPr>
          </a:p>
          <a:p>
            <a:pPr marL="305435" indent="-305435">
              <a:lnSpc>
                <a:spcPct val="110000"/>
              </a:lnSpc>
              <a:spcAft>
                <a:spcPts val="0"/>
              </a:spcAft>
            </a:pPr>
            <a:r>
              <a:rPr lang="en-US" sz="1600" dirty="0">
                <a:ea typeface="Calibri"/>
                <a:cs typeface="Arial"/>
              </a:rPr>
              <a:t>A very important goal of ours is to work towards achieving equity with the general population for our participants who desire self employment. </a:t>
            </a:r>
            <a:endParaRPr lang="en-US" sz="1600" dirty="0"/>
          </a:p>
        </p:txBody>
      </p:sp>
      <p:pic>
        <p:nvPicPr>
          <p:cNvPr id="5" name="Picture 4">
            <a:extLst>
              <a:ext uri="{FF2B5EF4-FFF2-40B4-BE49-F238E27FC236}">
                <a16:creationId xmlns:a16="http://schemas.microsoft.com/office/drawing/2014/main" id="{C3F33504-6286-A95F-F590-B2FDA0F2D12E}"/>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581192" y="5945899"/>
            <a:ext cx="1504783" cy="685759"/>
          </a:xfrm>
          <a:prstGeom prst="rect">
            <a:avLst/>
          </a:prstGeom>
        </p:spPr>
      </p:pic>
      <p:pic>
        <p:nvPicPr>
          <p:cNvPr id="7" name="Picture 6" descr="Montana and Vermont have the largest share of self-employed workers in the country. This is a map that shows the percentage of workers who are employed in each state and categorizes by color.">
            <a:extLst>
              <a:ext uri="{FF2B5EF4-FFF2-40B4-BE49-F238E27FC236}">
                <a16:creationId xmlns:a16="http://schemas.microsoft.com/office/drawing/2014/main" id="{4A5EB1CF-561F-E738-6485-5AFAAF96319D}"/>
              </a:ext>
            </a:extLst>
          </p:cNvPr>
          <p:cNvPicPr>
            <a:picLocks noChangeAspect="1"/>
          </p:cNvPicPr>
          <p:nvPr/>
        </p:nvPicPr>
        <p:blipFill>
          <a:blip r:embed="rId5"/>
          <a:stretch>
            <a:fillRect/>
          </a:stretch>
        </p:blipFill>
        <p:spPr>
          <a:xfrm>
            <a:off x="5901950" y="1991776"/>
            <a:ext cx="5785059" cy="3856706"/>
          </a:xfrm>
          <a:prstGeom prst="rect">
            <a:avLst/>
          </a:prstGeom>
        </p:spPr>
      </p:pic>
    </p:spTree>
    <p:extLst>
      <p:ext uri="{BB962C8B-B14F-4D97-AF65-F5344CB8AC3E}">
        <p14:creationId xmlns:p14="http://schemas.microsoft.com/office/powerpoint/2010/main" val="278883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11F04-3931-17E9-FE2A-C25E4DA2F601}"/>
              </a:ext>
            </a:extLst>
          </p:cNvPr>
          <p:cNvSpPr>
            <a:spLocks noGrp="1"/>
          </p:cNvSpPr>
          <p:nvPr>
            <p:ph type="title"/>
          </p:nvPr>
        </p:nvSpPr>
        <p:spPr/>
        <p:txBody>
          <a:bodyPr/>
          <a:lstStyle/>
          <a:p>
            <a:r>
              <a:rPr lang="en-US"/>
              <a:t>Background &amp; Organizational Needs of HAVT</a:t>
            </a:r>
          </a:p>
        </p:txBody>
      </p:sp>
      <p:sp>
        <p:nvSpPr>
          <p:cNvPr id="3" name="Content Placeholder 2">
            <a:extLst>
              <a:ext uri="{FF2B5EF4-FFF2-40B4-BE49-F238E27FC236}">
                <a16:creationId xmlns:a16="http://schemas.microsoft.com/office/drawing/2014/main" id="{62359147-3B03-4203-6740-530CDAFA522D}"/>
              </a:ext>
            </a:extLst>
          </p:cNvPr>
          <p:cNvSpPr>
            <a:spLocks noGrp="1"/>
          </p:cNvSpPr>
          <p:nvPr>
            <p:ph idx="1"/>
          </p:nvPr>
        </p:nvSpPr>
        <p:spPr>
          <a:xfrm>
            <a:off x="581192" y="1991776"/>
            <a:ext cx="11029615" cy="3678303"/>
          </a:xfrm>
        </p:spPr>
        <p:txBody>
          <a:bodyPr>
            <a:normAutofit/>
          </a:bodyPr>
          <a:lstStyle/>
          <a:p>
            <a:pPr>
              <a:lnSpc>
                <a:spcPct val="110000"/>
              </a:lnSpc>
              <a:spcAft>
                <a:spcPts val="0"/>
              </a:spcAft>
            </a:pPr>
            <a:r>
              <a:rPr lang="en-US" dirty="0" err="1"/>
              <a:t>HireAbility</a:t>
            </a:r>
            <a:r>
              <a:rPr lang="en-US" dirty="0"/>
              <a:t> Vermont has wanted to redevelop the Self-Employment Program for many years now.</a:t>
            </a:r>
          </a:p>
          <a:p>
            <a:pPr marL="0" indent="0">
              <a:lnSpc>
                <a:spcPct val="110000"/>
              </a:lnSpc>
              <a:spcAft>
                <a:spcPts val="0"/>
              </a:spcAft>
              <a:buNone/>
            </a:pPr>
            <a:endParaRPr lang="en-US" dirty="0"/>
          </a:p>
          <a:p>
            <a:pPr>
              <a:lnSpc>
                <a:spcPct val="110000"/>
              </a:lnSpc>
              <a:spcAft>
                <a:spcPts val="0"/>
              </a:spcAft>
            </a:pPr>
            <a:r>
              <a:rPr lang="en-US" dirty="0"/>
              <a:t>Need for more resources and training around self-employment. </a:t>
            </a:r>
            <a:r>
              <a:rPr lang="en-US"/>
              <a:t>Our VCs are skilled in human service side, but not as well-versed in business or self-employment. </a:t>
            </a:r>
          </a:p>
          <a:p>
            <a:pPr>
              <a:lnSpc>
                <a:spcPct val="110000"/>
              </a:lnSpc>
              <a:spcAft>
                <a:spcPts val="0"/>
              </a:spcAft>
            </a:pPr>
            <a:endParaRPr lang="en-US" dirty="0"/>
          </a:p>
          <a:p>
            <a:pPr>
              <a:lnSpc>
                <a:spcPct val="110000"/>
              </a:lnSpc>
              <a:spcAft>
                <a:spcPts val="0"/>
              </a:spcAft>
            </a:pPr>
            <a:r>
              <a:rPr lang="en-US" dirty="0"/>
              <a:t>We have strong partnerships with outside organizations however, each district has varying available resources. There is a strong need for building in-house capacity because of it. </a:t>
            </a:r>
          </a:p>
          <a:p>
            <a:pPr>
              <a:lnSpc>
                <a:spcPct val="110000"/>
              </a:lnSpc>
              <a:spcAft>
                <a:spcPts val="0"/>
              </a:spcAft>
            </a:pPr>
            <a:endParaRPr lang="en-US" dirty="0"/>
          </a:p>
          <a:p>
            <a:pPr>
              <a:lnSpc>
                <a:spcPct val="110000"/>
              </a:lnSpc>
              <a:spcAft>
                <a:spcPts val="0"/>
              </a:spcAft>
            </a:pPr>
            <a:r>
              <a:rPr lang="en-US" dirty="0"/>
              <a:t>We recognized that our former funding levels were not enough for some businesses to help them get to their next step whether it was a startup or expansion.</a:t>
            </a:r>
          </a:p>
        </p:txBody>
      </p:sp>
      <p:pic>
        <p:nvPicPr>
          <p:cNvPr id="5" name="Picture 4">
            <a:extLst>
              <a:ext uri="{FF2B5EF4-FFF2-40B4-BE49-F238E27FC236}">
                <a16:creationId xmlns:a16="http://schemas.microsoft.com/office/drawing/2014/main" id="{D4E3A279-7B49-D02F-B989-AA200F823C6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85397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1566B-2C96-D787-6B20-41F13EF175EE}"/>
              </a:ext>
            </a:extLst>
          </p:cNvPr>
          <p:cNvSpPr>
            <a:spLocks noGrp="1"/>
          </p:cNvSpPr>
          <p:nvPr>
            <p:ph type="title"/>
          </p:nvPr>
        </p:nvSpPr>
        <p:spPr/>
        <p:txBody>
          <a:bodyPr/>
          <a:lstStyle/>
          <a:p>
            <a:r>
              <a:rPr lang="en-US"/>
              <a:t>Process Map</a:t>
            </a:r>
          </a:p>
        </p:txBody>
      </p:sp>
      <p:sp>
        <p:nvSpPr>
          <p:cNvPr id="3" name="Content Placeholder 2">
            <a:extLst>
              <a:ext uri="{FF2B5EF4-FFF2-40B4-BE49-F238E27FC236}">
                <a16:creationId xmlns:a16="http://schemas.microsoft.com/office/drawing/2014/main" id="{1709777F-5ABE-6E6B-F422-E95BCA2B49EA}"/>
              </a:ext>
              <a:ext uri="{C183D7F6-B498-43B3-948B-1728B52AA6E4}">
                <adec:decorative xmlns:adec="http://schemas.microsoft.com/office/drawing/2017/decorative" val="1"/>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EFFC0462-1A2E-39E3-C6CB-1E858BC6AE47}"/>
              </a:ext>
            </a:extLst>
          </p:cNvPr>
          <p:cNvSpPr/>
          <p:nvPr/>
        </p:nvSpPr>
        <p:spPr>
          <a:xfrm>
            <a:off x="717630" y="2555641"/>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Formed</a:t>
            </a:r>
          </a:p>
          <a:p>
            <a:pPr algn="ctr"/>
            <a:r>
              <a:rPr lang="en-US" sz="1600" dirty="0">
                <a:solidFill>
                  <a:schemeClr val="bg1"/>
                </a:solidFill>
              </a:rPr>
              <a:t>Steering Committee</a:t>
            </a:r>
          </a:p>
        </p:txBody>
      </p:sp>
      <p:sp>
        <p:nvSpPr>
          <p:cNvPr id="6" name="Rectangle 5">
            <a:extLst>
              <a:ext uri="{FF2B5EF4-FFF2-40B4-BE49-F238E27FC236}">
                <a16:creationId xmlns:a16="http://schemas.microsoft.com/office/drawing/2014/main" id="{23A56727-28D5-F152-4B40-926DFD26BA57}"/>
              </a:ext>
            </a:extLst>
          </p:cNvPr>
          <p:cNvSpPr/>
          <p:nvPr/>
        </p:nvSpPr>
        <p:spPr>
          <a:xfrm>
            <a:off x="3278770" y="2554599"/>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t>Determined Goals</a:t>
            </a:r>
          </a:p>
        </p:txBody>
      </p:sp>
      <p:sp>
        <p:nvSpPr>
          <p:cNvPr id="7" name="Rectangle 6">
            <a:extLst>
              <a:ext uri="{FF2B5EF4-FFF2-40B4-BE49-F238E27FC236}">
                <a16:creationId xmlns:a16="http://schemas.microsoft.com/office/drawing/2014/main" id="{4163634A-61A5-1D13-1644-AE216E7D179C}"/>
              </a:ext>
            </a:extLst>
          </p:cNvPr>
          <p:cNvSpPr/>
          <p:nvPr/>
        </p:nvSpPr>
        <p:spPr>
          <a:xfrm>
            <a:off x="6095999" y="2554599"/>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Started working with Griffin-</a:t>
            </a:r>
            <a:r>
              <a:rPr lang="en-US" sz="1600" dirty="0" err="1"/>
              <a:t>Hammis</a:t>
            </a:r>
            <a:endParaRPr lang="en-US" sz="1600" dirty="0"/>
          </a:p>
        </p:txBody>
      </p:sp>
      <p:sp>
        <p:nvSpPr>
          <p:cNvPr id="8" name="TextBox 7">
            <a:extLst>
              <a:ext uri="{FF2B5EF4-FFF2-40B4-BE49-F238E27FC236}">
                <a16:creationId xmlns:a16="http://schemas.microsoft.com/office/drawing/2014/main" id="{50195C4B-6BD4-BE20-1B3B-B07DA5F11EE7}"/>
              </a:ext>
            </a:extLst>
          </p:cNvPr>
          <p:cNvSpPr txBox="1"/>
          <p:nvPr/>
        </p:nvSpPr>
        <p:spPr>
          <a:xfrm>
            <a:off x="8980386" y="2689030"/>
            <a:ext cx="1544012" cy="584775"/>
          </a:xfrm>
          <a:prstGeom prst="rect">
            <a:avLst/>
          </a:prstGeom>
          <a:noFill/>
        </p:spPr>
        <p:txBody>
          <a:bodyPr wrap="square" rtlCol="0">
            <a:spAutoFit/>
          </a:bodyPr>
          <a:lstStyle/>
          <a:p>
            <a:pPr algn="ctr"/>
            <a:r>
              <a:rPr lang="en-US" sz="1600">
                <a:solidFill>
                  <a:schemeClr val="bg1"/>
                </a:solidFill>
              </a:rPr>
              <a:t>Jamie became coordinator</a:t>
            </a:r>
          </a:p>
        </p:txBody>
      </p:sp>
      <p:sp>
        <p:nvSpPr>
          <p:cNvPr id="5" name="Rectangle 4">
            <a:extLst>
              <a:ext uri="{FF2B5EF4-FFF2-40B4-BE49-F238E27FC236}">
                <a16:creationId xmlns:a16="http://schemas.microsoft.com/office/drawing/2014/main" id="{529031BD-3F85-D198-B615-3D0550557601}"/>
              </a:ext>
              <a:ext uri="{C183D7F6-B498-43B3-948B-1728B52AA6E4}">
                <adec:decorative xmlns:adec="http://schemas.microsoft.com/office/drawing/2017/decorative" val="1"/>
              </a:ext>
            </a:extLst>
          </p:cNvPr>
          <p:cNvSpPr/>
          <p:nvPr/>
        </p:nvSpPr>
        <p:spPr>
          <a:xfrm>
            <a:off x="8913228" y="2554599"/>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bg1"/>
                </a:solidFill>
              </a:rPr>
              <a:t>Jamie became Coordinator</a:t>
            </a:r>
          </a:p>
        </p:txBody>
      </p:sp>
      <p:sp>
        <p:nvSpPr>
          <p:cNvPr id="10" name="Rectangle 9">
            <a:extLst>
              <a:ext uri="{FF2B5EF4-FFF2-40B4-BE49-F238E27FC236}">
                <a16:creationId xmlns:a16="http://schemas.microsoft.com/office/drawing/2014/main" id="{3A77559C-21B3-531F-294A-B6496C246630}"/>
              </a:ext>
            </a:extLst>
          </p:cNvPr>
          <p:cNvSpPr/>
          <p:nvPr/>
        </p:nvSpPr>
        <p:spPr>
          <a:xfrm>
            <a:off x="717630" y="4421265"/>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t>Received feedback from HAVT &amp; stakeholders</a:t>
            </a:r>
          </a:p>
        </p:txBody>
      </p:sp>
      <p:sp>
        <p:nvSpPr>
          <p:cNvPr id="13" name="Rectangle 12">
            <a:extLst>
              <a:ext uri="{FF2B5EF4-FFF2-40B4-BE49-F238E27FC236}">
                <a16:creationId xmlns:a16="http://schemas.microsoft.com/office/drawing/2014/main" id="{463EFDFF-05F5-D633-9CB9-A3A8276192D9}"/>
              </a:ext>
            </a:extLst>
          </p:cNvPr>
          <p:cNvSpPr/>
          <p:nvPr/>
        </p:nvSpPr>
        <p:spPr>
          <a:xfrm>
            <a:off x="3278769" y="4421265"/>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t>Refined implementation plan &amp; goals</a:t>
            </a:r>
          </a:p>
        </p:txBody>
      </p:sp>
      <p:sp>
        <p:nvSpPr>
          <p:cNvPr id="14" name="Rectangle 13">
            <a:extLst>
              <a:ext uri="{FF2B5EF4-FFF2-40B4-BE49-F238E27FC236}">
                <a16:creationId xmlns:a16="http://schemas.microsoft.com/office/drawing/2014/main" id="{BD629928-D140-82E5-6A3C-C081D25B8ED2}"/>
              </a:ext>
            </a:extLst>
          </p:cNvPr>
          <p:cNvSpPr/>
          <p:nvPr/>
        </p:nvSpPr>
        <p:spPr>
          <a:xfrm>
            <a:off x="6095998" y="4421265"/>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highlight>
                  <a:srgbClr val="008000"/>
                </a:highlight>
              </a:rPr>
              <a:t>Implement &amp; monitor plan</a:t>
            </a:r>
          </a:p>
        </p:txBody>
      </p:sp>
      <p:sp>
        <p:nvSpPr>
          <p:cNvPr id="15" name="Rectangle 14">
            <a:extLst>
              <a:ext uri="{FF2B5EF4-FFF2-40B4-BE49-F238E27FC236}">
                <a16:creationId xmlns:a16="http://schemas.microsoft.com/office/drawing/2014/main" id="{68CFCBC8-3FCB-BD4B-A4C2-44B51DD489CD}"/>
              </a:ext>
            </a:extLst>
          </p:cNvPr>
          <p:cNvSpPr/>
          <p:nvPr/>
        </p:nvSpPr>
        <p:spPr>
          <a:xfrm>
            <a:off x="8980386" y="4421265"/>
            <a:ext cx="1678329" cy="1192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a:highlight>
                  <a:srgbClr val="008000"/>
                </a:highlight>
              </a:rPr>
              <a:t>Evaluate Plan</a:t>
            </a:r>
          </a:p>
        </p:txBody>
      </p:sp>
      <p:sp>
        <p:nvSpPr>
          <p:cNvPr id="16" name="Arrow: Right 15">
            <a:extLst>
              <a:ext uri="{FF2B5EF4-FFF2-40B4-BE49-F238E27FC236}">
                <a16:creationId xmlns:a16="http://schemas.microsoft.com/office/drawing/2014/main" id="{1A882B7B-8E48-FF8E-FF9F-CA3444BEA7C8}"/>
              </a:ext>
              <a:ext uri="{C183D7F6-B498-43B3-948B-1728B52AA6E4}">
                <adec:decorative xmlns:adec="http://schemas.microsoft.com/office/drawing/2017/decorative" val="1"/>
              </a:ext>
            </a:extLst>
          </p:cNvPr>
          <p:cNvSpPr/>
          <p:nvPr/>
        </p:nvSpPr>
        <p:spPr>
          <a:xfrm>
            <a:off x="2615878" y="3104528"/>
            <a:ext cx="439838" cy="1016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E134559E-1391-608D-A38A-AC46D4B9123C}"/>
              </a:ext>
              <a:ext uri="{C183D7F6-B498-43B3-948B-1728B52AA6E4}">
                <adec:decorative xmlns:adec="http://schemas.microsoft.com/office/drawing/2017/decorative" val="1"/>
              </a:ext>
            </a:extLst>
          </p:cNvPr>
          <p:cNvSpPr/>
          <p:nvPr/>
        </p:nvSpPr>
        <p:spPr>
          <a:xfrm>
            <a:off x="5306630" y="3099865"/>
            <a:ext cx="439838" cy="1016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0725E6B5-27CE-85B6-EC6D-56A75A4C2440}"/>
              </a:ext>
              <a:ext uri="{C183D7F6-B498-43B3-948B-1728B52AA6E4}">
                <adec:decorative xmlns:adec="http://schemas.microsoft.com/office/drawing/2017/decorative" val="1"/>
              </a:ext>
            </a:extLst>
          </p:cNvPr>
          <p:cNvSpPr/>
          <p:nvPr/>
        </p:nvSpPr>
        <p:spPr>
          <a:xfrm>
            <a:off x="8123859" y="3098196"/>
            <a:ext cx="439838" cy="1016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FFAF5391-7387-7B5D-762F-52575D56B398}"/>
              </a:ext>
              <a:ext uri="{C183D7F6-B498-43B3-948B-1728B52AA6E4}">
                <adec:decorative xmlns:adec="http://schemas.microsoft.com/office/drawing/2017/decorative" val="1"/>
              </a:ext>
            </a:extLst>
          </p:cNvPr>
          <p:cNvSpPr/>
          <p:nvPr/>
        </p:nvSpPr>
        <p:spPr>
          <a:xfrm>
            <a:off x="2615878" y="4915702"/>
            <a:ext cx="439838" cy="1016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DF9A3B09-F077-A573-8020-20956763E2AC}"/>
              </a:ext>
              <a:ext uri="{C183D7F6-B498-43B3-948B-1728B52AA6E4}">
                <adec:decorative xmlns:adec="http://schemas.microsoft.com/office/drawing/2017/decorative" val="1"/>
              </a:ext>
            </a:extLst>
          </p:cNvPr>
          <p:cNvSpPr/>
          <p:nvPr/>
        </p:nvSpPr>
        <p:spPr>
          <a:xfrm>
            <a:off x="5306630" y="4966531"/>
            <a:ext cx="439838" cy="1016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13CDCED8-BD29-B19C-5699-AF288AB6FE0A}"/>
              </a:ext>
              <a:ext uri="{C183D7F6-B498-43B3-948B-1728B52AA6E4}">
                <adec:decorative xmlns:adec="http://schemas.microsoft.com/office/drawing/2017/decorative" val="1"/>
              </a:ext>
            </a:extLst>
          </p:cNvPr>
          <p:cNvSpPr/>
          <p:nvPr/>
        </p:nvSpPr>
        <p:spPr>
          <a:xfrm>
            <a:off x="8165151" y="4966531"/>
            <a:ext cx="439838" cy="1016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6E4D53BC-6F33-300C-D56C-D5F616A2403A}"/>
              </a:ext>
              <a:ext uri="{C183D7F6-B498-43B3-948B-1728B52AA6E4}">
                <adec:decorative xmlns:adec="http://schemas.microsoft.com/office/drawing/2017/decorative" val="1"/>
              </a:ext>
            </a:extLst>
          </p:cNvPr>
          <p:cNvSpPr/>
          <p:nvPr/>
        </p:nvSpPr>
        <p:spPr>
          <a:xfrm>
            <a:off x="10721169" y="3223455"/>
            <a:ext cx="439838" cy="1016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0E169312-5DAE-1C62-32BB-740A5BCE233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2398980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971A0-9AB6-2C18-7B34-D74D459E475F}"/>
              </a:ext>
            </a:extLst>
          </p:cNvPr>
          <p:cNvSpPr>
            <a:spLocks noGrp="1"/>
          </p:cNvSpPr>
          <p:nvPr>
            <p:ph type="title"/>
          </p:nvPr>
        </p:nvSpPr>
        <p:spPr/>
        <p:txBody>
          <a:bodyPr>
            <a:normAutofit/>
          </a:bodyPr>
          <a:lstStyle/>
          <a:p>
            <a:r>
              <a:rPr lang="en-US" dirty="0"/>
              <a:t>VRC Self-Employment Proficiency Scale</a:t>
            </a:r>
          </a:p>
        </p:txBody>
      </p:sp>
      <p:sp>
        <p:nvSpPr>
          <p:cNvPr id="3" name="Content Placeholder 2">
            <a:extLst>
              <a:ext uri="{FF2B5EF4-FFF2-40B4-BE49-F238E27FC236}">
                <a16:creationId xmlns:a16="http://schemas.microsoft.com/office/drawing/2014/main" id="{0E697A51-94EB-D4EB-968E-E4A299B625F4}"/>
              </a:ext>
            </a:extLst>
          </p:cNvPr>
          <p:cNvSpPr>
            <a:spLocks noGrp="1"/>
          </p:cNvSpPr>
          <p:nvPr>
            <p:ph idx="1"/>
          </p:nvPr>
        </p:nvSpPr>
        <p:spPr>
          <a:xfrm>
            <a:off x="581192" y="1991776"/>
            <a:ext cx="11029615" cy="3678303"/>
          </a:xfrm>
        </p:spPr>
        <p:txBody>
          <a:bodyPr>
            <a:noAutofit/>
          </a:bodyPr>
          <a:lstStyle/>
          <a:p>
            <a:r>
              <a:rPr lang="en-US" dirty="0"/>
              <a:t>The Center on Self-Employment finished the VRC Self-Employment Proficiency Scale in the Summer 2024.</a:t>
            </a:r>
          </a:p>
          <a:p>
            <a:r>
              <a:rPr lang="en-US" dirty="0"/>
              <a:t>Link to scale</a:t>
            </a:r>
            <a:r>
              <a:rPr lang="en-US" kern="100" dirty="0">
                <a:ea typeface="Calibri" panose="020F0502020204030204" pitchFamily="34" charset="0"/>
                <a:cs typeface="Times New Roman" panose="02020603050405020304" pitchFamily="18" charset="0"/>
              </a:rPr>
              <a:t>: </a:t>
            </a:r>
            <a:r>
              <a:rPr lang="en-US" kern="100" dirty="0">
                <a:ea typeface="Calibri" panose="020F0502020204030204" pitchFamily="34" charset="0"/>
                <a:cs typeface="Times New Roman" panose="02020603050405020304" pitchFamily="18" charset="0"/>
                <a:hlinkClick r:id="rId3"/>
              </a:rPr>
              <a:t>https://centeronselfemployment.org/documents/VRC_SE_Proficiency_Scale.pdf</a:t>
            </a:r>
            <a:r>
              <a:rPr lang="en-US" kern="100" dirty="0">
                <a:ea typeface="Calibri" panose="020F0502020204030204" pitchFamily="34" charset="0"/>
                <a:cs typeface="Times New Roman" panose="02020603050405020304" pitchFamily="18" charset="0"/>
              </a:rPr>
              <a:t> </a:t>
            </a:r>
            <a:endParaRPr lang="en-US" dirty="0"/>
          </a:p>
          <a:p>
            <a:r>
              <a:rPr lang="en-US" dirty="0"/>
              <a:t>The scale serves as a guide for VRCs and VR management in:</a:t>
            </a:r>
          </a:p>
          <a:p>
            <a:pPr lvl="1">
              <a:spcBef>
                <a:spcPts val="1200"/>
              </a:spcBef>
              <a:spcAft>
                <a:spcPts val="1200"/>
              </a:spcAft>
            </a:pPr>
            <a:r>
              <a:rPr lang="en-US" sz="1800" dirty="0"/>
              <a:t>Setting realistic expectations for VRCs who support VR customers with self-employment, given the VRC’s level of proficiency, and </a:t>
            </a:r>
          </a:p>
          <a:p>
            <a:pPr lvl="1">
              <a:spcBef>
                <a:spcPts val="1200"/>
              </a:spcBef>
              <a:spcAft>
                <a:spcPts val="1200"/>
              </a:spcAft>
            </a:pPr>
            <a:r>
              <a:rPr lang="en-US" sz="1800" dirty="0"/>
              <a:t>Developing a system of support for VRCs to ensure all VR customers exploring or pursuing self-employment receive quality VR services regardless of their VRC’s level of proficiency.</a:t>
            </a:r>
          </a:p>
          <a:p>
            <a:pPr>
              <a:spcBef>
                <a:spcPts val="1200"/>
              </a:spcBef>
              <a:spcAft>
                <a:spcPts val="1200"/>
              </a:spcAft>
            </a:pPr>
            <a:r>
              <a:rPr lang="en-US" kern="100" dirty="0">
                <a:effectLst/>
                <a:ea typeface="Calibri" panose="020F0502020204030204" pitchFamily="34" charset="0"/>
                <a:cs typeface="Times New Roman" panose="02020603050405020304" pitchFamily="18" charset="0"/>
              </a:rPr>
              <a:t>Serves as a guide for The Center on Self-Employment in developing curriculum (</a:t>
            </a:r>
            <a:r>
              <a:rPr lang="en-US" kern="100" dirty="0">
                <a:effectLst/>
                <a:ea typeface="Calibri" panose="020F0502020204030204" pitchFamily="34" charset="0"/>
                <a:cs typeface="Times New Roman" panose="02020603050405020304" pitchFamily="18" charset="0"/>
                <a:hlinkClick r:id="rId4"/>
              </a:rPr>
              <a:t>https://centeronselfemployment.org/training/courses.cfm</a:t>
            </a:r>
            <a:r>
              <a:rPr lang="en-US" kern="100" dirty="0">
                <a:effectLst/>
                <a:ea typeface="Calibri" panose="020F0502020204030204" pitchFamily="34" charset="0"/>
                <a:cs typeface="Times New Roman" panose="02020603050405020304" pitchFamily="18" charset="0"/>
              </a:rPr>
              <a:t>)</a:t>
            </a:r>
            <a:endParaRPr lang="en-US" dirty="0"/>
          </a:p>
        </p:txBody>
      </p:sp>
      <p:pic>
        <p:nvPicPr>
          <p:cNvPr id="4" name="Picture 3">
            <a:extLst>
              <a:ext uri="{FF2B5EF4-FFF2-40B4-BE49-F238E27FC236}">
                <a16:creationId xmlns:a16="http://schemas.microsoft.com/office/drawing/2014/main" id="{6C7D203D-C9E5-FB78-8A02-CC864D2368AA}"/>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01138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42EA-B068-5B62-31E0-3935A3F7CB56}"/>
              </a:ext>
            </a:extLst>
          </p:cNvPr>
          <p:cNvSpPr>
            <a:spLocks noGrp="1"/>
          </p:cNvSpPr>
          <p:nvPr>
            <p:ph type="title"/>
          </p:nvPr>
        </p:nvSpPr>
        <p:spPr/>
        <p:txBody>
          <a:bodyPr>
            <a:normAutofit fontScale="90000"/>
          </a:bodyPr>
          <a:lstStyle/>
          <a:p>
            <a:r>
              <a:rPr lang="en-US" dirty="0"/>
              <a:t>VRC Self-Employment Proficiency Scale Development</a:t>
            </a:r>
          </a:p>
        </p:txBody>
      </p:sp>
      <p:graphicFrame>
        <p:nvGraphicFramePr>
          <p:cNvPr id="4" name="Content Placeholder 3">
            <a:extLst>
              <a:ext uri="{FF2B5EF4-FFF2-40B4-BE49-F238E27FC236}">
                <a16:creationId xmlns:a16="http://schemas.microsoft.com/office/drawing/2014/main" id="{35D0C75A-347B-7705-1F3D-D48A4B76714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925681310"/>
              </p:ext>
            </p:extLst>
          </p:nvPr>
        </p:nvGraphicFramePr>
        <p:xfrm>
          <a:off x="581192" y="2178756"/>
          <a:ext cx="11226986" cy="37140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32460670-DE15-23B2-2660-06305617806B}"/>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81192" y="5945899"/>
            <a:ext cx="1504783" cy="685759"/>
          </a:xfrm>
          <a:prstGeom prst="rect">
            <a:avLst/>
          </a:prstGeom>
        </p:spPr>
      </p:pic>
      <p:sp>
        <p:nvSpPr>
          <p:cNvPr id="7" name="TextBox 6">
            <a:extLst>
              <a:ext uri="{FF2B5EF4-FFF2-40B4-BE49-F238E27FC236}">
                <a16:creationId xmlns:a16="http://schemas.microsoft.com/office/drawing/2014/main" id="{6A2CFA6E-CF2F-6E5D-1B82-A8E761462118}"/>
              </a:ext>
            </a:extLst>
          </p:cNvPr>
          <p:cNvSpPr txBox="1"/>
          <p:nvPr/>
        </p:nvSpPr>
        <p:spPr>
          <a:xfrm>
            <a:off x="2337390" y="5892800"/>
            <a:ext cx="7517219" cy="307777"/>
          </a:xfrm>
          <a:prstGeom prst="rect">
            <a:avLst/>
          </a:prstGeom>
          <a:noFill/>
        </p:spPr>
        <p:txBody>
          <a:bodyPr wrap="square">
            <a:spAutoFit/>
          </a:bodyPr>
          <a:lstStyle/>
          <a:p>
            <a:r>
              <a:rPr lang="en-US" sz="1400" dirty="0"/>
              <a:t>Link to scale</a:t>
            </a:r>
            <a:r>
              <a:rPr lang="en-US" sz="1400" kern="100" dirty="0">
                <a:ea typeface="Calibri" panose="020F0502020204030204" pitchFamily="34" charset="0"/>
                <a:cs typeface="Times New Roman" panose="02020603050405020304" pitchFamily="18" charset="0"/>
              </a:rPr>
              <a:t>: </a:t>
            </a:r>
            <a:r>
              <a:rPr lang="en-US" sz="1400" kern="100" dirty="0">
                <a:ea typeface="Calibri" panose="020F0502020204030204" pitchFamily="34" charset="0"/>
                <a:cs typeface="Times New Roman" panose="02020603050405020304" pitchFamily="18" charset="0"/>
                <a:hlinkClick r:id="rId9"/>
              </a:rPr>
              <a:t>https://centeronselfemployment.org/documents/VRC_SE_Proficiency_Scale.pdf</a:t>
            </a:r>
            <a:r>
              <a:rPr lang="en-US" sz="1400" kern="100" dirty="0">
                <a:ea typeface="Calibri" panose="020F0502020204030204" pitchFamily="34" charset="0"/>
                <a:cs typeface="Times New Roman" panose="02020603050405020304" pitchFamily="18" charset="0"/>
              </a:rPr>
              <a:t> </a:t>
            </a:r>
            <a:endParaRPr lang="en-US" sz="1400" dirty="0"/>
          </a:p>
        </p:txBody>
      </p:sp>
    </p:spTree>
    <p:extLst>
      <p:ext uri="{BB962C8B-B14F-4D97-AF65-F5344CB8AC3E}">
        <p14:creationId xmlns:p14="http://schemas.microsoft.com/office/powerpoint/2010/main" val="1151230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CC11F-5855-56BA-4DA3-404331A28D88}"/>
              </a:ext>
            </a:extLst>
          </p:cNvPr>
          <p:cNvSpPr>
            <a:spLocks noGrp="1"/>
          </p:cNvSpPr>
          <p:nvPr>
            <p:ph type="title"/>
          </p:nvPr>
        </p:nvSpPr>
        <p:spPr/>
        <p:txBody>
          <a:bodyPr>
            <a:normAutofit fontScale="90000"/>
          </a:bodyPr>
          <a:lstStyle/>
          <a:p>
            <a:r>
              <a:rPr lang="en-US" dirty="0"/>
              <a:t>Using the VRC Self-Employment Proficiency Scale</a:t>
            </a:r>
          </a:p>
        </p:txBody>
      </p:sp>
      <p:sp>
        <p:nvSpPr>
          <p:cNvPr id="3" name="Content Placeholder 2">
            <a:extLst>
              <a:ext uri="{FF2B5EF4-FFF2-40B4-BE49-F238E27FC236}">
                <a16:creationId xmlns:a16="http://schemas.microsoft.com/office/drawing/2014/main" id="{65A83387-03BC-D331-325F-FDAD93F8F744}"/>
              </a:ext>
            </a:extLst>
          </p:cNvPr>
          <p:cNvSpPr>
            <a:spLocks noGrp="1"/>
          </p:cNvSpPr>
          <p:nvPr>
            <p:ph idx="1"/>
          </p:nvPr>
        </p:nvSpPr>
        <p:spPr>
          <a:xfrm>
            <a:off x="581193" y="1901397"/>
            <a:ext cx="11029615" cy="3859060"/>
          </a:xfrm>
        </p:spPr>
        <p:txBody>
          <a:bodyPr>
            <a:normAutofit/>
          </a:bodyPr>
          <a:lstStyle/>
          <a:p>
            <a:r>
              <a:rPr lang="en-US" dirty="0"/>
              <a:t>People with disabilities face far too many barriers to employment; we need to ensure all options are available to help counter those barriers, including self-employment.</a:t>
            </a:r>
          </a:p>
          <a:p>
            <a:r>
              <a:rPr lang="en-US" dirty="0"/>
              <a:t>To make that possible, VRCs need the knowledge/skills and support to help a person explore and pursue self-employment.</a:t>
            </a:r>
          </a:p>
          <a:p>
            <a:r>
              <a:rPr lang="en-US" dirty="0"/>
              <a:t>Using the scale:</a:t>
            </a:r>
          </a:p>
          <a:p>
            <a:pPr lvl="1"/>
            <a:r>
              <a:rPr lang="en-US" sz="1800" dirty="0"/>
              <a:t>If you are a VRC:  use the scale to ensure you are at least at a novice level (Use free training at </a:t>
            </a:r>
            <a:r>
              <a:rPr lang="en-US" sz="1800" dirty="0">
                <a:hlinkClick r:id="rId3"/>
              </a:rPr>
              <a:t>https://centeronselfemployment.org/training/courses.cfm</a:t>
            </a:r>
            <a:r>
              <a:rPr lang="en-US" sz="1800" dirty="0"/>
              <a:t>) </a:t>
            </a:r>
          </a:p>
          <a:p>
            <a:pPr lvl="1"/>
            <a:r>
              <a:rPr lang="en-US" sz="1800" dirty="0"/>
              <a:t>If you are a VR manager/administrator:  encourage all VRCs to reach the novice level and ensure your novice and competent level VRCs have someone at the expert level to provide support.</a:t>
            </a:r>
          </a:p>
          <a:p>
            <a:r>
              <a:rPr lang="en-US" dirty="0" err="1"/>
              <a:t>HireAbility</a:t>
            </a:r>
            <a:r>
              <a:rPr lang="en-US" dirty="0"/>
              <a:t> VT has created a plan to do this!</a:t>
            </a:r>
          </a:p>
        </p:txBody>
      </p:sp>
      <p:pic>
        <p:nvPicPr>
          <p:cNvPr id="4" name="Picture 3">
            <a:extLst>
              <a:ext uri="{FF2B5EF4-FFF2-40B4-BE49-F238E27FC236}">
                <a16:creationId xmlns:a16="http://schemas.microsoft.com/office/drawing/2014/main" id="{E92697F9-5369-90CF-27CB-56DAB7267887}"/>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581192" y="5945899"/>
            <a:ext cx="1504783" cy="685759"/>
          </a:xfrm>
          <a:prstGeom prst="rect">
            <a:avLst/>
          </a:prstGeom>
        </p:spPr>
      </p:pic>
    </p:spTree>
    <p:extLst>
      <p:ext uri="{BB962C8B-B14F-4D97-AF65-F5344CB8AC3E}">
        <p14:creationId xmlns:p14="http://schemas.microsoft.com/office/powerpoint/2010/main" val="3992145687"/>
      </p:ext>
    </p:extLst>
  </p:cSld>
  <p:clrMapOvr>
    <a:masterClrMapping/>
  </p:clrMapOvr>
</p:sld>
</file>

<file path=ppt/theme/theme1.xml><?xml version="1.0" encoding="utf-8"?>
<a:theme xmlns:a="http://schemas.openxmlformats.org/drawingml/2006/main" name="Dividend">
  <a:themeElements>
    <a:clrScheme name="HireAbility Vermont">
      <a:dk1>
        <a:srgbClr val="000000"/>
      </a:dk1>
      <a:lt1>
        <a:srgbClr val="FFFFFF"/>
      </a:lt1>
      <a:dk2>
        <a:srgbClr val="44546A"/>
      </a:dk2>
      <a:lt2>
        <a:srgbClr val="E7E6E6"/>
      </a:lt2>
      <a:accent1>
        <a:srgbClr val="1D3B1F"/>
      </a:accent1>
      <a:accent2>
        <a:srgbClr val="DF7627"/>
      </a:accent2>
      <a:accent3>
        <a:srgbClr val="E6E7E8"/>
      </a:accent3>
      <a:accent4>
        <a:srgbClr val="FBAA26"/>
      </a:accent4>
      <a:accent5>
        <a:srgbClr val="508E57"/>
      </a:accent5>
      <a:accent6>
        <a:srgbClr val="006650"/>
      </a:accent6>
      <a:hlink>
        <a:srgbClr val="DF7627"/>
      </a:hlink>
      <a:folHlink>
        <a:srgbClr val="00665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VR-T-PPT.pptx" id="{F565668E-C078-4F41-AAB9-67B4C203BAD6}" vid="{711145B2-33D2-425E-8E15-CF0FCE5CDB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6487694-5c12-4c54-891a-43287d3e1e32" xsi:nil="true"/>
    <lcf76f155ced4ddcb4097134ff3c332f xmlns="36ce7d3b-e071-493e-8443-206e912dd496">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B589FE35D285644A7B228F02350E0E9" ma:contentTypeVersion="18" ma:contentTypeDescription="Create a new document." ma:contentTypeScope="" ma:versionID="ef6fb754881cbd8090c757f143a4b254">
  <xsd:schema xmlns:xsd="http://www.w3.org/2001/XMLSchema" xmlns:xs="http://www.w3.org/2001/XMLSchema" xmlns:p="http://schemas.microsoft.com/office/2006/metadata/properties" xmlns:ns2="36ce7d3b-e071-493e-8443-206e912dd496" xmlns:ns3="66487694-5c12-4c54-891a-43287d3e1e32" targetNamespace="http://schemas.microsoft.com/office/2006/metadata/properties" ma:root="true" ma:fieldsID="62a24157c25ca9b6d0dafd5f478d02e8" ns2:_="" ns3:_="">
    <xsd:import namespace="36ce7d3b-e071-493e-8443-206e912dd496"/>
    <xsd:import namespace="66487694-5c12-4c54-891a-43287d3e1e3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ce7d3b-e071-493e-8443-206e912dd4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ba60a13d-023a-4cf3-9d0a-f9bb9c1f952d"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487694-5c12-4c54-891a-43287d3e1e3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dee93cf-75f6-4aff-bb2b-c17dac92e6a6}" ma:internalName="TaxCatchAll" ma:showField="CatchAllData" ma:web="66487694-5c12-4c54-891a-43287d3e1e3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E78AF6-EC70-4615-8BAA-5020F1CE07EA}">
  <ds:schemaRefs>
    <ds:schemaRef ds:uri="36ce7d3b-e071-493e-8443-206e912dd496"/>
    <ds:schemaRef ds:uri="446bfa69-f934-4d0a-a7e4-e1f3e2d88997"/>
    <ds:schemaRef ds:uri="66487694-5c12-4c54-891a-43287d3e1e32"/>
    <ds:schemaRef ds:uri="f4bfdeab-4bde-458f-a593-71cfc353f0e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68B0211-ED64-4452-8F05-E0E296A2E988}">
  <ds:schemaRefs>
    <ds:schemaRef ds:uri="36ce7d3b-e071-493e-8443-206e912dd496"/>
    <ds:schemaRef ds:uri="66487694-5c12-4c54-891a-43287d3e1e3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A473060-6B86-44A1-8C10-CA72B354A3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TotalTime>
  <Words>3484</Words>
  <Application>Microsoft Office PowerPoint</Application>
  <PresentationFormat>Widescreen</PresentationFormat>
  <Paragraphs>254</Paragraphs>
  <Slides>22</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Courier New</vt:lpstr>
      <vt:lpstr>Georgia</vt:lpstr>
      <vt:lpstr>Wingdings</vt:lpstr>
      <vt:lpstr>Wingdings 2</vt:lpstr>
      <vt:lpstr>Dividend</vt:lpstr>
      <vt:lpstr>Supporting Counselors to Empower Entrepreneurs</vt:lpstr>
      <vt:lpstr>Introduction</vt:lpstr>
      <vt:lpstr>What will be covered?</vt:lpstr>
      <vt:lpstr>Self-Employment in Vermont</vt:lpstr>
      <vt:lpstr>Background &amp; Organizational Needs of HAVT</vt:lpstr>
      <vt:lpstr>Process Map</vt:lpstr>
      <vt:lpstr>VRC Self-Employment Proficiency Scale</vt:lpstr>
      <vt:lpstr>VRC Self-Employment Proficiency Scale Development</vt:lpstr>
      <vt:lpstr>Using the VRC Self-Employment Proficiency Scale</vt:lpstr>
      <vt:lpstr>The Goals to Improve HAVT Self-Employment Services</vt:lpstr>
      <vt:lpstr>The New HAVT Self-Employment Policy</vt:lpstr>
      <vt:lpstr>Spending Guidelines</vt:lpstr>
      <vt:lpstr>Documentation &amp; Considerations</vt:lpstr>
      <vt:lpstr>Training &amp; Resources for Staff</vt:lpstr>
      <vt:lpstr>Community of Practice</vt:lpstr>
      <vt:lpstr>Participant Expectations &amp; Requirements</vt:lpstr>
      <vt:lpstr>Core Steps to Self-Employment</vt:lpstr>
      <vt:lpstr>Follow-Up and Closure</vt:lpstr>
      <vt:lpstr>HAVT Current Status &amp; Next Steps</vt:lpstr>
      <vt:lpstr>Resources &amp; References</vt:lpstr>
      <vt:lpstr>Contact Information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HireAbility PowerPoint template</dc:title>
  <dc:creator>Jordan Meserole</dc:creator>
  <cp:lastModifiedBy>Theresa Hamrick</cp:lastModifiedBy>
  <cp:revision>2</cp:revision>
  <dcterms:created xsi:type="dcterms:W3CDTF">2021-12-10T17:34:42Z</dcterms:created>
  <dcterms:modified xsi:type="dcterms:W3CDTF">2024-10-21T03:33:34Z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19500</vt:r8>
  </property>
  <property fmtid="{D5CDD505-2E9C-101B-9397-08002B2CF9AE}" pid="3" name="xd_Signature">
    <vt:bool>false</vt:bool>
  </property>
  <property fmtid="{D5CDD505-2E9C-101B-9397-08002B2CF9AE}" pid="4" name="xd_ProgID">
    <vt:lpwstr/>
  </property>
  <property fmtid="{D5CDD505-2E9C-101B-9397-08002B2CF9AE}" pid="5" name="TriggerFlowInfo">
    <vt:lpwstr/>
  </property>
  <property fmtid="{D5CDD505-2E9C-101B-9397-08002B2CF9AE}" pid="6" name="ComplianceAssetId">
    <vt:lpwstr/>
  </property>
  <property fmtid="{D5CDD505-2E9C-101B-9397-08002B2CF9AE}" pid="7" name="TemplateUrl">
    <vt:lpwstr/>
  </property>
  <property fmtid="{D5CDD505-2E9C-101B-9397-08002B2CF9AE}" pid="8" name="RoutingRuleDescription">
    <vt:lpwstr>na</vt:lpwstr>
  </property>
  <property fmtid="{D5CDD505-2E9C-101B-9397-08002B2CF9AE}" pid="9" name="DocumentSetDescription">
    <vt:lpwstr>Holding area for documents that are not yet on SharePoint because they are not developed enough for prime time.</vt:lpwstr>
  </property>
  <property fmtid="{D5CDD505-2E9C-101B-9397-08002B2CF9AE}" pid="10" name="DocStatus">
    <vt:lpwstr>Rework</vt:lpwstr>
  </property>
  <property fmtid="{D5CDD505-2E9C-101B-9397-08002B2CF9AE}" pid="11" name="MediaServiceImageTags">
    <vt:lpwstr/>
  </property>
  <property fmtid="{D5CDD505-2E9C-101B-9397-08002B2CF9AE}" pid="12" name="Owner">
    <vt:lpwstr>14;#Porter, Alice</vt:lpwstr>
  </property>
  <property fmtid="{D5CDD505-2E9C-101B-9397-08002B2CF9AE}" pid="13" name="_ExtendedDescription">
    <vt:lpwstr/>
  </property>
  <property fmtid="{D5CDD505-2E9C-101B-9397-08002B2CF9AE}" pid="14" name="DocType">
    <vt:lpwstr>Sample or Template</vt:lpwstr>
  </property>
  <property fmtid="{D5CDD505-2E9C-101B-9397-08002B2CF9AE}" pid="15" name="Unit">
    <vt:lpwstr>DVR</vt:lpwstr>
  </property>
  <property fmtid="{D5CDD505-2E9C-101B-9397-08002B2CF9AE}" pid="16" name="Status">
    <vt:lpwstr>Draft</vt:lpwstr>
  </property>
  <property fmtid="{D5CDD505-2E9C-101B-9397-08002B2CF9AE}" pid="17" name="Team">
    <vt:lpwstr>-</vt:lpwstr>
  </property>
  <property fmtid="{D5CDD505-2E9C-101B-9397-08002B2CF9AE}" pid="18" name="DocID">
    <vt:lpwstr>DVR-T-PPT</vt:lpwstr>
  </property>
  <property fmtid="{D5CDD505-2E9C-101B-9397-08002B2CF9AE}" pid="19" name="_dlc_DocIdItemGuid">
    <vt:lpwstr>97953b4c-f39b-4f17-bdc1-351ddd8404f1</vt:lpwstr>
  </property>
  <property fmtid="{D5CDD505-2E9C-101B-9397-08002B2CF9AE}" pid="20" name="ContentTypeId">
    <vt:lpwstr>0x0101007B589FE35D285644A7B228F02350E0E9</vt:lpwstr>
  </property>
</Properties>
</file>