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1" r:id="rId5"/>
    <p:sldId id="262" r:id="rId6"/>
    <p:sldId id="263" r:id="rId7"/>
    <p:sldId id="264" r:id="rId8"/>
    <p:sldId id="266" r:id="rId9"/>
    <p:sldId id="270" r:id="rId10"/>
    <p:sldId id="271" r:id="rId11"/>
    <p:sldId id="272" r:id="rId12"/>
    <p:sldId id="277" r:id="rId13"/>
    <p:sldId id="276" r:id="rId14"/>
    <p:sldId id="278" r:id="rId15"/>
    <p:sldId id="275" r:id="rId16"/>
    <p:sldId id="274" r:id="rId17"/>
    <p:sldId id="279"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p:restoredTop sz="94638"/>
  </p:normalViewPr>
  <p:slideViewPr>
    <p:cSldViewPr snapToGrid="0">
      <p:cViewPr varScale="1">
        <p:scale>
          <a:sx n="106" d="100"/>
          <a:sy n="106" d="100"/>
        </p:scale>
        <p:origin x="8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8956-250B-4171-0663-4C1408CFA9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3E6374-CF7A-D99A-B98A-7E3C367F56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5DA013-01EA-EB8D-E5F5-87D7CB263287}"/>
              </a:ext>
            </a:extLst>
          </p:cNvPr>
          <p:cNvSpPr>
            <a:spLocks noGrp="1"/>
          </p:cNvSpPr>
          <p:nvPr>
            <p:ph type="dt" sz="half" idx="10"/>
          </p:nvPr>
        </p:nvSpPr>
        <p:spPr/>
        <p:txBody>
          <a:bodyPr/>
          <a:lstStyle/>
          <a:p>
            <a:fld id="{5F09DC3E-3598-5C4E-AC82-AC1B0BF7DD44}" type="datetimeFigureOut">
              <a:rPr lang="en-US" smtClean="0"/>
              <a:t>03/26/2025</a:t>
            </a:fld>
            <a:endParaRPr lang="en-US"/>
          </a:p>
        </p:txBody>
      </p:sp>
      <p:sp>
        <p:nvSpPr>
          <p:cNvPr id="5" name="Footer Placeholder 4">
            <a:extLst>
              <a:ext uri="{FF2B5EF4-FFF2-40B4-BE49-F238E27FC236}">
                <a16:creationId xmlns:a16="http://schemas.microsoft.com/office/drawing/2014/main" id="{6D2BA321-BB33-1122-0C3D-EB903CAA5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CBD55-FCB6-3E13-B477-6862A10AB13D}"/>
              </a:ext>
            </a:extLst>
          </p:cNvPr>
          <p:cNvSpPr>
            <a:spLocks noGrp="1"/>
          </p:cNvSpPr>
          <p:nvPr>
            <p:ph type="sldNum" sz="quarter" idx="12"/>
          </p:nvPr>
        </p:nvSpPr>
        <p:spPr/>
        <p:txBody>
          <a:bodyPr/>
          <a:lstStyle/>
          <a:p>
            <a:fld id="{501297D0-74CC-504B-9F0D-BA4415BD4013}" type="slidenum">
              <a:rPr lang="en-US" smtClean="0"/>
              <a:t>‹#›</a:t>
            </a:fld>
            <a:endParaRPr lang="en-US"/>
          </a:p>
        </p:txBody>
      </p:sp>
    </p:spTree>
    <p:extLst>
      <p:ext uri="{BB962C8B-B14F-4D97-AF65-F5344CB8AC3E}">
        <p14:creationId xmlns:p14="http://schemas.microsoft.com/office/powerpoint/2010/main" val="3410375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1FE9-96B6-C6AC-B819-D505EBE14A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406352-97C5-D3F4-B252-7ABB5E702E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61E945-F090-D4E9-ACD6-2DB89DD0C57A}"/>
              </a:ext>
            </a:extLst>
          </p:cNvPr>
          <p:cNvSpPr>
            <a:spLocks noGrp="1"/>
          </p:cNvSpPr>
          <p:nvPr>
            <p:ph type="dt" sz="half" idx="10"/>
          </p:nvPr>
        </p:nvSpPr>
        <p:spPr/>
        <p:txBody>
          <a:bodyPr/>
          <a:lstStyle/>
          <a:p>
            <a:fld id="{5F09DC3E-3598-5C4E-AC82-AC1B0BF7DD44}" type="datetimeFigureOut">
              <a:rPr lang="en-US" smtClean="0"/>
              <a:t>03/26/2025</a:t>
            </a:fld>
            <a:endParaRPr lang="en-US"/>
          </a:p>
        </p:txBody>
      </p:sp>
      <p:sp>
        <p:nvSpPr>
          <p:cNvPr id="5" name="Footer Placeholder 4">
            <a:extLst>
              <a:ext uri="{FF2B5EF4-FFF2-40B4-BE49-F238E27FC236}">
                <a16:creationId xmlns:a16="http://schemas.microsoft.com/office/drawing/2014/main" id="{12924E8D-B2BD-BAFF-9B5E-ED2915F21D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71E6E-1DCB-613A-A3D7-7811DF73CA34}"/>
              </a:ext>
            </a:extLst>
          </p:cNvPr>
          <p:cNvSpPr>
            <a:spLocks noGrp="1"/>
          </p:cNvSpPr>
          <p:nvPr>
            <p:ph type="sldNum" sz="quarter" idx="12"/>
          </p:nvPr>
        </p:nvSpPr>
        <p:spPr/>
        <p:txBody>
          <a:bodyPr/>
          <a:lstStyle/>
          <a:p>
            <a:fld id="{501297D0-74CC-504B-9F0D-BA4415BD4013}" type="slidenum">
              <a:rPr lang="en-US" smtClean="0"/>
              <a:t>‹#›</a:t>
            </a:fld>
            <a:endParaRPr lang="en-US"/>
          </a:p>
        </p:txBody>
      </p:sp>
    </p:spTree>
    <p:extLst>
      <p:ext uri="{BB962C8B-B14F-4D97-AF65-F5344CB8AC3E}">
        <p14:creationId xmlns:p14="http://schemas.microsoft.com/office/powerpoint/2010/main" val="2907270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E4AEFF-1130-D6DB-E685-3207AA5E83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4B25AB-9B10-F524-8027-DBE1DEECFB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59B0C-68FF-0328-6DDC-A3AE1D0B938D}"/>
              </a:ext>
            </a:extLst>
          </p:cNvPr>
          <p:cNvSpPr>
            <a:spLocks noGrp="1"/>
          </p:cNvSpPr>
          <p:nvPr>
            <p:ph type="dt" sz="half" idx="10"/>
          </p:nvPr>
        </p:nvSpPr>
        <p:spPr/>
        <p:txBody>
          <a:bodyPr/>
          <a:lstStyle/>
          <a:p>
            <a:fld id="{5F09DC3E-3598-5C4E-AC82-AC1B0BF7DD44}" type="datetimeFigureOut">
              <a:rPr lang="en-US" smtClean="0"/>
              <a:t>03/26/2025</a:t>
            </a:fld>
            <a:endParaRPr lang="en-US"/>
          </a:p>
        </p:txBody>
      </p:sp>
      <p:sp>
        <p:nvSpPr>
          <p:cNvPr id="5" name="Footer Placeholder 4">
            <a:extLst>
              <a:ext uri="{FF2B5EF4-FFF2-40B4-BE49-F238E27FC236}">
                <a16:creationId xmlns:a16="http://schemas.microsoft.com/office/drawing/2014/main" id="{FEFA6B83-3B5F-AF36-9F54-DC65389CD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1B71A8-3F77-513F-0EB2-C870D5A96A9E}"/>
              </a:ext>
            </a:extLst>
          </p:cNvPr>
          <p:cNvSpPr>
            <a:spLocks noGrp="1"/>
          </p:cNvSpPr>
          <p:nvPr>
            <p:ph type="sldNum" sz="quarter" idx="12"/>
          </p:nvPr>
        </p:nvSpPr>
        <p:spPr/>
        <p:txBody>
          <a:bodyPr/>
          <a:lstStyle/>
          <a:p>
            <a:fld id="{501297D0-74CC-504B-9F0D-BA4415BD4013}" type="slidenum">
              <a:rPr lang="en-US" smtClean="0"/>
              <a:t>‹#›</a:t>
            </a:fld>
            <a:endParaRPr lang="en-US"/>
          </a:p>
        </p:txBody>
      </p:sp>
    </p:spTree>
    <p:extLst>
      <p:ext uri="{BB962C8B-B14F-4D97-AF65-F5344CB8AC3E}">
        <p14:creationId xmlns:p14="http://schemas.microsoft.com/office/powerpoint/2010/main" val="635859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2321-5D66-4621-E0E5-74B2E8A87B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DA94AE-8016-E3A0-2EB3-37373F9D5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1B96-6E17-DC9F-42FE-E86AEAAA5CAE}"/>
              </a:ext>
            </a:extLst>
          </p:cNvPr>
          <p:cNvSpPr>
            <a:spLocks noGrp="1"/>
          </p:cNvSpPr>
          <p:nvPr>
            <p:ph type="dt" sz="half" idx="10"/>
          </p:nvPr>
        </p:nvSpPr>
        <p:spPr/>
        <p:txBody>
          <a:bodyPr/>
          <a:lstStyle/>
          <a:p>
            <a:fld id="{5F09DC3E-3598-5C4E-AC82-AC1B0BF7DD44}" type="datetimeFigureOut">
              <a:rPr lang="en-US" smtClean="0"/>
              <a:t>03/26/2025</a:t>
            </a:fld>
            <a:endParaRPr lang="en-US"/>
          </a:p>
        </p:txBody>
      </p:sp>
      <p:sp>
        <p:nvSpPr>
          <p:cNvPr id="5" name="Footer Placeholder 4">
            <a:extLst>
              <a:ext uri="{FF2B5EF4-FFF2-40B4-BE49-F238E27FC236}">
                <a16:creationId xmlns:a16="http://schemas.microsoft.com/office/drawing/2014/main" id="{FA9C68F8-D996-254D-A9F7-64ED95727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D90D29-AEBF-E68C-481E-CE20742D86D7}"/>
              </a:ext>
            </a:extLst>
          </p:cNvPr>
          <p:cNvSpPr>
            <a:spLocks noGrp="1"/>
          </p:cNvSpPr>
          <p:nvPr>
            <p:ph type="sldNum" sz="quarter" idx="12"/>
          </p:nvPr>
        </p:nvSpPr>
        <p:spPr/>
        <p:txBody>
          <a:bodyPr/>
          <a:lstStyle/>
          <a:p>
            <a:fld id="{501297D0-74CC-504B-9F0D-BA4415BD4013}" type="slidenum">
              <a:rPr lang="en-US" smtClean="0"/>
              <a:t>‹#›</a:t>
            </a:fld>
            <a:endParaRPr lang="en-US"/>
          </a:p>
        </p:txBody>
      </p:sp>
    </p:spTree>
    <p:extLst>
      <p:ext uri="{BB962C8B-B14F-4D97-AF65-F5344CB8AC3E}">
        <p14:creationId xmlns:p14="http://schemas.microsoft.com/office/powerpoint/2010/main" val="408356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1D25-3F81-C4B3-B5CE-6E02DB6367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E8B061-BC47-B455-31B5-838EAFD703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7644EA-0E8E-1E0F-C207-8BB1498A3826}"/>
              </a:ext>
            </a:extLst>
          </p:cNvPr>
          <p:cNvSpPr>
            <a:spLocks noGrp="1"/>
          </p:cNvSpPr>
          <p:nvPr>
            <p:ph type="dt" sz="half" idx="10"/>
          </p:nvPr>
        </p:nvSpPr>
        <p:spPr/>
        <p:txBody>
          <a:bodyPr/>
          <a:lstStyle/>
          <a:p>
            <a:fld id="{5F09DC3E-3598-5C4E-AC82-AC1B0BF7DD44}" type="datetimeFigureOut">
              <a:rPr lang="en-US" smtClean="0"/>
              <a:t>03/26/2025</a:t>
            </a:fld>
            <a:endParaRPr lang="en-US"/>
          </a:p>
        </p:txBody>
      </p:sp>
      <p:sp>
        <p:nvSpPr>
          <p:cNvPr id="5" name="Footer Placeholder 4">
            <a:extLst>
              <a:ext uri="{FF2B5EF4-FFF2-40B4-BE49-F238E27FC236}">
                <a16:creationId xmlns:a16="http://schemas.microsoft.com/office/drawing/2014/main" id="{293F941B-34E5-FD3C-000C-9FC01FED0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F5082F-11A9-281D-A397-DD4F94B1B500}"/>
              </a:ext>
            </a:extLst>
          </p:cNvPr>
          <p:cNvSpPr>
            <a:spLocks noGrp="1"/>
          </p:cNvSpPr>
          <p:nvPr>
            <p:ph type="sldNum" sz="quarter" idx="12"/>
          </p:nvPr>
        </p:nvSpPr>
        <p:spPr/>
        <p:txBody>
          <a:bodyPr/>
          <a:lstStyle/>
          <a:p>
            <a:fld id="{501297D0-74CC-504B-9F0D-BA4415BD4013}" type="slidenum">
              <a:rPr lang="en-US" smtClean="0"/>
              <a:t>‹#›</a:t>
            </a:fld>
            <a:endParaRPr lang="en-US"/>
          </a:p>
        </p:txBody>
      </p:sp>
    </p:spTree>
    <p:extLst>
      <p:ext uri="{BB962C8B-B14F-4D97-AF65-F5344CB8AC3E}">
        <p14:creationId xmlns:p14="http://schemas.microsoft.com/office/powerpoint/2010/main" val="4047917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6F3C7-E713-03A2-AB47-2CCF5ACD76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9A5DED-1AAA-612F-EFA0-FEF6DEF815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CB2BCC-307D-3945-E5EA-E36B0EEB79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9648D3-96D0-6D7C-F09B-32B34EDFE707}"/>
              </a:ext>
            </a:extLst>
          </p:cNvPr>
          <p:cNvSpPr>
            <a:spLocks noGrp="1"/>
          </p:cNvSpPr>
          <p:nvPr>
            <p:ph type="dt" sz="half" idx="10"/>
          </p:nvPr>
        </p:nvSpPr>
        <p:spPr/>
        <p:txBody>
          <a:bodyPr/>
          <a:lstStyle/>
          <a:p>
            <a:fld id="{5F09DC3E-3598-5C4E-AC82-AC1B0BF7DD44}" type="datetimeFigureOut">
              <a:rPr lang="en-US" smtClean="0"/>
              <a:t>03/26/2025</a:t>
            </a:fld>
            <a:endParaRPr lang="en-US"/>
          </a:p>
        </p:txBody>
      </p:sp>
      <p:sp>
        <p:nvSpPr>
          <p:cNvPr id="6" name="Footer Placeholder 5">
            <a:extLst>
              <a:ext uri="{FF2B5EF4-FFF2-40B4-BE49-F238E27FC236}">
                <a16:creationId xmlns:a16="http://schemas.microsoft.com/office/drawing/2014/main" id="{93A00073-1999-A8D8-4197-576E735C4E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5927A4-914C-90CE-D7CD-7C5E54A7C303}"/>
              </a:ext>
            </a:extLst>
          </p:cNvPr>
          <p:cNvSpPr>
            <a:spLocks noGrp="1"/>
          </p:cNvSpPr>
          <p:nvPr>
            <p:ph type="sldNum" sz="quarter" idx="12"/>
          </p:nvPr>
        </p:nvSpPr>
        <p:spPr/>
        <p:txBody>
          <a:bodyPr/>
          <a:lstStyle/>
          <a:p>
            <a:fld id="{501297D0-74CC-504B-9F0D-BA4415BD4013}" type="slidenum">
              <a:rPr lang="en-US" smtClean="0"/>
              <a:t>‹#›</a:t>
            </a:fld>
            <a:endParaRPr lang="en-US"/>
          </a:p>
        </p:txBody>
      </p:sp>
    </p:spTree>
    <p:extLst>
      <p:ext uri="{BB962C8B-B14F-4D97-AF65-F5344CB8AC3E}">
        <p14:creationId xmlns:p14="http://schemas.microsoft.com/office/powerpoint/2010/main" val="2854509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AFF0-3BA1-2D23-3BBA-2D1330D5A6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1AE765-814F-E8A0-7D25-DA06359B62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5A9297-3F25-5C4E-3CB7-014F88A78D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A9C650-FC57-7F41-D341-298F0B87D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8630DA-4C90-77EF-4662-C8788C9884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BB13BD-AD83-DCC1-F75A-44CCAD2BA6F4}"/>
              </a:ext>
            </a:extLst>
          </p:cNvPr>
          <p:cNvSpPr>
            <a:spLocks noGrp="1"/>
          </p:cNvSpPr>
          <p:nvPr>
            <p:ph type="dt" sz="half" idx="10"/>
          </p:nvPr>
        </p:nvSpPr>
        <p:spPr/>
        <p:txBody>
          <a:bodyPr/>
          <a:lstStyle/>
          <a:p>
            <a:fld id="{5F09DC3E-3598-5C4E-AC82-AC1B0BF7DD44}" type="datetimeFigureOut">
              <a:rPr lang="en-US" smtClean="0"/>
              <a:t>03/26/2025</a:t>
            </a:fld>
            <a:endParaRPr lang="en-US"/>
          </a:p>
        </p:txBody>
      </p:sp>
      <p:sp>
        <p:nvSpPr>
          <p:cNvPr id="8" name="Footer Placeholder 7">
            <a:extLst>
              <a:ext uri="{FF2B5EF4-FFF2-40B4-BE49-F238E27FC236}">
                <a16:creationId xmlns:a16="http://schemas.microsoft.com/office/drawing/2014/main" id="{C37B00ED-FA2A-BE23-F0C1-3CD4EB6FAC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4CBEDF-D8E5-BDB0-A4C9-EFE01A392006}"/>
              </a:ext>
            </a:extLst>
          </p:cNvPr>
          <p:cNvSpPr>
            <a:spLocks noGrp="1"/>
          </p:cNvSpPr>
          <p:nvPr>
            <p:ph type="sldNum" sz="quarter" idx="12"/>
          </p:nvPr>
        </p:nvSpPr>
        <p:spPr/>
        <p:txBody>
          <a:bodyPr/>
          <a:lstStyle/>
          <a:p>
            <a:fld id="{501297D0-74CC-504B-9F0D-BA4415BD4013}" type="slidenum">
              <a:rPr lang="en-US" smtClean="0"/>
              <a:t>‹#›</a:t>
            </a:fld>
            <a:endParaRPr lang="en-US"/>
          </a:p>
        </p:txBody>
      </p:sp>
    </p:spTree>
    <p:extLst>
      <p:ext uri="{BB962C8B-B14F-4D97-AF65-F5344CB8AC3E}">
        <p14:creationId xmlns:p14="http://schemas.microsoft.com/office/powerpoint/2010/main" val="651993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EEB3-AEC0-BF3B-851F-21BC9494A7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F5643-6691-E42C-4848-A1855BC0332D}"/>
              </a:ext>
            </a:extLst>
          </p:cNvPr>
          <p:cNvSpPr>
            <a:spLocks noGrp="1"/>
          </p:cNvSpPr>
          <p:nvPr>
            <p:ph type="dt" sz="half" idx="10"/>
          </p:nvPr>
        </p:nvSpPr>
        <p:spPr/>
        <p:txBody>
          <a:bodyPr/>
          <a:lstStyle/>
          <a:p>
            <a:fld id="{5F09DC3E-3598-5C4E-AC82-AC1B0BF7DD44}" type="datetimeFigureOut">
              <a:rPr lang="en-US" smtClean="0"/>
              <a:t>03/26/2025</a:t>
            </a:fld>
            <a:endParaRPr lang="en-US"/>
          </a:p>
        </p:txBody>
      </p:sp>
      <p:sp>
        <p:nvSpPr>
          <p:cNvPr id="4" name="Footer Placeholder 3">
            <a:extLst>
              <a:ext uri="{FF2B5EF4-FFF2-40B4-BE49-F238E27FC236}">
                <a16:creationId xmlns:a16="http://schemas.microsoft.com/office/drawing/2014/main" id="{89492342-C83C-0087-5AF6-7E0F0C05DF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85C672-4FFF-AF61-5925-F5ED582DD198}"/>
              </a:ext>
            </a:extLst>
          </p:cNvPr>
          <p:cNvSpPr>
            <a:spLocks noGrp="1"/>
          </p:cNvSpPr>
          <p:nvPr>
            <p:ph type="sldNum" sz="quarter" idx="12"/>
          </p:nvPr>
        </p:nvSpPr>
        <p:spPr/>
        <p:txBody>
          <a:bodyPr/>
          <a:lstStyle/>
          <a:p>
            <a:fld id="{501297D0-74CC-504B-9F0D-BA4415BD4013}" type="slidenum">
              <a:rPr lang="en-US" smtClean="0"/>
              <a:t>‹#›</a:t>
            </a:fld>
            <a:endParaRPr lang="en-US"/>
          </a:p>
        </p:txBody>
      </p:sp>
    </p:spTree>
    <p:extLst>
      <p:ext uri="{BB962C8B-B14F-4D97-AF65-F5344CB8AC3E}">
        <p14:creationId xmlns:p14="http://schemas.microsoft.com/office/powerpoint/2010/main" val="89645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263198-E725-2E5D-6CFA-F3B81F6AFE64}"/>
              </a:ext>
            </a:extLst>
          </p:cNvPr>
          <p:cNvSpPr>
            <a:spLocks noGrp="1"/>
          </p:cNvSpPr>
          <p:nvPr>
            <p:ph type="dt" sz="half" idx="10"/>
          </p:nvPr>
        </p:nvSpPr>
        <p:spPr/>
        <p:txBody>
          <a:bodyPr/>
          <a:lstStyle/>
          <a:p>
            <a:fld id="{5F09DC3E-3598-5C4E-AC82-AC1B0BF7DD44}" type="datetimeFigureOut">
              <a:rPr lang="en-US" smtClean="0"/>
              <a:t>03/26/2025</a:t>
            </a:fld>
            <a:endParaRPr lang="en-US"/>
          </a:p>
        </p:txBody>
      </p:sp>
      <p:sp>
        <p:nvSpPr>
          <p:cNvPr id="3" name="Footer Placeholder 2">
            <a:extLst>
              <a:ext uri="{FF2B5EF4-FFF2-40B4-BE49-F238E27FC236}">
                <a16:creationId xmlns:a16="http://schemas.microsoft.com/office/drawing/2014/main" id="{74FBA34B-C10B-7CB0-5151-DB820375D4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7FF4A4-FB11-35E2-2573-2AE200EBD10C}"/>
              </a:ext>
            </a:extLst>
          </p:cNvPr>
          <p:cNvSpPr>
            <a:spLocks noGrp="1"/>
          </p:cNvSpPr>
          <p:nvPr>
            <p:ph type="sldNum" sz="quarter" idx="12"/>
          </p:nvPr>
        </p:nvSpPr>
        <p:spPr/>
        <p:txBody>
          <a:bodyPr/>
          <a:lstStyle/>
          <a:p>
            <a:fld id="{501297D0-74CC-504B-9F0D-BA4415BD4013}" type="slidenum">
              <a:rPr lang="en-US" smtClean="0"/>
              <a:t>‹#›</a:t>
            </a:fld>
            <a:endParaRPr lang="en-US"/>
          </a:p>
        </p:txBody>
      </p:sp>
    </p:spTree>
    <p:extLst>
      <p:ext uri="{BB962C8B-B14F-4D97-AF65-F5344CB8AC3E}">
        <p14:creationId xmlns:p14="http://schemas.microsoft.com/office/powerpoint/2010/main" val="277008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CAB9-E217-9A7E-8105-42A536E0F0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AA4D42-251C-68A9-B7FB-1A419DF41A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F66C15-FEEA-7058-0802-05A0921754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34E9EF-A01E-23D1-119D-AB2B0BE8EE90}"/>
              </a:ext>
            </a:extLst>
          </p:cNvPr>
          <p:cNvSpPr>
            <a:spLocks noGrp="1"/>
          </p:cNvSpPr>
          <p:nvPr>
            <p:ph type="dt" sz="half" idx="10"/>
          </p:nvPr>
        </p:nvSpPr>
        <p:spPr/>
        <p:txBody>
          <a:bodyPr/>
          <a:lstStyle/>
          <a:p>
            <a:fld id="{5F09DC3E-3598-5C4E-AC82-AC1B0BF7DD44}" type="datetimeFigureOut">
              <a:rPr lang="en-US" smtClean="0"/>
              <a:t>03/26/2025</a:t>
            </a:fld>
            <a:endParaRPr lang="en-US"/>
          </a:p>
        </p:txBody>
      </p:sp>
      <p:sp>
        <p:nvSpPr>
          <p:cNvPr id="6" name="Footer Placeholder 5">
            <a:extLst>
              <a:ext uri="{FF2B5EF4-FFF2-40B4-BE49-F238E27FC236}">
                <a16:creationId xmlns:a16="http://schemas.microsoft.com/office/drawing/2014/main" id="{6355D8BC-FC2E-9AAE-82A2-1A7F564E4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611E75-B11B-A5ED-8F1D-3D1B1C5FB8B2}"/>
              </a:ext>
            </a:extLst>
          </p:cNvPr>
          <p:cNvSpPr>
            <a:spLocks noGrp="1"/>
          </p:cNvSpPr>
          <p:nvPr>
            <p:ph type="sldNum" sz="quarter" idx="12"/>
          </p:nvPr>
        </p:nvSpPr>
        <p:spPr/>
        <p:txBody>
          <a:bodyPr/>
          <a:lstStyle/>
          <a:p>
            <a:fld id="{501297D0-74CC-504B-9F0D-BA4415BD4013}" type="slidenum">
              <a:rPr lang="en-US" smtClean="0"/>
              <a:t>‹#›</a:t>
            </a:fld>
            <a:endParaRPr lang="en-US"/>
          </a:p>
        </p:txBody>
      </p:sp>
    </p:spTree>
    <p:extLst>
      <p:ext uri="{BB962C8B-B14F-4D97-AF65-F5344CB8AC3E}">
        <p14:creationId xmlns:p14="http://schemas.microsoft.com/office/powerpoint/2010/main" val="243809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0EFF7-9C1A-BC82-F23A-B226F2D169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993380-C05B-AAA3-D891-F0B1011A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535071-35F0-E83A-4DEE-402D3B56AF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9BB529-5CD6-6FAD-1578-819EDA65A7EE}"/>
              </a:ext>
            </a:extLst>
          </p:cNvPr>
          <p:cNvSpPr>
            <a:spLocks noGrp="1"/>
          </p:cNvSpPr>
          <p:nvPr>
            <p:ph type="dt" sz="half" idx="10"/>
          </p:nvPr>
        </p:nvSpPr>
        <p:spPr/>
        <p:txBody>
          <a:bodyPr/>
          <a:lstStyle/>
          <a:p>
            <a:fld id="{5F09DC3E-3598-5C4E-AC82-AC1B0BF7DD44}" type="datetimeFigureOut">
              <a:rPr lang="en-US" smtClean="0"/>
              <a:t>03/26/2025</a:t>
            </a:fld>
            <a:endParaRPr lang="en-US"/>
          </a:p>
        </p:txBody>
      </p:sp>
      <p:sp>
        <p:nvSpPr>
          <p:cNvPr id="6" name="Footer Placeholder 5">
            <a:extLst>
              <a:ext uri="{FF2B5EF4-FFF2-40B4-BE49-F238E27FC236}">
                <a16:creationId xmlns:a16="http://schemas.microsoft.com/office/drawing/2014/main" id="{4442A363-A523-55AF-3B90-7CA86102E8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A45299-B4CF-124B-DBCE-0116AE278C06}"/>
              </a:ext>
            </a:extLst>
          </p:cNvPr>
          <p:cNvSpPr>
            <a:spLocks noGrp="1"/>
          </p:cNvSpPr>
          <p:nvPr>
            <p:ph type="sldNum" sz="quarter" idx="12"/>
          </p:nvPr>
        </p:nvSpPr>
        <p:spPr/>
        <p:txBody>
          <a:bodyPr/>
          <a:lstStyle/>
          <a:p>
            <a:fld id="{501297D0-74CC-504B-9F0D-BA4415BD4013}" type="slidenum">
              <a:rPr lang="en-US" smtClean="0"/>
              <a:t>‹#›</a:t>
            </a:fld>
            <a:endParaRPr lang="en-US"/>
          </a:p>
        </p:txBody>
      </p:sp>
    </p:spTree>
    <p:extLst>
      <p:ext uri="{BB962C8B-B14F-4D97-AF65-F5344CB8AC3E}">
        <p14:creationId xmlns:p14="http://schemas.microsoft.com/office/powerpoint/2010/main" val="423875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48542-8C57-3CDD-10B8-A10A1068C7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EBA244-90A5-2F48-3B63-62D58EA977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29FFF-9A12-AB52-E290-F8F35BB32C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F09DC3E-3598-5C4E-AC82-AC1B0BF7DD44}" type="datetimeFigureOut">
              <a:rPr lang="en-US" smtClean="0"/>
              <a:t>03/26/2025</a:t>
            </a:fld>
            <a:endParaRPr lang="en-US"/>
          </a:p>
        </p:txBody>
      </p:sp>
      <p:sp>
        <p:nvSpPr>
          <p:cNvPr id="5" name="Footer Placeholder 4">
            <a:extLst>
              <a:ext uri="{FF2B5EF4-FFF2-40B4-BE49-F238E27FC236}">
                <a16:creationId xmlns:a16="http://schemas.microsoft.com/office/drawing/2014/main" id="{A11646D6-3051-4E51-1C79-720DC3F55A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8972D18-E12F-54A1-8CF0-3F645E7976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1297D0-74CC-504B-9F0D-BA4415BD4013}" type="slidenum">
              <a:rPr lang="en-US" smtClean="0"/>
              <a:t>‹#›</a:t>
            </a:fld>
            <a:endParaRPr lang="en-US"/>
          </a:p>
        </p:txBody>
      </p:sp>
    </p:spTree>
    <p:extLst>
      <p:ext uri="{BB962C8B-B14F-4D97-AF65-F5344CB8AC3E}">
        <p14:creationId xmlns:p14="http://schemas.microsoft.com/office/powerpoint/2010/main" val="1555969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nfo@csavr.org"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cfr.gov/current/title-34/section-361.48"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sv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A23F-959E-EC70-97FF-E8654847A6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23CD5A-F495-B133-771D-712A2F980AF6}"/>
              </a:ext>
            </a:extLst>
          </p:cNvPr>
          <p:cNvSpPr>
            <a:spLocks noGrp="1"/>
          </p:cNvSpPr>
          <p:nvPr>
            <p:ph type="ctrTitle"/>
          </p:nvPr>
        </p:nvSpPr>
        <p:spPr>
          <a:xfrm>
            <a:off x="1524000" y="1122363"/>
            <a:ext cx="9144000" cy="1221592"/>
          </a:xfrm>
        </p:spPr>
        <p:txBody>
          <a:bodyPr vert="horz" lIns="91440" tIns="45720" rIns="91440" bIns="45720" rtlCol="0" anchor="b">
            <a:normAutofit/>
          </a:bodyPr>
          <a:lstStyle/>
          <a:p>
            <a:pPr algn="ctr"/>
            <a:r>
              <a:rPr lang="en-US" sz="5400" dirty="0"/>
              <a:t>Building on Success</a:t>
            </a:r>
            <a:endParaRPr lang="en-US" sz="3800" dirty="0"/>
          </a:p>
        </p:txBody>
      </p:sp>
      <p:pic>
        <p:nvPicPr>
          <p:cNvPr id="5" name="Picture 4">
            <a:extLst>
              <a:ext uri="{FF2B5EF4-FFF2-40B4-BE49-F238E27FC236}">
                <a16:creationId xmlns:a16="http://schemas.microsoft.com/office/drawing/2014/main" id="{000CE540-2E43-F0C5-6AD3-406F519C00C0}"/>
              </a:ext>
            </a:extLst>
          </p:cNvPr>
          <p:cNvPicPr>
            <a:picLocks noChangeAspect="1"/>
          </p:cNvPicPr>
          <p:nvPr/>
        </p:nvPicPr>
        <p:blipFill>
          <a:blip r:embed="rId2"/>
          <a:stretch>
            <a:fillRect/>
          </a:stretch>
        </p:blipFill>
        <p:spPr>
          <a:xfrm>
            <a:off x="10402956" y="6044565"/>
            <a:ext cx="1785995" cy="813424"/>
          </a:xfrm>
          <a:prstGeom prst="rect">
            <a:avLst/>
          </a:prstGeom>
        </p:spPr>
      </p:pic>
      <p:pic>
        <p:nvPicPr>
          <p:cNvPr id="6" name="Picture 5">
            <a:extLst>
              <a:ext uri="{FF2B5EF4-FFF2-40B4-BE49-F238E27FC236}">
                <a16:creationId xmlns:a16="http://schemas.microsoft.com/office/drawing/2014/main" id="{F3F5C5C4-1349-D9B7-272C-0E688FEA7322}"/>
              </a:ext>
            </a:extLst>
          </p:cNvPr>
          <p:cNvPicPr>
            <a:picLocks noChangeAspect="1"/>
          </p:cNvPicPr>
          <p:nvPr/>
        </p:nvPicPr>
        <p:blipFill>
          <a:blip r:embed="rId3"/>
          <a:stretch>
            <a:fillRect/>
          </a:stretch>
        </p:blipFill>
        <p:spPr>
          <a:xfrm>
            <a:off x="0" y="6217920"/>
            <a:ext cx="1511300" cy="711200"/>
          </a:xfrm>
          <a:prstGeom prst="rect">
            <a:avLst/>
          </a:prstGeom>
        </p:spPr>
      </p:pic>
      <p:sp>
        <p:nvSpPr>
          <p:cNvPr id="4" name="Subtitle 3">
            <a:extLst>
              <a:ext uri="{FF2B5EF4-FFF2-40B4-BE49-F238E27FC236}">
                <a16:creationId xmlns:a16="http://schemas.microsoft.com/office/drawing/2014/main" id="{DAF00258-23EB-8263-8177-FA446D42EE97}"/>
              </a:ext>
            </a:extLst>
          </p:cNvPr>
          <p:cNvSpPr>
            <a:spLocks noGrp="1"/>
          </p:cNvSpPr>
          <p:nvPr>
            <p:ph type="subTitle" idx="1"/>
          </p:nvPr>
        </p:nvSpPr>
        <p:spPr>
          <a:xfrm>
            <a:off x="1511300" y="2435382"/>
            <a:ext cx="9156700" cy="3458424"/>
          </a:xfrm>
        </p:spPr>
        <p:txBody>
          <a:bodyPr>
            <a:normAutofit/>
          </a:bodyPr>
          <a:lstStyle/>
          <a:p>
            <a:r>
              <a:rPr lang="en-US" dirty="0"/>
              <a:t>Concurrent Session X.X</a:t>
            </a:r>
          </a:p>
          <a:p>
            <a:pPr marR="0" lvl="0"/>
            <a:r>
              <a:rPr lang="en-US" sz="2000" i="1" dirty="0">
                <a:effectLst/>
                <a:latin typeface="Calisto MT" panose="02040603050505030304" pitchFamily="18" charset="0"/>
                <a:ea typeface="Times New Roman" panose="02020603050405020304" pitchFamily="18" charset="0"/>
                <a:cs typeface="Aptos" panose="020B0004020202020204" pitchFamily="34" charset="0"/>
              </a:rPr>
              <a:t>Rewriting the Rules: SCVRD’s Creative Overhaul of Consumer Services and Fiscal Policies</a:t>
            </a:r>
          </a:p>
          <a:p>
            <a:pPr marR="0" lvl="0"/>
            <a:r>
              <a:rPr lang="en-US" sz="2000" i="1" dirty="0">
                <a:latin typeface="Calisto MT" panose="02040603050505030304" pitchFamily="18" charset="0"/>
                <a:ea typeface="Aptos" panose="020B0004020202020204" pitchFamily="34" charset="0"/>
                <a:cs typeface="Aptos" panose="020B0004020202020204" pitchFamily="34" charset="0"/>
              </a:rPr>
              <a:t>Commissioner Felicia Johnson, Harriett Abner, Betsy McWhite</a:t>
            </a:r>
            <a:endParaRPr lang="en-US" sz="20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pic>
        <p:nvPicPr>
          <p:cNvPr id="7" name="Picture 6">
            <a:extLst>
              <a:ext uri="{FF2B5EF4-FFF2-40B4-BE49-F238E27FC236}">
                <a16:creationId xmlns:a16="http://schemas.microsoft.com/office/drawing/2014/main" id="{511952DA-CE3B-1DA5-6BD7-4EC277631E14}"/>
              </a:ext>
            </a:extLst>
          </p:cNvPr>
          <p:cNvPicPr>
            <a:picLocks noChangeAspect="1"/>
          </p:cNvPicPr>
          <p:nvPr/>
        </p:nvPicPr>
        <p:blipFill>
          <a:blip r:embed="rId4"/>
          <a:stretch>
            <a:fillRect/>
          </a:stretch>
        </p:blipFill>
        <p:spPr>
          <a:xfrm>
            <a:off x="1874067" y="3725984"/>
            <a:ext cx="2121376" cy="2160727"/>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2F600E03-EB24-B4AA-10C2-708FB7DEA273}"/>
              </a:ext>
            </a:extLst>
          </p:cNvPr>
          <p:cNvPicPr>
            <a:picLocks noChangeAspect="1"/>
          </p:cNvPicPr>
          <p:nvPr/>
        </p:nvPicPr>
        <p:blipFill>
          <a:blip r:embed="rId5"/>
          <a:stretch>
            <a:fillRect/>
          </a:stretch>
        </p:blipFill>
        <p:spPr>
          <a:xfrm>
            <a:off x="5197884" y="3725983"/>
            <a:ext cx="1783532" cy="2167823"/>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B153C003-1570-7121-1DF1-4E536AA8D72A}"/>
              </a:ext>
            </a:extLst>
          </p:cNvPr>
          <p:cNvPicPr>
            <a:picLocks noChangeAspect="1"/>
          </p:cNvPicPr>
          <p:nvPr/>
        </p:nvPicPr>
        <p:blipFill>
          <a:blip r:embed="rId6"/>
          <a:stretch>
            <a:fillRect/>
          </a:stretch>
        </p:blipFill>
        <p:spPr>
          <a:xfrm>
            <a:off x="7768623" y="3725983"/>
            <a:ext cx="2549310" cy="21607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68608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9AF8EC-79CA-C40B-F5D4-C6607518055C}"/>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EAAE6BB-75BC-51A0-D5FF-027D9392D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5F440A8A-025D-647B-61C2-56068D259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BA558440-2FAA-6E0F-5A9D-4C3738F91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EE2C7D-3788-5B04-C05D-068F70F09F57}"/>
              </a:ext>
            </a:extLst>
          </p:cNvPr>
          <p:cNvSpPr>
            <a:spLocks noGrp="1"/>
          </p:cNvSpPr>
          <p:nvPr>
            <p:ph type="title"/>
          </p:nvPr>
        </p:nvSpPr>
        <p:spPr>
          <a:xfrm>
            <a:off x="363317" y="1595096"/>
            <a:ext cx="3438144" cy="1239012"/>
          </a:xfrm>
        </p:spPr>
        <p:txBody>
          <a:bodyPr anchor="ctr">
            <a:normAutofit/>
          </a:bodyPr>
          <a:lstStyle/>
          <a:p>
            <a:r>
              <a:rPr lang="en-US" sz="2800" dirty="0"/>
              <a:t>The Overhaul Process</a:t>
            </a:r>
          </a:p>
        </p:txBody>
      </p:sp>
      <p:sp>
        <p:nvSpPr>
          <p:cNvPr id="26" name="Rectangle 25">
            <a:extLst>
              <a:ext uri="{FF2B5EF4-FFF2-40B4-BE49-F238E27FC236}">
                <a16:creationId xmlns:a16="http://schemas.microsoft.com/office/drawing/2014/main" id="{AFB0FD9E-8F7C-995C-952E-F7A2C5028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A4923DFD-6548-43CA-DC1E-E2A6CB848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501FE42-0D04-6E2F-1FA4-0234C331302F}"/>
              </a:ext>
            </a:extLst>
          </p:cNvPr>
          <p:cNvPicPr>
            <a:picLocks noChangeAspect="1"/>
          </p:cNvPicPr>
          <p:nvPr/>
        </p:nvPicPr>
        <p:blipFill>
          <a:blip r:embed="rId2"/>
          <a:stretch>
            <a:fillRect/>
          </a:stretch>
        </p:blipFill>
        <p:spPr>
          <a:xfrm>
            <a:off x="246707" y="168550"/>
            <a:ext cx="3230534" cy="1257996"/>
          </a:xfrm>
          <a:prstGeom prst="rect">
            <a:avLst/>
          </a:prstGeom>
        </p:spPr>
      </p:pic>
      <p:sp>
        <p:nvSpPr>
          <p:cNvPr id="6" name="Content Placeholder 5">
            <a:extLst>
              <a:ext uri="{FF2B5EF4-FFF2-40B4-BE49-F238E27FC236}">
                <a16:creationId xmlns:a16="http://schemas.microsoft.com/office/drawing/2014/main" id="{4A03A005-2126-2641-DAFB-9B6FA2D3A72C}"/>
              </a:ext>
            </a:extLst>
          </p:cNvPr>
          <p:cNvSpPr>
            <a:spLocks noGrp="1"/>
          </p:cNvSpPr>
          <p:nvPr>
            <p:ph idx="1"/>
          </p:nvPr>
        </p:nvSpPr>
        <p:spPr>
          <a:xfrm>
            <a:off x="4818989" y="168550"/>
            <a:ext cx="6583680" cy="3953006"/>
          </a:xfrm>
        </p:spPr>
        <p:txBody>
          <a:bodyPr>
            <a:normAutofit/>
          </a:bodyPr>
          <a:lstStyle/>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dirty="0">
                <a:effectLst/>
                <a:latin typeface="Aptos" panose="020B0004020202020204" pitchFamily="34" charset="0"/>
                <a:ea typeface="Times New Roman" panose="02020603050405020304" pitchFamily="18" charset="0"/>
                <a:cs typeface="Times New Roman" panose="02020603050405020304" pitchFamily="18" charset="0"/>
              </a:rPr>
              <a:t>Developing a comprehensive template and structure for policies.</a:t>
            </a:r>
          </a:p>
          <a:p>
            <a:pPr marL="742950" marR="0" lvl="1" indent="-285750">
              <a:buSzPts val="1000"/>
              <a:buFont typeface="Courier New" panose="02070309020205020404" pitchFamily="49" charset="0"/>
              <a:buChar char="o"/>
              <a:tabLst>
                <a:tab pos="914400" algn="l"/>
              </a:tabLst>
            </a:pPr>
            <a:endParaRPr lang="en-US" dirty="0">
              <a:latin typeface="Aptos" panose="020B0004020202020204" pitchFamily="34" charset="0"/>
              <a:ea typeface="Aptos" panose="020B0004020202020204" pitchFamily="34"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8" name="Graphic 7" descr="Meeting">
            <a:extLst>
              <a:ext uri="{FF2B5EF4-FFF2-40B4-BE49-F238E27FC236}">
                <a16:creationId xmlns:a16="http://schemas.microsoft.com/office/drawing/2014/main" id="{4DF3CAF9-CBC7-6F78-B220-7E4A5F5952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591" y="2282952"/>
            <a:ext cx="3351935" cy="3351935"/>
          </a:xfrm>
          <a:prstGeom prst="rect">
            <a:avLst/>
          </a:prstGeom>
        </p:spPr>
      </p:pic>
      <p:pic>
        <p:nvPicPr>
          <p:cNvPr id="12" name="Picture 11">
            <a:extLst>
              <a:ext uri="{FF2B5EF4-FFF2-40B4-BE49-F238E27FC236}">
                <a16:creationId xmlns:a16="http://schemas.microsoft.com/office/drawing/2014/main" id="{677B8E3F-72C5-BFAC-F382-D8D1EB0B248F}"/>
              </a:ext>
            </a:extLst>
          </p:cNvPr>
          <p:cNvPicPr>
            <a:picLocks noChangeAspect="1"/>
          </p:cNvPicPr>
          <p:nvPr/>
        </p:nvPicPr>
        <p:blipFill>
          <a:blip r:embed="rId5"/>
          <a:stretch>
            <a:fillRect/>
          </a:stretch>
        </p:blipFill>
        <p:spPr>
          <a:xfrm>
            <a:off x="4495398" y="1747169"/>
            <a:ext cx="7517342" cy="3724345"/>
          </a:xfrm>
          <a:prstGeom prst="rect">
            <a:avLst/>
          </a:prstGeom>
        </p:spPr>
      </p:pic>
    </p:spTree>
    <p:extLst>
      <p:ext uri="{BB962C8B-B14F-4D97-AF65-F5344CB8AC3E}">
        <p14:creationId xmlns:p14="http://schemas.microsoft.com/office/powerpoint/2010/main" val="1848467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A3B0BE-C7B9-A24C-7D6F-3306B6275CBF}"/>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75CA551-983D-2A8C-DAFF-C997D0068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2E69A979-C751-E3B8-4D3F-C44334EC28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4F9220FC-5594-6B19-67F7-E10E0C0040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256E5F-0BEC-4581-CE62-C615568FEF52}"/>
              </a:ext>
            </a:extLst>
          </p:cNvPr>
          <p:cNvSpPr>
            <a:spLocks noGrp="1"/>
          </p:cNvSpPr>
          <p:nvPr>
            <p:ph type="title"/>
          </p:nvPr>
        </p:nvSpPr>
        <p:spPr>
          <a:xfrm>
            <a:off x="363317" y="1595096"/>
            <a:ext cx="3438144" cy="1239012"/>
          </a:xfrm>
        </p:spPr>
        <p:txBody>
          <a:bodyPr anchor="ctr">
            <a:normAutofit/>
          </a:bodyPr>
          <a:lstStyle/>
          <a:p>
            <a:r>
              <a:rPr lang="en-US" sz="2800" dirty="0"/>
              <a:t>The Overhaul Process</a:t>
            </a:r>
          </a:p>
        </p:txBody>
      </p:sp>
      <p:sp>
        <p:nvSpPr>
          <p:cNvPr id="26" name="Rectangle 25">
            <a:extLst>
              <a:ext uri="{FF2B5EF4-FFF2-40B4-BE49-F238E27FC236}">
                <a16:creationId xmlns:a16="http://schemas.microsoft.com/office/drawing/2014/main" id="{147B2760-3C76-3F4A-84A0-95D13B805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0EED271E-401B-B943-97E4-92B710C3A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79255E2-218D-0415-73EB-E2FA5CC998EC}"/>
              </a:ext>
            </a:extLst>
          </p:cNvPr>
          <p:cNvPicPr>
            <a:picLocks noChangeAspect="1"/>
          </p:cNvPicPr>
          <p:nvPr/>
        </p:nvPicPr>
        <p:blipFill>
          <a:blip r:embed="rId2"/>
          <a:stretch>
            <a:fillRect/>
          </a:stretch>
        </p:blipFill>
        <p:spPr>
          <a:xfrm>
            <a:off x="246707" y="168550"/>
            <a:ext cx="3230534" cy="1257996"/>
          </a:xfrm>
          <a:prstGeom prst="rect">
            <a:avLst/>
          </a:prstGeom>
        </p:spPr>
      </p:pic>
      <p:sp>
        <p:nvSpPr>
          <p:cNvPr id="6" name="Content Placeholder 5">
            <a:extLst>
              <a:ext uri="{FF2B5EF4-FFF2-40B4-BE49-F238E27FC236}">
                <a16:creationId xmlns:a16="http://schemas.microsoft.com/office/drawing/2014/main" id="{C4F8C189-A3DB-3ADE-D491-37BDB3E16254}"/>
              </a:ext>
            </a:extLst>
          </p:cNvPr>
          <p:cNvSpPr>
            <a:spLocks noGrp="1"/>
          </p:cNvSpPr>
          <p:nvPr>
            <p:ph idx="1"/>
          </p:nvPr>
        </p:nvSpPr>
        <p:spPr>
          <a:xfrm>
            <a:off x="4779263" y="-312217"/>
            <a:ext cx="6583680" cy="3953006"/>
          </a:xfrm>
        </p:spPr>
        <p:txBody>
          <a:bodyPr>
            <a:normAutofit/>
          </a:bodyPr>
          <a:lstStyle/>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dirty="0">
                <a:effectLst/>
                <a:latin typeface="Aptos" panose="020B0004020202020204" pitchFamily="34" charset="0"/>
                <a:ea typeface="Times New Roman" panose="02020603050405020304" pitchFamily="18" charset="0"/>
                <a:cs typeface="Times New Roman" panose="02020603050405020304" pitchFamily="18" charset="0"/>
              </a:rPr>
              <a:t>Developing a comprehensive template and structure for policies.</a:t>
            </a:r>
          </a:p>
          <a:p>
            <a:pPr marL="742950" marR="0" lvl="1" indent="-285750">
              <a:buSzPts val="1000"/>
              <a:buFont typeface="Courier New" panose="02070309020205020404" pitchFamily="49" charset="0"/>
              <a:buChar char="o"/>
              <a:tabLst>
                <a:tab pos="914400" algn="l"/>
              </a:tabLst>
            </a:pPr>
            <a:endParaRPr lang="en-US" dirty="0">
              <a:latin typeface="Aptos" panose="020B0004020202020204" pitchFamily="34" charset="0"/>
              <a:ea typeface="Aptos" panose="020B0004020202020204" pitchFamily="34"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8" name="Graphic 7" descr="Meeting">
            <a:extLst>
              <a:ext uri="{FF2B5EF4-FFF2-40B4-BE49-F238E27FC236}">
                <a16:creationId xmlns:a16="http://schemas.microsoft.com/office/drawing/2014/main" id="{6BCCFBE4-1040-C5D2-6281-E53CC7FA2E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591" y="2282952"/>
            <a:ext cx="3351935" cy="3351935"/>
          </a:xfrm>
          <a:prstGeom prst="rect">
            <a:avLst/>
          </a:prstGeom>
        </p:spPr>
      </p:pic>
      <p:pic>
        <p:nvPicPr>
          <p:cNvPr id="4" name="Picture 3">
            <a:extLst>
              <a:ext uri="{FF2B5EF4-FFF2-40B4-BE49-F238E27FC236}">
                <a16:creationId xmlns:a16="http://schemas.microsoft.com/office/drawing/2014/main" id="{C4B44060-A259-1049-85C9-A283657D9AD2}"/>
              </a:ext>
            </a:extLst>
          </p:cNvPr>
          <p:cNvPicPr>
            <a:picLocks noChangeAspect="1"/>
          </p:cNvPicPr>
          <p:nvPr/>
        </p:nvPicPr>
        <p:blipFill>
          <a:blip r:embed="rId5"/>
          <a:stretch>
            <a:fillRect/>
          </a:stretch>
        </p:blipFill>
        <p:spPr>
          <a:xfrm>
            <a:off x="4615579" y="797548"/>
            <a:ext cx="7730454" cy="1959833"/>
          </a:xfrm>
          <a:prstGeom prst="rect">
            <a:avLst/>
          </a:prstGeom>
        </p:spPr>
      </p:pic>
      <p:pic>
        <p:nvPicPr>
          <p:cNvPr id="11" name="Picture 10">
            <a:extLst>
              <a:ext uri="{FF2B5EF4-FFF2-40B4-BE49-F238E27FC236}">
                <a16:creationId xmlns:a16="http://schemas.microsoft.com/office/drawing/2014/main" id="{151BBDD4-76AF-FA7B-20F3-DA155184252C}"/>
              </a:ext>
            </a:extLst>
          </p:cNvPr>
          <p:cNvPicPr>
            <a:picLocks noChangeAspect="1"/>
          </p:cNvPicPr>
          <p:nvPr/>
        </p:nvPicPr>
        <p:blipFill>
          <a:blip r:embed="rId6"/>
          <a:stretch>
            <a:fillRect/>
          </a:stretch>
        </p:blipFill>
        <p:spPr>
          <a:xfrm>
            <a:off x="4615579" y="2677214"/>
            <a:ext cx="7521004" cy="2139904"/>
          </a:xfrm>
          <a:prstGeom prst="rect">
            <a:avLst/>
          </a:prstGeom>
        </p:spPr>
      </p:pic>
      <p:pic>
        <p:nvPicPr>
          <p:cNvPr id="14" name="Picture 13">
            <a:extLst>
              <a:ext uri="{FF2B5EF4-FFF2-40B4-BE49-F238E27FC236}">
                <a16:creationId xmlns:a16="http://schemas.microsoft.com/office/drawing/2014/main" id="{731D8ECA-D957-6795-F8F8-9D9D434A348F}"/>
              </a:ext>
            </a:extLst>
          </p:cNvPr>
          <p:cNvPicPr>
            <a:picLocks noChangeAspect="1"/>
          </p:cNvPicPr>
          <p:nvPr/>
        </p:nvPicPr>
        <p:blipFill>
          <a:blip r:embed="rId7"/>
          <a:stretch>
            <a:fillRect/>
          </a:stretch>
        </p:blipFill>
        <p:spPr>
          <a:xfrm>
            <a:off x="4758282" y="4725355"/>
            <a:ext cx="4561905" cy="1971429"/>
          </a:xfrm>
          <a:prstGeom prst="rect">
            <a:avLst/>
          </a:prstGeom>
        </p:spPr>
      </p:pic>
    </p:spTree>
    <p:extLst>
      <p:ext uri="{BB962C8B-B14F-4D97-AF65-F5344CB8AC3E}">
        <p14:creationId xmlns:p14="http://schemas.microsoft.com/office/powerpoint/2010/main" val="1812290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AE07ED-C11E-DFA4-EEE9-3F0727465EBD}"/>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9908033-89D2-9022-7F17-67052D831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D2FDCD9B-9F94-C362-AC6E-AA67C4F8B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1C816DA0-C244-7BDD-C13A-385077749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BD2962-E267-D342-1B60-E3C0E4770D6F}"/>
              </a:ext>
            </a:extLst>
          </p:cNvPr>
          <p:cNvSpPr>
            <a:spLocks noGrp="1"/>
          </p:cNvSpPr>
          <p:nvPr>
            <p:ph type="title"/>
          </p:nvPr>
        </p:nvSpPr>
        <p:spPr>
          <a:xfrm>
            <a:off x="363317" y="1595096"/>
            <a:ext cx="3438144" cy="1239012"/>
          </a:xfrm>
        </p:spPr>
        <p:txBody>
          <a:bodyPr anchor="ctr">
            <a:normAutofit/>
          </a:bodyPr>
          <a:lstStyle/>
          <a:p>
            <a:r>
              <a:rPr lang="en-US" sz="2800" dirty="0"/>
              <a:t>The Overhaul Process</a:t>
            </a:r>
          </a:p>
        </p:txBody>
      </p:sp>
      <p:sp>
        <p:nvSpPr>
          <p:cNvPr id="26" name="Rectangle 25">
            <a:extLst>
              <a:ext uri="{FF2B5EF4-FFF2-40B4-BE49-F238E27FC236}">
                <a16:creationId xmlns:a16="http://schemas.microsoft.com/office/drawing/2014/main" id="{5521C930-10CA-F06F-0A04-E2504727E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664F1652-0D44-8EA9-8A7C-7197FFBA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AEB727C-CCF6-26C5-3070-CE9358DCE5B1}"/>
              </a:ext>
            </a:extLst>
          </p:cNvPr>
          <p:cNvPicPr>
            <a:picLocks noChangeAspect="1"/>
          </p:cNvPicPr>
          <p:nvPr/>
        </p:nvPicPr>
        <p:blipFill>
          <a:blip r:embed="rId2"/>
          <a:stretch>
            <a:fillRect/>
          </a:stretch>
        </p:blipFill>
        <p:spPr>
          <a:xfrm>
            <a:off x="246707" y="168550"/>
            <a:ext cx="3230534" cy="1257996"/>
          </a:xfrm>
          <a:prstGeom prst="rect">
            <a:avLst/>
          </a:prstGeom>
        </p:spPr>
      </p:pic>
      <p:sp>
        <p:nvSpPr>
          <p:cNvPr id="6" name="Content Placeholder 5">
            <a:extLst>
              <a:ext uri="{FF2B5EF4-FFF2-40B4-BE49-F238E27FC236}">
                <a16:creationId xmlns:a16="http://schemas.microsoft.com/office/drawing/2014/main" id="{CD8B9410-2ED9-0A32-1822-0326CDE9B77B}"/>
              </a:ext>
            </a:extLst>
          </p:cNvPr>
          <p:cNvSpPr>
            <a:spLocks noGrp="1"/>
          </p:cNvSpPr>
          <p:nvPr>
            <p:ph idx="1"/>
          </p:nvPr>
        </p:nvSpPr>
        <p:spPr>
          <a:xfrm>
            <a:off x="4809846" y="702172"/>
            <a:ext cx="6583680" cy="3953006"/>
          </a:xfrm>
        </p:spPr>
        <p:txBody>
          <a:bodyPr>
            <a:normAutofit/>
          </a:bodyPr>
          <a:lstStyle/>
          <a:p>
            <a:pPr marL="742950" marR="0" lvl="1" indent="-285750">
              <a:buSzPts val="1000"/>
              <a:buFont typeface="Courier New" panose="02070309020205020404" pitchFamily="49" charset="0"/>
              <a:buChar char="o"/>
              <a:tabLst>
                <a:tab pos="914400" algn="l"/>
              </a:tabLst>
            </a:pPr>
            <a:r>
              <a:rPr lang="en-US" dirty="0">
                <a:effectLst/>
                <a:latin typeface="Aptos" panose="020B0004020202020204" pitchFamily="34" charset="0"/>
                <a:ea typeface="Times New Roman" panose="02020603050405020304" pitchFamily="18" charset="0"/>
                <a:cs typeface="Times New Roman" panose="02020603050405020304" pitchFamily="18" charset="0"/>
              </a:rPr>
              <a:t>Policies and Internal Controls.</a:t>
            </a:r>
          </a:p>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8" name="Graphic 7" descr="Meeting">
            <a:extLst>
              <a:ext uri="{FF2B5EF4-FFF2-40B4-BE49-F238E27FC236}">
                <a16:creationId xmlns:a16="http://schemas.microsoft.com/office/drawing/2014/main" id="{B2A927CA-B84F-70AD-2E69-2E14FD5784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591" y="2282952"/>
            <a:ext cx="3351935" cy="3351935"/>
          </a:xfrm>
          <a:prstGeom prst="rect">
            <a:avLst/>
          </a:prstGeom>
        </p:spPr>
      </p:pic>
      <p:pic>
        <p:nvPicPr>
          <p:cNvPr id="13" name="Picture 12">
            <a:extLst>
              <a:ext uri="{FF2B5EF4-FFF2-40B4-BE49-F238E27FC236}">
                <a16:creationId xmlns:a16="http://schemas.microsoft.com/office/drawing/2014/main" id="{8B751A77-EAED-4873-F1AB-AB5DEABA21E1}"/>
              </a:ext>
            </a:extLst>
          </p:cNvPr>
          <p:cNvPicPr>
            <a:picLocks noChangeAspect="1"/>
          </p:cNvPicPr>
          <p:nvPr/>
        </p:nvPicPr>
        <p:blipFill>
          <a:blip r:embed="rId5"/>
          <a:stretch>
            <a:fillRect/>
          </a:stretch>
        </p:blipFill>
        <p:spPr>
          <a:xfrm>
            <a:off x="4520733" y="1426366"/>
            <a:ext cx="7484386" cy="1889088"/>
          </a:xfrm>
          <a:prstGeom prst="rect">
            <a:avLst/>
          </a:prstGeom>
        </p:spPr>
      </p:pic>
      <p:pic>
        <p:nvPicPr>
          <p:cNvPr id="3074" name="Picture 2">
            <a:extLst>
              <a:ext uri="{FF2B5EF4-FFF2-40B4-BE49-F238E27FC236}">
                <a16:creationId xmlns:a16="http://schemas.microsoft.com/office/drawing/2014/main" id="{3FC2CACF-E5D2-B68F-705F-F825B4A6F2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0331" y="3640271"/>
            <a:ext cx="7484386" cy="199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270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D742F9-3E35-66E9-C2DF-DA8BEA376588}"/>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4439620-AA67-CCA6-9E86-1529C57D7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097DCFE6-C722-7220-77D3-459E1F723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90032B82-E071-D58B-3F32-748356DA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C26B1C3-DB84-2509-DE3A-698D61928470}"/>
              </a:ext>
            </a:extLst>
          </p:cNvPr>
          <p:cNvSpPr>
            <a:spLocks noGrp="1"/>
          </p:cNvSpPr>
          <p:nvPr>
            <p:ph type="title"/>
          </p:nvPr>
        </p:nvSpPr>
        <p:spPr>
          <a:xfrm>
            <a:off x="363317" y="1595096"/>
            <a:ext cx="3438144" cy="1239012"/>
          </a:xfrm>
        </p:spPr>
        <p:txBody>
          <a:bodyPr anchor="ctr">
            <a:normAutofit/>
          </a:bodyPr>
          <a:lstStyle/>
          <a:p>
            <a:r>
              <a:rPr lang="en-US" sz="2800" dirty="0"/>
              <a:t>The Overhaul Process</a:t>
            </a:r>
          </a:p>
        </p:txBody>
      </p:sp>
      <p:sp>
        <p:nvSpPr>
          <p:cNvPr id="26" name="Rectangle 25">
            <a:extLst>
              <a:ext uri="{FF2B5EF4-FFF2-40B4-BE49-F238E27FC236}">
                <a16:creationId xmlns:a16="http://schemas.microsoft.com/office/drawing/2014/main" id="{2911641E-73AF-8B86-04B7-C707C8E81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96AC474E-B0B6-4457-FE2E-91F55B002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137B7A5-BF0B-18E4-E021-626C31DE263B}"/>
              </a:ext>
            </a:extLst>
          </p:cNvPr>
          <p:cNvPicPr>
            <a:picLocks noChangeAspect="1"/>
          </p:cNvPicPr>
          <p:nvPr/>
        </p:nvPicPr>
        <p:blipFill>
          <a:blip r:embed="rId2"/>
          <a:stretch>
            <a:fillRect/>
          </a:stretch>
        </p:blipFill>
        <p:spPr>
          <a:xfrm>
            <a:off x="246707" y="168550"/>
            <a:ext cx="3230534" cy="1257996"/>
          </a:xfrm>
          <a:prstGeom prst="rect">
            <a:avLst/>
          </a:prstGeom>
        </p:spPr>
      </p:pic>
      <p:sp>
        <p:nvSpPr>
          <p:cNvPr id="6" name="Content Placeholder 5">
            <a:extLst>
              <a:ext uri="{FF2B5EF4-FFF2-40B4-BE49-F238E27FC236}">
                <a16:creationId xmlns:a16="http://schemas.microsoft.com/office/drawing/2014/main" id="{7ACBEFE6-4D65-AB89-3424-8659E353A58A}"/>
              </a:ext>
            </a:extLst>
          </p:cNvPr>
          <p:cNvSpPr>
            <a:spLocks noGrp="1"/>
          </p:cNvSpPr>
          <p:nvPr>
            <p:ph idx="1"/>
          </p:nvPr>
        </p:nvSpPr>
        <p:spPr>
          <a:xfrm>
            <a:off x="4574363" y="1077362"/>
            <a:ext cx="7294046" cy="5042781"/>
          </a:xfrm>
        </p:spPr>
        <p:txBody>
          <a:bodyPr>
            <a:normAutofit lnSpcReduction="10000"/>
          </a:bodyPr>
          <a:lstStyle/>
          <a:p>
            <a:pPr marL="742950" marR="0" lvl="1" indent="-285750">
              <a:buSzPts val="1000"/>
              <a:buFont typeface="Courier New" panose="02070309020205020404" pitchFamily="49" charset="0"/>
              <a:buChar char="o"/>
              <a:tabLst>
                <a:tab pos="914400" algn="l"/>
              </a:tabLst>
            </a:pPr>
            <a:r>
              <a:rPr lang="en-US" dirty="0">
                <a:effectLst/>
                <a:latin typeface="Aptos" panose="020B0004020202020204" pitchFamily="34" charset="0"/>
                <a:ea typeface="Times New Roman" panose="02020603050405020304" pitchFamily="18" charset="0"/>
                <a:cs typeface="Times New Roman" panose="02020603050405020304" pitchFamily="18" charset="0"/>
              </a:rPr>
              <a:t>Forming a dedicated working group to ensure effective implementation.</a:t>
            </a:r>
          </a:p>
          <a:p>
            <a:pPr marL="742950" marR="0" lvl="1" indent="-285750">
              <a:buSzPts val="1000"/>
              <a:buFont typeface="Courier New" panose="02070309020205020404" pitchFamily="49" charset="0"/>
              <a:buChar char="o"/>
              <a:tabLst>
                <a:tab pos="914400" algn="l"/>
              </a:tabLst>
            </a:pPr>
            <a:endParaRPr lang="en-US" dirty="0">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dirty="0">
                <a:effectLst/>
                <a:latin typeface="Aptos" panose="020B0004020202020204" pitchFamily="34" charset="0"/>
                <a:ea typeface="Times New Roman" panose="02020603050405020304" pitchFamily="18" charset="0"/>
                <a:cs typeface="Times New Roman" panose="02020603050405020304" pitchFamily="18" charset="0"/>
              </a:rPr>
              <a:t>Training and Follow-up.</a:t>
            </a:r>
          </a:p>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8" name="Graphic 7" descr="Meeting">
            <a:extLst>
              <a:ext uri="{FF2B5EF4-FFF2-40B4-BE49-F238E27FC236}">
                <a16:creationId xmlns:a16="http://schemas.microsoft.com/office/drawing/2014/main" id="{C1B87E30-7DB9-63DA-F464-0DA08999BC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591" y="2282952"/>
            <a:ext cx="3351935" cy="3351935"/>
          </a:xfrm>
          <a:prstGeom prst="rect">
            <a:avLst/>
          </a:prstGeom>
        </p:spPr>
      </p:pic>
      <p:pic>
        <p:nvPicPr>
          <p:cNvPr id="4" name="Picture 3">
            <a:extLst>
              <a:ext uri="{FF2B5EF4-FFF2-40B4-BE49-F238E27FC236}">
                <a16:creationId xmlns:a16="http://schemas.microsoft.com/office/drawing/2014/main" id="{FBCC9907-FEEF-512A-CE6C-19D2E5D72CAA}"/>
              </a:ext>
            </a:extLst>
          </p:cNvPr>
          <p:cNvPicPr>
            <a:picLocks noChangeAspect="1"/>
          </p:cNvPicPr>
          <p:nvPr/>
        </p:nvPicPr>
        <p:blipFill>
          <a:blip r:embed="rId5"/>
          <a:stretch>
            <a:fillRect/>
          </a:stretch>
        </p:blipFill>
        <p:spPr>
          <a:xfrm>
            <a:off x="4876302" y="2080449"/>
            <a:ext cx="6952381" cy="26476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21902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837537-81D5-BC89-A882-FEC853B5E4B3}"/>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D50412-C869-92DE-B82A-138AEECC80A3}"/>
              </a:ext>
            </a:extLst>
          </p:cNvPr>
          <p:cNvSpPr>
            <a:spLocks noGrp="1"/>
          </p:cNvSpPr>
          <p:nvPr>
            <p:ph type="title"/>
          </p:nvPr>
        </p:nvSpPr>
        <p:spPr>
          <a:xfrm>
            <a:off x="1371599" y="5510253"/>
            <a:ext cx="9895951" cy="1033669"/>
          </a:xfrm>
        </p:spPr>
        <p:txBody>
          <a:bodyPr>
            <a:normAutofit/>
          </a:bodyPr>
          <a:lstStyle/>
          <a:p>
            <a:r>
              <a:rPr lang="en-US" sz="4000" dirty="0">
                <a:solidFill>
                  <a:srgbClr val="FFFFFF"/>
                </a:solidFill>
              </a:rPr>
              <a:t>Organizational Impact</a:t>
            </a:r>
          </a:p>
        </p:txBody>
      </p:sp>
      <p:pic>
        <p:nvPicPr>
          <p:cNvPr id="5" name="Picture 4">
            <a:extLst>
              <a:ext uri="{FF2B5EF4-FFF2-40B4-BE49-F238E27FC236}">
                <a16:creationId xmlns:a16="http://schemas.microsoft.com/office/drawing/2014/main" id="{B6FC139F-9A61-5E89-A5BC-0FE2FE76FF64}"/>
              </a:ext>
            </a:extLst>
          </p:cNvPr>
          <p:cNvPicPr>
            <a:picLocks noChangeAspect="1"/>
          </p:cNvPicPr>
          <p:nvPr/>
        </p:nvPicPr>
        <p:blipFill>
          <a:blip r:embed="rId2"/>
          <a:stretch>
            <a:fillRect/>
          </a:stretch>
        </p:blipFill>
        <p:spPr>
          <a:xfrm>
            <a:off x="3629320" y="493187"/>
            <a:ext cx="5384483" cy="2096761"/>
          </a:xfrm>
          <a:prstGeom prst="rect">
            <a:avLst/>
          </a:prstGeom>
        </p:spPr>
      </p:pic>
      <p:sp>
        <p:nvSpPr>
          <p:cNvPr id="6" name="Content Placeholder 5">
            <a:extLst>
              <a:ext uri="{FF2B5EF4-FFF2-40B4-BE49-F238E27FC236}">
                <a16:creationId xmlns:a16="http://schemas.microsoft.com/office/drawing/2014/main" id="{4AAC6422-185F-2B7D-F0F7-EE5367364E61}"/>
              </a:ext>
            </a:extLst>
          </p:cNvPr>
          <p:cNvSpPr>
            <a:spLocks noGrp="1"/>
          </p:cNvSpPr>
          <p:nvPr>
            <p:ph idx="1"/>
          </p:nvPr>
        </p:nvSpPr>
        <p:spPr>
          <a:xfrm>
            <a:off x="1698010" y="3064186"/>
            <a:ext cx="9288783" cy="1814056"/>
          </a:xfrm>
        </p:spPr>
        <p:txBody>
          <a:bodyPr anchor="ctr">
            <a:normAutofit/>
          </a:bodyPr>
          <a:lstStyle/>
          <a:p>
            <a:pPr marL="742950" marR="0" lvl="1" indent="-285750">
              <a:buSzPts val="1000"/>
              <a:buFont typeface="Courier New" panose="02070309020205020404" pitchFamily="49" charset="0"/>
              <a:buChar char="o"/>
              <a:tabLst>
                <a:tab pos="914400" algn="l"/>
              </a:tabLst>
            </a:pPr>
            <a:r>
              <a:rPr lang="en-US" dirty="0">
                <a:effectLst/>
                <a:latin typeface="Aptos" panose="020B0004020202020204" pitchFamily="34" charset="0"/>
                <a:ea typeface="Times New Roman" panose="02020603050405020304" pitchFamily="18" charset="0"/>
                <a:cs typeface="Times New Roman" panose="02020603050405020304" pitchFamily="18" charset="0"/>
              </a:rPr>
              <a:t>Increased </a:t>
            </a:r>
            <a:r>
              <a:rPr lang="en-US" b="1" dirty="0">
                <a:effectLst/>
                <a:ea typeface="Times New Roman" panose="02020603050405020304" pitchFamily="18" charset="0"/>
                <a:cs typeface="Times New Roman" panose="02020603050405020304" pitchFamily="18" charset="0"/>
              </a:rPr>
              <a:t>efficiency</a:t>
            </a:r>
            <a:r>
              <a:rPr lang="en-US" dirty="0">
                <a:effectLst/>
                <a:latin typeface="Aptos" panose="020B0004020202020204" pitchFamily="34" charset="0"/>
                <a:ea typeface="Times New Roman" panose="02020603050405020304" pitchFamily="18" charset="0"/>
                <a:cs typeface="Times New Roman" panose="02020603050405020304" pitchFamily="18" charset="0"/>
              </a:rPr>
              <a:t> in consumer service delivery.</a:t>
            </a:r>
          </a:p>
          <a:p>
            <a:pPr marL="742950" marR="0" lvl="1" indent="-285750">
              <a:buSzPts val="1000"/>
              <a:buFont typeface="Courier New" panose="02070309020205020404" pitchFamily="49" charset="0"/>
              <a:buChar char="o"/>
              <a:tabLst>
                <a:tab pos="914400" algn="l"/>
              </a:tabLst>
            </a:pPr>
            <a:r>
              <a:rPr lang="en-US" dirty="0">
                <a:effectLst/>
                <a:latin typeface="Aptos" panose="020B0004020202020204" pitchFamily="34" charset="0"/>
                <a:ea typeface="Times New Roman" panose="02020603050405020304" pitchFamily="18" charset="0"/>
                <a:cs typeface="Times New Roman" panose="02020603050405020304" pitchFamily="18" charset="0"/>
              </a:rPr>
              <a:t>Improved </a:t>
            </a:r>
            <a:r>
              <a:rPr lang="en-US" b="1" dirty="0">
                <a:effectLst/>
                <a:ea typeface="Times New Roman" panose="02020603050405020304" pitchFamily="18" charset="0"/>
                <a:cs typeface="Times New Roman" panose="02020603050405020304" pitchFamily="18" charset="0"/>
              </a:rPr>
              <a:t>financial oversight </a:t>
            </a:r>
            <a:r>
              <a:rPr lang="en-US" dirty="0">
                <a:effectLst/>
                <a:latin typeface="Aptos" panose="020B0004020202020204" pitchFamily="34" charset="0"/>
                <a:ea typeface="Times New Roman" panose="02020603050405020304" pitchFamily="18" charset="0"/>
                <a:cs typeface="Times New Roman" panose="02020603050405020304" pitchFamily="18" charset="0"/>
              </a:rPr>
              <a:t>and </a:t>
            </a:r>
            <a:r>
              <a:rPr lang="en-US" b="1" dirty="0">
                <a:effectLst/>
                <a:latin typeface="Aptos" panose="020B0004020202020204" pitchFamily="34" charset="0"/>
                <a:ea typeface="Times New Roman" panose="02020603050405020304" pitchFamily="18" charset="0"/>
                <a:cs typeface="Times New Roman" panose="02020603050405020304" pitchFamily="18" charset="0"/>
              </a:rPr>
              <a:t>compliance</a:t>
            </a:r>
            <a:r>
              <a:rPr lang="en-US" dirty="0">
                <a:effectLst/>
                <a:latin typeface="Aptos" panose="020B0004020202020204" pitchFamily="34" charset="0"/>
                <a:ea typeface="Times New Roman" panose="02020603050405020304" pitchFamily="18" charset="0"/>
                <a:cs typeface="Times New Roman" panose="02020603050405020304" pitchFamily="18" charset="0"/>
              </a:rPr>
              <a:t>.</a:t>
            </a:r>
            <a:endParaRPr lang="en-US"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dirty="0">
                <a:effectLst/>
                <a:latin typeface="Aptos" panose="020B0004020202020204" pitchFamily="34" charset="0"/>
                <a:ea typeface="Times New Roman" panose="02020603050405020304" pitchFamily="18" charset="0"/>
                <a:cs typeface="Times New Roman" panose="02020603050405020304" pitchFamily="18" charset="0"/>
              </a:rPr>
              <a:t>Enhanced staff </a:t>
            </a:r>
            <a:r>
              <a:rPr lang="en-US" b="1" dirty="0">
                <a:effectLst/>
                <a:latin typeface="Aptos" panose="020B0004020202020204" pitchFamily="34" charset="0"/>
                <a:ea typeface="Times New Roman" panose="02020603050405020304" pitchFamily="18" charset="0"/>
                <a:cs typeface="Times New Roman" panose="02020603050405020304" pitchFamily="18" charset="0"/>
              </a:rPr>
              <a:t>alignment and engagement </a:t>
            </a:r>
            <a:r>
              <a:rPr lang="en-US" dirty="0">
                <a:effectLst/>
                <a:latin typeface="Aptos" panose="020B0004020202020204" pitchFamily="34" charset="0"/>
                <a:ea typeface="Times New Roman" panose="02020603050405020304" pitchFamily="18" charset="0"/>
                <a:cs typeface="Times New Roman" panose="02020603050405020304" pitchFamily="18" charset="0"/>
              </a:rPr>
              <a:t>with organizational goals.</a:t>
            </a:r>
            <a:endParaRPr lang="en-US" dirty="0">
              <a:effectLst/>
              <a:latin typeface="Aptos" panose="020B0004020202020204" pitchFamily="34" charset="0"/>
              <a:ea typeface="Aptos" panose="020B0004020202020204" pitchFamily="34" charset="0"/>
              <a:cs typeface="Times New Roman" panose="02020603050405020304" pitchFamily="18" charset="0"/>
            </a:endParaRPr>
          </a:p>
          <a:p>
            <a:endParaRPr lang="en-US" sz="1900" dirty="0"/>
          </a:p>
        </p:txBody>
      </p:sp>
    </p:spTree>
    <p:extLst>
      <p:ext uri="{BB962C8B-B14F-4D97-AF65-F5344CB8AC3E}">
        <p14:creationId xmlns:p14="http://schemas.microsoft.com/office/powerpoint/2010/main" val="1296643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8661E-42B1-362B-F92D-41542CB590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035277-40EA-B16D-9FD8-3C6B2AA928F7}"/>
              </a:ext>
            </a:extLst>
          </p:cNvPr>
          <p:cNvSpPr>
            <a:spLocks noGrp="1"/>
          </p:cNvSpPr>
          <p:nvPr>
            <p:ph type="title"/>
          </p:nvPr>
        </p:nvSpPr>
        <p:spPr/>
        <p:txBody>
          <a:bodyPr vert="horz" lIns="91440" tIns="45720" rIns="91440" bIns="45720" rtlCol="0" anchor="b">
            <a:normAutofit/>
          </a:bodyPr>
          <a:lstStyle/>
          <a:p>
            <a:pPr algn="ctr"/>
            <a:r>
              <a:rPr lang="en-US" sz="5400" dirty="0"/>
              <a:t>Evaluation and Feedback</a:t>
            </a:r>
            <a:endParaRPr lang="en-US" sz="3800" dirty="0"/>
          </a:p>
        </p:txBody>
      </p:sp>
      <p:sp>
        <p:nvSpPr>
          <p:cNvPr id="4" name="Subtitle 3">
            <a:extLst>
              <a:ext uri="{FF2B5EF4-FFF2-40B4-BE49-F238E27FC236}">
                <a16:creationId xmlns:a16="http://schemas.microsoft.com/office/drawing/2014/main" id="{2650E041-1499-CCFA-DD93-B191EEE0FCA5}"/>
              </a:ext>
            </a:extLst>
          </p:cNvPr>
          <p:cNvSpPr>
            <a:spLocks noGrp="1"/>
          </p:cNvSpPr>
          <p:nvPr>
            <p:ph idx="1"/>
          </p:nvPr>
        </p:nvSpPr>
        <p:spPr/>
        <p:txBody>
          <a:bodyPr/>
          <a:lstStyle/>
          <a:p>
            <a:r>
              <a:rPr lang="en-US" dirty="0"/>
              <a:t>Complete evaluation – get your CRCC credits</a:t>
            </a:r>
          </a:p>
          <a:p>
            <a:r>
              <a:rPr lang="en-US" dirty="0"/>
              <a:t>Also may provide direct feedback to </a:t>
            </a:r>
            <a:r>
              <a:rPr lang="en-US" dirty="0">
                <a:hlinkClick r:id="rId2"/>
              </a:rPr>
              <a:t>info@csavr.org</a:t>
            </a:r>
            <a:endParaRPr lang="en-US" dirty="0"/>
          </a:p>
          <a:p>
            <a:r>
              <a:rPr lang="en-US" dirty="0"/>
              <a:t>What’s next on the agenda?</a:t>
            </a:r>
          </a:p>
          <a:p>
            <a:endParaRPr lang="en-US" dirty="0"/>
          </a:p>
        </p:txBody>
      </p:sp>
      <p:pic>
        <p:nvPicPr>
          <p:cNvPr id="5" name="Picture 4">
            <a:extLst>
              <a:ext uri="{FF2B5EF4-FFF2-40B4-BE49-F238E27FC236}">
                <a16:creationId xmlns:a16="http://schemas.microsoft.com/office/drawing/2014/main" id="{9A6FF66F-BCC8-0C73-15B0-59A3F9A3EC05}"/>
              </a:ext>
            </a:extLst>
          </p:cNvPr>
          <p:cNvPicPr>
            <a:picLocks noChangeAspect="1"/>
          </p:cNvPicPr>
          <p:nvPr/>
        </p:nvPicPr>
        <p:blipFill>
          <a:blip r:embed="rId3"/>
          <a:stretch>
            <a:fillRect/>
          </a:stretch>
        </p:blipFill>
        <p:spPr>
          <a:xfrm>
            <a:off x="10402956" y="6044565"/>
            <a:ext cx="1785995" cy="813424"/>
          </a:xfrm>
          <a:prstGeom prst="rect">
            <a:avLst/>
          </a:prstGeom>
        </p:spPr>
      </p:pic>
      <p:pic>
        <p:nvPicPr>
          <p:cNvPr id="6" name="Picture 5">
            <a:extLst>
              <a:ext uri="{FF2B5EF4-FFF2-40B4-BE49-F238E27FC236}">
                <a16:creationId xmlns:a16="http://schemas.microsoft.com/office/drawing/2014/main" id="{B0EAB0D7-371C-D0B5-0201-3FF916BFC87A}"/>
              </a:ext>
            </a:extLst>
          </p:cNvPr>
          <p:cNvPicPr>
            <a:picLocks noChangeAspect="1"/>
          </p:cNvPicPr>
          <p:nvPr/>
        </p:nvPicPr>
        <p:blipFill>
          <a:blip r:embed="rId4"/>
          <a:stretch>
            <a:fillRect/>
          </a:stretch>
        </p:blipFill>
        <p:spPr>
          <a:xfrm>
            <a:off x="0" y="6217920"/>
            <a:ext cx="1511300" cy="711200"/>
          </a:xfrm>
          <a:prstGeom prst="rect">
            <a:avLst/>
          </a:prstGeom>
        </p:spPr>
      </p:pic>
    </p:spTree>
    <p:extLst>
      <p:ext uri="{BB962C8B-B14F-4D97-AF65-F5344CB8AC3E}">
        <p14:creationId xmlns:p14="http://schemas.microsoft.com/office/powerpoint/2010/main" val="4900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B331D-D756-02BB-2C1E-ED75C0DC6F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F47676-2B7C-C347-9705-4464D0772CA5}"/>
              </a:ext>
            </a:extLst>
          </p:cNvPr>
          <p:cNvSpPr>
            <a:spLocks noGrp="1"/>
          </p:cNvSpPr>
          <p:nvPr>
            <p:ph type="title"/>
          </p:nvPr>
        </p:nvSpPr>
        <p:spPr/>
        <p:txBody>
          <a:bodyPr vert="horz" lIns="91440" tIns="45720" rIns="91440" bIns="45720" rtlCol="0" anchor="b">
            <a:normAutofit/>
          </a:bodyPr>
          <a:lstStyle/>
          <a:p>
            <a:pPr algn="ctr"/>
            <a:r>
              <a:rPr lang="en-US" sz="5400" dirty="0"/>
              <a:t>Key objectives and takeaways</a:t>
            </a:r>
            <a:endParaRPr lang="en-US" sz="3800" dirty="0"/>
          </a:p>
        </p:txBody>
      </p:sp>
      <p:sp>
        <p:nvSpPr>
          <p:cNvPr id="4" name="Subtitle 3">
            <a:extLst>
              <a:ext uri="{FF2B5EF4-FFF2-40B4-BE49-F238E27FC236}">
                <a16:creationId xmlns:a16="http://schemas.microsoft.com/office/drawing/2014/main" id="{51A88192-5F0E-150D-B497-EC681C839D86}"/>
              </a:ext>
            </a:extLst>
          </p:cNvPr>
          <p:cNvSpPr>
            <a:spLocks noGrp="1"/>
          </p:cNvSpPr>
          <p:nvPr>
            <p:ph idx="1"/>
          </p:nvPr>
        </p:nvSpPr>
        <p:spPr/>
        <p:txBody>
          <a:bodyPr>
            <a:normAutofit fontScale="92500"/>
          </a:bodyPr>
          <a:lstStyle/>
          <a:p>
            <a:r>
              <a:rPr lang="en-US" dirty="0"/>
              <a:t>Objectives</a:t>
            </a:r>
          </a:p>
          <a:p>
            <a:pPr marL="800100" lvl="1" indent="-342900">
              <a:buSzPts val="1000"/>
              <a:buFont typeface="Symbol" panose="05050102010706020507" pitchFamily="18" charset="2"/>
              <a:buChar char=""/>
              <a:tabLst>
                <a:tab pos="457200" algn="l"/>
              </a:tabLst>
            </a:pPr>
            <a:r>
              <a:rPr lang="en-US" sz="2200" dirty="0">
                <a:effectLst/>
                <a:latin typeface="Aptos" panose="020B0004020202020204" pitchFamily="34" charset="0"/>
                <a:ea typeface="Times New Roman" panose="02020603050405020304" pitchFamily="18" charset="0"/>
                <a:cs typeface="Aptos" panose="020B0004020202020204" pitchFamily="34" charset="0"/>
              </a:rPr>
              <a:t>Understand the challenges that led to the need for a complete policy overhaul.</a:t>
            </a:r>
            <a:endParaRPr lang="en-US" sz="22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SzPts val="1000"/>
              <a:buFont typeface="Symbol" panose="05050102010706020507" pitchFamily="18" charset="2"/>
              <a:buChar char=""/>
              <a:tabLst>
                <a:tab pos="457200" algn="l"/>
              </a:tabLst>
            </a:pPr>
            <a:r>
              <a:rPr lang="en-US" sz="2200" dirty="0">
                <a:effectLst/>
                <a:latin typeface="Aptos" panose="020B0004020202020204" pitchFamily="34" charset="0"/>
                <a:ea typeface="Times New Roman" panose="02020603050405020304" pitchFamily="18" charset="0"/>
                <a:cs typeface="Aptos" panose="020B0004020202020204" pitchFamily="34" charset="0"/>
              </a:rPr>
              <a:t>Explore the collaboration between departments and units in executing the initiative.</a:t>
            </a:r>
            <a:endParaRPr lang="en-US" sz="22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SzPts val="1000"/>
              <a:buFont typeface="Symbol" panose="05050102010706020507" pitchFamily="18" charset="2"/>
              <a:buChar char=""/>
              <a:tabLst>
                <a:tab pos="457200" algn="l"/>
              </a:tabLst>
            </a:pPr>
            <a:r>
              <a:rPr lang="en-US" sz="2200" dirty="0">
                <a:effectLst/>
                <a:latin typeface="Aptos" panose="020B0004020202020204" pitchFamily="34" charset="0"/>
                <a:ea typeface="Times New Roman" panose="02020603050405020304" pitchFamily="18" charset="0"/>
                <a:cs typeface="Aptos" panose="020B0004020202020204" pitchFamily="34" charset="0"/>
              </a:rPr>
              <a:t>Examine the creative strategies employed to balance urgency with effectiveness.</a:t>
            </a:r>
            <a:endParaRPr lang="en-US" sz="22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SzPts val="1000"/>
              <a:buFont typeface="Symbol" panose="05050102010706020507" pitchFamily="18" charset="2"/>
              <a:buChar char=""/>
              <a:tabLst>
                <a:tab pos="457200" algn="l"/>
              </a:tabLst>
            </a:pPr>
            <a:r>
              <a:rPr lang="en-US" sz="2200" dirty="0">
                <a:effectLst/>
                <a:latin typeface="Aptos" panose="020B0004020202020204" pitchFamily="34" charset="0"/>
                <a:ea typeface="Times New Roman" panose="02020603050405020304" pitchFamily="18" charset="0"/>
                <a:cs typeface="Aptos" panose="020B0004020202020204" pitchFamily="34" charset="0"/>
              </a:rPr>
              <a:t>Assess the impact of the overhaul on organizational effectiveness.</a:t>
            </a:r>
            <a:endParaRPr lang="en-US" sz="22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SzPts val="1000"/>
              <a:buFont typeface="Symbol" panose="05050102010706020507" pitchFamily="18" charset="2"/>
              <a:buChar char=""/>
              <a:tabLst>
                <a:tab pos="457200" algn="l"/>
              </a:tabLst>
            </a:pPr>
            <a:r>
              <a:rPr lang="en-US" sz="2200" dirty="0">
                <a:effectLst/>
                <a:latin typeface="Aptos" panose="020B0004020202020204" pitchFamily="34" charset="0"/>
                <a:ea typeface="Times New Roman" panose="02020603050405020304" pitchFamily="18" charset="0"/>
                <a:cs typeface="Aptos" panose="020B0004020202020204" pitchFamily="34" charset="0"/>
              </a:rPr>
              <a:t>Apply key takeaways to manage large-scale policy updates in other organizations.</a:t>
            </a:r>
            <a:endParaRPr lang="en-US" sz="2200" dirty="0">
              <a:effectLst/>
              <a:latin typeface="Aptos" panose="020B0004020202020204" pitchFamily="34" charset="0"/>
              <a:ea typeface="Aptos" panose="020B0004020202020204" pitchFamily="34" charset="0"/>
              <a:cs typeface="Aptos" panose="020B0004020202020204" pitchFamily="34" charset="0"/>
            </a:endParaRPr>
          </a:p>
          <a:p>
            <a:pPr lvl="1"/>
            <a:endParaRPr lang="en-US" dirty="0"/>
          </a:p>
          <a:p>
            <a:r>
              <a:rPr lang="en-US" dirty="0"/>
              <a:t>Takeaways</a:t>
            </a:r>
          </a:p>
          <a:p>
            <a:pPr marL="742950" marR="0" lvl="1" indent="-285750">
              <a:buSzPts val="1000"/>
              <a:buFont typeface="Courier New" panose="02070309020205020404" pitchFamily="49" charset="0"/>
              <a:buChar char="o"/>
              <a:tabLst>
                <a:tab pos="914400" algn="l"/>
              </a:tabLst>
            </a:pPr>
            <a:r>
              <a:rPr lang="en-US" sz="2200" dirty="0">
                <a:effectLst/>
                <a:latin typeface="Aptos" panose="020B0004020202020204" pitchFamily="34" charset="0"/>
                <a:ea typeface="Times New Roman" panose="02020603050405020304" pitchFamily="18" charset="0"/>
                <a:cs typeface="Times New Roman" panose="02020603050405020304" pitchFamily="18" charset="0"/>
              </a:rPr>
              <a:t>The importance of balancing urgency with thoughtful execution.</a:t>
            </a:r>
            <a:endParaRPr lang="en-US" sz="22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2200" dirty="0">
                <a:effectLst/>
                <a:latin typeface="Aptos" panose="020B0004020202020204" pitchFamily="34" charset="0"/>
                <a:ea typeface="Times New Roman" panose="02020603050405020304" pitchFamily="18" charset="0"/>
                <a:cs typeface="Times New Roman" panose="02020603050405020304" pitchFamily="18" charset="0"/>
              </a:rPr>
              <a:t>Effective communication strategies to drive change.</a:t>
            </a:r>
            <a:endParaRPr lang="en-US" sz="22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2200" dirty="0">
                <a:effectLst/>
                <a:latin typeface="Aptos" panose="020B0004020202020204" pitchFamily="34" charset="0"/>
                <a:ea typeface="Times New Roman" panose="02020603050405020304" pitchFamily="18" charset="0"/>
                <a:cs typeface="Times New Roman" panose="02020603050405020304" pitchFamily="18" charset="0"/>
              </a:rPr>
              <a:t>Practical steps for organizations considering similar overhauls.</a:t>
            </a:r>
            <a:endParaRPr lang="en-US" dirty="0"/>
          </a:p>
          <a:p>
            <a:endParaRPr lang="en-US" dirty="0"/>
          </a:p>
        </p:txBody>
      </p:sp>
      <p:pic>
        <p:nvPicPr>
          <p:cNvPr id="5" name="Picture 4">
            <a:extLst>
              <a:ext uri="{FF2B5EF4-FFF2-40B4-BE49-F238E27FC236}">
                <a16:creationId xmlns:a16="http://schemas.microsoft.com/office/drawing/2014/main" id="{F3AA488B-5A8E-2417-8442-DA1EA8EF7611}"/>
              </a:ext>
            </a:extLst>
          </p:cNvPr>
          <p:cNvPicPr>
            <a:picLocks noChangeAspect="1"/>
          </p:cNvPicPr>
          <p:nvPr/>
        </p:nvPicPr>
        <p:blipFill>
          <a:blip r:embed="rId2"/>
          <a:stretch>
            <a:fillRect/>
          </a:stretch>
        </p:blipFill>
        <p:spPr>
          <a:xfrm>
            <a:off x="10402956" y="6044565"/>
            <a:ext cx="1785995" cy="813424"/>
          </a:xfrm>
          <a:prstGeom prst="rect">
            <a:avLst/>
          </a:prstGeom>
        </p:spPr>
      </p:pic>
      <p:pic>
        <p:nvPicPr>
          <p:cNvPr id="6" name="Picture 5">
            <a:extLst>
              <a:ext uri="{FF2B5EF4-FFF2-40B4-BE49-F238E27FC236}">
                <a16:creationId xmlns:a16="http://schemas.microsoft.com/office/drawing/2014/main" id="{B0A2BB41-B734-3840-DD3B-5150892C6A2B}"/>
              </a:ext>
            </a:extLst>
          </p:cNvPr>
          <p:cNvPicPr>
            <a:picLocks noChangeAspect="1"/>
          </p:cNvPicPr>
          <p:nvPr/>
        </p:nvPicPr>
        <p:blipFill>
          <a:blip r:embed="rId3"/>
          <a:stretch>
            <a:fillRect/>
          </a:stretch>
        </p:blipFill>
        <p:spPr>
          <a:xfrm>
            <a:off x="0" y="6217920"/>
            <a:ext cx="1511300" cy="711200"/>
          </a:xfrm>
          <a:prstGeom prst="rect">
            <a:avLst/>
          </a:prstGeom>
        </p:spPr>
      </p:pic>
    </p:spTree>
    <p:extLst>
      <p:ext uri="{BB962C8B-B14F-4D97-AF65-F5344CB8AC3E}">
        <p14:creationId xmlns:p14="http://schemas.microsoft.com/office/powerpoint/2010/main" val="3396712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B995C-98F3-8F65-66C0-657E6CA9DC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16A72DF-E607-FC53-0E03-04C12B69A59F}"/>
              </a:ext>
            </a:extLst>
          </p:cNvPr>
          <p:cNvSpPr>
            <a:spLocks noGrp="1"/>
          </p:cNvSpPr>
          <p:nvPr>
            <p:ph type="ctrTitle" idx="4294967295"/>
          </p:nvPr>
        </p:nvSpPr>
        <p:spPr>
          <a:xfrm>
            <a:off x="-1" y="69575"/>
            <a:ext cx="11917017" cy="1311964"/>
          </a:xfrm>
        </p:spPr>
        <p:txBody>
          <a:bodyPr vert="horz" lIns="91440" tIns="45720" rIns="91440" bIns="45720" rtlCol="0" anchor="b">
            <a:normAutofit/>
          </a:bodyPr>
          <a:lstStyle/>
          <a:p>
            <a:pPr algn="ctr"/>
            <a:r>
              <a:rPr lang="en-US" sz="4000" dirty="0"/>
              <a:t>Session connection to CSAVR Strategic Priorities</a:t>
            </a:r>
            <a:endParaRPr lang="en-US" sz="3800" dirty="0"/>
          </a:p>
        </p:txBody>
      </p:sp>
      <p:pic>
        <p:nvPicPr>
          <p:cNvPr id="5" name="Picture 4">
            <a:extLst>
              <a:ext uri="{FF2B5EF4-FFF2-40B4-BE49-F238E27FC236}">
                <a16:creationId xmlns:a16="http://schemas.microsoft.com/office/drawing/2014/main" id="{5D6C4C2F-E8A6-9EF4-08D3-EFEC5C96BB7B}"/>
              </a:ext>
            </a:extLst>
          </p:cNvPr>
          <p:cNvPicPr>
            <a:picLocks noChangeAspect="1"/>
          </p:cNvPicPr>
          <p:nvPr/>
        </p:nvPicPr>
        <p:blipFill>
          <a:blip r:embed="rId2"/>
          <a:stretch>
            <a:fillRect/>
          </a:stretch>
        </p:blipFill>
        <p:spPr>
          <a:xfrm>
            <a:off x="10402956" y="6044565"/>
            <a:ext cx="1785995" cy="813424"/>
          </a:xfrm>
          <a:prstGeom prst="rect">
            <a:avLst/>
          </a:prstGeom>
        </p:spPr>
      </p:pic>
      <p:pic>
        <p:nvPicPr>
          <p:cNvPr id="6" name="Picture 5">
            <a:extLst>
              <a:ext uri="{FF2B5EF4-FFF2-40B4-BE49-F238E27FC236}">
                <a16:creationId xmlns:a16="http://schemas.microsoft.com/office/drawing/2014/main" id="{C13AC653-62F5-2767-EB59-9BD091C398CC}"/>
              </a:ext>
            </a:extLst>
          </p:cNvPr>
          <p:cNvPicPr>
            <a:picLocks noChangeAspect="1"/>
          </p:cNvPicPr>
          <p:nvPr/>
        </p:nvPicPr>
        <p:blipFill>
          <a:blip r:embed="rId3"/>
          <a:stretch>
            <a:fillRect/>
          </a:stretch>
        </p:blipFill>
        <p:spPr>
          <a:xfrm>
            <a:off x="0" y="6217920"/>
            <a:ext cx="1511300" cy="711200"/>
          </a:xfrm>
          <a:prstGeom prst="rect">
            <a:avLst/>
          </a:prstGeom>
        </p:spPr>
      </p:pic>
      <p:pic>
        <p:nvPicPr>
          <p:cNvPr id="2" name="Content Placeholder 8" descr="A graphic of a structure with three pillars, each identifying one of the three strategic priorities:&#10;-Recruit and Retain VR Staff&#10;-Redesign and Streamline Internal Processes&#10;-Increase Public Awareness of VR Services">
            <a:extLst>
              <a:ext uri="{FF2B5EF4-FFF2-40B4-BE49-F238E27FC236}">
                <a16:creationId xmlns:a16="http://schemas.microsoft.com/office/drawing/2014/main" id="{2524D162-905A-5F4E-557C-DF96360F62C1}"/>
              </a:ext>
            </a:extLst>
          </p:cNvPr>
          <p:cNvPicPr>
            <a:picLocks noGrp="1" noChangeAspect="1"/>
          </p:cNvPicPr>
          <p:nvPr>
            <p:ph idx="1"/>
          </p:nvPr>
        </p:nvPicPr>
        <p:blipFill rotWithShape="1">
          <a:blip r:embed="rId4"/>
          <a:srcRect t="6192"/>
          <a:stretch/>
        </p:blipFill>
        <p:spPr>
          <a:xfrm>
            <a:off x="3069971" y="1825625"/>
            <a:ext cx="6052058" cy="4351338"/>
          </a:xfrm>
          <a:prstGeom prst="rect">
            <a:avLst/>
          </a:prstGeom>
        </p:spPr>
      </p:pic>
    </p:spTree>
    <p:extLst>
      <p:ext uri="{BB962C8B-B14F-4D97-AF65-F5344CB8AC3E}">
        <p14:creationId xmlns:p14="http://schemas.microsoft.com/office/powerpoint/2010/main" val="2942453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B81DA-2B4B-AB7D-3036-81EC6E92090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2A71DAB-4CD6-3ED6-6D39-56514FADF7EC}"/>
              </a:ext>
            </a:extLst>
          </p:cNvPr>
          <p:cNvSpPr>
            <a:spLocks noGrp="1"/>
          </p:cNvSpPr>
          <p:nvPr>
            <p:ph type="ctrTitle"/>
          </p:nvPr>
        </p:nvSpPr>
        <p:spPr>
          <a:xfrm>
            <a:off x="1524000" y="1122363"/>
            <a:ext cx="9144000" cy="1221592"/>
          </a:xfrm>
        </p:spPr>
        <p:txBody>
          <a:bodyPr vert="horz" lIns="91440" tIns="45720" rIns="91440" bIns="45720" rtlCol="0" anchor="b">
            <a:normAutofit/>
          </a:bodyPr>
          <a:lstStyle/>
          <a:p>
            <a:pPr algn="ctr"/>
            <a:r>
              <a:rPr lang="en-US" sz="4000" dirty="0"/>
              <a:t>Session connection to CSAVR Message House</a:t>
            </a:r>
            <a:endParaRPr lang="en-US" sz="3800" dirty="0"/>
          </a:p>
        </p:txBody>
      </p:sp>
      <p:pic>
        <p:nvPicPr>
          <p:cNvPr id="5" name="Picture 4">
            <a:extLst>
              <a:ext uri="{FF2B5EF4-FFF2-40B4-BE49-F238E27FC236}">
                <a16:creationId xmlns:a16="http://schemas.microsoft.com/office/drawing/2014/main" id="{74326C5F-B46C-56C9-4038-A6C404C6EC68}"/>
              </a:ext>
            </a:extLst>
          </p:cNvPr>
          <p:cNvPicPr>
            <a:picLocks noChangeAspect="1"/>
          </p:cNvPicPr>
          <p:nvPr/>
        </p:nvPicPr>
        <p:blipFill>
          <a:blip r:embed="rId2"/>
          <a:stretch>
            <a:fillRect/>
          </a:stretch>
        </p:blipFill>
        <p:spPr>
          <a:xfrm>
            <a:off x="10402956" y="6044565"/>
            <a:ext cx="1785995" cy="813424"/>
          </a:xfrm>
          <a:prstGeom prst="rect">
            <a:avLst/>
          </a:prstGeom>
        </p:spPr>
      </p:pic>
      <p:pic>
        <p:nvPicPr>
          <p:cNvPr id="6" name="Picture 5">
            <a:extLst>
              <a:ext uri="{FF2B5EF4-FFF2-40B4-BE49-F238E27FC236}">
                <a16:creationId xmlns:a16="http://schemas.microsoft.com/office/drawing/2014/main" id="{15C2AF87-5813-01B6-643C-09648BDF3E63}"/>
              </a:ext>
            </a:extLst>
          </p:cNvPr>
          <p:cNvPicPr>
            <a:picLocks noChangeAspect="1"/>
          </p:cNvPicPr>
          <p:nvPr/>
        </p:nvPicPr>
        <p:blipFill>
          <a:blip r:embed="rId3"/>
          <a:stretch>
            <a:fillRect/>
          </a:stretch>
        </p:blipFill>
        <p:spPr>
          <a:xfrm>
            <a:off x="0" y="6217920"/>
            <a:ext cx="1511300" cy="711200"/>
          </a:xfrm>
          <a:prstGeom prst="rect">
            <a:avLst/>
          </a:prstGeom>
        </p:spPr>
      </p:pic>
      <p:pic>
        <p:nvPicPr>
          <p:cNvPr id="2" name="Content Placeholder 3" descr="Graphic representing the Value Proposition of Vocational Rehabilitation. Image contains both text, the CSAVR logo, then a stylized shape of a house with a black peaked roof while the walls of the house are made of three vertical rectangles of varying colors, with columns/categories titled Employment, Scaling Impact, and Talent Innovation with descriptive text that reads:&#10;Employment: Vocational Rehabilitation supports people along their career path, from their first job thorughout their chosen profession.&#10;Scaling Impact: Vocational Rehabilitation scales its impact and drives results through collaboration wtih individuals, their familes, businesses, and partners.&#10;Talen Innovation: Vocational Rehabilitation futureproofs the evolving workforce by ensuring businesses have a diverse talent pool to meet their needs.">
            <a:extLst>
              <a:ext uri="{FF2B5EF4-FFF2-40B4-BE49-F238E27FC236}">
                <a16:creationId xmlns:a16="http://schemas.microsoft.com/office/drawing/2014/main" id="{B9639838-23B0-B5A6-F60F-F35C17368574}"/>
              </a:ext>
            </a:extLst>
          </p:cNvPr>
          <p:cNvPicPr>
            <a:picLocks noGrp="1" noChangeAspect="1"/>
          </p:cNvPicPr>
          <p:nvPr>
            <p:ph idx="1"/>
          </p:nvPr>
        </p:nvPicPr>
        <p:blipFill>
          <a:blip r:embed="rId4"/>
          <a:stretch>
            <a:fillRect/>
          </a:stretch>
        </p:blipFill>
        <p:spPr>
          <a:xfrm>
            <a:off x="3195108" y="1825625"/>
            <a:ext cx="5801784" cy="4351338"/>
          </a:xfrm>
          <a:prstGeom prst="rect">
            <a:avLst/>
          </a:prstGeom>
        </p:spPr>
      </p:pic>
    </p:spTree>
    <p:extLst>
      <p:ext uri="{BB962C8B-B14F-4D97-AF65-F5344CB8AC3E}">
        <p14:creationId xmlns:p14="http://schemas.microsoft.com/office/powerpoint/2010/main" val="1270780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54DDF5-7733-33ED-662E-47A1C3B0728F}"/>
              </a:ext>
            </a:extLst>
          </p:cNvPr>
          <p:cNvSpPr>
            <a:spLocks noGrp="1"/>
          </p:cNvSpPr>
          <p:nvPr>
            <p:ph type="title"/>
          </p:nvPr>
        </p:nvSpPr>
        <p:spPr>
          <a:xfrm>
            <a:off x="341029" y="1595701"/>
            <a:ext cx="3438144" cy="1239012"/>
          </a:xfrm>
        </p:spPr>
        <p:txBody>
          <a:bodyPr anchor="ctr">
            <a:normAutofit/>
          </a:bodyPr>
          <a:lstStyle/>
          <a:p>
            <a:r>
              <a:rPr lang="en-US" sz="2800" dirty="0"/>
              <a:t>Background &amp; Purpose</a:t>
            </a:r>
          </a:p>
        </p:txBody>
      </p:sp>
      <p:sp>
        <p:nvSpPr>
          <p:cNvPr id="26" name="Rectangle 2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1F56622-E763-8F4A-69F9-AF436EFE4AD1}"/>
              </a:ext>
            </a:extLst>
          </p:cNvPr>
          <p:cNvSpPr>
            <a:spLocks noGrp="1"/>
          </p:cNvSpPr>
          <p:nvPr>
            <p:ph idx="1"/>
          </p:nvPr>
        </p:nvSpPr>
        <p:spPr>
          <a:xfrm>
            <a:off x="244444" y="2718054"/>
            <a:ext cx="3565556" cy="3207258"/>
          </a:xfrm>
        </p:spPr>
        <p:txBody>
          <a:bodyPr anchor="t">
            <a:normAutofit/>
          </a:bodyPr>
          <a:lstStyle/>
          <a:p>
            <a:pPr marL="0" marR="0" lvl="0" indent="0">
              <a:buNone/>
              <a:tabLst>
                <a:tab pos="457200" algn="l"/>
              </a:tabLst>
            </a:pPr>
            <a:endParaRPr lang="en-US" sz="17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SzPts val="1000"/>
              <a:buFont typeface="Courier New" panose="02070309020205020404" pitchFamily="49" charset="0"/>
              <a:buChar char="o"/>
              <a:tabLst>
                <a:tab pos="914400" algn="l"/>
              </a:tabLst>
            </a:pPr>
            <a:r>
              <a:rPr lang="en-US" sz="2000" dirty="0">
                <a:effectLst/>
                <a:latin typeface="Aptos" panose="020B0004020202020204" pitchFamily="34" charset="0"/>
                <a:ea typeface="Times New Roman" panose="02020603050405020304" pitchFamily="18" charset="0"/>
                <a:cs typeface="Times New Roman" panose="02020603050405020304" pitchFamily="18" charset="0"/>
              </a:rPr>
              <a:t>Overview of SCVRD’s mission and role.</a:t>
            </a:r>
          </a:p>
          <a:p>
            <a:pPr marL="742950" marR="0" lvl="1" indent="-285750">
              <a:buSzPts val="1000"/>
              <a:buFont typeface="Courier New" panose="02070309020205020404" pitchFamily="49" charset="0"/>
              <a:buChar char="o"/>
              <a:tabLst>
                <a:tab pos="914400" algn="l"/>
              </a:tabLst>
            </a:pPr>
            <a:endParaRPr lang="en-US" sz="1700" dirty="0">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sz="1700" dirty="0">
              <a:effectLst/>
              <a:latin typeface="Aptos" panose="020B0004020202020204" pitchFamily="34" charset="0"/>
              <a:ea typeface="Times New Roman" panose="02020603050405020304" pitchFamily="18" charset="0"/>
              <a:cs typeface="Times New Roman" panose="02020603050405020304" pitchFamily="18" charset="0"/>
            </a:endParaRPr>
          </a:p>
          <a:p>
            <a:pPr marL="457200" marR="0" lvl="1" indent="0">
              <a:buSzPts val="1000"/>
              <a:buNone/>
              <a:tabLst>
                <a:tab pos="914400" algn="l"/>
              </a:tabLst>
            </a:pPr>
            <a:endParaRPr lang="en-US" sz="17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sz="1700" dirty="0">
              <a:latin typeface="Aptos" panose="020B0004020202020204" pitchFamily="34" charset="0"/>
              <a:ea typeface="Aptos" panose="020B0004020202020204" pitchFamily="34"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sz="17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700" dirty="0"/>
          </a:p>
        </p:txBody>
      </p:sp>
      <p:pic>
        <p:nvPicPr>
          <p:cNvPr id="5" name="Picture 4">
            <a:extLst>
              <a:ext uri="{FF2B5EF4-FFF2-40B4-BE49-F238E27FC236}">
                <a16:creationId xmlns:a16="http://schemas.microsoft.com/office/drawing/2014/main" id="{A4784C38-478E-0FBE-9EAA-135701E6D7C3}"/>
              </a:ext>
            </a:extLst>
          </p:cNvPr>
          <p:cNvPicPr>
            <a:picLocks noChangeAspect="1"/>
          </p:cNvPicPr>
          <p:nvPr/>
        </p:nvPicPr>
        <p:blipFill>
          <a:blip r:embed="rId2"/>
          <a:stretch>
            <a:fillRect/>
          </a:stretch>
        </p:blipFill>
        <p:spPr>
          <a:xfrm>
            <a:off x="244445" y="168550"/>
            <a:ext cx="3232086" cy="1258601"/>
          </a:xfrm>
          <a:prstGeom prst="rect">
            <a:avLst/>
          </a:prstGeom>
        </p:spPr>
      </p:pic>
      <p:sp>
        <p:nvSpPr>
          <p:cNvPr id="4" name="TextBox 3">
            <a:extLst>
              <a:ext uri="{FF2B5EF4-FFF2-40B4-BE49-F238E27FC236}">
                <a16:creationId xmlns:a16="http://schemas.microsoft.com/office/drawing/2014/main" id="{63452248-2BBA-DC71-DEA9-D0D9FD079570}"/>
              </a:ext>
            </a:extLst>
          </p:cNvPr>
          <p:cNvSpPr txBox="1"/>
          <p:nvPr/>
        </p:nvSpPr>
        <p:spPr>
          <a:xfrm>
            <a:off x="4510536" y="407405"/>
            <a:ext cx="7437019" cy="5816977"/>
          </a:xfrm>
          <a:prstGeom prst="rect">
            <a:avLst/>
          </a:prstGeom>
          <a:noFill/>
        </p:spPr>
        <p:txBody>
          <a:bodyPr wrap="square" rtlCol="0">
            <a:spAutoFit/>
          </a:bodyPr>
          <a:lstStyle/>
          <a:p>
            <a:r>
              <a:rPr lang="en-US" sz="2400" b="1" dirty="0">
                <a:solidFill>
                  <a:srgbClr val="00B050"/>
                </a:solidFill>
              </a:rPr>
              <a:t>Our Mission</a:t>
            </a:r>
          </a:p>
          <a:p>
            <a:r>
              <a:rPr lang="en-US" sz="2000" dirty="0"/>
              <a:t>To prepare and assist eligible South Carolinians with disabilities to achieve and maintain competitive employment.</a:t>
            </a:r>
          </a:p>
          <a:p>
            <a:r>
              <a:rPr lang="en-US" sz="2400" b="1" dirty="0">
                <a:solidFill>
                  <a:srgbClr val="00B050"/>
                </a:solidFill>
              </a:rPr>
              <a:t>Our Vision</a:t>
            </a:r>
          </a:p>
          <a:p>
            <a:r>
              <a:rPr lang="en-US" sz="2000" dirty="0"/>
              <a:t>We will be the leader in quality employment outcomes for our consumers and business partners through our people, partnerships, and performance.</a:t>
            </a:r>
          </a:p>
          <a:p>
            <a:r>
              <a:rPr lang="en-US" sz="2400" b="1" dirty="0">
                <a:solidFill>
                  <a:srgbClr val="00B050"/>
                </a:solidFill>
              </a:rPr>
              <a:t>We Value</a:t>
            </a:r>
          </a:p>
          <a:p>
            <a:pPr marL="342900" indent="-342900">
              <a:buFont typeface="Arial" panose="020B0604020202020204" pitchFamily="34" charset="0"/>
              <a:buChar char="•"/>
            </a:pPr>
            <a:r>
              <a:rPr lang="en-US" sz="2000" dirty="0"/>
              <a:t>People with disabilities who strive to achieve competitive employment,</a:t>
            </a:r>
          </a:p>
          <a:p>
            <a:pPr marL="342900" indent="-342900">
              <a:buFont typeface="Arial" panose="020B0604020202020204" pitchFamily="34" charset="0"/>
              <a:buChar char="•"/>
            </a:pPr>
            <a:r>
              <a:rPr lang="en-US" sz="2000" dirty="0"/>
              <a:t>A consumer-focused culture,</a:t>
            </a:r>
          </a:p>
          <a:p>
            <a:pPr marL="342900" indent="-342900">
              <a:buFont typeface="Arial" panose="020B0604020202020204" pitchFamily="34" charset="0"/>
              <a:buChar char="•"/>
            </a:pPr>
            <a:r>
              <a:rPr lang="en-US" sz="2000" dirty="0"/>
              <a:t>Quality service provision,</a:t>
            </a:r>
          </a:p>
          <a:p>
            <a:pPr marL="342900" indent="-342900">
              <a:buFont typeface="Arial" panose="020B0604020202020204" pitchFamily="34" charset="0"/>
              <a:buChar char="•"/>
            </a:pPr>
            <a:r>
              <a:rPr lang="en-US" sz="2000" dirty="0"/>
              <a:t>Highly qualified and committed employees,</a:t>
            </a:r>
          </a:p>
          <a:p>
            <a:pPr marL="342900" indent="-342900">
              <a:buFont typeface="Arial" panose="020B0604020202020204" pitchFamily="34" charset="0"/>
              <a:buChar char="•"/>
            </a:pPr>
            <a:r>
              <a:rPr lang="en-US" sz="2000" dirty="0"/>
              <a:t>Mutually beneficial partnerships with business and industry,</a:t>
            </a:r>
          </a:p>
          <a:p>
            <a:pPr marL="342900" indent="-342900">
              <a:buFont typeface="Arial" panose="020B0604020202020204" pitchFamily="34" charset="0"/>
              <a:buChar char="•"/>
            </a:pPr>
            <a:r>
              <a:rPr lang="en-US" sz="2000" dirty="0"/>
              <a:t>Professional, coordinated, results-driven relationships with other governmental agencies and organizations,</a:t>
            </a:r>
          </a:p>
          <a:p>
            <a:pPr marL="342900" indent="-342900">
              <a:buFont typeface="Arial" panose="020B0604020202020204" pitchFamily="34" charset="0"/>
              <a:buChar char="•"/>
            </a:pPr>
            <a:r>
              <a:rPr lang="en-US" sz="2000" dirty="0"/>
              <a:t>An environment of continuous improvement and learning; and,</a:t>
            </a:r>
          </a:p>
          <a:p>
            <a:pPr marL="342900" indent="-342900">
              <a:buFont typeface="Arial" panose="020B0604020202020204" pitchFamily="34" charset="0"/>
              <a:buChar char="•"/>
            </a:pPr>
            <a:r>
              <a:rPr lang="en-US" sz="2000" dirty="0"/>
              <a:t>Accountability to taxpayers.</a:t>
            </a:r>
          </a:p>
        </p:txBody>
      </p:sp>
    </p:spTree>
    <p:extLst>
      <p:ext uri="{BB962C8B-B14F-4D97-AF65-F5344CB8AC3E}">
        <p14:creationId xmlns:p14="http://schemas.microsoft.com/office/powerpoint/2010/main" val="1675291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61D3D7-301A-2C06-E861-7315242EABAF}"/>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0178770-30ED-FAA9-EEB5-76193150F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C01518F6-A327-23A3-E460-47E30B3C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2AA2929D-736D-417C-7BB2-8D05F8BA7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E1CFBE-80EF-D92B-5710-39E8E67C5855}"/>
              </a:ext>
            </a:extLst>
          </p:cNvPr>
          <p:cNvSpPr>
            <a:spLocks noGrp="1"/>
          </p:cNvSpPr>
          <p:nvPr>
            <p:ph type="title"/>
          </p:nvPr>
        </p:nvSpPr>
        <p:spPr>
          <a:xfrm>
            <a:off x="363317" y="1595096"/>
            <a:ext cx="3438144" cy="1239012"/>
          </a:xfrm>
        </p:spPr>
        <p:txBody>
          <a:bodyPr anchor="ctr">
            <a:normAutofit/>
          </a:bodyPr>
          <a:lstStyle/>
          <a:p>
            <a:r>
              <a:rPr lang="en-US" sz="2800" dirty="0"/>
              <a:t>Background &amp; Purpose</a:t>
            </a:r>
          </a:p>
        </p:txBody>
      </p:sp>
      <p:sp>
        <p:nvSpPr>
          <p:cNvPr id="26" name="Rectangle 25">
            <a:extLst>
              <a:ext uri="{FF2B5EF4-FFF2-40B4-BE49-F238E27FC236}">
                <a16:creationId xmlns:a16="http://schemas.microsoft.com/office/drawing/2014/main" id="{0BA4156E-ED98-0CBF-AD87-DF972D51F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CC414A32-B50F-42FF-5AED-CA6F7B58E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3AAE10-8A02-2516-4F6D-7017E98E4262}"/>
              </a:ext>
            </a:extLst>
          </p:cNvPr>
          <p:cNvSpPr>
            <a:spLocks noGrp="1"/>
          </p:cNvSpPr>
          <p:nvPr>
            <p:ph idx="1"/>
          </p:nvPr>
        </p:nvSpPr>
        <p:spPr>
          <a:xfrm>
            <a:off x="244444" y="2718054"/>
            <a:ext cx="3720974" cy="3207258"/>
          </a:xfrm>
        </p:spPr>
        <p:txBody>
          <a:bodyPr anchor="t">
            <a:normAutofit/>
          </a:bodyPr>
          <a:lstStyle/>
          <a:p>
            <a:pPr marL="0" marR="0" lvl="0" indent="0">
              <a:buNone/>
              <a:tabLst>
                <a:tab pos="457200" algn="l"/>
              </a:tabLst>
            </a:pPr>
            <a:endParaRPr lang="en-US" sz="1700" dirty="0">
              <a:effectLst/>
              <a:latin typeface="Aptos" panose="020B0004020202020204" pitchFamily="34" charset="0"/>
              <a:ea typeface="Aptos" panose="020B0004020202020204" pitchFamily="34" charset="0"/>
              <a:cs typeface="Aptos" panose="020B0004020202020204" pitchFamily="34" charset="0"/>
            </a:endParaRPr>
          </a:p>
          <a:p>
            <a:pPr marL="742950" marR="0" lvl="1" indent="-285750">
              <a:buSzPts val="1000"/>
              <a:buFont typeface="Courier New" panose="02070309020205020404" pitchFamily="49" charset="0"/>
              <a:buChar char="o"/>
              <a:tabLst>
                <a:tab pos="914400" algn="l"/>
              </a:tabLst>
            </a:pPr>
            <a:r>
              <a:rPr lang="en-US" sz="2000" dirty="0">
                <a:effectLst/>
                <a:latin typeface="Aptos" panose="020B0004020202020204" pitchFamily="34" charset="0"/>
                <a:ea typeface="Times New Roman" panose="02020603050405020304" pitchFamily="18" charset="0"/>
                <a:cs typeface="Times New Roman" panose="02020603050405020304" pitchFamily="18" charset="0"/>
              </a:rPr>
              <a:t>Purpose for the overhaul: Corrective action plan and the need for a sustainable solution.</a:t>
            </a:r>
          </a:p>
          <a:p>
            <a:pPr marL="742950" marR="0" lvl="1" indent="-285750">
              <a:buSzPts val="1000"/>
              <a:buFont typeface="Courier New" panose="02070309020205020404" pitchFamily="49" charset="0"/>
              <a:buChar char="o"/>
              <a:tabLst>
                <a:tab pos="914400" algn="l"/>
              </a:tabLst>
            </a:pPr>
            <a:endParaRPr lang="en-US" sz="1700" dirty="0">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sz="1700" dirty="0">
              <a:effectLst/>
              <a:latin typeface="Aptos" panose="020B0004020202020204" pitchFamily="34" charset="0"/>
              <a:ea typeface="Times New Roman" panose="02020603050405020304" pitchFamily="18" charset="0"/>
              <a:cs typeface="Times New Roman" panose="02020603050405020304" pitchFamily="18" charset="0"/>
            </a:endParaRPr>
          </a:p>
          <a:p>
            <a:pPr marL="457200" marR="0" lvl="1" indent="0">
              <a:buSzPts val="1000"/>
              <a:buNone/>
              <a:tabLst>
                <a:tab pos="914400" algn="l"/>
              </a:tabLst>
            </a:pPr>
            <a:endParaRPr lang="en-US" sz="170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sz="1700" dirty="0">
              <a:latin typeface="Aptos" panose="020B0004020202020204" pitchFamily="34" charset="0"/>
              <a:ea typeface="Aptos" panose="020B0004020202020204" pitchFamily="34"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sz="17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sz="1700" dirty="0"/>
          </a:p>
        </p:txBody>
      </p:sp>
      <p:sp>
        <p:nvSpPr>
          <p:cNvPr id="5" name="TextBox 4">
            <a:extLst>
              <a:ext uri="{FF2B5EF4-FFF2-40B4-BE49-F238E27FC236}">
                <a16:creationId xmlns:a16="http://schemas.microsoft.com/office/drawing/2014/main" id="{2266472C-8CFA-D9FA-E513-5FBAFFA9F744}"/>
              </a:ext>
            </a:extLst>
          </p:cNvPr>
          <p:cNvSpPr txBox="1"/>
          <p:nvPr/>
        </p:nvSpPr>
        <p:spPr>
          <a:xfrm>
            <a:off x="4681830" y="489734"/>
            <a:ext cx="6643355" cy="6247864"/>
          </a:xfrm>
          <a:prstGeom prst="rect">
            <a:avLst/>
          </a:prstGeom>
          <a:noFill/>
        </p:spPr>
        <p:txBody>
          <a:bodyPr wrap="square">
            <a:spAutoFit/>
          </a:bodyPr>
          <a:lstStyle/>
          <a:p>
            <a:pPr marL="742950" lvl="1" indent="-285750">
              <a:buSzPts val="1000"/>
              <a:buFont typeface="Courier New" panose="02070309020205020404" pitchFamily="49" charset="0"/>
              <a:buChar char="o"/>
              <a:tabLst>
                <a:tab pos="914400" algn="l"/>
              </a:tabLst>
            </a:pPr>
            <a:r>
              <a:rPr lang="en-US" sz="2400" dirty="0">
                <a:effectLst/>
                <a:latin typeface="Aptos" panose="020B0004020202020204" pitchFamily="34" charset="0"/>
                <a:ea typeface="Aptos" panose="020B0004020202020204" pitchFamily="34" charset="0"/>
                <a:cs typeface="Times New Roman" panose="02020603050405020304" pitchFamily="18" charset="0"/>
              </a:rPr>
              <a:t>SCVRD 107 Monitoring in 2021</a:t>
            </a:r>
          </a:p>
          <a:p>
            <a:pPr marL="1200150" lvl="2" indent="-285750">
              <a:buSzPts val="1000"/>
              <a:buFont typeface="Courier New" panose="02070309020205020404" pitchFamily="49" charset="0"/>
              <a:buChar char="o"/>
              <a:tabLst>
                <a:tab pos="914400" algn="l"/>
              </a:tabLst>
            </a:pPr>
            <a:r>
              <a:rPr lang="en-US" sz="2400" dirty="0">
                <a:latin typeface="Aptos" panose="020B0004020202020204" pitchFamily="34" charset="0"/>
                <a:ea typeface="Aptos" panose="020B0004020202020204" pitchFamily="34" charset="0"/>
                <a:cs typeface="Times New Roman" panose="02020603050405020304" pitchFamily="18" charset="0"/>
              </a:rPr>
              <a:t>Performance</a:t>
            </a:r>
          </a:p>
          <a:p>
            <a:pPr marL="1200150" lvl="2" indent="-285750">
              <a:buSzPts val="1000"/>
              <a:buFont typeface="Courier New" panose="02070309020205020404" pitchFamily="49" charset="0"/>
              <a:buChar char="o"/>
              <a:tabLst>
                <a:tab pos="914400" algn="l"/>
              </a:tabLst>
            </a:pPr>
            <a:r>
              <a:rPr lang="en-US" sz="2400" dirty="0">
                <a:latin typeface="Aptos" panose="020B0004020202020204" pitchFamily="34" charset="0"/>
                <a:ea typeface="Aptos" panose="020B0004020202020204" pitchFamily="34" charset="0"/>
                <a:cs typeface="Times New Roman" panose="02020603050405020304" pitchFamily="18" charset="0"/>
              </a:rPr>
              <a:t>Financial Management</a:t>
            </a:r>
          </a:p>
          <a:p>
            <a:pPr marL="742950" lvl="1" indent="-285750">
              <a:buSzPts val="1000"/>
              <a:buFont typeface="Courier New" panose="02070309020205020404" pitchFamily="49" charset="0"/>
              <a:buChar char="o"/>
              <a:tabLst>
                <a:tab pos="914400" algn="l"/>
              </a:tabLst>
            </a:pPr>
            <a:r>
              <a:rPr lang="en-US" sz="2400" dirty="0">
                <a:latin typeface="Aptos" panose="020B0004020202020204" pitchFamily="34" charset="0"/>
                <a:ea typeface="Aptos" panose="020B0004020202020204" pitchFamily="34" charset="0"/>
                <a:cs typeface="Times New Roman" panose="02020603050405020304" pitchFamily="18" charset="0"/>
              </a:rPr>
              <a:t>Corrective Action Plan (CAP)</a:t>
            </a:r>
          </a:p>
          <a:p>
            <a:pPr marL="742950" lvl="1" indent="-285750">
              <a:buSzPts val="1000"/>
              <a:buFont typeface="Courier New" panose="02070309020205020404" pitchFamily="49" charset="0"/>
              <a:buChar char="o"/>
              <a:tabLst>
                <a:tab pos="914400" algn="l"/>
              </a:tabLst>
            </a:pPr>
            <a:endParaRPr lang="en-US" sz="1600" dirty="0">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endParaRPr lang="en-US" sz="2400" dirty="0">
              <a:latin typeface="Aptos" panose="020B0004020202020204" pitchFamily="34" charset="0"/>
              <a:ea typeface="Aptos" panose="020B000402020202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endParaRPr lang="en-US" sz="2400" dirty="0">
              <a:latin typeface="Aptos" panose="020B0004020202020204" pitchFamily="34" charset="0"/>
              <a:ea typeface="Aptos" panose="020B0004020202020204" pitchFamily="34" charset="0"/>
              <a:cs typeface="Times New Roman" panose="02020603050405020304" pitchFamily="18" charset="0"/>
            </a:endParaRPr>
          </a:p>
          <a:p>
            <a:pPr marL="1200150" lvl="2" indent="-285750">
              <a:buSzPts val="1000"/>
              <a:buFont typeface="Courier New" panose="02070309020205020404" pitchFamily="49" charset="0"/>
              <a:buChar char="o"/>
              <a:tabLst>
                <a:tab pos="914400" algn="l"/>
              </a:tabLst>
            </a:pPr>
            <a:endParaRPr lang="en-US" sz="2000" dirty="0">
              <a:latin typeface="Aptos" panose="020B0004020202020204" pitchFamily="34" charset="0"/>
              <a:ea typeface="Aptos" panose="020B0004020202020204" pitchFamily="34" charset="0"/>
              <a:cs typeface="Times New Roman" panose="02020603050405020304" pitchFamily="18" charset="0"/>
            </a:endParaRPr>
          </a:p>
          <a:p>
            <a:pPr marL="1200150" lvl="2" indent="-285750">
              <a:buSzPts val="1000"/>
              <a:buFont typeface="Courier New" panose="02070309020205020404" pitchFamily="49" charset="0"/>
              <a:buChar char="o"/>
              <a:tabLst>
                <a:tab pos="914400" algn="l"/>
              </a:tabLst>
            </a:pPr>
            <a:endParaRPr lang="en-US" sz="2000" dirty="0">
              <a:latin typeface="Aptos" panose="020B0004020202020204" pitchFamily="34" charset="0"/>
              <a:ea typeface="Aptos" panose="020B0004020202020204" pitchFamily="34" charset="0"/>
              <a:cs typeface="Times New Roman" panose="02020603050405020304" pitchFamily="18" charset="0"/>
            </a:endParaRPr>
          </a:p>
          <a:p>
            <a:pPr marL="1200150" lvl="2" indent="-285750">
              <a:buSzPts val="1000"/>
              <a:buFont typeface="Courier New" panose="02070309020205020404" pitchFamily="49" charset="0"/>
              <a:buChar char="o"/>
              <a:tabLst>
                <a:tab pos="914400" algn="l"/>
              </a:tabLst>
            </a:pPr>
            <a:endParaRPr lang="en-US" sz="2000" dirty="0">
              <a:latin typeface="Aptos" panose="020B0004020202020204" pitchFamily="34" charset="0"/>
              <a:ea typeface="Aptos" panose="020B0004020202020204" pitchFamily="34" charset="0"/>
              <a:cs typeface="Times New Roman" panose="02020603050405020304" pitchFamily="18" charset="0"/>
            </a:endParaRPr>
          </a:p>
          <a:p>
            <a:pPr marL="1200150" lvl="2" indent="-285750">
              <a:buSzPts val="1000"/>
              <a:buFont typeface="Courier New" panose="02070309020205020404" pitchFamily="49" charset="0"/>
              <a:buChar char="o"/>
              <a:tabLst>
                <a:tab pos="914400" algn="l"/>
              </a:tabLst>
            </a:pPr>
            <a:endParaRPr lang="en-US" sz="2000" dirty="0">
              <a:latin typeface="Aptos" panose="020B0004020202020204" pitchFamily="34" charset="0"/>
              <a:ea typeface="Aptos" panose="020B0004020202020204" pitchFamily="34" charset="0"/>
              <a:cs typeface="Times New Roman" panose="02020603050405020304" pitchFamily="18" charset="0"/>
            </a:endParaRPr>
          </a:p>
          <a:p>
            <a:pPr marL="1200150" lvl="2" indent="-285750">
              <a:buSzPts val="1000"/>
              <a:buFont typeface="Courier New" panose="02070309020205020404" pitchFamily="49" charset="0"/>
              <a:buChar char="o"/>
              <a:tabLst>
                <a:tab pos="914400" algn="l"/>
              </a:tabLst>
            </a:pPr>
            <a:endParaRPr lang="en-US" sz="2000" dirty="0">
              <a:latin typeface="Aptos" panose="020B0004020202020204" pitchFamily="34" charset="0"/>
              <a:ea typeface="Aptos" panose="020B0004020202020204" pitchFamily="34" charset="0"/>
              <a:cs typeface="Times New Roman" panose="02020603050405020304" pitchFamily="18" charset="0"/>
            </a:endParaRPr>
          </a:p>
          <a:p>
            <a:pPr marL="1200150" lvl="2" indent="-285750">
              <a:buSzPts val="1000"/>
              <a:buFont typeface="Courier New" panose="02070309020205020404" pitchFamily="49" charset="0"/>
              <a:buChar char="o"/>
              <a:tabLst>
                <a:tab pos="914400" algn="l"/>
              </a:tabLst>
            </a:pPr>
            <a:endParaRPr lang="en-US" sz="2000" dirty="0">
              <a:latin typeface="Aptos" panose="020B0004020202020204" pitchFamily="34" charset="0"/>
              <a:ea typeface="Aptos" panose="020B0004020202020204" pitchFamily="34" charset="0"/>
              <a:cs typeface="Times New Roman" panose="02020603050405020304" pitchFamily="18" charset="0"/>
            </a:endParaRPr>
          </a:p>
          <a:p>
            <a:pPr marL="1200150" lvl="2" indent="-285750">
              <a:buSzPts val="1000"/>
              <a:buFont typeface="Courier New" panose="02070309020205020404" pitchFamily="49" charset="0"/>
              <a:buChar char="o"/>
              <a:tabLst>
                <a:tab pos="914400" algn="l"/>
              </a:tabLst>
            </a:pPr>
            <a:endParaRPr lang="en-US" sz="2000" dirty="0">
              <a:latin typeface="Aptos" panose="020B0004020202020204" pitchFamily="34" charset="0"/>
              <a:ea typeface="Aptos" panose="020B0004020202020204" pitchFamily="34" charset="0"/>
              <a:cs typeface="Times New Roman" panose="02020603050405020304" pitchFamily="18" charset="0"/>
            </a:endParaRPr>
          </a:p>
          <a:p>
            <a:pPr marL="1200150" lvl="2" indent="-285750">
              <a:buSzPts val="1000"/>
              <a:buFont typeface="Courier New" panose="02070309020205020404" pitchFamily="49" charset="0"/>
              <a:buChar char="o"/>
              <a:tabLst>
                <a:tab pos="914400" algn="l"/>
              </a:tabLst>
            </a:pPr>
            <a:endParaRPr lang="en-US" sz="2000" dirty="0">
              <a:latin typeface="Aptos" panose="020B0004020202020204" pitchFamily="34" charset="0"/>
              <a:ea typeface="Aptos" panose="020B0004020202020204" pitchFamily="34"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sz="2400" dirty="0">
                <a:effectLst/>
                <a:latin typeface="Aptos" panose="020B0004020202020204" pitchFamily="34" charset="0"/>
                <a:ea typeface="Times New Roman" panose="02020603050405020304" pitchFamily="18" charset="0"/>
                <a:cs typeface="Times New Roman" panose="02020603050405020304" pitchFamily="18" charset="0"/>
              </a:rPr>
              <a:t>Why the overhaul was critical for consumer service delivery and financial accountability.</a:t>
            </a:r>
            <a:endParaRPr lang="en-US" sz="24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7F84BE17-E7B1-D2D1-7A32-D5ABD5C6BCCE}"/>
              </a:ext>
            </a:extLst>
          </p:cNvPr>
          <p:cNvPicPr>
            <a:picLocks noChangeAspect="1"/>
          </p:cNvPicPr>
          <p:nvPr/>
        </p:nvPicPr>
        <p:blipFill>
          <a:blip r:embed="rId2"/>
          <a:stretch>
            <a:fillRect/>
          </a:stretch>
        </p:blipFill>
        <p:spPr>
          <a:xfrm>
            <a:off x="246707" y="168550"/>
            <a:ext cx="3230534" cy="1257996"/>
          </a:xfrm>
          <a:prstGeom prst="rect">
            <a:avLst/>
          </a:prstGeom>
        </p:spPr>
      </p:pic>
      <p:sp>
        <p:nvSpPr>
          <p:cNvPr id="4" name="TextBox 3">
            <a:extLst>
              <a:ext uri="{FF2B5EF4-FFF2-40B4-BE49-F238E27FC236}">
                <a16:creationId xmlns:a16="http://schemas.microsoft.com/office/drawing/2014/main" id="{8660A120-DDA8-8B7F-9F93-F0907C9CF1B7}"/>
              </a:ext>
            </a:extLst>
          </p:cNvPr>
          <p:cNvSpPr txBox="1"/>
          <p:nvPr/>
        </p:nvSpPr>
        <p:spPr>
          <a:xfrm>
            <a:off x="4084291" y="2151727"/>
            <a:ext cx="7863265"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latin typeface="Cambria" panose="02040503050406030204" pitchFamily="18" charset="0"/>
                <a:ea typeface="Cambria" panose="02040503050406030204" pitchFamily="18" charset="0"/>
              </a:rPr>
              <a:t>§ 361.50 Written policies governing the provision of services for individuals with disabilities.</a:t>
            </a:r>
          </a:p>
          <a:p>
            <a:r>
              <a:rPr lang="en-US" dirty="0">
                <a:latin typeface="Cambria" panose="02040503050406030204" pitchFamily="18" charset="0"/>
                <a:ea typeface="Cambria" panose="02040503050406030204" pitchFamily="18" charset="0"/>
              </a:rPr>
              <a:t>(a) </a:t>
            </a:r>
            <a:r>
              <a:rPr lang="en-US" b="1" i="1" dirty="0">
                <a:effectLst/>
                <a:latin typeface="Cambria" panose="02040503050406030204" pitchFamily="18" charset="0"/>
                <a:ea typeface="Cambria" panose="02040503050406030204" pitchFamily="18" charset="0"/>
              </a:rPr>
              <a:t>Policies.</a:t>
            </a:r>
            <a:r>
              <a:rPr lang="en-US" dirty="0">
                <a:latin typeface="Cambria" panose="02040503050406030204" pitchFamily="18" charset="0"/>
                <a:ea typeface="Cambria" panose="02040503050406030204" pitchFamily="18" charset="0"/>
              </a:rPr>
              <a:t> The State unit must develop and maintain written policies covering the nature and scope of each of the vocational rehabilitation services specified in </a:t>
            </a:r>
            <a:r>
              <a:rPr lang="en-US" dirty="0">
                <a:latin typeface="Cambria" panose="02040503050406030204" pitchFamily="18" charset="0"/>
                <a:ea typeface="Cambria" panose="02040503050406030204" pitchFamily="18" charset="0"/>
                <a:hlinkClick r:id="rId3"/>
              </a:rPr>
              <a:t>§ 361.48</a:t>
            </a:r>
            <a:r>
              <a:rPr lang="en-US" dirty="0">
                <a:latin typeface="Cambria" panose="02040503050406030204" pitchFamily="18" charset="0"/>
                <a:ea typeface="Cambria" panose="02040503050406030204" pitchFamily="18" charset="0"/>
              </a:rPr>
              <a:t> and the criteria under which each service is provided. The policies must ensure that the provision of services is based on the rehabilitation needs of each individual as identified in that individual's individualized plan for employment and is consistent with the individual's informed choice. The written policies may not establish any arbitrary limits on the nature and scope of vocational rehabilitation services to be provided to the individual to achieve an employment outcome. </a:t>
            </a:r>
          </a:p>
        </p:txBody>
      </p:sp>
    </p:spTree>
    <p:extLst>
      <p:ext uri="{BB962C8B-B14F-4D97-AF65-F5344CB8AC3E}">
        <p14:creationId xmlns:p14="http://schemas.microsoft.com/office/powerpoint/2010/main" val="271279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2DECA0-DB48-6D0E-CDB8-53CA18809DD8}"/>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9154959-275E-FAC0-14D9-98279891D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68770492-25CB-4A58-CB55-EBC647B29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7C7CD44F-18A8-7D0F-D268-F9AF1CD1B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B608E1-433D-503C-0FD9-2307215D6566}"/>
              </a:ext>
            </a:extLst>
          </p:cNvPr>
          <p:cNvSpPr>
            <a:spLocks noGrp="1"/>
          </p:cNvSpPr>
          <p:nvPr>
            <p:ph type="title"/>
          </p:nvPr>
        </p:nvSpPr>
        <p:spPr>
          <a:xfrm>
            <a:off x="363317" y="1595096"/>
            <a:ext cx="3438144" cy="1239012"/>
          </a:xfrm>
        </p:spPr>
        <p:txBody>
          <a:bodyPr anchor="ctr">
            <a:normAutofit/>
          </a:bodyPr>
          <a:lstStyle/>
          <a:p>
            <a:r>
              <a:rPr lang="en-US" sz="2800" dirty="0"/>
              <a:t>The Overhaul Process</a:t>
            </a:r>
          </a:p>
        </p:txBody>
      </p:sp>
      <p:sp>
        <p:nvSpPr>
          <p:cNvPr id="26" name="Rectangle 25">
            <a:extLst>
              <a:ext uri="{FF2B5EF4-FFF2-40B4-BE49-F238E27FC236}">
                <a16:creationId xmlns:a16="http://schemas.microsoft.com/office/drawing/2014/main" id="{66740D4D-4D2E-FD5D-A0FE-ACDE9F3EB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E5630262-1FA3-4909-53D2-3F223BF70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86F4AD2-D120-DE26-B981-0E73D1D1EEEC}"/>
              </a:ext>
            </a:extLst>
          </p:cNvPr>
          <p:cNvPicPr>
            <a:picLocks noChangeAspect="1"/>
          </p:cNvPicPr>
          <p:nvPr/>
        </p:nvPicPr>
        <p:blipFill>
          <a:blip r:embed="rId2"/>
          <a:stretch>
            <a:fillRect/>
          </a:stretch>
        </p:blipFill>
        <p:spPr>
          <a:xfrm>
            <a:off x="246707" y="168550"/>
            <a:ext cx="3230534" cy="1257996"/>
          </a:xfrm>
          <a:prstGeom prst="rect">
            <a:avLst/>
          </a:prstGeom>
        </p:spPr>
      </p:pic>
      <p:sp>
        <p:nvSpPr>
          <p:cNvPr id="6" name="Content Placeholder 5">
            <a:extLst>
              <a:ext uri="{FF2B5EF4-FFF2-40B4-BE49-F238E27FC236}">
                <a16:creationId xmlns:a16="http://schemas.microsoft.com/office/drawing/2014/main" id="{B2B0B819-F98A-AC1F-5B81-A1A5ED730465}"/>
              </a:ext>
            </a:extLst>
          </p:cNvPr>
          <p:cNvSpPr>
            <a:spLocks noGrp="1"/>
          </p:cNvSpPr>
          <p:nvPr>
            <p:ph idx="1"/>
          </p:nvPr>
        </p:nvSpPr>
        <p:spPr>
          <a:xfrm>
            <a:off x="4779263" y="1681881"/>
            <a:ext cx="6583680" cy="3953006"/>
          </a:xfrm>
        </p:spPr>
        <p:txBody>
          <a:bodyPr>
            <a:normAutofit/>
          </a:bodyPr>
          <a:lstStyle/>
          <a:p>
            <a:pPr marL="742950" marR="0" lvl="1" indent="-285750">
              <a:buSzPts val="1000"/>
              <a:buFont typeface="Courier New" panose="02070309020205020404" pitchFamily="49" charset="0"/>
              <a:buChar char="o"/>
              <a:tabLst>
                <a:tab pos="914400" algn="l"/>
              </a:tabLst>
            </a:pPr>
            <a:r>
              <a:rPr lang="en-US" dirty="0">
                <a:effectLst/>
                <a:latin typeface="Aptos" panose="020B0004020202020204" pitchFamily="34" charset="0"/>
                <a:ea typeface="Times New Roman" panose="02020603050405020304" pitchFamily="18" charset="0"/>
                <a:cs typeface="Times New Roman" panose="02020603050405020304" pitchFamily="18" charset="0"/>
              </a:rPr>
              <a:t>Key players: Policy, finance, legal, frontline staff, and executive leadership.</a:t>
            </a:r>
          </a:p>
          <a:p>
            <a:pPr marL="742950" marR="0" lvl="1" indent="-285750">
              <a:buSzPts val="1000"/>
              <a:buFont typeface="Courier New" panose="02070309020205020404" pitchFamily="49" charset="0"/>
              <a:buChar char="o"/>
              <a:tabLst>
                <a:tab pos="914400" algn="l"/>
              </a:tabLst>
            </a:pPr>
            <a:endParaRPr lang="en-US" dirty="0">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dirty="0">
                <a:effectLst/>
                <a:latin typeface="Aptos" panose="020B0004020202020204" pitchFamily="34" charset="0"/>
                <a:ea typeface="Times New Roman" panose="02020603050405020304" pitchFamily="18" charset="0"/>
                <a:cs typeface="Times New Roman" panose="02020603050405020304" pitchFamily="18" charset="0"/>
              </a:rPr>
              <a:t>Collaboration strategies: Cross-departmental teams, stakeholder engagement, and iterative feedback loops.</a:t>
            </a:r>
            <a:endParaRPr lang="en-US"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8" name="Graphic 7" descr="Meeting">
            <a:extLst>
              <a:ext uri="{FF2B5EF4-FFF2-40B4-BE49-F238E27FC236}">
                <a16:creationId xmlns:a16="http://schemas.microsoft.com/office/drawing/2014/main" id="{68178F4F-DF76-DE44-BC24-86466259CA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591" y="2282952"/>
            <a:ext cx="3351935" cy="3351935"/>
          </a:xfrm>
          <a:prstGeom prst="rect">
            <a:avLst/>
          </a:prstGeom>
        </p:spPr>
      </p:pic>
      <p:pic>
        <p:nvPicPr>
          <p:cNvPr id="1026" name="Picture 2" descr="Everything Should Not Be A Blog Post ...">
            <a:extLst>
              <a:ext uri="{FF2B5EF4-FFF2-40B4-BE49-F238E27FC236}">
                <a16:creationId xmlns:a16="http://schemas.microsoft.com/office/drawing/2014/main" id="{F3A131C0-6C73-6A33-0555-17892B6024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4193" y="2443480"/>
            <a:ext cx="3183650" cy="178284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32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73D475-7DF5-BB44-EC7B-5795BB542AB3}"/>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B44515D-BC67-8876-3982-6018849E0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09BF756E-D658-57AE-361C-E0AEBA41A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01BB12F7-5B41-EFF1-2291-C28D932B2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20C7AA-4015-D369-7733-6CBD3F07292D}"/>
              </a:ext>
            </a:extLst>
          </p:cNvPr>
          <p:cNvSpPr>
            <a:spLocks noGrp="1"/>
          </p:cNvSpPr>
          <p:nvPr>
            <p:ph type="title"/>
          </p:nvPr>
        </p:nvSpPr>
        <p:spPr>
          <a:xfrm>
            <a:off x="363317" y="1595096"/>
            <a:ext cx="3438144" cy="1239012"/>
          </a:xfrm>
        </p:spPr>
        <p:txBody>
          <a:bodyPr anchor="ctr">
            <a:normAutofit/>
          </a:bodyPr>
          <a:lstStyle/>
          <a:p>
            <a:r>
              <a:rPr lang="en-US" sz="2800"/>
              <a:t>The Overhaul Process</a:t>
            </a:r>
            <a:endParaRPr lang="en-US" sz="2800" dirty="0"/>
          </a:p>
        </p:txBody>
      </p:sp>
      <p:sp>
        <p:nvSpPr>
          <p:cNvPr id="26" name="Rectangle 25">
            <a:extLst>
              <a:ext uri="{FF2B5EF4-FFF2-40B4-BE49-F238E27FC236}">
                <a16:creationId xmlns:a16="http://schemas.microsoft.com/office/drawing/2014/main" id="{520718B5-3F0F-43E9-242C-B4034870B4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06EEBECA-CF4B-3F71-84FF-A7BD15ED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3720BD9-702D-1318-57EC-DA5A8A87E174}"/>
              </a:ext>
            </a:extLst>
          </p:cNvPr>
          <p:cNvPicPr>
            <a:picLocks noChangeAspect="1"/>
          </p:cNvPicPr>
          <p:nvPr/>
        </p:nvPicPr>
        <p:blipFill>
          <a:blip r:embed="rId2"/>
          <a:stretch>
            <a:fillRect/>
          </a:stretch>
        </p:blipFill>
        <p:spPr>
          <a:xfrm>
            <a:off x="246707" y="168550"/>
            <a:ext cx="3230534" cy="1257996"/>
          </a:xfrm>
          <a:prstGeom prst="rect">
            <a:avLst/>
          </a:prstGeom>
        </p:spPr>
      </p:pic>
      <p:sp>
        <p:nvSpPr>
          <p:cNvPr id="6" name="Content Placeholder 5">
            <a:extLst>
              <a:ext uri="{FF2B5EF4-FFF2-40B4-BE49-F238E27FC236}">
                <a16:creationId xmlns:a16="http://schemas.microsoft.com/office/drawing/2014/main" id="{0632649B-A4A4-8B60-C716-F60FF3B76197}"/>
              </a:ext>
            </a:extLst>
          </p:cNvPr>
          <p:cNvSpPr>
            <a:spLocks noGrp="1"/>
          </p:cNvSpPr>
          <p:nvPr>
            <p:ph idx="1"/>
          </p:nvPr>
        </p:nvSpPr>
        <p:spPr>
          <a:xfrm>
            <a:off x="4678350" y="691207"/>
            <a:ext cx="6819838" cy="4471480"/>
          </a:xfrm>
        </p:spPr>
        <p:txBody>
          <a:bodyPr>
            <a:normAutofit/>
          </a:bodyPr>
          <a:lstStyle/>
          <a:p>
            <a:pPr marL="742950" marR="0" lvl="1" indent="-285750">
              <a:buSzPts val="1000"/>
              <a:buFont typeface="Courier New" panose="02070309020205020404" pitchFamily="49" charset="0"/>
              <a:buChar char="o"/>
              <a:tabLst>
                <a:tab pos="914400" algn="l"/>
              </a:tabLst>
            </a:pPr>
            <a:r>
              <a:rPr lang="en-US" dirty="0">
                <a:effectLst/>
                <a:latin typeface="Aptos" panose="020B0004020202020204" pitchFamily="34" charset="0"/>
                <a:ea typeface="Times New Roman" panose="02020603050405020304" pitchFamily="18" charset="0"/>
                <a:cs typeface="Times New Roman" panose="02020603050405020304" pitchFamily="18" charset="0"/>
              </a:rPr>
              <a:t>Engaging with outside Technical Assistance: Using expertise to guide a structured, thoughtful process.</a:t>
            </a:r>
          </a:p>
          <a:p>
            <a:pPr marL="742950" marR="0" lvl="1" indent="-285750">
              <a:buSzPts val="1000"/>
              <a:buFont typeface="Courier New" panose="02070309020205020404" pitchFamily="49" charset="0"/>
              <a:buChar char="o"/>
              <a:tabLst>
                <a:tab pos="914400" algn="l"/>
              </a:tabLst>
            </a:pPr>
            <a:endParaRPr lang="en-US" dirty="0">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dirty="0">
                <a:latin typeface="Aptos" panose="020B0004020202020204" pitchFamily="34" charset="0"/>
                <a:ea typeface="Times New Roman" panose="02020603050405020304" pitchFamily="18" charset="0"/>
                <a:cs typeface="Times New Roman" panose="02020603050405020304" pitchFamily="18" charset="0"/>
              </a:rPr>
              <a:t>Community Partners and Stakeholders.</a:t>
            </a:r>
            <a:endParaRPr lang="en-US"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latin typeface="Aptos" panose="020B0004020202020204" pitchFamily="34" charset="0"/>
              <a:ea typeface="Aptos" panose="020B0004020202020204" pitchFamily="34"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8" name="Graphic 7" descr="Meeting">
            <a:extLst>
              <a:ext uri="{FF2B5EF4-FFF2-40B4-BE49-F238E27FC236}">
                <a16:creationId xmlns:a16="http://schemas.microsoft.com/office/drawing/2014/main" id="{EACA7AC9-7CD8-EC6F-4E0E-CCE4BDD773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591" y="2282952"/>
            <a:ext cx="3351935" cy="3351935"/>
          </a:xfrm>
          <a:prstGeom prst="rect">
            <a:avLst/>
          </a:prstGeom>
        </p:spPr>
      </p:pic>
      <p:pic>
        <p:nvPicPr>
          <p:cNvPr id="2050" name="Picture 2" descr="Vocational Rehabilitation Technical ...">
            <a:extLst>
              <a:ext uri="{FF2B5EF4-FFF2-40B4-BE49-F238E27FC236}">
                <a16:creationId xmlns:a16="http://schemas.microsoft.com/office/drawing/2014/main" id="{542625BC-908F-5162-147B-2848E33D4A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3570" y="1795018"/>
            <a:ext cx="3429000" cy="13335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C68B5FD-1D3A-248D-559A-CF24E787B78C}"/>
              </a:ext>
            </a:extLst>
          </p:cNvPr>
          <p:cNvPicPr>
            <a:picLocks noChangeAspect="1"/>
          </p:cNvPicPr>
          <p:nvPr/>
        </p:nvPicPr>
        <p:blipFill>
          <a:blip r:embed="rId6"/>
          <a:stretch>
            <a:fillRect/>
          </a:stretch>
        </p:blipFill>
        <p:spPr>
          <a:xfrm>
            <a:off x="5182538" y="3326554"/>
            <a:ext cx="6047619" cy="819048"/>
          </a:xfrm>
          <a:prstGeom prst="rect">
            <a:avLst/>
          </a:prstGeom>
          <a:effectLst>
            <a:outerShdw blurRad="50800" dist="38100" dir="2700000" algn="tl" rotWithShape="0">
              <a:prstClr val="black">
                <a:alpha val="40000"/>
              </a:prstClr>
            </a:outerShdw>
          </a:effectLst>
        </p:spPr>
      </p:pic>
      <p:pic>
        <p:nvPicPr>
          <p:cNvPr id="2052" name="Picture 4" descr="Home - Disability Rights South Carolina">
            <a:extLst>
              <a:ext uri="{FF2B5EF4-FFF2-40B4-BE49-F238E27FC236}">
                <a16:creationId xmlns:a16="http://schemas.microsoft.com/office/drawing/2014/main" id="{F39B0DB8-72CD-D875-CB1D-9F08650607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8350" y="4948801"/>
            <a:ext cx="1634029" cy="163402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ntact Us - Able SC">
            <a:extLst>
              <a:ext uri="{FF2B5EF4-FFF2-40B4-BE49-F238E27FC236}">
                <a16:creationId xmlns:a16="http://schemas.microsoft.com/office/drawing/2014/main" id="{3D47B076-F078-38AB-6BFD-ACBEC6281E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5057" y="4894942"/>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8A84161-C0A1-89C4-EAE2-5481160D8651}"/>
              </a:ext>
            </a:extLst>
          </p:cNvPr>
          <p:cNvPicPr>
            <a:picLocks noChangeAspect="1"/>
          </p:cNvPicPr>
          <p:nvPr/>
        </p:nvPicPr>
        <p:blipFill>
          <a:blip r:embed="rId9"/>
          <a:stretch>
            <a:fillRect/>
          </a:stretch>
        </p:blipFill>
        <p:spPr>
          <a:xfrm>
            <a:off x="9487807" y="5444370"/>
            <a:ext cx="2133333" cy="4095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2544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AB6B48-7308-36E5-9945-5739F7C1EC8E}"/>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752A59F-9204-3BB6-C0F2-4F114E8A1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58BCB01A-9E1D-1726-8A21-F0BB11692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3F9D4A1A-8EE0-0CAC-B566-05EECA31D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A61D91-2CE6-3E6B-8F32-06557C7074F5}"/>
              </a:ext>
            </a:extLst>
          </p:cNvPr>
          <p:cNvSpPr>
            <a:spLocks noGrp="1"/>
          </p:cNvSpPr>
          <p:nvPr>
            <p:ph type="title"/>
          </p:nvPr>
        </p:nvSpPr>
        <p:spPr>
          <a:xfrm>
            <a:off x="363317" y="1595096"/>
            <a:ext cx="3438144" cy="1239012"/>
          </a:xfrm>
        </p:spPr>
        <p:txBody>
          <a:bodyPr anchor="ctr">
            <a:normAutofit/>
          </a:bodyPr>
          <a:lstStyle/>
          <a:p>
            <a:r>
              <a:rPr lang="en-US" sz="2800" dirty="0"/>
              <a:t>The Overhaul Process</a:t>
            </a:r>
          </a:p>
        </p:txBody>
      </p:sp>
      <p:sp>
        <p:nvSpPr>
          <p:cNvPr id="26" name="Rectangle 25">
            <a:extLst>
              <a:ext uri="{FF2B5EF4-FFF2-40B4-BE49-F238E27FC236}">
                <a16:creationId xmlns:a16="http://schemas.microsoft.com/office/drawing/2014/main" id="{EC877D9B-2A6C-31E1-6208-0AE23BF48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355DF159-A7E0-3956-7044-6EBA4A3E5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485D4E3-E0F4-4141-554E-B4E57432E246}"/>
              </a:ext>
            </a:extLst>
          </p:cNvPr>
          <p:cNvPicPr>
            <a:picLocks noChangeAspect="1"/>
          </p:cNvPicPr>
          <p:nvPr/>
        </p:nvPicPr>
        <p:blipFill>
          <a:blip r:embed="rId2"/>
          <a:stretch>
            <a:fillRect/>
          </a:stretch>
        </p:blipFill>
        <p:spPr>
          <a:xfrm>
            <a:off x="246707" y="168550"/>
            <a:ext cx="3230534" cy="1257996"/>
          </a:xfrm>
          <a:prstGeom prst="rect">
            <a:avLst/>
          </a:prstGeom>
        </p:spPr>
      </p:pic>
      <p:sp>
        <p:nvSpPr>
          <p:cNvPr id="6" name="Content Placeholder 5">
            <a:extLst>
              <a:ext uri="{FF2B5EF4-FFF2-40B4-BE49-F238E27FC236}">
                <a16:creationId xmlns:a16="http://schemas.microsoft.com/office/drawing/2014/main" id="{0467680E-03FE-6951-1404-FA4E1BCE10B6}"/>
              </a:ext>
            </a:extLst>
          </p:cNvPr>
          <p:cNvSpPr>
            <a:spLocks noGrp="1"/>
          </p:cNvSpPr>
          <p:nvPr>
            <p:ph idx="1"/>
          </p:nvPr>
        </p:nvSpPr>
        <p:spPr>
          <a:xfrm>
            <a:off x="4818989" y="168550"/>
            <a:ext cx="6583680" cy="3953006"/>
          </a:xfrm>
        </p:spPr>
        <p:txBody>
          <a:bodyPr>
            <a:normAutofit/>
          </a:bodyPr>
          <a:lstStyle/>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r>
              <a:rPr lang="en-US" dirty="0">
                <a:effectLst/>
                <a:latin typeface="Aptos" panose="020B0004020202020204" pitchFamily="34" charset="0"/>
                <a:ea typeface="Times New Roman" panose="02020603050405020304" pitchFamily="18" charset="0"/>
                <a:cs typeface="Times New Roman" panose="02020603050405020304" pitchFamily="18" charset="0"/>
              </a:rPr>
              <a:t>Developing a comprehensive template and structure for policies.</a:t>
            </a:r>
          </a:p>
          <a:p>
            <a:pPr marL="742950" marR="0" lvl="1" indent="-285750">
              <a:buSzPts val="1000"/>
              <a:buFont typeface="Courier New" panose="02070309020205020404" pitchFamily="49" charset="0"/>
              <a:buChar char="o"/>
              <a:tabLst>
                <a:tab pos="914400" algn="l"/>
              </a:tabLst>
            </a:pPr>
            <a:endParaRPr lang="en-US" dirty="0">
              <a:latin typeface="Aptos" panose="020B0004020202020204" pitchFamily="34" charset="0"/>
              <a:ea typeface="Aptos" panose="020B0004020202020204" pitchFamily="34" charset="0"/>
              <a:cs typeface="Times New Roman" panose="02020603050405020304" pitchFamily="18" charset="0"/>
            </a:endParaRPr>
          </a:p>
          <a:p>
            <a:pPr marL="742950" marR="0" lvl="1" indent="-285750">
              <a:buSzPts val="1000"/>
              <a:buFont typeface="Courier New" panose="02070309020205020404" pitchFamily="49" charset="0"/>
              <a:buChar char="o"/>
              <a:tabLst>
                <a:tab pos="914400" algn="l"/>
              </a:tabLst>
            </a:pPr>
            <a:endParaRPr lang="en-US"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8" name="Graphic 7" descr="Meeting">
            <a:extLst>
              <a:ext uri="{FF2B5EF4-FFF2-40B4-BE49-F238E27FC236}">
                <a16:creationId xmlns:a16="http://schemas.microsoft.com/office/drawing/2014/main" id="{8888FCEE-1944-FA3B-078F-075FDA10BB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591" y="2282952"/>
            <a:ext cx="3351935" cy="3351935"/>
          </a:xfrm>
          <a:prstGeom prst="rect">
            <a:avLst/>
          </a:prstGeom>
        </p:spPr>
      </p:pic>
      <p:pic>
        <p:nvPicPr>
          <p:cNvPr id="10" name="Picture 9">
            <a:extLst>
              <a:ext uri="{FF2B5EF4-FFF2-40B4-BE49-F238E27FC236}">
                <a16:creationId xmlns:a16="http://schemas.microsoft.com/office/drawing/2014/main" id="{11A14904-2D1A-2DC1-8301-F7082AA41DFF}"/>
              </a:ext>
            </a:extLst>
          </p:cNvPr>
          <p:cNvPicPr>
            <a:picLocks noChangeAspect="1"/>
          </p:cNvPicPr>
          <p:nvPr/>
        </p:nvPicPr>
        <p:blipFill>
          <a:blip r:embed="rId5"/>
          <a:stretch>
            <a:fillRect/>
          </a:stretch>
        </p:blipFill>
        <p:spPr>
          <a:xfrm>
            <a:off x="4513514" y="1272563"/>
            <a:ext cx="7637641" cy="4476939"/>
          </a:xfrm>
          <a:prstGeom prst="rect">
            <a:avLst/>
          </a:prstGeom>
        </p:spPr>
      </p:pic>
    </p:spTree>
    <p:extLst>
      <p:ext uri="{BB962C8B-B14F-4D97-AF65-F5344CB8AC3E}">
        <p14:creationId xmlns:p14="http://schemas.microsoft.com/office/powerpoint/2010/main" val="1802887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76724543BE5646B3FE6E04F4AB84EF" ma:contentTypeVersion="13" ma:contentTypeDescription="Create a new document." ma:contentTypeScope="" ma:versionID="16fbaa241a0e3c200feed51090825c76">
  <xsd:schema xmlns:xsd="http://www.w3.org/2001/XMLSchema" xmlns:xs="http://www.w3.org/2001/XMLSchema" xmlns:p="http://schemas.microsoft.com/office/2006/metadata/properties" xmlns:ns3="6d80cdb2-13c1-4d2d-b6d6-acd1376a4e20" xmlns:ns4="ff169a85-8f7e-483b-a6ec-879555558bc0" targetNamespace="http://schemas.microsoft.com/office/2006/metadata/properties" ma:root="true" ma:fieldsID="17f671f934b152a3c39b2137609bfe3d" ns3:_="" ns4:_="">
    <xsd:import namespace="6d80cdb2-13c1-4d2d-b6d6-acd1376a4e20"/>
    <xsd:import namespace="ff169a85-8f7e-483b-a6ec-879555558bc0"/>
    <xsd:element name="properties">
      <xsd:complexType>
        <xsd:sequence>
          <xsd:element name="documentManagement">
            <xsd:complexType>
              <xsd:all>
                <xsd:element ref="ns3:MediaServiceMetadata" minOccurs="0"/>
                <xsd:element ref="ns3:MediaServiceFastMetadata" minOccurs="0"/>
                <xsd:element ref="ns3:_activity" minOccurs="0"/>
                <xsd:element ref="ns3:MediaServiceObjectDetectorVersions" minOccurs="0"/>
                <xsd:element ref="ns3:MediaServiceSearchProperties" minOccurs="0"/>
                <xsd:element ref="ns4:SharedWithUsers" minOccurs="0"/>
                <xsd:element ref="ns4:SharedWithDetails" minOccurs="0"/>
                <xsd:element ref="ns4:SharingHintHash"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80cdb2-13c1-4d2d-b6d6-acd1376a4e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169a85-8f7e-483b-a6ec-879555558bc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d80cdb2-13c1-4d2d-b6d6-acd1376a4e20" xsi:nil="true"/>
  </documentManagement>
</p:properties>
</file>

<file path=customXml/itemProps1.xml><?xml version="1.0" encoding="utf-8"?>
<ds:datastoreItem xmlns:ds="http://schemas.openxmlformats.org/officeDocument/2006/customXml" ds:itemID="{DB409132-1B35-493C-8AFD-85A225CF8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80cdb2-13c1-4d2d-b6d6-acd1376a4e20"/>
    <ds:schemaRef ds:uri="ff169a85-8f7e-483b-a6ec-879555558b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99DBCE-D7ED-41E8-8824-4B2F8B1DA7AF}">
  <ds:schemaRefs>
    <ds:schemaRef ds:uri="http://schemas.microsoft.com/sharepoint/v3/contenttype/forms"/>
  </ds:schemaRefs>
</ds:datastoreItem>
</file>

<file path=customXml/itemProps3.xml><?xml version="1.0" encoding="utf-8"?>
<ds:datastoreItem xmlns:ds="http://schemas.openxmlformats.org/officeDocument/2006/customXml" ds:itemID="{5FD075F8-46CF-47F7-B396-DA449722EAA7}">
  <ds:schemaRefs>
    <ds:schemaRef ds:uri="http://schemas.openxmlformats.org/package/2006/metadata/core-properties"/>
    <ds:schemaRef ds:uri="http://purl.org/dc/elements/1.1/"/>
    <ds:schemaRef ds:uri="http://purl.org/dc/terms/"/>
    <ds:schemaRef ds:uri="ff169a85-8f7e-483b-a6ec-879555558bc0"/>
    <ds:schemaRef ds:uri="http://schemas.microsoft.com/office/2006/documentManagement/types"/>
    <ds:schemaRef ds:uri="6d80cdb2-13c1-4d2d-b6d6-acd1376a4e20"/>
    <ds:schemaRef ds:uri="http://www.w3.org/XML/1998/namespace"/>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836</TotalTime>
  <Words>581</Words>
  <Application>Microsoft Office PowerPoint</Application>
  <PresentationFormat>Widescreen</PresentationFormat>
  <Paragraphs>120</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Aptos</vt:lpstr>
      <vt:lpstr>Aptos Display</vt:lpstr>
      <vt:lpstr>Arial</vt:lpstr>
      <vt:lpstr>Calibri</vt:lpstr>
      <vt:lpstr>Calisto MT</vt:lpstr>
      <vt:lpstr>Cambria</vt:lpstr>
      <vt:lpstr>Courier New</vt:lpstr>
      <vt:lpstr>Symbol</vt:lpstr>
      <vt:lpstr>Times New Roman</vt:lpstr>
      <vt:lpstr>Office Theme</vt:lpstr>
      <vt:lpstr>Building on Success</vt:lpstr>
      <vt:lpstr>Key objectives and takeaways</vt:lpstr>
      <vt:lpstr>Session connection to CSAVR Strategic Priorities</vt:lpstr>
      <vt:lpstr>Session connection to CSAVR Message House</vt:lpstr>
      <vt:lpstr>Background &amp; Purpose</vt:lpstr>
      <vt:lpstr>Background &amp; Purpose</vt:lpstr>
      <vt:lpstr>The Overhaul Process</vt:lpstr>
      <vt:lpstr>The Overhaul Process</vt:lpstr>
      <vt:lpstr>The Overhaul Process</vt:lpstr>
      <vt:lpstr>The Overhaul Process</vt:lpstr>
      <vt:lpstr>The Overhaul Process</vt:lpstr>
      <vt:lpstr>The Overhaul Process</vt:lpstr>
      <vt:lpstr>The Overhaul Process</vt:lpstr>
      <vt:lpstr>Organizational Impact</vt:lpstr>
      <vt:lpstr>Evaluation and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Wooderson;McWhite, Elisabeth</dc:creator>
  <cp:lastModifiedBy>Abner, Harriett</cp:lastModifiedBy>
  <cp:revision>19</cp:revision>
  <dcterms:created xsi:type="dcterms:W3CDTF">2025-01-10T13:17:31Z</dcterms:created>
  <dcterms:modified xsi:type="dcterms:W3CDTF">2025-03-26T16:05:52Z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0x0101004576724543BE5646B3FE6E04F4AB84EF</vt:lpwstr>
  </property>
</Properties>
</file>