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61" r:id="rId5"/>
    <p:sldId id="263" r:id="rId6"/>
    <p:sldId id="264" r:id="rId7"/>
    <p:sldId id="280" r:id="rId8"/>
    <p:sldId id="277" r:id="rId9"/>
    <p:sldId id="279" r:id="rId10"/>
    <p:sldId id="267" r:id="rId11"/>
    <p:sldId id="268" r:id="rId12"/>
    <p:sldId id="281" r:id="rId13"/>
    <p:sldId id="269" r:id="rId14"/>
    <p:sldId id="270" r:id="rId15"/>
    <p:sldId id="271" r:id="rId16"/>
    <p:sldId id="283" r:id="rId17"/>
    <p:sldId id="272" r:id="rId18"/>
    <p:sldId id="282" r:id="rId19"/>
    <p:sldId id="273" r:id="rId20"/>
    <p:sldId id="274" r:id="rId21"/>
    <p:sldId id="275" r:id="rId22"/>
    <p:sldId id="276" r:id="rId23"/>
    <p:sldId id="2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F0B47F-CB38-41B8-B5DE-CFA253122292}" v="48" dt="2025-03-31T16:08:04.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8"/>
    <p:restoredTop sz="92903" autoAdjust="0"/>
  </p:normalViewPr>
  <p:slideViewPr>
    <p:cSldViewPr snapToGrid="0">
      <p:cViewPr varScale="1">
        <p:scale>
          <a:sx n="119" d="100"/>
          <a:sy n="119" d="100"/>
        </p:scale>
        <p:origin x="3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7.sv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5EF58A-6C0D-4DD4-84CC-3A93B81B7D1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4BA4E15-56E7-4DA5-A6D9-E8C4CBD36C22}">
      <dgm:prSet/>
      <dgm:spPr/>
      <dgm:t>
        <a:bodyPr/>
        <a:lstStyle/>
        <a:p>
          <a:pPr>
            <a:lnSpc>
              <a:spcPct val="100000"/>
            </a:lnSpc>
          </a:pPr>
          <a:r>
            <a:rPr lang="en-US" b="1" dirty="0"/>
            <a:t>Inter-Agency Relationship Building</a:t>
          </a:r>
          <a:endParaRPr lang="en-US" dirty="0"/>
        </a:p>
      </dgm:t>
    </dgm:pt>
    <dgm:pt modelId="{D5427CE7-06CA-49E1-83D3-94F35A3E08C9}" type="parTrans" cxnId="{7548AC13-8D6B-476A-BB4D-75C82007447D}">
      <dgm:prSet/>
      <dgm:spPr/>
      <dgm:t>
        <a:bodyPr/>
        <a:lstStyle/>
        <a:p>
          <a:endParaRPr lang="en-US"/>
        </a:p>
      </dgm:t>
    </dgm:pt>
    <dgm:pt modelId="{B12AD254-1255-430E-8FA6-2281325248B8}" type="sibTrans" cxnId="{7548AC13-8D6B-476A-BB4D-75C82007447D}">
      <dgm:prSet/>
      <dgm:spPr/>
      <dgm:t>
        <a:bodyPr/>
        <a:lstStyle/>
        <a:p>
          <a:endParaRPr lang="en-US"/>
        </a:p>
      </dgm:t>
    </dgm:pt>
    <dgm:pt modelId="{4AF3E5CF-3E80-4768-BD15-C76D59D47D67}">
      <dgm:prSet/>
      <dgm:spPr/>
      <dgm:t>
        <a:bodyPr/>
        <a:lstStyle/>
        <a:p>
          <a:pPr>
            <a:lnSpc>
              <a:spcPct val="100000"/>
            </a:lnSpc>
          </a:pPr>
          <a:r>
            <a:rPr lang="en-US" b="1" dirty="0"/>
            <a:t>DVRS Field/Central Office Leadership Participation</a:t>
          </a:r>
          <a:endParaRPr lang="en-US" dirty="0"/>
        </a:p>
      </dgm:t>
    </dgm:pt>
    <dgm:pt modelId="{94525505-50ED-41AF-8483-9FB46A8C0F63}" type="parTrans" cxnId="{FD6CDBAD-53A0-45B3-8783-20A7FDB8E039}">
      <dgm:prSet/>
      <dgm:spPr/>
      <dgm:t>
        <a:bodyPr/>
        <a:lstStyle/>
        <a:p>
          <a:endParaRPr lang="en-US"/>
        </a:p>
      </dgm:t>
    </dgm:pt>
    <dgm:pt modelId="{1A5A5C4B-588E-4DED-8EC5-2F7103080B4E}" type="sibTrans" cxnId="{FD6CDBAD-53A0-45B3-8783-20A7FDB8E039}">
      <dgm:prSet/>
      <dgm:spPr/>
      <dgm:t>
        <a:bodyPr/>
        <a:lstStyle/>
        <a:p>
          <a:endParaRPr lang="en-US"/>
        </a:p>
      </dgm:t>
    </dgm:pt>
    <dgm:pt modelId="{21AEED48-D096-44C9-B064-A412BF10AA57}">
      <dgm:prSet/>
      <dgm:spPr/>
      <dgm:t>
        <a:bodyPr/>
        <a:lstStyle/>
        <a:p>
          <a:pPr>
            <a:lnSpc>
              <a:spcPct val="100000"/>
            </a:lnSpc>
          </a:pPr>
          <a:r>
            <a:rPr lang="en-US" b="1" dirty="0"/>
            <a:t>Executive-Level Support</a:t>
          </a:r>
          <a:endParaRPr lang="en-US" dirty="0"/>
        </a:p>
      </dgm:t>
    </dgm:pt>
    <dgm:pt modelId="{89EE4235-56C2-43AC-BA21-5AB776AC085F}" type="parTrans" cxnId="{6AA9EBCC-9155-4A70-B45B-78B91BD426AA}">
      <dgm:prSet/>
      <dgm:spPr/>
      <dgm:t>
        <a:bodyPr/>
        <a:lstStyle/>
        <a:p>
          <a:endParaRPr lang="en-US"/>
        </a:p>
      </dgm:t>
    </dgm:pt>
    <dgm:pt modelId="{EED46D8D-514A-4FF2-B4B6-FD881A7AE4AB}" type="sibTrans" cxnId="{6AA9EBCC-9155-4A70-B45B-78B91BD426AA}">
      <dgm:prSet/>
      <dgm:spPr/>
      <dgm:t>
        <a:bodyPr/>
        <a:lstStyle/>
        <a:p>
          <a:endParaRPr lang="en-US"/>
        </a:p>
      </dgm:t>
    </dgm:pt>
    <dgm:pt modelId="{E3051341-6298-4000-8FBE-D469B835B2A4}" type="pres">
      <dgm:prSet presAssocID="{BF5EF58A-6C0D-4DD4-84CC-3A93B81B7D12}" presName="root" presStyleCnt="0">
        <dgm:presLayoutVars>
          <dgm:dir/>
          <dgm:resizeHandles val="exact"/>
        </dgm:presLayoutVars>
      </dgm:prSet>
      <dgm:spPr/>
    </dgm:pt>
    <dgm:pt modelId="{E86EB780-EF10-4FAF-BF5D-8D0DDEBA3867}" type="pres">
      <dgm:prSet presAssocID="{84BA4E15-56E7-4DA5-A6D9-E8C4CBD36C22}" presName="compNode" presStyleCnt="0"/>
      <dgm:spPr/>
    </dgm:pt>
    <dgm:pt modelId="{CC9FA8E6-6647-4F0C-ACBF-C4C3AFE392C6}" type="pres">
      <dgm:prSet presAssocID="{84BA4E15-56E7-4DA5-A6D9-E8C4CBD36C22}" presName="bgRect" presStyleLbl="bgShp" presStyleIdx="0" presStyleCnt="3"/>
      <dgm:spPr/>
    </dgm:pt>
    <dgm:pt modelId="{7D769CCD-3D31-4092-A2D3-4D37E6318B4C}" type="pres">
      <dgm:prSet presAssocID="{84BA4E15-56E7-4DA5-A6D9-E8C4CBD36C2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157CB9FE-FF39-41BF-AB19-C651CBF84C5F}" type="pres">
      <dgm:prSet presAssocID="{84BA4E15-56E7-4DA5-A6D9-E8C4CBD36C22}" presName="spaceRect" presStyleCnt="0"/>
      <dgm:spPr/>
    </dgm:pt>
    <dgm:pt modelId="{1E88569A-AB61-4005-A7E0-0B32C53323AA}" type="pres">
      <dgm:prSet presAssocID="{84BA4E15-56E7-4DA5-A6D9-E8C4CBD36C22}" presName="parTx" presStyleLbl="revTx" presStyleIdx="0" presStyleCnt="3">
        <dgm:presLayoutVars>
          <dgm:chMax val="0"/>
          <dgm:chPref val="0"/>
        </dgm:presLayoutVars>
      </dgm:prSet>
      <dgm:spPr/>
    </dgm:pt>
    <dgm:pt modelId="{6CE72D0A-D5BE-4660-97FB-ED194A90FFA8}" type="pres">
      <dgm:prSet presAssocID="{B12AD254-1255-430E-8FA6-2281325248B8}" presName="sibTrans" presStyleCnt="0"/>
      <dgm:spPr/>
    </dgm:pt>
    <dgm:pt modelId="{AE7AC58D-F03C-4DD8-A996-C2F046199F11}" type="pres">
      <dgm:prSet presAssocID="{4AF3E5CF-3E80-4768-BD15-C76D59D47D67}" presName="compNode" presStyleCnt="0"/>
      <dgm:spPr/>
    </dgm:pt>
    <dgm:pt modelId="{ABC7E9C6-9946-4D7D-93D2-C02100A911FD}" type="pres">
      <dgm:prSet presAssocID="{4AF3E5CF-3E80-4768-BD15-C76D59D47D67}" presName="bgRect" presStyleLbl="bgShp" presStyleIdx="1" presStyleCnt="3"/>
      <dgm:spPr/>
    </dgm:pt>
    <dgm:pt modelId="{3D275585-510F-4FD7-9783-9AB71252412D}" type="pres">
      <dgm:prSet presAssocID="{4AF3E5CF-3E80-4768-BD15-C76D59D47D6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ecturer"/>
        </a:ext>
      </dgm:extLst>
    </dgm:pt>
    <dgm:pt modelId="{E1D33988-CF03-4494-A492-B3658CDDFF9D}" type="pres">
      <dgm:prSet presAssocID="{4AF3E5CF-3E80-4768-BD15-C76D59D47D67}" presName="spaceRect" presStyleCnt="0"/>
      <dgm:spPr/>
    </dgm:pt>
    <dgm:pt modelId="{2E43D6A2-3E65-427A-99C2-F09A1FF17EFF}" type="pres">
      <dgm:prSet presAssocID="{4AF3E5CF-3E80-4768-BD15-C76D59D47D67}" presName="parTx" presStyleLbl="revTx" presStyleIdx="1" presStyleCnt="3">
        <dgm:presLayoutVars>
          <dgm:chMax val="0"/>
          <dgm:chPref val="0"/>
        </dgm:presLayoutVars>
      </dgm:prSet>
      <dgm:spPr/>
    </dgm:pt>
    <dgm:pt modelId="{84685F72-D98F-4621-9498-85FAF12895F8}" type="pres">
      <dgm:prSet presAssocID="{1A5A5C4B-588E-4DED-8EC5-2F7103080B4E}" presName="sibTrans" presStyleCnt="0"/>
      <dgm:spPr/>
    </dgm:pt>
    <dgm:pt modelId="{E568DDAD-2C8C-498B-BA45-E55F3F3606A0}" type="pres">
      <dgm:prSet presAssocID="{21AEED48-D096-44C9-B064-A412BF10AA57}" presName="compNode" presStyleCnt="0"/>
      <dgm:spPr/>
    </dgm:pt>
    <dgm:pt modelId="{0BEC8CA7-8B7C-49DD-9FCF-F5C27CF4E4BB}" type="pres">
      <dgm:prSet presAssocID="{21AEED48-D096-44C9-B064-A412BF10AA57}" presName="bgRect" presStyleLbl="bgShp" presStyleIdx="2" presStyleCnt="3"/>
      <dgm:spPr/>
    </dgm:pt>
    <dgm:pt modelId="{77D9EC19-F318-4704-8D69-019B87A1FF47}" type="pres">
      <dgm:prSet presAssocID="{21AEED48-D096-44C9-B064-A412BF10AA5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aptain"/>
        </a:ext>
      </dgm:extLst>
    </dgm:pt>
    <dgm:pt modelId="{E7AD9F38-169B-4F79-B0BE-11FA822F473A}" type="pres">
      <dgm:prSet presAssocID="{21AEED48-D096-44C9-B064-A412BF10AA57}" presName="spaceRect" presStyleCnt="0"/>
      <dgm:spPr/>
    </dgm:pt>
    <dgm:pt modelId="{0F0DF51F-5912-47F2-B981-45757D16D31C}" type="pres">
      <dgm:prSet presAssocID="{21AEED48-D096-44C9-B064-A412BF10AA57}" presName="parTx" presStyleLbl="revTx" presStyleIdx="2" presStyleCnt="3">
        <dgm:presLayoutVars>
          <dgm:chMax val="0"/>
          <dgm:chPref val="0"/>
        </dgm:presLayoutVars>
      </dgm:prSet>
      <dgm:spPr/>
    </dgm:pt>
  </dgm:ptLst>
  <dgm:cxnLst>
    <dgm:cxn modelId="{7548AC13-8D6B-476A-BB4D-75C82007447D}" srcId="{BF5EF58A-6C0D-4DD4-84CC-3A93B81B7D12}" destId="{84BA4E15-56E7-4DA5-A6D9-E8C4CBD36C22}" srcOrd="0" destOrd="0" parTransId="{D5427CE7-06CA-49E1-83D3-94F35A3E08C9}" sibTransId="{B12AD254-1255-430E-8FA6-2281325248B8}"/>
    <dgm:cxn modelId="{7B1EC62B-2DA7-4065-8670-D59640BF17C0}" type="presOf" srcId="{84BA4E15-56E7-4DA5-A6D9-E8C4CBD36C22}" destId="{1E88569A-AB61-4005-A7E0-0B32C53323AA}" srcOrd="0" destOrd="0" presId="urn:microsoft.com/office/officeart/2018/2/layout/IconVerticalSolidList"/>
    <dgm:cxn modelId="{6FD33B6E-9D25-45BE-92EC-85253B4FF8D3}" type="presOf" srcId="{21AEED48-D096-44C9-B064-A412BF10AA57}" destId="{0F0DF51F-5912-47F2-B981-45757D16D31C}" srcOrd="0" destOrd="0" presId="urn:microsoft.com/office/officeart/2018/2/layout/IconVerticalSolidList"/>
    <dgm:cxn modelId="{DACF1794-208B-4096-A72C-C36095B0905C}" type="presOf" srcId="{4AF3E5CF-3E80-4768-BD15-C76D59D47D67}" destId="{2E43D6A2-3E65-427A-99C2-F09A1FF17EFF}" srcOrd="0" destOrd="0" presId="urn:microsoft.com/office/officeart/2018/2/layout/IconVerticalSolidList"/>
    <dgm:cxn modelId="{FD6CDBAD-53A0-45B3-8783-20A7FDB8E039}" srcId="{BF5EF58A-6C0D-4DD4-84CC-3A93B81B7D12}" destId="{4AF3E5CF-3E80-4768-BD15-C76D59D47D67}" srcOrd="1" destOrd="0" parTransId="{94525505-50ED-41AF-8483-9FB46A8C0F63}" sibTransId="{1A5A5C4B-588E-4DED-8EC5-2F7103080B4E}"/>
    <dgm:cxn modelId="{6AA9EBCC-9155-4A70-B45B-78B91BD426AA}" srcId="{BF5EF58A-6C0D-4DD4-84CC-3A93B81B7D12}" destId="{21AEED48-D096-44C9-B064-A412BF10AA57}" srcOrd="2" destOrd="0" parTransId="{89EE4235-56C2-43AC-BA21-5AB776AC085F}" sibTransId="{EED46D8D-514A-4FF2-B4B6-FD881A7AE4AB}"/>
    <dgm:cxn modelId="{2AB85CE6-20C5-43BF-910D-E4A3F041FBA3}" type="presOf" srcId="{BF5EF58A-6C0D-4DD4-84CC-3A93B81B7D12}" destId="{E3051341-6298-4000-8FBE-D469B835B2A4}" srcOrd="0" destOrd="0" presId="urn:microsoft.com/office/officeart/2018/2/layout/IconVerticalSolidList"/>
    <dgm:cxn modelId="{185718A2-05C2-40F3-8352-D18378AE204D}" type="presParOf" srcId="{E3051341-6298-4000-8FBE-D469B835B2A4}" destId="{E86EB780-EF10-4FAF-BF5D-8D0DDEBA3867}" srcOrd="0" destOrd="0" presId="urn:microsoft.com/office/officeart/2018/2/layout/IconVerticalSolidList"/>
    <dgm:cxn modelId="{A7E5191D-8A37-40AB-A548-17AC8B4F7203}" type="presParOf" srcId="{E86EB780-EF10-4FAF-BF5D-8D0DDEBA3867}" destId="{CC9FA8E6-6647-4F0C-ACBF-C4C3AFE392C6}" srcOrd="0" destOrd="0" presId="urn:microsoft.com/office/officeart/2018/2/layout/IconVerticalSolidList"/>
    <dgm:cxn modelId="{45CC22D6-1F65-4920-8B25-E2794924194D}" type="presParOf" srcId="{E86EB780-EF10-4FAF-BF5D-8D0DDEBA3867}" destId="{7D769CCD-3D31-4092-A2D3-4D37E6318B4C}" srcOrd="1" destOrd="0" presId="urn:microsoft.com/office/officeart/2018/2/layout/IconVerticalSolidList"/>
    <dgm:cxn modelId="{C6C023D2-9DCA-434E-A584-C017794F7D3D}" type="presParOf" srcId="{E86EB780-EF10-4FAF-BF5D-8D0DDEBA3867}" destId="{157CB9FE-FF39-41BF-AB19-C651CBF84C5F}" srcOrd="2" destOrd="0" presId="urn:microsoft.com/office/officeart/2018/2/layout/IconVerticalSolidList"/>
    <dgm:cxn modelId="{32FBE040-EAAF-473C-8FFF-152AC0EE71BE}" type="presParOf" srcId="{E86EB780-EF10-4FAF-BF5D-8D0DDEBA3867}" destId="{1E88569A-AB61-4005-A7E0-0B32C53323AA}" srcOrd="3" destOrd="0" presId="urn:microsoft.com/office/officeart/2018/2/layout/IconVerticalSolidList"/>
    <dgm:cxn modelId="{B67F21D4-41F8-44DA-87FE-C1752246542F}" type="presParOf" srcId="{E3051341-6298-4000-8FBE-D469B835B2A4}" destId="{6CE72D0A-D5BE-4660-97FB-ED194A90FFA8}" srcOrd="1" destOrd="0" presId="urn:microsoft.com/office/officeart/2018/2/layout/IconVerticalSolidList"/>
    <dgm:cxn modelId="{3B91AA2A-18AC-447B-8086-5005CEB22F16}" type="presParOf" srcId="{E3051341-6298-4000-8FBE-D469B835B2A4}" destId="{AE7AC58D-F03C-4DD8-A996-C2F046199F11}" srcOrd="2" destOrd="0" presId="urn:microsoft.com/office/officeart/2018/2/layout/IconVerticalSolidList"/>
    <dgm:cxn modelId="{BDB6CDAE-ED8E-433C-AE07-87885B0CDD42}" type="presParOf" srcId="{AE7AC58D-F03C-4DD8-A996-C2F046199F11}" destId="{ABC7E9C6-9946-4D7D-93D2-C02100A911FD}" srcOrd="0" destOrd="0" presId="urn:microsoft.com/office/officeart/2018/2/layout/IconVerticalSolidList"/>
    <dgm:cxn modelId="{3222E9ED-332E-46D7-9DFD-DB235C7730EA}" type="presParOf" srcId="{AE7AC58D-F03C-4DD8-A996-C2F046199F11}" destId="{3D275585-510F-4FD7-9783-9AB71252412D}" srcOrd="1" destOrd="0" presId="urn:microsoft.com/office/officeart/2018/2/layout/IconVerticalSolidList"/>
    <dgm:cxn modelId="{2FF221C5-E313-411A-ABF4-75632BECADA7}" type="presParOf" srcId="{AE7AC58D-F03C-4DD8-A996-C2F046199F11}" destId="{E1D33988-CF03-4494-A492-B3658CDDFF9D}" srcOrd="2" destOrd="0" presId="urn:microsoft.com/office/officeart/2018/2/layout/IconVerticalSolidList"/>
    <dgm:cxn modelId="{383010A9-693D-4C65-8967-3FB2464063A8}" type="presParOf" srcId="{AE7AC58D-F03C-4DD8-A996-C2F046199F11}" destId="{2E43D6A2-3E65-427A-99C2-F09A1FF17EFF}" srcOrd="3" destOrd="0" presId="urn:microsoft.com/office/officeart/2018/2/layout/IconVerticalSolidList"/>
    <dgm:cxn modelId="{40C8CDAE-1111-4835-8AB2-E2788530F0A1}" type="presParOf" srcId="{E3051341-6298-4000-8FBE-D469B835B2A4}" destId="{84685F72-D98F-4621-9498-85FAF12895F8}" srcOrd="3" destOrd="0" presId="urn:microsoft.com/office/officeart/2018/2/layout/IconVerticalSolidList"/>
    <dgm:cxn modelId="{6074CAD5-17BF-46E6-BFAB-6354D7F27299}" type="presParOf" srcId="{E3051341-6298-4000-8FBE-D469B835B2A4}" destId="{E568DDAD-2C8C-498B-BA45-E55F3F3606A0}" srcOrd="4" destOrd="0" presId="urn:microsoft.com/office/officeart/2018/2/layout/IconVerticalSolidList"/>
    <dgm:cxn modelId="{ABA982B0-C0C6-43EA-B272-7497F9CA8A65}" type="presParOf" srcId="{E568DDAD-2C8C-498B-BA45-E55F3F3606A0}" destId="{0BEC8CA7-8B7C-49DD-9FCF-F5C27CF4E4BB}" srcOrd="0" destOrd="0" presId="urn:microsoft.com/office/officeart/2018/2/layout/IconVerticalSolidList"/>
    <dgm:cxn modelId="{8FD6FBB5-51B7-44FF-BDEA-B72B9E530A2D}" type="presParOf" srcId="{E568DDAD-2C8C-498B-BA45-E55F3F3606A0}" destId="{77D9EC19-F318-4704-8D69-019B87A1FF47}" srcOrd="1" destOrd="0" presId="urn:microsoft.com/office/officeart/2018/2/layout/IconVerticalSolidList"/>
    <dgm:cxn modelId="{2E9A272B-8FAD-4BDD-A0D0-CDC27B35A138}" type="presParOf" srcId="{E568DDAD-2C8C-498B-BA45-E55F3F3606A0}" destId="{E7AD9F38-169B-4F79-B0BE-11FA822F473A}" srcOrd="2" destOrd="0" presId="urn:microsoft.com/office/officeart/2018/2/layout/IconVerticalSolidList"/>
    <dgm:cxn modelId="{79D3405F-59F6-417F-8FD5-5341A25F7DAA}" type="presParOf" srcId="{E568DDAD-2C8C-498B-BA45-E55F3F3606A0}" destId="{0F0DF51F-5912-47F2-B981-45757D16D31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364C89-7393-41BA-A177-F28F1E6DEF9E}"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3A578E4-A1FC-4072-8465-BF34BB6DFBAF}">
      <dgm:prSet/>
      <dgm:spPr/>
      <dgm:t>
        <a:bodyPr/>
        <a:lstStyle/>
        <a:p>
          <a:r>
            <a:rPr lang="en-US" b="1" i="0" dirty="0"/>
            <a:t>Aligning Fiscal Strategies with Service Delivery Goals:</a:t>
          </a:r>
          <a:r>
            <a:rPr lang="en-US" b="0" i="0" dirty="0"/>
            <a:t> </a:t>
          </a:r>
          <a:endParaRPr lang="en-US" dirty="0"/>
        </a:p>
      </dgm:t>
    </dgm:pt>
    <dgm:pt modelId="{C641B61D-CAF1-4FC9-949F-05DE94F0D583}" type="parTrans" cxnId="{41ED2EA3-783D-4C13-9747-0566F951CE74}">
      <dgm:prSet/>
      <dgm:spPr/>
      <dgm:t>
        <a:bodyPr/>
        <a:lstStyle/>
        <a:p>
          <a:endParaRPr lang="en-US"/>
        </a:p>
      </dgm:t>
    </dgm:pt>
    <dgm:pt modelId="{18583EF6-79D2-44DC-BA7A-BE398DB9C1AC}" type="sibTrans" cxnId="{41ED2EA3-783D-4C13-9747-0566F951CE74}">
      <dgm:prSet/>
      <dgm:spPr/>
      <dgm:t>
        <a:bodyPr/>
        <a:lstStyle/>
        <a:p>
          <a:endParaRPr lang="en-US"/>
        </a:p>
      </dgm:t>
    </dgm:pt>
    <dgm:pt modelId="{6758C383-9CAB-43A7-BDDA-67411EA9106A}">
      <dgm:prSet/>
      <dgm:spPr/>
      <dgm:t>
        <a:bodyPr/>
        <a:lstStyle/>
        <a:p>
          <a:r>
            <a:rPr lang="en-US" b="1" i="0" dirty="0"/>
            <a:t>Involving Leadership in Fiscal Decision-Making:</a:t>
          </a:r>
          <a:r>
            <a:rPr lang="en-US" b="0" i="0" dirty="0"/>
            <a:t> </a:t>
          </a:r>
          <a:endParaRPr lang="en-US" dirty="0"/>
        </a:p>
      </dgm:t>
    </dgm:pt>
    <dgm:pt modelId="{6AC89F71-CED8-49ED-8A16-56A0367F0781}" type="parTrans" cxnId="{CD84DF1D-0BE2-482D-AC2F-4A75FF4E3D2F}">
      <dgm:prSet/>
      <dgm:spPr/>
      <dgm:t>
        <a:bodyPr/>
        <a:lstStyle/>
        <a:p>
          <a:endParaRPr lang="en-US"/>
        </a:p>
      </dgm:t>
    </dgm:pt>
    <dgm:pt modelId="{B1F44989-A2D6-4955-A874-98E91E12DFDC}" type="sibTrans" cxnId="{CD84DF1D-0BE2-482D-AC2F-4A75FF4E3D2F}">
      <dgm:prSet/>
      <dgm:spPr/>
      <dgm:t>
        <a:bodyPr/>
        <a:lstStyle/>
        <a:p>
          <a:endParaRPr lang="en-US"/>
        </a:p>
      </dgm:t>
    </dgm:pt>
    <dgm:pt modelId="{2F31A45D-8DFE-4A12-8CDC-F5D69DF9B289}">
      <dgm:prSet/>
      <dgm:spPr/>
      <dgm:t>
        <a:bodyPr/>
        <a:lstStyle/>
        <a:p>
          <a:r>
            <a:rPr lang="en-US" b="1" i="0" dirty="0"/>
            <a:t>Creating a Culture of Shared Fiscal Responsibility:</a:t>
          </a:r>
          <a:r>
            <a:rPr lang="en-US" b="0" i="0" dirty="0"/>
            <a:t> </a:t>
          </a:r>
          <a:endParaRPr lang="en-US" dirty="0"/>
        </a:p>
      </dgm:t>
    </dgm:pt>
    <dgm:pt modelId="{1E9EDED3-8969-470B-B62A-9156AA7CAD36}" type="parTrans" cxnId="{86155CE9-1D23-469C-9583-387169CE668E}">
      <dgm:prSet/>
      <dgm:spPr/>
      <dgm:t>
        <a:bodyPr/>
        <a:lstStyle/>
        <a:p>
          <a:endParaRPr lang="en-US"/>
        </a:p>
      </dgm:t>
    </dgm:pt>
    <dgm:pt modelId="{55E6004A-2E43-40F3-B9A1-45F717E58A66}" type="sibTrans" cxnId="{86155CE9-1D23-469C-9583-387169CE668E}">
      <dgm:prSet/>
      <dgm:spPr/>
      <dgm:t>
        <a:bodyPr/>
        <a:lstStyle/>
        <a:p>
          <a:endParaRPr lang="en-US"/>
        </a:p>
      </dgm:t>
    </dgm:pt>
    <dgm:pt modelId="{1EF50DF2-B50C-4BC4-8FC7-5D36F14A018D}" type="pres">
      <dgm:prSet presAssocID="{1B364C89-7393-41BA-A177-F28F1E6DEF9E}" presName="root" presStyleCnt="0">
        <dgm:presLayoutVars>
          <dgm:dir/>
          <dgm:resizeHandles val="exact"/>
        </dgm:presLayoutVars>
      </dgm:prSet>
      <dgm:spPr/>
    </dgm:pt>
    <dgm:pt modelId="{DA0ED61A-2B43-4728-8326-3B7FCACA4FFF}" type="pres">
      <dgm:prSet presAssocID="{1B364C89-7393-41BA-A177-F28F1E6DEF9E}" presName="container" presStyleCnt="0">
        <dgm:presLayoutVars>
          <dgm:dir/>
          <dgm:resizeHandles val="exact"/>
        </dgm:presLayoutVars>
      </dgm:prSet>
      <dgm:spPr/>
    </dgm:pt>
    <dgm:pt modelId="{05270701-8461-4190-B191-4D5DFC50206E}" type="pres">
      <dgm:prSet presAssocID="{43A578E4-A1FC-4072-8465-BF34BB6DFBAF}" presName="compNode" presStyleCnt="0"/>
      <dgm:spPr/>
    </dgm:pt>
    <dgm:pt modelId="{D65D3100-F843-41B1-92F2-F1B26FE2AB83}" type="pres">
      <dgm:prSet presAssocID="{43A578E4-A1FC-4072-8465-BF34BB6DFBAF}" presName="iconBgRect" presStyleLbl="bgShp" presStyleIdx="0" presStyleCnt="3"/>
      <dgm:spPr/>
    </dgm:pt>
    <dgm:pt modelId="{6E078D44-8EEF-4061-A388-035FF49BA618}" type="pres">
      <dgm:prSet presAssocID="{43A578E4-A1FC-4072-8465-BF34BB6DFBA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C5D3EE08-0383-41D1-B17A-B91EEBA090B2}" type="pres">
      <dgm:prSet presAssocID="{43A578E4-A1FC-4072-8465-BF34BB6DFBAF}" presName="spaceRect" presStyleCnt="0"/>
      <dgm:spPr/>
    </dgm:pt>
    <dgm:pt modelId="{9ADCD2DD-C722-4F58-B311-3728DB61FFA2}" type="pres">
      <dgm:prSet presAssocID="{43A578E4-A1FC-4072-8465-BF34BB6DFBAF}" presName="textRect" presStyleLbl="revTx" presStyleIdx="0" presStyleCnt="3" custScaleX="111037" custScaleY="162494">
        <dgm:presLayoutVars>
          <dgm:chMax val="1"/>
          <dgm:chPref val="1"/>
        </dgm:presLayoutVars>
      </dgm:prSet>
      <dgm:spPr/>
    </dgm:pt>
    <dgm:pt modelId="{AC447794-0187-4C6F-99B0-914D27511B06}" type="pres">
      <dgm:prSet presAssocID="{18583EF6-79D2-44DC-BA7A-BE398DB9C1AC}" presName="sibTrans" presStyleLbl="sibTrans2D1" presStyleIdx="0" presStyleCnt="0"/>
      <dgm:spPr/>
    </dgm:pt>
    <dgm:pt modelId="{FC849C28-6CDD-4740-BA58-01F6E02A53C5}" type="pres">
      <dgm:prSet presAssocID="{6758C383-9CAB-43A7-BDDA-67411EA9106A}" presName="compNode" presStyleCnt="0"/>
      <dgm:spPr/>
    </dgm:pt>
    <dgm:pt modelId="{B3BDAC66-2E7C-4933-9DA1-4C8D90245641}" type="pres">
      <dgm:prSet presAssocID="{6758C383-9CAB-43A7-BDDA-67411EA9106A}" presName="iconBgRect" presStyleLbl="bgShp" presStyleIdx="1" presStyleCnt="3"/>
      <dgm:spPr/>
    </dgm:pt>
    <dgm:pt modelId="{DA287796-D704-4A53-825E-8A233F749DA2}" type="pres">
      <dgm:prSet presAssocID="{6758C383-9CAB-43A7-BDDA-67411EA9106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3592C806-DC73-4A74-B3C7-49DDF96938AA}" type="pres">
      <dgm:prSet presAssocID="{6758C383-9CAB-43A7-BDDA-67411EA9106A}" presName="spaceRect" presStyleCnt="0"/>
      <dgm:spPr/>
    </dgm:pt>
    <dgm:pt modelId="{3A746ED6-5CCB-44C8-B549-7CD1DAE95BE7}" type="pres">
      <dgm:prSet presAssocID="{6758C383-9CAB-43A7-BDDA-67411EA9106A}" presName="textRect" presStyleLbl="revTx" presStyleIdx="1" presStyleCnt="3" custScaleX="115449" custScaleY="166854">
        <dgm:presLayoutVars>
          <dgm:chMax val="1"/>
          <dgm:chPref val="1"/>
        </dgm:presLayoutVars>
      </dgm:prSet>
      <dgm:spPr/>
    </dgm:pt>
    <dgm:pt modelId="{91633D7E-8A95-456A-9652-BBB8D5627252}" type="pres">
      <dgm:prSet presAssocID="{B1F44989-A2D6-4955-A874-98E91E12DFDC}" presName="sibTrans" presStyleLbl="sibTrans2D1" presStyleIdx="0" presStyleCnt="0"/>
      <dgm:spPr/>
    </dgm:pt>
    <dgm:pt modelId="{09EA83AD-8BD7-45E8-96FB-B423B98F2EDC}" type="pres">
      <dgm:prSet presAssocID="{2F31A45D-8DFE-4A12-8CDC-F5D69DF9B289}" presName="compNode" presStyleCnt="0"/>
      <dgm:spPr/>
    </dgm:pt>
    <dgm:pt modelId="{8AED8491-2644-41DA-8BD8-0DD3069BFF72}" type="pres">
      <dgm:prSet presAssocID="{2F31A45D-8DFE-4A12-8CDC-F5D69DF9B289}" presName="iconBgRect" presStyleLbl="bgShp" presStyleIdx="2" presStyleCnt="3"/>
      <dgm:spPr/>
    </dgm:pt>
    <dgm:pt modelId="{5CA9130C-AE76-4AF7-A749-FDDBE06ACC57}" type="pres">
      <dgm:prSet presAssocID="{2F31A45D-8DFE-4A12-8CDC-F5D69DF9B28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DDF5F98C-6DF1-4152-81DD-968CF1623458}" type="pres">
      <dgm:prSet presAssocID="{2F31A45D-8DFE-4A12-8CDC-F5D69DF9B289}" presName="spaceRect" presStyleCnt="0"/>
      <dgm:spPr/>
    </dgm:pt>
    <dgm:pt modelId="{A2C7B8AD-91DB-40F9-B7F9-66A447E0EE10}" type="pres">
      <dgm:prSet presAssocID="{2F31A45D-8DFE-4A12-8CDC-F5D69DF9B289}" presName="textRect" presStyleLbl="revTx" presStyleIdx="2" presStyleCnt="3" custScaleY="125321">
        <dgm:presLayoutVars>
          <dgm:chMax val="1"/>
          <dgm:chPref val="1"/>
        </dgm:presLayoutVars>
      </dgm:prSet>
      <dgm:spPr/>
    </dgm:pt>
  </dgm:ptLst>
  <dgm:cxnLst>
    <dgm:cxn modelId="{534F9E1B-B067-45A7-807B-DB85173E2ABA}" type="presOf" srcId="{B1F44989-A2D6-4955-A874-98E91E12DFDC}" destId="{91633D7E-8A95-456A-9652-BBB8D5627252}" srcOrd="0" destOrd="0" presId="urn:microsoft.com/office/officeart/2018/2/layout/IconCircleList"/>
    <dgm:cxn modelId="{CD84DF1D-0BE2-482D-AC2F-4A75FF4E3D2F}" srcId="{1B364C89-7393-41BA-A177-F28F1E6DEF9E}" destId="{6758C383-9CAB-43A7-BDDA-67411EA9106A}" srcOrd="1" destOrd="0" parTransId="{6AC89F71-CED8-49ED-8A16-56A0367F0781}" sibTransId="{B1F44989-A2D6-4955-A874-98E91E12DFDC}"/>
    <dgm:cxn modelId="{7CA56927-1731-4824-BC5B-5928F575CA6E}" type="presOf" srcId="{43A578E4-A1FC-4072-8465-BF34BB6DFBAF}" destId="{9ADCD2DD-C722-4F58-B311-3728DB61FFA2}" srcOrd="0" destOrd="0" presId="urn:microsoft.com/office/officeart/2018/2/layout/IconCircleList"/>
    <dgm:cxn modelId="{F19ABC7A-CC27-4193-85E6-B21A326D72FE}" type="presOf" srcId="{1B364C89-7393-41BA-A177-F28F1E6DEF9E}" destId="{1EF50DF2-B50C-4BC4-8FC7-5D36F14A018D}" srcOrd="0" destOrd="0" presId="urn:microsoft.com/office/officeart/2018/2/layout/IconCircleList"/>
    <dgm:cxn modelId="{41ED2EA3-783D-4C13-9747-0566F951CE74}" srcId="{1B364C89-7393-41BA-A177-F28F1E6DEF9E}" destId="{43A578E4-A1FC-4072-8465-BF34BB6DFBAF}" srcOrd="0" destOrd="0" parTransId="{C641B61D-CAF1-4FC9-949F-05DE94F0D583}" sibTransId="{18583EF6-79D2-44DC-BA7A-BE398DB9C1AC}"/>
    <dgm:cxn modelId="{E955A0A8-FB37-4118-8E95-F4FB278C012E}" type="presOf" srcId="{18583EF6-79D2-44DC-BA7A-BE398DB9C1AC}" destId="{AC447794-0187-4C6F-99B0-914D27511B06}" srcOrd="0" destOrd="0" presId="urn:microsoft.com/office/officeart/2018/2/layout/IconCircleList"/>
    <dgm:cxn modelId="{57017EB3-E533-4E52-8906-8C1A4D927302}" type="presOf" srcId="{2F31A45D-8DFE-4A12-8CDC-F5D69DF9B289}" destId="{A2C7B8AD-91DB-40F9-B7F9-66A447E0EE10}" srcOrd="0" destOrd="0" presId="urn:microsoft.com/office/officeart/2018/2/layout/IconCircleList"/>
    <dgm:cxn modelId="{315BF4C4-5DEA-4194-8F5E-3D6C45372348}" type="presOf" srcId="{6758C383-9CAB-43A7-BDDA-67411EA9106A}" destId="{3A746ED6-5CCB-44C8-B549-7CD1DAE95BE7}" srcOrd="0" destOrd="0" presId="urn:microsoft.com/office/officeart/2018/2/layout/IconCircleList"/>
    <dgm:cxn modelId="{86155CE9-1D23-469C-9583-387169CE668E}" srcId="{1B364C89-7393-41BA-A177-F28F1E6DEF9E}" destId="{2F31A45D-8DFE-4A12-8CDC-F5D69DF9B289}" srcOrd="2" destOrd="0" parTransId="{1E9EDED3-8969-470B-B62A-9156AA7CAD36}" sibTransId="{55E6004A-2E43-40F3-B9A1-45F717E58A66}"/>
    <dgm:cxn modelId="{0E97DBE9-D161-4089-A74F-C8EC9825DA3A}" type="presParOf" srcId="{1EF50DF2-B50C-4BC4-8FC7-5D36F14A018D}" destId="{DA0ED61A-2B43-4728-8326-3B7FCACA4FFF}" srcOrd="0" destOrd="0" presId="urn:microsoft.com/office/officeart/2018/2/layout/IconCircleList"/>
    <dgm:cxn modelId="{B9B8EFB3-4BB4-4B36-8C05-BC99C2F5CBD9}" type="presParOf" srcId="{DA0ED61A-2B43-4728-8326-3B7FCACA4FFF}" destId="{05270701-8461-4190-B191-4D5DFC50206E}" srcOrd="0" destOrd="0" presId="urn:microsoft.com/office/officeart/2018/2/layout/IconCircleList"/>
    <dgm:cxn modelId="{E19451EB-10ED-46BF-95D3-86CC492112F9}" type="presParOf" srcId="{05270701-8461-4190-B191-4D5DFC50206E}" destId="{D65D3100-F843-41B1-92F2-F1B26FE2AB83}" srcOrd="0" destOrd="0" presId="urn:microsoft.com/office/officeart/2018/2/layout/IconCircleList"/>
    <dgm:cxn modelId="{116FD63C-86A6-4964-B465-83CB2BCB7612}" type="presParOf" srcId="{05270701-8461-4190-B191-4D5DFC50206E}" destId="{6E078D44-8EEF-4061-A388-035FF49BA618}" srcOrd="1" destOrd="0" presId="urn:microsoft.com/office/officeart/2018/2/layout/IconCircleList"/>
    <dgm:cxn modelId="{C46E27C4-A0B3-456B-AD3F-894F239CD504}" type="presParOf" srcId="{05270701-8461-4190-B191-4D5DFC50206E}" destId="{C5D3EE08-0383-41D1-B17A-B91EEBA090B2}" srcOrd="2" destOrd="0" presId="urn:microsoft.com/office/officeart/2018/2/layout/IconCircleList"/>
    <dgm:cxn modelId="{EDEC2631-BE21-4DCA-B74E-0D0BB59E3534}" type="presParOf" srcId="{05270701-8461-4190-B191-4D5DFC50206E}" destId="{9ADCD2DD-C722-4F58-B311-3728DB61FFA2}" srcOrd="3" destOrd="0" presId="urn:microsoft.com/office/officeart/2018/2/layout/IconCircleList"/>
    <dgm:cxn modelId="{778A0129-3031-4F73-BE5D-496F0914668B}" type="presParOf" srcId="{DA0ED61A-2B43-4728-8326-3B7FCACA4FFF}" destId="{AC447794-0187-4C6F-99B0-914D27511B06}" srcOrd="1" destOrd="0" presId="urn:microsoft.com/office/officeart/2018/2/layout/IconCircleList"/>
    <dgm:cxn modelId="{2E86D509-C021-44AD-81D9-B9809400E6ED}" type="presParOf" srcId="{DA0ED61A-2B43-4728-8326-3B7FCACA4FFF}" destId="{FC849C28-6CDD-4740-BA58-01F6E02A53C5}" srcOrd="2" destOrd="0" presId="urn:microsoft.com/office/officeart/2018/2/layout/IconCircleList"/>
    <dgm:cxn modelId="{86E9449E-E1C5-4E8E-8435-5FCC91FC62CB}" type="presParOf" srcId="{FC849C28-6CDD-4740-BA58-01F6E02A53C5}" destId="{B3BDAC66-2E7C-4933-9DA1-4C8D90245641}" srcOrd="0" destOrd="0" presId="urn:microsoft.com/office/officeart/2018/2/layout/IconCircleList"/>
    <dgm:cxn modelId="{42117F50-9B18-4F0C-9C16-DA7486B2DB71}" type="presParOf" srcId="{FC849C28-6CDD-4740-BA58-01F6E02A53C5}" destId="{DA287796-D704-4A53-825E-8A233F749DA2}" srcOrd="1" destOrd="0" presId="urn:microsoft.com/office/officeart/2018/2/layout/IconCircleList"/>
    <dgm:cxn modelId="{613C0D7A-41C5-4A76-BF2C-00B8D2724F11}" type="presParOf" srcId="{FC849C28-6CDD-4740-BA58-01F6E02A53C5}" destId="{3592C806-DC73-4A74-B3C7-49DDF96938AA}" srcOrd="2" destOrd="0" presId="urn:microsoft.com/office/officeart/2018/2/layout/IconCircleList"/>
    <dgm:cxn modelId="{999154F1-F7DF-47F3-856E-2B55447FABDF}" type="presParOf" srcId="{FC849C28-6CDD-4740-BA58-01F6E02A53C5}" destId="{3A746ED6-5CCB-44C8-B549-7CD1DAE95BE7}" srcOrd="3" destOrd="0" presId="urn:microsoft.com/office/officeart/2018/2/layout/IconCircleList"/>
    <dgm:cxn modelId="{30C80724-43A2-451D-8A42-639FADCF294D}" type="presParOf" srcId="{DA0ED61A-2B43-4728-8326-3B7FCACA4FFF}" destId="{91633D7E-8A95-456A-9652-BBB8D5627252}" srcOrd="3" destOrd="0" presId="urn:microsoft.com/office/officeart/2018/2/layout/IconCircleList"/>
    <dgm:cxn modelId="{E279D62F-FF21-416C-9DE9-9F68E35FEA28}" type="presParOf" srcId="{DA0ED61A-2B43-4728-8326-3B7FCACA4FFF}" destId="{09EA83AD-8BD7-45E8-96FB-B423B98F2EDC}" srcOrd="4" destOrd="0" presId="urn:microsoft.com/office/officeart/2018/2/layout/IconCircleList"/>
    <dgm:cxn modelId="{BB05084E-314C-4426-89A9-215BC13B196B}" type="presParOf" srcId="{09EA83AD-8BD7-45E8-96FB-B423B98F2EDC}" destId="{8AED8491-2644-41DA-8BD8-0DD3069BFF72}" srcOrd="0" destOrd="0" presId="urn:microsoft.com/office/officeart/2018/2/layout/IconCircleList"/>
    <dgm:cxn modelId="{3AFF7B41-BE06-4328-998B-B59A0851F562}" type="presParOf" srcId="{09EA83AD-8BD7-45E8-96FB-B423B98F2EDC}" destId="{5CA9130C-AE76-4AF7-A749-FDDBE06ACC57}" srcOrd="1" destOrd="0" presId="urn:microsoft.com/office/officeart/2018/2/layout/IconCircleList"/>
    <dgm:cxn modelId="{A790640E-A66D-41CC-AAC8-DB642B138948}" type="presParOf" srcId="{09EA83AD-8BD7-45E8-96FB-B423B98F2EDC}" destId="{DDF5F98C-6DF1-4152-81DD-968CF1623458}" srcOrd="2" destOrd="0" presId="urn:microsoft.com/office/officeart/2018/2/layout/IconCircleList"/>
    <dgm:cxn modelId="{1A2F296B-84E6-49B6-8C28-30B7A26256BA}" type="presParOf" srcId="{09EA83AD-8BD7-45E8-96FB-B423B98F2EDC}" destId="{A2C7B8AD-91DB-40F9-B7F9-66A447E0EE1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054359-C1FA-4717-9BE6-3CC5BD026BB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E6E5D537-9ED4-438C-9DCF-653EF2AD4D76}">
      <dgm:prSet/>
      <dgm:spPr/>
      <dgm:t>
        <a:bodyPr/>
        <a:lstStyle/>
        <a:p>
          <a:pPr>
            <a:lnSpc>
              <a:spcPct val="100000"/>
            </a:lnSpc>
          </a:pPr>
          <a:r>
            <a:rPr lang="en-US" b="1" i="0" dirty="0"/>
            <a:t>Securing Top-Level Buy-In for Fiscal Controls</a:t>
          </a:r>
          <a:endParaRPr lang="en-US" dirty="0"/>
        </a:p>
      </dgm:t>
    </dgm:pt>
    <dgm:pt modelId="{5A559008-224B-4991-ABC7-2B60E126B992}" type="parTrans" cxnId="{664DC46D-5BAF-4F1F-A573-3CA31ED46B7B}">
      <dgm:prSet/>
      <dgm:spPr/>
      <dgm:t>
        <a:bodyPr/>
        <a:lstStyle/>
        <a:p>
          <a:endParaRPr lang="en-US"/>
        </a:p>
      </dgm:t>
    </dgm:pt>
    <dgm:pt modelId="{BD8847E1-290D-47B4-BB21-ABBA1F9339B9}" type="sibTrans" cxnId="{664DC46D-5BAF-4F1F-A573-3CA31ED46B7B}">
      <dgm:prSet/>
      <dgm:spPr/>
      <dgm:t>
        <a:bodyPr/>
        <a:lstStyle/>
        <a:p>
          <a:pPr>
            <a:lnSpc>
              <a:spcPct val="100000"/>
            </a:lnSpc>
          </a:pPr>
          <a:endParaRPr lang="en-US"/>
        </a:p>
      </dgm:t>
    </dgm:pt>
    <dgm:pt modelId="{A50E3424-AD71-4D4E-9F79-06D67B8A213C}">
      <dgm:prSet/>
      <dgm:spPr/>
      <dgm:t>
        <a:bodyPr/>
        <a:lstStyle/>
        <a:p>
          <a:pPr>
            <a:lnSpc>
              <a:spcPct val="100000"/>
            </a:lnSpc>
          </a:pPr>
          <a:r>
            <a:rPr lang="en-US" b="1" i="0" dirty="0"/>
            <a:t>Aligning Fiscal Operations with Leadership Priorities</a:t>
          </a:r>
          <a:endParaRPr lang="en-US" dirty="0"/>
        </a:p>
      </dgm:t>
    </dgm:pt>
    <dgm:pt modelId="{7759C699-6A0D-4210-9BC5-DCC19EFC10EE}" type="parTrans" cxnId="{21C60851-DF5D-4F61-B9CB-D08BD035FDEC}">
      <dgm:prSet/>
      <dgm:spPr/>
      <dgm:t>
        <a:bodyPr/>
        <a:lstStyle/>
        <a:p>
          <a:endParaRPr lang="en-US"/>
        </a:p>
      </dgm:t>
    </dgm:pt>
    <dgm:pt modelId="{88E5E4A0-7D21-481D-A7EB-15D6CB9C5BE9}" type="sibTrans" cxnId="{21C60851-DF5D-4F61-B9CB-D08BD035FDEC}">
      <dgm:prSet/>
      <dgm:spPr/>
      <dgm:t>
        <a:bodyPr/>
        <a:lstStyle/>
        <a:p>
          <a:pPr>
            <a:lnSpc>
              <a:spcPct val="100000"/>
            </a:lnSpc>
          </a:pPr>
          <a:endParaRPr lang="en-US"/>
        </a:p>
      </dgm:t>
    </dgm:pt>
    <dgm:pt modelId="{5236AFBC-6AA7-48A8-82C2-A417F6DDDACA}">
      <dgm:prSet/>
      <dgm:spPr/>
      <dgm:t>
        <a:bodyPr/>
        <a:lstStyle/>
        <a:p>
          <a:pPr>
            <a:lnSpc>
              <a:spcPct val="100000"/>
            </a:lnSpc>
          </a:pPr>
          <a:r>
            <a:rPr lang="en-US" b="1" i="0" dirty="0"/>
            <a:t>Accelerating Improvements and Fostering Sustainability</a:t>
          </a:r>
          <a:endParaRPr lang="en-US" dirty="0"/>
        </a:p>
      </dgm:t>
    </dgm:pt>
    <dgm:pt modelId="{E1610723-7233-41F6-B06D-88C2A2B8F924}" type="parTrans" cxnId="{43346DB2-7C5E-42EE-B0E9-99813B745DF6}">
      <dgm:prSet/>
      <dgm:spPr/>
      <dgm:t>
        <a:bodyPr/>
        <a:lstStyle/>
        <a:p>
          <a:endParaRPr lang="en-US"/>
        </a:p>
      </dgm:t>
    </dgm:pt>
    <dgm:pt modelId="{6B843B40-616B-4218-9E75-8C5FDEAEC13C}" type="sibTrans" cxnId="{43346DB2-7C5E-42EE-B0E9-99813B745DF6}">
      <dgm:prSet/>
      <dgm:spPr/>
      <dgm:t>
        <a:bodyPr/>
        <a:lstStyle/>
        <a:p>
          <a:endParaRPr lang="en-US"/>
        </a:p>
      </dgm:t>
    </dgm:pt>
    <dgm:pt modelId="{01238A58-F23A-4628-A618-22E3E0A4F8FE}" type="pres">
      <dgm:prSet presAssocID="{5E054359-C1FA-4717-9BE6-3CC5BD026BB8}" presName="root" presStyleCnt="0">
        <dgm:presLayoutVars>
          <dgm:dir/>
          <dgm:resizeHandles val="exact"/>
        </dgm:presLayoutVars>
      </dgm:prSet>
      <dgm:spPr/>
    </dgm:pt>
    <dgm:pt modelId="{B5973E56-9991-4AA3-A2C9-FA3C26904B82}" type="pres">
      <dgm:prSet presAssocID="{5E054359-C1FA-4717-9BE6-3CC5BD026BB8}" presName="container" presStyleCnt="0">
        <dgm:presLayoutVars>
          <dgm:dir/>
          <dgm:resizeHandles val="exact"/>
        </dgm:presLayoutVars>
      </dgm:prSet>
      <dgm:spPr/>
    </dgm:pt>
    <dgm:pt modelId="{D61168EA-660E-487A-8B7A-1D8060681E6D}" type="pres">
      <dgm:prSet presAssocID="{E6E5D537-9ED4-438C-9DCF-653EF2AD4D76}" presName="compNode" presStyleCnt="0"/>
      <dgm:spPr/>
    </dgm:pt>
    <dgm:pt modelId="{96B0B092-5236-4E3B-A2CF-9843F724F82B}" type="pres">
      <dgm:prSet presAssocID="{E6E5D537-9ED4-438C-9DCF-653EF2AD4D76}" presName="iconBgRect" presStyleLbl="bgShp" presStyleIdx="0" presStyleCnt="3"/>
      <dgm:spPr/>
    </dgm:pt>
    <dgm:pt modelId="{B0FC36E4-E56D-4E10-A108-16CC77F0C582}" type="pres">
      <dgm:prSet presAssocID="{E6E5D537-9ED4-438C-9DCF-653EF2AD4D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9ED76373-F36B-4E2C-8B93-6D7E45131865}" type="pres">
      <dgm:prSet presAssocID="{E6E5D537-9ED4-438C-9DCF-653EF2AD4D76}" presName="spaceRect" presStyleCnt="0"/>
      <dgm:spPr/>
    </dgm:pt>
    <dgm:pt modelId="{03301DAD-4658-48A6-B235-04A1C3D88813}" type="pres">
      <dgm:prSet presAssocID="{E6E5D537-9ED4-438C-9DCF-653EF2AD4D76}" presName="textRect" presStyleLbl="revTx" presStyleIdx="0" presStyleCnt="3" custScaleY="143075">
        <dgm:presLayoutVars>
          <dgm:chMax val="1"/>
          <dgm:chPref val="1"/>
        </dgm:presLayoutVars>
      </dgm:prSet>
      <dgm:spPr/>
    </dgm:pt>
    <dgm:pt modelId="{D88A232E-3029-44EA-8D06-B63800E67030}" type="pres">
      <dgm:prSet presAssocID="{BD8847E1-290D-47B4-BB21-ABBA1F9339B9}" presName="sibTrans" presStyleLbl="sibTrans2D1" presStyleIdx="0" presStyleCnt="0"/>
      <dgm:spPr/>
    </dgm:pt>
    <dgm:pt modelId="{0A76D3AD-7C9D-48F2-A0F4-6B038C5702AC}" type="pres">
      <dgm:prSet presAssocID="{A50E3424-AD71-4D4E-9F79-06D67B8A213C}" presName="compNode" presStyleCnt="0"/>
      <dgm:spPr/>
    </dgm:pt>
    <dgm:pt modelId="{157FC1B0-5AAB-4EE9-937C-4B4156690799}" type="pres">
      <dgm:prSet presAssocID="{A50E3424-AD71-4D4E-9F79-06D67B8A213C}" presName="iconBgRect" presStyleLbl="bgShp" presStyleIdx="1" presStyleCnt="3"/>
      <dgm:spPr/>
    </dgm:pt>
    <dgm:pt modelId="{F40130C6-E8B4-40CA-A1DF-3384C8F9CAB0}" type="pres">
      <dgm:prSet presAssocID="{A50E3424-AD71-4D4E-9F79-06D67B8A213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erarchy"/>
        </a:ext>
      </dgm:extLst>
    </dgm:pt>
    <dgm:pt modelId="{1B22F655-8191-4C48-942D-19DA556FA6A5}" type="pres">
      <dgm:prSet presAssocID="{A50E3424-AD71-4D4E-9F79-06D67B8A213C}" presName="spaceRect" presStyleCnt="0"/>
      <dgm:spPr/>
    </dgm:pt>
    <dgm:pt modelId="{EC8E1392-BEF9-41F2-ACD8-7E12254EA04F}" type="pres">
      <dgm:prSet presAssocID="{A50E3424-AD71-4D4E-9F79-06D67B8A213C}" presName="textRect" presStyleLbl="revTx" presStyleIdx="1" presStyleCnt="3" custScaleY="191462">
        <dgm:presLayoutVars>
          <dgm:chMax val="1"/>
          <dgm:chPref val="1"/>
        </dgm:presLayoutVars>
      </dgm:prSet>
      <dgm:spPr/>
    </dgm:pt>
    <dgm:pt modelId="{777AF790-6CA9-4B5E-BC81-2E6FF0C26AC5}" type="pres">
      <dgm:prSet presAssocID="{88E5E4A0-7D21-481D-A7EB-15D6CB9C5BE9}" presName="sibTrans" presStyleLbl="sibTrans2D1" presStyleIdx="0" presStyleCnt="0"/>
      <dgm:spPr/>
    </dgm:pt>
    <dgm:pt modelId="{0351A0CB-449E-4C68-AD78-C94AF8FA291D}" type="pres">
      <dgm:prSet presAssocID="{5236AFBC-6AA7-48A8-82C2-A417F6DDDACA}" presName="compNode" presStyleCnt="0"/>
      <dgm:spPr/>
    </dgm:pt>
    <dgm:pt modelId="{9B18702D-2F27-4E82-9CEB-84B13A34BC92}" type="pres">
      <dgm:prSet presAssocID="{5236AFBC-6AA7-48A8-82C2-A417F6DDDACA}" presName="iconBgRect" presStyleLbl="bgShp" presStyleIdx="2" presStyleCnt="3"/>
      <dgm:spPr/>
    </dgm:pt>
    <dgm:pt modelId="{D554CAB5-058E-44DF-973B-6C745352ECDD}" type="pres">
      <dgm:prSet presAssocID="{5236AFBC-6AA7-48A8-82C2-A417F6DDDAC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siness Growth"/>
        </a:ext>
      </dgm:extLst>
    </dgm:pt>
    <dgm:pt modelId="{704FDEA0-B089-431E-A25D-59489DD6B797}" type="pres">
      <dgm:prSet presAssocID="{5236AFBC-6AA7-48A8-82C2-A417F6DDDACA}" presName="spaceRect" presStyleCnt="0"/>
      <dgm:spPr/>
    </dgm:pt>
    <dgm:pt modelId="{9029FB87-71C0-4EEF-9864-F654A431385A}" type="pres">
      <dgm:prSet presAssocID="{5236AFBC-6AA7-48A8-82C2-A417F6DDDACA}" presName="textRect" presStyleLbl="revTx" presStyleIdx="2" presStyleCnt="3" custScaleY="154968">
        <dgm:presLayoutVars>
          <dgm:chMax val="1"/>
          <dgm:chPref val="1"/>
        </dgm:presLayoutVars>
      </dgm:prSet>
      <dgm:spPr/>
    </dgm:pt>
  </dgm:ptLst>
  <dgm:cxnLst>
    <dgm:cxn modelId="{4089D50E-9786-47B3-BA31-86DB3C3A2BDF}" type="presOf" srcId="{E6E5D537-9ED4-438C-9DCF-653EF2AD4D76}" destId="{03301DAD-4658-48A6-B235-04A1C3D88813}" srcOrd="0" destOrd="0" presId="urn:microsoft.com/office/officeart/2018/2/layout/IconCircleList"/>
    <dgm:cxn modelId="{C3E3042A-887E-484B-B8FE-AF32CC76E4CD}" type="presOf" srcId="{88E5E4A0-7D21-481D-A7EB-15D6CB9C5BE9}" destId="{777AF790-6CA9-4B5E-BC81-2E6FF0C26AC5}" srcOrd="0" destOrd="0" presId="urn:microsoft.com/office/officeart/2018/2/layout/IconCircleList"/>
    <dgm:cxn modelId="{664DC46D-5BAF-4F1F-A573-3CA31ED46B7B}" srcId="{5E054359-C1FA-4717-9BE6-3CC5BD026BB8}" destId="{E6E5D537-9ED4-438C-9DCF-653EF2AD4D76}" srcOrd="0" destOrd="0" parTransId="{5A559008-224B-4991-ABC7-2B60E126B992}" sibTransId="{BD8847E1-290D-47B4-BB21-ABBA1F9339B9}"/>
    <dgm:cxn modelId="{21C60851-DF5D-4F61-B9CB-D08BD035FDEC}" srcId="{5E054359-C1FA-4717-9BE6-3CC5BD026BB8}" destId="{A50E3424-AD71-4D4E-9F79-06D67B8A213C}" srcOrd="1" destOrd="0" parTransId="{7759C699-6A0D-4210-9BC5-DCC19EFC10EE}" sibTransId="{88E5E4A0-7D21-481D-A7EB-15D6CB9C5BE9}"/>
    <dgm:cxn modelId="{82F6887C-47B3-473E-B159-8E78D882228F}" type="presOf" srcId="{BD8847E1-290D-47B4-BB21-ABBA1F9339B9}" destId="{D88A232E-3029-44EA-8D06-B63800E67030}" srcOrd="0" destOrd="0" presId="urn:microsoft.com/office/officeart/2018/2/layout/IconCircleList"/>
    <dgm:cxn modelId="{1C009C8C-798F-49C7-B93C-25C953685DF8}" type="presOf" srcId="{A50E3424-AD71-4D4E-9F79-06D67B8A213C}" destId="{EC8E1392-BEF9-41F2-ACD8-7E12254EA04F}" srcOrd="0" destOrd="0" presId="urn:microsoft.com/office/officeart/2018/2/layout/IconCircleList"/>
    <dgm:cxn modelId="{36D72BAF-871C-466D-92D3-94FC9F061F1A}" type="presOf" srcId="{5E054359-C1FA-4717-9BE6-3CC5BD026BB8}" destId="{01238A58-F23A-4628-A618-22E3E0A4F8FE}" srcOrd="0" destOrd="0" presId="urn:microsoft.com/office/officeart/2018/2/layout/IconCircleList"/>
    <dgm:cxn modelId="{43346DB2-7C5E-42EE-B0E9-99813B745DF6}" srcId="{5E054359-C1FA-4717-9BE6-3CC5BD026BB8}" destId="{5236AFBC-6AA7-48A8-82C2-A417F6DDDACA}" srcOrd="2" destOrd="0" parTransId="{E1610723-7233-41F6-B06D-88C2A2B8F924}" sibTransId="{6B843B40-616B-4218-9E75-8C5FDEAEC13C}"/>
    <dgm:cxn modelId="{AD6753FF-E1E7-4B3C-923E-49B047C83A8C}" type="presOf" srcId="{5236AFBC-6AA7-48A8-82C2-A417F6DDDACA}" destId="{9029FB87-71C0-4EEF-9864-F654A431385A}" srcOrd="0" destOrd="0" presId="urn:microsoft.com/office/officeart/2018/2/layout/IconCircleList"/>
    <dgm:cxn modelId="{CD9D8196-F84E-44FA-A617-A68A9CE49159}" type="presParOf" srcId="{01238A58-F23A-4628-A618-22E3E0A4F8FE}" destId="{B5973E56-9991-4AA3-A2C9-FA3C26904B82}" srcOrd="0" destOrd="0" presId="urn:microsoft.com/office/officeart/2018/2/layout/IconCircleList"/>
    <dgm:cxn modelId="{2C6DD673-D71D-48EF-B8ED-BAB4ACD78E41}" type="presParOf" srcId="{B5973E56-9991-4AA3-A2C9-FA3C26904B82}" destId="{D61168EA-660E-487A-8B7A-1D8060681E6D}" srcOrd="0" destOrd="0" presId="urn:microsoft.com/office/officeart/2018/2/layout/IconCircleList"/>
    <dgm:cxn modelId="{82BA0A48-42A5-44AA-B790-4E590B9819D4}" type="presParOf" srcId="{D61168EA-660E-487A-8B7A-1D8060681E6D}" destId="{96B0B092-5236-4E3B-A2CF-9843F724F82B}" srcOrd="0" destOrd="0" presId="urn:microsoft.com/office/officeart/2018/2/layout/IconCircleList"/>
    <dgm:cxn modelId="{6D029694-4B24-40F9-A1EF-EDB3F6B3D76A}" type="presParOf" srcId="{D61168EA-660E-487A-8B7A-1D8060681E6D}" destId="{B0FC36E4-E56D-4E10-A108-16CC77F0C582}" srcOrd="1" destOrd="0" presId="urn:microsoft.com/office/officeart/2018/2/layout/IconCircleList"/>
    <dgm:cxn modelId="{FF552027-7642-4824-BA0A-57C77F849694}" type="presParOf" srcId="{D61168EA-660E-487A-8B7A-1D8060681E6D}" destId="{9ED76373-F36B-4E2C-8B93-6D7E45131865}" srcOrd="2" destOrd="0" presId="urn:microsoft.com/office/officeart/2018/2/layout/IconCircleList"/>
    <dgm:cxn modelId="{F58C771E-9AED-4CBB-BEC7-ED40CCD5FB81}" type="presParOf" srcId="{D61168EA-660E-487A-8B7A-1D8060681E6D}" destId="{03301DAD-4658-48A6-B235-04A1C3D88813}" srcOrd="3" destOrd="0" presId="urn:microsoft.com/office/officeart/2018/2/layout/IconCircleList"/>
    <dgm:cxn modelId="{FCA68719-8B61-4035-A7C1-E4BE881F0F16}" type="presParOf" srcId="{B5973E56-9991-4AA3-A2C9-FA3C26904B82}" destId="{D88A232E-3029-44EA-8D06-B63800E67030}" srcOrd="1" destOrd="0" presId="urn:microsoft.com/office/officeart/2018/2/layout/IconCircleList"/>
    <dgm:cxn modelId="{B44D950D-F6A8-469A-AB14-653505A31B00}" type="presParOf" srcId="{B5973E56-9991-4AA3-A2C9-FA3C26904B82}" destId="{0A76D3AD-7C9D-48F2-A0F4-6B038C5702AC}" srcOrd="2" destOrd="0" presId="urn:microsoft.com/office/officeart/2018/2/layout/IconCircleList"/>
    <dgm:cxn modelId="{072D7774-310C-4D79-BC5A-6E93B7A36B1B}" type="presParOf" srcId="{0A76D3AD-7C9D-48F2-A0F4-6B038C5702AC}" destId="{157FC1B0-5AAB-4EE9-937C-4B4156690799}" srcOrd="0" destOrd="0" presId="urn:microsoft.com/office/officeart/2018/2/layout/IconCircleList"/>
    <dgm:cxn modelId="{6991DD48-02BE-484D-9061-72308AD0DE9D}" type="presParOf" srcId="{0A76D3AD-7C9D-48F2-A0F4-6B038C5702AC}" destId="{F40130C6-E8B4-40CA-A1DF-3384C8F9CAB0}" srcOrd="1" destOrd="0" presId="urn:microsoft.com/office/officeart/2018/2/layout/IconCircleList"/>
    <dgm:cxn modelId="{0F58560F-BE74-4C3B-A8C7-7DA0B894C3ED}" type="presParOf" srcId="{0A76D3AD-7C9D-48F2-A0F4-6B038C5702AC}" destId="{1B22F655-8191-4C48-942D-19DA556FA6A5}" srcOrd="2" destOrd="0" presId="urn:microsoft.com/office/officeart/2018/2/layout/IconCircleList"/>
    <dgm:cxn modelId="{1CA4C37E-BFF2-4B21-A043-66E2F0030160}" type="presParOf" srcId="{0A76D3AD-7C9D-48F2-A0F4-6B038C5702AC}" destId="{EC8E1392-BEF9-41F2-ACD8-7E12254EA04F}" srcOrd="3" destOrd="0" presId="urn:microsoft.com/office/officeart/2018/2/layout/IconCircleList"/>
    <dgm:cxn modelId="{719C615B-1AA7-48E2-ADD1-EE9350E1F315}" type="presParOf" srcId="{B5973E56-9991-4AA3-A2C9-FA3C26904B82}" destId="{777AF790-6CA9-4B5E-BC81-2E6FF0C26AC5}" srcOrd="3" destOrd="0" presId="urn:microsoft.com/office/officeart/2018/2/layout/IconCircleList"/>
    <dgm:cxn modelId="{DED215F7-52BE-4EAC-AB12-E1C0E41C0275}" type="presParOf" srcId="{B5973E56-9991-4AA3-A2C9-FA3C26904B82}" destId="{0351A0CB-449E-4C68-AD78-C94AF8FA291D}" srcOrd="4" destOrd="0" presId="urn:microsoft.com/office/officeart/2018/2/layout/IconCircleList"/>
    <dgm:cxn modelId="{AF0E61B6-8539-4FC3-B5C7-59BC199F5E32}" type="presParOf" srcId="{0351A0CB-449E-4C68-AD78-C94AF8FA291D}" destId="{9B18702D-2F27-4E82-9CEB-84B13A34BC92}" srcOrd="0" destOrd="0" presId="urn:microsoft.com/office/officeart/2018/2/layout/IconCircleList"/>
    <dgm:cxn modelId="{01C1A623-05EB-476B-9912-00427D196CBB}" type="presParOf" srcId="{0351A0CB-449E-4C68-AD78-C94AF8FA291D}" destId="{D554CAB5-058E-44DF-973B-6C745352ECDD}" srcOrd="1" destOrd="0" presId="urn:microsoft.com/office/officeart/2018/2/layout/IconCircleList"/>
    <dgm:cxn modelId="{11CAE73B-D096-422A-B1FE-5E74A23ED661}" type="presParOf" srcId="{0351A0CB-449E-4C68-AD78-C94AF8FA291D}" destId="{704FDEA0-B089-431E-A25D-59489DD6B797}" srcOrd="2" destOrd="0" presId="urn:microsoft.com/office/officeart/2018/2/layout/IconCircleList"/>
    <dgm:cxn modelId="{AF17AC70-30C7-4E45-8264-2BA21C290FF1}" type="presParOf" srcId="{0351A0CB-449E-4C68-AD78-C94AF8FA291D}" destId="{9029FB87-71C0-4EEF-9864-F654A431385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6C5539-BB57-4928-9ACE-F1667FAF7D0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E320B79-3D82-4370-8CEF-C68632FB9E9C}">
      <dgm:prSet/>
      <dgm:spPr/>
      <dgm:t>
        <a:bodyPr/>
        <a:lstStyle/>
        <a:p>
          <a:pPr>
            <a:lnSpc>
              <a:spcPct val="100000"/>
            </a:lnSpc>
          </a:pPr>
          <a:r>
            <a:rPr lang="en-US" b="1" i="0" dirty="0"/>
            <a:t>Overview of the Customized Fiscal Tracking Spreadsheet:</a:t>
          </a:r>
          <a:r>
            <a:rPr lang="en-US" b="0" i="0" dirty="0"/>
            <a:t> The customized fiscal tracking spreadsheet is a practical tool designed to streamline financial oversight within vocational rehabilitation programs. Tailored to meet specific organizational needs, it provides a comprehensive view of budget allocations, expenses, and financial authorizations. This user-friendly format allows for easy input and analysis, making it an essential resource for effective fiscal management.</a:t>
          </a:r>
          <a:endParaRPr lang="en-US" dirty="0"/>
        </a:p>
      </dgm:t>
    </dgm:pt>
    <dgm:pt modelId="{6BD0CFB0-F7B1-4C39-A2E8-FE4B2B924568}" type="parTrans" cxnId="{7279CDE6-582B-4843-9FD7-FE3F8FA90542}">
      <dgm:prSet/>
      <dgm:spPr/>
      <dgm:t>
        <a:bodyPr/>
        <a:lstStyle/>
        <a:p>
          <a:endParaRPr lang="en-US"/>
        </a:p>
      </dgm:t>
    </dgm:pt>
    <dgm:pt modelId="{CA5957C1-A0DF-43AA-88B3-6A740EB190FE}" type="sibTrans" cxnId="{7279CDE6-582B-4843-9FD7-FE3F8FA90542}">
      <dgm:prSet/>
      <dgm:spPr/>
      <dgm:t>
        <a:bodyPr/>
        <a:lstStyle/>
        <a:p>
          <a:endParaRPr lang="en-US"/>
        </a:p>
      </dgm:t>
    </dgm:pt>
    <dgm:pt modelId="{7612267D-911C-4E5C-9AE1-FDB773835D5F}">
      <dgm:prSet/>
      <dgm:spPr/>
      <dgm:t>
        <a:bodyPr/>
        <a:lstStyle/>
        <a:p>
          <a:pPr>
            <a:lnSpc>
              <a:spcPct val="100000"/>
            </a:lnSpc>
          </a:pPr>
          <a:r>
            <a:rPr lang="en-US" b="1" i="0" dirty="0"/>
            <a:t>How It Captures Weekly Spending and Authorizations:</a:t>
          </a:r>
          <a:r>
            <a:rPr lang="en-US" b="0" i="0" dirty="0"/>
            <a:t> The spreadsheet captures weekly spending and authorizations by systematically recording transactions and approvals as they occur. It enables program managers to monitor expenditures in real-time, ensuring that funds are allocated appropriately and within budgetary constraints. This detailed tracking helps identify spending patterns and alerts managers to any discrepancies, facilitating prompt corrective actions.</a:t>
          </a:r>
          <a:endParaRPr lang="en-US" dirty="0"/>
        </a:p>
      </dgm:t>
    </dgm:pt>
    <dgm:pt modelId="{8FC265AA-8BBD-4A1D-8D1D-F853E46662A3}" type="parTrans" cxnId="{11F42CC6-B134-4673-ADC3-F8B974F660F9}">
      <dgm:prSet/>
      <dgm:spPr/>
      <dgm:t>
        <a:bodyPr/>
        <a:lstStyle/>
        <a:p>
          <a:endParaRPr lang="en-US"/>
        </a:p>
      </dgm:t>
    </dgm:pt>
    <dgm:pt modelId="{FF9E007C-F8CA-4FAA-8DCD-2704AC344724}" type="sibTrans" cxnId="{11F42CC6-B134-4673-ADC3-F8B974F660F9}">
      <dgm:prSet/>
      <dgm:spPr/>
      <dgm:t>
        <a:bodyPr/>
        <a:lstStyle/>
        <a:p>
          <a:endParaRPr lang="en-US"/>
        </a:p>
      </dgm:t>
    </dgm:pt>
    <dgm:pt modelId="{BEC03623-A886-4E0E-8210-8F261ED328E1}">
      <dgm:prSet/>
      <dgm:spPr/>
      <dgm:t>
        <a:bodyPr/>
        <a:lstStyle/>
        <a:p>
          <a:pPr>
            <a:lnSpc>
              <a:spcPct val="100000"/>
            </a:lnSpc>
          </a:pPr>
          <a:r>
            <a:rPr lang="en-US" b="1" i="0" dirty="0"/>
            <a:t>Benefits for Proactive Decision-Making:</a:t>
          </a:r>
          <a:r>
            <a:rPr lang="en-US" b="0" i="0" dirty="0"/>
            <a:t> By offering timely and accurate financial data, the fiscal tracking spreadsheet empowers managers to make proactive decisions that optimize resource use. It provides insights into spending trends and financial health, allowing for informed planning and adjustments to enhance program efficiency. Ultimately, this tool supports strategic decision-making, helping organizations achieve their service delivery goals while maintaining fiscal responsibility.</a:t>
          </a:r>
          <a:endParaRPr lang="en-US" dirty="0"/>
        </a:p>
      </dgm:t>
    </dgm:pt>
    <dgm:pt modelId="{AAC4081F-2D75-4425-808E-A642BB41EA42}" type="parTrans" cxnId="{09EA3848-39A8-451F-9BBF-947097F349E1}">
      <dgm:prSet/>
      <dgm:spPr/>
      <dgm:t>
        <a:bodyPr/>
        <a:lstStyle/>
        <a:p>
          <a:endParaRPr lang="en-US"/>
        </a:p>
      </dgm:t>
    </dgm:pt>
    <dgm:pt modelId="{B9F723B0-D3A2-47FC-9F41-9598BD5A657B}" type="sibTrans" cxnId="{09EA3848-39A8-451F-9BBF-947097F349E1}">
      <dgm:prSet/>
      <dgm:spPr/>
      <dgm:t>
        <a:bodyPr/>
        <a:lstStyle/>
        <a:p>
          <a:endParaRPr lang="en-US"/>
        </a:p>
      </dgm:t>
    </dgm:pt>
    <dgm:pt modelId="{B2761D9F-DF14-4419-BEBA-F47EF4C39F66}" type="pres">
      <dgm:prSet presAssocID="{7F6C5539-BB57-4928-9ACE-F1667FAF7D06}" presName="root" presStyleCnt="0">
        <dgm:presLayoutVars>
          <dgm:dir/>
          <dgm:resizeHandles val="exact"/>
        </dgm:presLayoutVars>
      </dgm:prSet>
      <dgm:spPr/>
    </dgm:pt>
    <dgm:pt modelId="{6AAC61EC-8852-44EA-87CF-F3C6133866FB}" type="pres">
      <dgm:prSet presAssocID="{9E320B79-3D82-4370-8CEF-C68632FB9E9C}" presName="compNode" presStyleCnt="0"/>
      <dgm:spPr/>
    </dgm:pt>
    <dgm:pt modelId="{69CEABCF-8065-4FEE-8206-3144A44FFAE2}" type="pres">
      <dgm:prSet presAssocID="{9E320B79-3D82-4370-8CEF-C68632FB9E9C}" presName="bgRect" presStyleLbl="bgShp" presStyleIdx="0" presStyleCnt="3"/>
      <dgm:spPr/>
    </dgm:pt>
    <dgm:pt modelId="{61BCB5B3-C1E5-4063-B3FC-498D47BDF470}" type="pres">
      <dgm:prSet presAssocID="{9E320B79-3D82-4370-8CEF-C68632FB9E9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lculator"/>
        </a:ext>
      </dgm:extLst>
    </dgm:pt>
    <dgm:pt modelId="{861C80BB-9188-4C1F-BADD-6A773F73BA23}" type="pres">
      <dgm:prSet presAssocID="{9E320B79-3D82-4370-8CEF-C68632FB9E9C}" presName="spaceRect" presStyleCnt="0"/>
      <dgm:spPr/>
    </dgm:pt>
    <dgm:pt modelId="{18DBA48E-DCC1-4276-945B-59E8BA48D3C9}" type="pres">
      <dgm:prSet presAssocID="{9E320B79-3D82-4370-8CEF-C68632FB9E9C}" presName="parTx" presStyleLbl="revTx" presStyleIdx="0" presStyleCnt="3">
        <dgm:presLayoutVars>
          <dgm:chMax val="0"/>
          <dgm:chPref val="0"/>
        </dgm:presLayoutVars>
      </dgm:prSet>
      <dgm:spPr/>
    </dgm:pt>
    <dgm:pt modelId="{05C48E1A-E1B2-4C32-A3DB-5C4AC16A8F91}" type="pres">
      <dgm:prSet presAssocID="{CA5957C1-A0DF-43AA-88B3-6A740EB190FE}" presName="sibTrans" presStyleCnt="0"/>
      <dgm:spPr/>
    </dgm:pt>
    <dgm:pt modelId="{611DC1AF-2AE8-429B-9CD3-45EB380EF490}" type="pres">
      <dgm:prSet presAssocID="{7612267D-911C-4E5C-9AE1-FDB773835D5F}" presName="compNode" presStyleCnt="0"/>
      <dgm:spPr/>
    </dgm:pt>
    <dgm:pt modelId="{AC137695-C351-455E-A0E9-A355EFD88DC5}" type="pres">
      <dgm:prSet presAssocID="{7612267D-911C-4E5C-9AE1-FDB773835D5F}" presName="bgRect" presStyleLbl="bgShp" presStyleIdx="1" presStyleCnt="3"/>
      <dgm:spPr/>
    </dgm:pt>
    <dgm:pt modelId="{07D7F37E-9872-4C16-AF35-217F88F273D5}" type="pres">
      <dgm:prSet presAssocID="{7612267D-911C-4E5C-9AE1-FDB773835D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6C094704-FB86-4488-99EE-157856E4B9B1}" type="pres">
      <dgm:prSet presAssocID="{7612267D-911C-4E5C-9AE1-FDB773835D5F}" presName="spaceRect" presStyleCnt="0"/>
      <dgm:spPr/>
    </dgm:pt>
    <dgm:pt modelId="{4E0BDDB2-F869-47AB-8279-58BD5E817796}" type="pres">
      <dgm:prSet presAssocID="{7612267D-911C-4E5C-9AE1-FDB773835D5F}" presName="parTx" presStyleLbl="revTx" presStyleIdx="1" presStyleCnt="3">
        <dgm:presLayoutVars>
          <dgm:chMax val="0"/>
          <dgm:chPref val="0"/>
        </dgm:presLayoutVars>
      </dgm:prSet>
      <dgm:spPr/>
    </dgm:pt>
    <dgm:pt modelId="{0455075A-C267-4960-BBE4-12541529FE5E}" type="pres">
      <dgm:prSet presAssocID="{FF9E007C-F8CA-4FAA-8DCD-2704AC344724}" presName="sibTrans" presStyleCnt="0"/>
      <dgm:spPr/>
    </dgm:pt>
    <dgm:pt modelId="{32556934-D667-4296-9F52-810ECB13A58E}" type="pres">
      <dgm:prSet presAssocID="{BEC03623-A886-4E0E-8210-8F261ED328E1}" presName="compNode" presStyleCnt="0"/>
      <dgm:spPr/>
    </dgm:pt>
    <dgm:pt modelId="{B100DE16-CED0-499F-9765-7F8FEE5FF06F}" type="pres">
      <dgm:prSet presAssocID="{BEC03623-A886-4E0E-8210-8F261ED328E1}" presName="bgRect" presStyleLbl="bgShp" presStyleIdx="2" presStyleCnt="3"/>
      <dgm:spPr/>
    </dgm:pt>
    <dgm:pt modelId="{26F5F1F8-9AEA-4752-9D6A-633A14F595D7}" type="pres">
      <dgm:prSet presAssocID="{BEC03623-A886-4E0E-8210-8F261ED328E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45FF1D7C-ABD1-4268-971D-77BAB57AF146}" type="pres">
      <dgm:prSet presAssocID="{BEC03623-A886-4E0E-8210-8F261ED328E1}" presName="spaceRect" presStyleCnt="0"/>
      <dgm:spPr/>
    </dgm:pt>
    <dgm:pt modelId="{7D096BB8-1F3F-4112-A0FD-9DFA35B3CCD4}" type="pres">
      <dgm:prSet presAssocID="{BEC03623-A886-4E0E-8210-8F261ED328E1}" presName="parTx" presStyleLbl="revTx" presStyleIdx="2" presStyleCnt="3">
        <dgm:presLayoutVars>
          <dgm:chMax val="0"/>
          <dgm:chPref val="0"/>
        </dgm:presLayoutVars>
      </dgm:prSet>
      <dgm:spPr/>
    </dgm:pt>
  </dgm:ptLst>
  <dgm:cxnLst>
    <dgm:cxn modelId="{B515FE1E-5CD1-48FC-9875-DC5B98C63560}" type="presOf" srcId="{9E320B79-3D82-4370-8CEF-C68632FB9E9C}" destId="{18DBA48E-DCC1-4276-945B-59E8BA48D3C9}" srcOrd="0" destOrd="0" presId="urn:microsoft.com/office/officeart/2018/2/layout/IconVerticalSolidList"/>
    <dgm:cxn modelId="{AB2AA331-C28C-4859-8B2C-703465C273E4}" type="presOf" srcId="{BEC03623-A886-4E0E-8210-8F261ED328E1}" destId="{7D096BB8-1F3F-4112-A0FD-9DFA35B3CCD4}" srcOrd="0" destOrd="0" presId="urn:microsoft.com/office/officeart/2018/2/layout/IconVerticalSolidList"/>
    <dgm:cxn modelId="{09EA3848-39A8-451F-9BBF-947097F349E1}" srcId="{7F6C5539-BB57-4928-9ACE-F1667FAF7D06}" destId="{BEC03623-A886-4E0E-8210-8F261ED328E1}" srcOrd="2" destOrd="0" parTransId="{AAC4081F-2D75-4425-808E-A642BB41EA42}" sibTransId="{B9F723B0-D3A2-47FC-9F41-9598BD5A657B}"/>
    <dgm:cxn modelId="{9F40F19A-9303-45B1-B024-27ACB523C406}" type="presOf" srcId="{7F6C5539-BB57-4928-9ACE-F1667FAF7D06}" destId="{B2761D9F-DF14-4419-BEBA-F47EF4C39F66}" srcOrd="0" destOrd="0" presId="urn:microsoft.com/office/officeart/2018/2/layout/IconVerticalSolidList"/>
    <dgm:cxn modelId="{F63516BB-CED3-4B8D-A4B5-77CAD34D4ED1}" type="presOf" srcId="{7612267D-911C-4E5C-9AE1-FDB773835D5F}" destId="{4E0BDDB2-F869-47AB-8279-58BD5E817796}" srcOrd="0" destOrd="0" presId="urn:microsoft.com/office/officeart/2018/2/layout/IconVerticalSolidList"/>
    <dgm:cxn modelId="{11F42CC6-B134-4673-ADC3-F8B974F660F9}" srcId="{7F6C5539-BB57-4928-9ACE-F1667FAF7D06}" destId="{7612267D-911C-4E5C-9AE1-FDB773835D5F}" srcOrd="1" destOrd="0" parTransId="{8FC265AA-8BBD-4A1D-8D1D-F853E46662A3}" sibTransId="{FF9E007C-F8CA-4FAA-8DCD-2704AC344724}"/>
    <dgm:cxn modelId="{7279CDE6-582B-4843-9FD7-FE3F8FA90542}" srcId="{7F6C5539-BB57-4928-9ACE-F1667FAF7D06}" destId="{9E320B79-3D82-4370-8CEF-C68632FB9E9C}" srcOrd="0" destOrd="0" parTransId="{6BD0CFB0-F7B1-4C39-A2E8-FE4B2B924568}" sibTransId="{CA5957C1-A0DF-43AA-88B3-6A740EB190FE}"/>
    <dgm:cxn modelId="{7CF346C6-3BFD-4521-9500-D9DB39EA41F1}" type="presParOf" srcId="{B2761D9F-DF14-4419-BEBA-F47EF4C39F66}" destId="{6AAC61EC-8852-44EA-87CF-F3C6133866FB}" srcOrd="0" destOrd="0" presId="urn:microsoft.com/office/officeart/2018/2/layout/IconVerticalSolidList"/>
    <dgm:cxn modelId="{CBA5BD69-270E-4C07-B1FE-28578E28E2B0}" type="presParOf" srcId="{6AAC61EC-8852-44EA-87CF-F3C6133866FB}" destId="{69CEABCF-8065-4FEE-8206-3144A44FFAE2}" srcOrd="0" destOrd="0" presId="urn:microsoft.com/office/officeart/2018/2/layout/IconVerticalSolidList"/>
    <dgm:cxn modelId="{A613846E-6E9D-4C64-AF5F-BEEAAF76D3E4}" type="presParOf" srcId="{6AAC61EC-8852-44EA-87CF-F3C6133866FB}" destId="{61BCB5B3-C1E5-4063-B3FC-498D47BDF470}" srcOrd="1" destOrd="0" presId="urn:microsoft.com/office/officeart/2018/2/layout/IconVerticalSolidList"/>
    <dgm:cxn modelId="{126853DE-FBEC-4236-94E8-84F1CCA4E165}" type="presParOf" srcId="{6AAC61EC-8852-44EA-87CF-F3C6133866FB}" destId="{861C80BB-9188-4C1F-BADD-6A773F73BA23}" srcOrd="2" destOrd="0" presId="urn:microsoft.com/office/officeart/2018/2/layout/IconVerticalSolidList"/>
    <dgm:cxn modelId="{5221B1F0-6C1B-4588-9416-40858CCD70BD}" type="presParOf" srcId="{6AAC61EC-8852-44EA-87CF-F3C6133866FB}" destId="{18DBA48E-DCC1-4276-945B-59E8BA48D3C9}" srcOrd="3" destOrd="0" presId="urn:microsoft.com/office/officeart/2018/2/layout/IconVerticalSolidList"/>
    <dgm:cxn modelId="{DE03DA20-B8F9-47F9-8AB5-0CFA701EFF75}" type="presParOf" srcId="{B2761D9F-DF14-4419-BEBA-F47EF4C39F66}" destId="{05C48E1A-E1B2-4C32-A3DB-5C4AC16A8F91}" srcOrd="1" destOrd="0" presId="urn:microsoft.com/office/officeart/2018/2/layout/IconVerticalSolidList"/>
    <dgm:cxn modelId="{CE078B7F-1033-4853-8639-0BCB9FEF0DE1}" type="presParOf" srcId="{B2761D9F-DF14-4419-BEBA-F47EF4C39F66}" destId="{611DC1AF-2AE8-429B-9CD3-45EB380EF490}" srcOrd="2" destOrd="0" presId="urn:microsoft.com/office/officeart/2018/2/layout/IconVerticalSolidList"/>
    <dgm:cxn modelId="{C5109BED-E96E-4A54-90AE-CDECB8775635}" type="presParOf" srcId="{611DC1AF-2AE8-429B-9CD3-45EB380EF490}" destId="{AC137695-C351-455E-A0E9-A355EFD88DC5}" srcOrd="0" destOrd="0" presId="urn:microsoft.com/office/officeart/2018/2/layout/IconVerticalSolidList"/>
    <dgm:cxn modelId="{6A058999-4191-40F6-9D1B-AAEC833D23A7}" type="presParOf" srcId="{611DC1AF-2AE8-429B-9CD3-45EB380EF490}" destId="{07D7F37E-9872-4C16-AF35-217F88F273D5}" srcOrd="1" destOrd="0" presId="urn:microsoft.com/office/officeart/2018/2/layout/IconVerticalSolidList"/>
    <dgm:cxn modelId="{2003FCAA-814B-4D58-802E-0711EB48DB1E}" type="presParOf" srcId="{611DC1AF-2AE8-429B-9CD3-45EB380EF490}" destId="{6C094704-FB86-4488-99EE-157856E4B9B1}" srcOrd="2" destOrd="0" presId="urn:microsoft.com/office/officeart/2018/2/layout/IconVerticalSolidList"/>
    <dgm:cxn modelId="{3AFF4BDA-71E4-4F1E-96CE-8A22BFDE5B3F}" type="presParOf" srcId="{611DC1AF-2AE8-429B-9CD3-45EB380EF490}" destId="{4E0BDDB2-F869-47AB-8279-58BD5E817796}" srcOrd="3" destOrd="0" presId="urn:microsoft.com/office/officeart/2018/2/layout/IconVerticalSolidList"/>
    <dgm:cxn modelId="{868DBC67-033B-4661-B7DE-78BB9EA11BA4}" type="presParOf" srcId="{B2761D9F-DF14-4419-BEBA-F47EF4C39F66}" destId="{0455075A-C267-4960-BBE4-12541529FE5E}" srcOrd="3" destOrd="0" presId="urn:microsoft.com/office/officeart/2018/2/layout/IconVerticalSolidList"/>
    <dgm:cxn modelId="{9CC3A3A8-28C3-47F0-9AD6-44CB05740D29}" type="presParOf" srcId="{B2761D9F-DF14-4419-BEBA-F47EF4C39F66}" destId="{32556934-D667-4296-9F52-810ECB13A58E}" srcOrd="4" destOrd="0" presId="urn:microsoft.com/office/officeart/2018/2/layout/IconVerticalSolidList"/>
    <dgm:cxn modelId="{AEA3DA13-E310-45FA-9021-89E6203F7F85}" type="presParOf" srcId="{32556934-D667-4296-9F52-810ECB13A58E}" destId="{B100DE16-CED0-499F-9765-7F8FEE5FF06F}" srcOrd="0" destOrd="0" presId="urn:microsoft.com/office/officeart/2018/2/layout/IconVerticalSolidList"/>
    <dgm:cxn modelId="{45BC0001-1BFE-4DAC-B8EB-31F974E96BC6}" type="presParOf" srcId="{32556934-D667-4296-9F52-810ECB13A58E}" destId="{26F5F1F8-9AEA-4752-9D6A-633A14F595D7}" srcOrd="1" destOrd="0" presId="urn:microsoft.com/office/officeart/2018/2/layout/IconVerticalSolidList"/>
    <dgm:cxn modelId="{9DF61993-1953-4AB6-9E32-8EECF20BFFC1}" type="presParOf" srcId="{32556934-D667-4296-9F52-810ECB13A58E}" destId="{45FF1D7C-ABD1-4268-971D-77BAB57AF146}" srcOrd="2" destOrd="0" presId="urn:microsoft.com/office/officeart/2018/2/layout/IconVerticalSolidList"/>
    <dgm:cxn modelId="{63A92C23-B71F-4D89-89EE-DC475FAAA097}" type="presParOf" srcId="{32556934-D667-4296-9F52-810ECB13A58E}" destId="{7D096BB8-1F3F-4112-A0FD-9DFA35B3CCD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CDB095-7790-45CB-AA3F-F6F98F87A940}"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30C6121-D376-4AB0-AF1A-B1DE61A32702}">
      <dgm:prSet/>
      <dgm:spPr/>
      <dgm:t>
        <a:bodyPr/>
        <a:lstStyle/>
        <a:p>
          <a:pPr>
            <a:lnSpc>
              <a:spcPct val="100000"/>
            </a:lnSpc>
          </a:pPr>
          <a:r>
            <a:rPr lang="en-US" b="1" i="0" dirty="0"/>
            <a:t>Utilization of the VRTAC-QM's VR Tracker Tool:</a:t>
          </a:r>
          <a:r>
            <a:rPr lang="en-US" b="0" i="0" dirty="0"/>
            <a:t> The VRTAC-QM's VR tracker tool is a specialized resource designed to enhance the monitoring of Pre-Employment Transition Services (Pre-ETS). By providing detailed insights into service delivery and financial allocations, it assists vocational rehabilitation programs in tracking their progress and ensuring that resources are effectively directed towards supporting students with disabilities. This tool is instrumental in maintaining organizational oversight and improving service outcomes.</a:t>
          </a:r>
          <a:endParaRPr lang="en-US" dirty="0"/>
        </a:p>
      </dgm:t>
    </dgm:pt>
    <dgm:pt modelId="{76B0751E-D8FB-476F-9853-05F413116B34}" type="parTrans" cxnId="{82D66C5F-2C4E-4573-90F1-92218CB0E87A}">
      <dgm:prSet/>
      <dgm:spPr/>
      <dgm:t>
        <a:bodyPr/>
        <a:lstStyle/>
        <a:p>
          <a:endParaRPr lang="en-US"/>
        </a:p>
      </dgm:t>
    </dgm:pt>
    <dgm:pt modelId="{5A95D32D-F54F-4BB7-AA48-D36F701A181C}" type="sibTrans" cxnId="{82D66C5F-2C4E-4573-90F1-92218CB0E87A}">
      <dgm:prSet/>
      <dgm:spPr/>
      <dgm:t>
        <a:bodyPr/>
        <a:lstStyle/>
        <a:p>
          <a:endParaRPr lang="en-US"/>
        </a:p>
      </dgm:t>
    </dgm:pt>
    <dgm:pt modelId="{283C0327-C51F-4467-B34C-CFB49B52C712}">
      <dgm:prSet/>
      <dgm:spPr/>
      <dgm:t>
        <a:bodyPr/>
        <a:lstStyle/>
        <a:p>
          <a:pPr>
            <a:lnSpc>
              <a:spcPct val="100000"/>
            </a:lnSpc>
          </a:pPr>
          <a:r>
            <a:rPr lang="en-US" b="1" i="0" dirty="0"/>
            <a:t>Ensuring Compliance with the Pre-ETS 15% Rule:</a:t>
          </a:r>
          <a:r>
            <a:rPr lang="en-US" b="0" i="0" dirty="0"/>
            <a:t> The VR tracker tool plays a critical role in ensuring compliance with the Pre-ETS 15% funding rule, which mandates that a specific portion of vocational rehabilitation funds be allocated to Pre-ETS services. By accurately tracking expenditures and allocations, the tool helps programs adhere to federal requirements, minimizing the risk of non-compliance. Its comprehensive data reporting facilitates transparency and accountability in financial management.</a:t>
          </a:r>
          <a:endParaRPr lang="en-US" dirty="0"/>
        </a:p>
      </dgm:t>
    </dgm:pt>
    <dgm:pt modelId="{A9589759-8446-4B0A-8083-56CF0FB168D9}" type="parTrans" cxnId="{229264B6-5DC7-4637-AE69-7AC22543F471}">
      <dgm:prSet/>
      <dgm:spPr/>
      <dgm:t>
        <a:bodyPr/>
        <a:lstStyle/>
        <a:p>
          <a:endParaRPr lang="en-US"/>
        </a:p>
      </dgm:t>
    </dgm:pt>
    <dgm:pt modelId="{A6222744-4E47-4F56-8977-4D04D30A6936}" type="sibTrans" cxnId="{229264B6-5DC7-4637-AE69-7AC22543F471}">
      <dgm:prSet/>
      <dgm:spPr/>
      <dgm:t>
        <a:bodyPr/>
        <a:lstStyle/>
        <a:p>
          <a:endParaRPr lang="en-US"/>
        </a:p>
      </dgm:t>
    </dgm:pt>
    <dgm:pt modelId="{C82A2258-4A83-4BDF-948C-AEE8BE294A90}">
      <dgm:prSet/>
      <dgm:spPr/>
      <dgm:t>
        <a:bodyPr/>
        <a:lstStyle/>
        <a:p>
          <a:pPr>
            <a:lnSpc>
              <a:spcPct val="100000"/>
            </a:lnSpc>
          </a:pPr>
          <a:r>
            <a:rPr lang="en-US" b="1" i="0" dirty="0"/>
            <a:t>Optimization of Service Delivery:</a:t>
          </a:r>
          <a:r>
            <a:rPr lang="en-US" b="0" i="0" dirty="0"/>
            <a:t> Beyond compliance, the VR tracker tool aids in optimizing service delivery by providing actionable insights into program performance and resource utilization. By analyzing data on service provision and outcomes, managers can identify areas for improvement and implement strategies to enhance the efficiency and effectiveness of Pre-ETS offerings. This proactive approach ensures that students receive high-quality, impactful services that support their transition to employment.</a:t>
          </a:r>
          <a:endParaRPr lang="en-US" dirty="0"/>
        </a:p>
      </dgm:t>
    </dgm:pt>
    <dgm:pt modelId="{A8B4CBD4-445F-411C-B3BB-DFBC6D4A2E4D}" type="parTrans" cxnId="{58E4B888-FE05-42FC-BED5-50E422B0E20A}">
      <dgm:prSet/>
      <dgm:spPr/>
      <dgm:t>
        <a:bodyPr/>
        <a:lstStyle/>
        <a:p>
          <a:endParaRPr lang="en-US"/>
        </a:p>
      </dgm:t>
    </dgm:pt>
    <dgm:pt modelId="{4511CB44-50CD-41D1-9EA1-1EAA87AE14F2}" type="sibTrans" cxnId="{58E4B888-FE05-42FC-BED5-50E422B0E20A}">
      <dgm:prSet/>
      <dgm:spPr/>
      <dgm:t>
        <a:bodyPr/>
        <a:lstStyle/>
        <a:p>
          <a:endParaRPr lang="en-US"/>
        </a:p>
      </dgm:t>
    </dgm:pt>
    <dgm:pt modelId="{D219357D-AD26-4506-B6FD-6810E0A6A9AC}" type="pres">
      <dgm:prSet presAssocID="{F7CDB095-7790-45CB-AA3F-F6F98F87A940}" presName="root" presStyleCnt="0">
        <dgm:presLayoutVars>
          <dgm:dir/>
          <dgm:resizeHandles val="exact"/>
        </dgm:presLayoutVars>
      </dgm:prSet>
      <dgm:spPr/>
    </dgm:pt>
    <dgm:pt modelId="{474A21E3-14DB-48EB-833E-D86F9EE1242C}" type="pres">
      <dgm:prSet presAssocID="{030C6121-D376-4AB0-AF1A-B1DE61A32702}" presName="compNode" presStyleCnt="0"/>
      <dgm:spPr/>
    </dgm:pt>
    <dgm:pt modelId="{6B58D71B-A9EE-4052-8EBB-382BE51C0529}" type="pres">
      <dgm:prSet presAssocID="{030C6121-D376-4AB0-AF1A-B1DE61A327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AC0266FF-2808-4B6C-A668-0448FADB8919}" type="pres">
      <dgm:prSet presAssocID="{030C6121-D376-4AB0-AF1A-B1DE61A32702}" presName="spaceRect" presStyleCnt="0"/>
      <dgm:spPr/>
    </dgm:pt>
    <dgm:pt modelId="{FFA6882F-A2A5-4862-83AF-B5F8DC8B0197}" type="pres">
      <dgm:prSet presAssocID="{030C6121-D376-4AB0-AF1A-B1DE61A32702}" presName="textRect" presStyleLbl="revTx" presStyleIdx="0" presStyleCnt="3">
        <dgm:presLayoutVars>
          <dgm:chMax val="1"/>
          <dgm:chPref val="1"/>
        </dgm:presLayoutVars>
      </dgm:prSet>
      <dgm:spPr/>
    </dgm:pt>
    <dgm:pt modelId="{4FA1F40E-6E2E-4D86-9EC2-6038B9D5FF0E}" type="pres">
      <dgm:prSet presAssocID="{5A95D32D-F54F-4BB7-AA48-D36F701A181C}" presName="sibTrans" presStyleCnt="0"/>
      <dgm:spPr/>
    </dgm:pt>
    <dgm:pt modelId="{9F7A930C-213C-4DEC-BAAD-9C96F9C0174D}" type="pres">
      <dgm:prSet presAssocID="{283C0327-C51F-4467-B34C-CFB49B52C712}" presName="compNode" presStyleCnt="0"/>
      <dgm:spPr/>
    </dgm:pt>
    <dgm:pt modelId="{5F8AC624-EFFA-47B8-A0CF-271B29184591}" type="pres">
      <dgm:prSet presAssocID="{283C0327-C51F-4467-B34C-CFB49B52C71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A910459A-B5A8-40AE-AE26-7B958760449B}" type="pres">
      <dgm:prSet presAssocID="{283C0327-C51F-4467-B34C-CFB49B52C712}" presName="spaceRect" presStyleCnt="0"/>
      <dgm:spPr/>
    </dgm:pt>
    <dgm:pt modelId="{06058437-EADD-4612-9648-05F75F7BD625}" type="pres">
      <dgm:prSet presAssocID="{283C0327-C51F-4467-B34C-CFB49B52C712}" presName="textRect" presStyleLbl="revTx" presStyleIdx="1" presStyleCnt="3">
        <dgm:presLayoutVars>
          <dgm:chMax val="1"/>
          <dgm:chPref val="1"/>
        </dgm:presLayoutVars>
      </dgm:prSet>
      <dgm:spPr/>
    </dgm:pt>
    <dgm:pt modelId="{2BDED5EF-8F5B-4075-8DBC-BEF8C3FFA628}" type="pres">
      <dgm:prSet presAssocID="{A6222744-4E47-4F56-8977-4D04D30A6936}" presName="sibTrans" presStyleCnt="0"/>
      <dgm:spPr/>
    </dgm:pt>
    <dgm:pt modelId="{8D82ADED-E7F0-4D74-B219-049BFEEA80BD}" type="pres">
      <dgm:prSet presAssocID="{C82A2258-4A83-4BDF-948C-AEE8BE294A90}" presName="compNode" presStyleCnt="0"/>
      <dgm:spPr/>
    </dgm:pt>
    <dgm:pt modelId="{10478A44-1305-4393-9A5B-D571D8A5E3D8}" type="pres">
      <dgm:prSet presAssocID="{C82A2258-4A83-4BDF-948C-AEE8BE294A9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uge"/>
        </a:ext>
      </dgm:extLst>
    </dgm:pt>
    <dgm:pt modelId="{6D9E2B23-BB59-4C43-8399-671881928082}" type="pres">
      <dgm:prSet presAssocID="{C82A2258-4A83-4BDF-948C-AEE8BE294A90}" presName="spaceRect" presStyleCnt="0"/>
      <dgm:spPr/>
    </dgm:pt>
    <dgm:pt modelId="{64123EF4-2DC9-4931-9761-EE6161562437}" type="pres">
      <dgm:prSet presAssocID="{C82A2258-4A83-4BDF-948C-AEE8BE294A90}" presName="textRect" presStyleLbl="revTx" presStyleIdx="2" presStyleCnt="3">
        <dgm:presLayoutVars>
          <dgm:chMax val="1"/>
          <dgm:chPref val="1"/>
        </dgm:presLayoutVars>
      </dgm:prSet>
      <dgm:spPr/>
    </dgm:pt>
  </dgm:ptLst>
  <dgm:cxnLst>
    <dgm:cxn modelId="{3D73530E-FA85-4015-9C4F-06FCD575B3C1}" type="presOf" srcId="{F7CDB095-7790-45CB-AA3F-F6F98F87A940}" destId="{D219357D-AD26-4506-B6FD-6810E0A6A9AC}" srcOrd="0" destOrd="0" presId="urn:microsoft.com/office/officeart/2018/2/layout/IconLabelList"/>
    <dgm:cxn modelId="{AC07991D-B12B-49B6-94EE-B08FBBD16764}" type="presOf" srcId="{C82A2258-4A83-4BDF-948C-AEE8BE294A90}" destId="{64123EF4-2DC9-4931-9761-EE6161562437}" srcOrd="0" destOrd="0" presId="urn:microsoft.com/office/officeart/2018/2/layout/IconLabelList"/>
    <dgm:cxn modelId="{82D66C5F-2C4E-4573-90F1-92218CB0E87A}" srcId="{F7CDB095-7790-45CB-AA3F-F6F98F87A940}" destId="{030C6121-D376-4AB0-AF1A-B1DE61A32702}" srcOrd="0" destOrd="0" parTransId="{76B0751E-D8FB-476F-9853-05F413116B34}" sibTransId="{5A95D32D-F54F-4BB7-AA48-D36F701A181C}"/>
    <dgm:cxn modelId="{7C1FB258-8DE2-42FE-A5A0-A7A596AE8CAB}" type="presOf" srcId="{030C6121-D376-4AB0-AF1A-B1DE61A32702}" destId="{FFA6882F-A2A5-4862-83AF-B5F8DC8B0197}" srcOrd="0" destOrd="0" presId="urn:microsoft.com/office/officeart/2018/2/layout/IconLabelList"/>
    <dgm:cxn modelId="{58E4B888-FE05-42FC-BED5-50E422B0E20A}" srcId="{F7CDB095-7790-45CB-AA3F-F6F98F87A940}" destId="{C82A2258-4A83-4BDF-948C-AEE8BE294A90}" srcOrd="2" destOrd="0" parTransId="{A8B4CBD4-445F-411C-B3BB-DFBC6D4A2E4D}" sibTransId="{4511CB44-50CD-41D1-9EA1-1EAA87AE14F2}"/>
    <dgm:cxn modelId="{229264B6-5DC7-4637-AE69-7AC22543F471}" srcId="{F7CDB095-7790-45CB-AA3F-F6F98F87A940}" destId="{283C0327-C51F-4467-B34C-CFB49B52C712}" srcOrd="1" destOrd="0" parTransId="{A9589759-8446-4B0A-8083-56CF0FB168D9}" sibTransId="{A6222744-4E47-4F56-8977-4D04D30A6936}"/>
    <dgm:cxn modelId="{1654B2F9-9955-467B-88C8-5C339E29D834}" type="presOf" srcId="{283C0327-C51F-4467-B34C-CFB49B52C712}" destId="{06058437-EADD-4612-9648-05F75F7BD625}" srcOrd="0" destOrd="0" presId="urn:microsoft.com/office/officeart/2018/2/layout/IconLabelList"/>
    <dgm:cxn modelId="{CB0C111D-963D-41FE-B794-2851BA0B5830}" type="presParOf" srcId="{D219357D-AD26-4506-B6FD-6810E0A6A9AC}" destId="{474A21E3-14DB-48EB-833E-D86F9EE1242C}" srcOrd="0" destOrd="0" presId="urn:microsoft.com/office/officeart/2018/2/layout/IconLabelList"/>
    <dgm:cxn modelId="{6C176E6D-B4F3-44AF-B893-2AEFEE8A73E4}" type="presParOf" srcId="{474A21E3-14DB-48EB-833E-D86F9EE1242C}" destId="{6B58D71B-A9EE-4052-8EBB-382BE51C0529}" srcOrd="0" destOrd="0" presId="urn:microsoft.com/office/officeart/2018/2/layout/IconLabelList"/>
    <dgm:cxn modelId="{4B73E1CC-673B-458F-A1A0-EB34F995EC7D}" type="presParOf" srcId="{474A21E3-14DB-48EB-833E-D86F9EE1242C}" destId="{AC0266FF-2808-4B6C-A668-0448FADB8919}" srcOrd="1" destOrd="0" presId="urn:microsoft.com/office/officeart/2018/2/layout/IconLabelList"/>
    <dgm:cxn modelId="{5C0390B3-EFDF-4357-B797-A7B4D6381FDE}" type="presParOf" srcId="{474A21E3-14DB-48EB-833E-D86F9EE1242C}" destId="{FFA6882F-A2A5-4862-83AF-B5F8DC8B0197}" srcOrd="2" destOrd="0" presId="urn:microsoft.com/office/officeart/2018/2/layout/IconLabelList"/>
    <dgm:cxn modelId="{F0030B70-16C4-491F-866D-B6E4D872714B}" type="presParOf" srcId="{D219357D-AD26-4506-B6FD-6810E0A6A9AC}" destId="{4FA1F40E-6E2E-4D86-9EC2-6038B9D5FF0E}" srcOrd="1" destOrd="0" presId="urn:microsoft.com/office/officeart/2018/2/layout/IconLabelList"/>
    <dgm:cxn modelId="{C70BFFFC-3F3A-4A95-AF1C-6A09293FDECF}" type="presParOf" srcId="{D219357D-AD26-4506-B6FD-6810E0A6A9AC}" destId="{9F7A930C-213C-4DEC-BAAD-9C96F9C0174D}" srcOrd="2" destOrd="0" presId="urn:microsoft.com/office/officeart/2018/2/layout/IconLabelList"/>
    <dgm:cxn modelId="{5149877F-A538-4BEB-97AD-BB408833C953}" type="presParOf" srcId="{9F7A930C-213C-4DEC-BAAD-9C96F9C0174D}" destId="{5F8AC624-EFFA-47B8-A0CF-271B29184591}" srcOrd="0" destOrd="0" presId="urn:microsoft.com/office/officeart/2018/2/layout/IconLabelList"/>
    <dgm:cxn modelId="{3F57AB3E-9C31-406B-8C1D-122E6D68887F}" type="presParOf" srcId="{9F7A930C-213C-4DEC-BAAD-9C96F9C0174D}" destId="{A910459A-B5A8-40AE-AE26-7B958760449B}" srcOrd="1" destOrd="0" presId="urn:microsoft.com/office/officeart/2018/2/layout/IconLabelList"/>
    <dgm:cxn modelId="{90470E10-AC6E-4DD5-961B-D024E2E85EE1}" type="presParOf" srcId="{9F7A930C-213C-4DEC-BAAD-9C96F9C0174D}" destId="{06058437-EADD-4612-9648-05F75F7BD625}" srcOrd="2" destOrd="0" presId="urn:microsoft.com/office/officeart/2018/2/layout/IconLabelList"/>
    <dgm:cxn modelId="{16045E92-AE08-4AEE-8F9F-11BFBF8F0CC2}" type="presParOf" srcId="{D219357D-AD26-4506-B6FD-6810E0A6A9AC}" destId="{2BDED5EF-8F5B-4075-8DBC-BEF8C3FFA628}" srcOrd="3" destOrd="0" presId="urn:microsoft.com/office/officeart/2018/2/layout/IconLabelList"/>
    <dgm:cxn modelId="{6531ECFA-70D6-4342-A23E-CDE9797162F3}" type="presParOf" srcId="{D219357D-AD26-4506-B6FD-6810E0A6A9AC}" destId="{8D82ADED-E7F0-4D74-B219-049BFEEA80BD}" srcOrd="4" destOrd="0" presId="urn:microsoft.com/office/officeart/2018/2/layout/IconLabelList"/>
    <dgm:cxn modelId="{7B22B07C-41AF-4831-A1CC-6EBE8EB24F58}" type="presParOf" srcId="{8D82ADED-E7F0-4D74-B219-049BFEEA80BD}" destId="{10478A44-1305-4393-9A5B-D571D8A5E3D8}" srcOrd="0" destOrd="0" presId="urn:microsoft.com/office/officeart/2018/2/layout/IconLabelList"/>
    <dgm:cxn modelId="{3E45CF7B-6F41-409D-A073-D7FA9FD3E665}" type="presParOf" srcId="{8D82ADED-E7F0-4D74-B219-049BFEEA80BD}" destId="{6D9E2B23-BB59-4C43-8399-671881928082}" srcOrd="1" destOrd="0" presId="urn:microsoft.com/office/officeart/2018/2/layout/IconLabelList"/>
    <dgm:cxn modelId="{4E587697-39B5-49B7-8DDD-93A19EBEE62C}" type="presParOf" srcId="{8D82ADED-E7F0-4D74-B219-049BFEEA80BD}" destId="{64123EF4-2DC9-4931-9761-EE616156243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4BB796-27F0-4525-92FD-D6E47A629925}"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90F79CB8-BB9A-4BEF-B4A9-1A6257A2512D}">
      <dgm:prSet/>
      <dgm:spPr/>
      <dgm:t>
        <a:bodyPr/>
        <a:lstStyle/>
        <a:p>
          <a:r>
            <a:rPr lang="en-US" b="1" i="0" dirty="0"/>
            <a:t>Weekly Review Processes for Expenditures:</a:t>
          </a:r>
          <a:r>
            <a:rPr lang="en-US" b="0" i="0" dirty="0"/>
            <a:t> Implementing weekly review processes for expenditures is crucial in managing special projects and pilots effectively. These regular checks allow project managers to keep a close eye on spending, ensuring that all financial activities align with the project's budgetary constraints. By frequently assessing expenditures, teams can quickly identify any deviations from the plan and make timely adjustments to maintain financial control.</a:t>
          </a:r>
          <a:endParaRPr lang="en-US" dirty="0"/>
        </a:p>
      </dgm:t>
    </dgm:pt>
    <dgm:pt modelId="{DA8F12AF-FA42-4F7D-A569-4E7071E3EC31}" type="parTrans" cxnId="{FDF39F20-2731-4B58-AA01-728E32DF0400}">
      <dgm:prSet/>
      <dgm:spPr/>
      <dgm:t>
        <a:bodyPr/>
        <a:lstStyle/>
        <a:p>
          <a:endParaRPr lang="en-US"/>
        </a:p>
      </dgm:t>
    </dgm:pt>
    <dgm:pt modelId="{A088DFED-ACD4-4A63-96EA-D3F59C15AB57}" type="sibTrans" cxnId="{FDF39F20-2731-4B58-AA01-728E32DF0400}">
      <dgm:prSet/>
      <dgm:spPr/>
      <dgm:t>
        <a:bodyPr/>
        <a:lstStyle/>
        <a:p>
          <a:endParaRPr lang="en-US" dirty="0"/>
        </a:p>
      </dgm:t>
    </dgm:pt>
    <dgm:pt modelId="{96DD1DEA-7D58-4BBA-B096-BA563D128B38}">
      <dgm:prSet/>
      <dgm:spPr/>
      <dgm:t>
        <a:bodyPr/>
        <a:lstStyle/>
        <a:p>
          <a:r>
            <a:rPr lang="en-US" b="1" i="0" dirty="0"/>
            <a:t>Techniques to Prevent Budget Overruns:</a:t>
          </a:r>
          <a:r>
            <a:rPr lang="en-US" b="0" i="0" dirty="0"/>
            <a:t> Employing techniques to prevent budget overruns is essential for the successful execution of special projects and pilots. Strategies such as setting clear budget limits, prioritizing essential expenditures, and utilizing forecasting tools help in anticipating financial needs and avoiding overspending. Additionally, fostering open communication about financial expectations ensures that all team members are aware of their roles in maintaining fiscal discipline.</a:t>
          </a:r>
          <a:endParaRPr lang="en-US" dirty="0"/>
        </a:p>
      </dgm:t>
    </dgm:pt>
    <dgm:pt modelId="{1C0CED34-4838-4908-B236-0C0711B7820A}" type="parTrans" cxnId="{D2ECDA20-C9FB-42D6-B727-2B17FC43BB5A}">
      <dgm:prSet/>
      <dgm:spPr/>
      <dgm:t>
        <a:bodyPr/>
        <a:lstStyle/>
        <a:p>
          <a:endParaRPr lang="en-US"/>
        </a:p>
      </dgm:t>
    </dgm:pt>
    <dgm:pt modelId="{2ED0EAFD-993F-473E-A6D8-926C902467DC}" type="sibTrans" cxnId="{D2ECDA20-C9FB-42D6-B727-2B17FC43BB5A}">
      <dgm:prSet/>
      <dgm:spPr/>
      <dgm:t>
        <a:bodyPr/>
        <a:lstStyle/>
        <a:p>
          <a:endParaRPr lang="en-US" dirty="0"/>
        </a:p>
      </dgm:t>
    </dgm:pt>
    <dgm:pt modelId="{1FF8D075-0785-4A3E-88DD-499C7DCBA114}">
      <dgm:prSet/>
      <dgm:spPr/>
      <dgm:t>
        <a:bodyPr/>
        <a:lstStyle/>
        <a:p>
          <a:r>
            <a:rPr lang="en-US" b="1" i="0" dirty="0"/>
            <a:t>Ensuring Fiscal Discipline:</a:t>
          </a:r>
          <a:r>
            <a:rPr lang="en-US" b="0" i="0" dirty="0"/>
            <a:t> Ensuring fiscal discipline involves creating a culture where financial responsibility is a shared priority among all stakeholders involved in a project. By establishing clear financial guidelines and accountability measures, teams can uphold rigorous standards in managing funds. This disciplined approach not only safeguards resources but also enhances the credibility and sustainability of special projects and pilot initiatives.</a:t>
          </a:r>
          <a:endParaRPr lang="en-US" dirty="0"/>
        </a:p>
      </dgm:t>
    </dgm:pt>
    <dgm:pt modelId="{41F48F5F-C6FB-4C57-9695-7D4D838E7E8F}" type="parTrans" cxnId="{AA0775E9-26B7-40F3-83C7-F41A5F4C0AFD}">
      <dgm:prSet/>
      <dgm:spPr/>
      <dgm:t>
        <a:bodyPr/>
        <a:lstStyle/>
        <a:p>
          <a:endParaRPr lang="en-US"/>
        </a:p>
      </dgm:t>
    </dgm:pt>
    <dgm:pt modelId="{F44719E1-F514-47D1-A86D-2C75D7B9170C}" type="sibTrans" cxnId="{AA0775E9-26B7-40F3-83C7-F41A5F4C0AFD}">
      <dgm:prSet/>
      <dgm:spPr/>
      <dgm:t>
        <a:bodyPr/>
        <a:lstStyle/>
        <a:p>
          <a:endParaRPr lang="en-US"/>
        </a:p>
      </dgm:t>
    </dgm:pt>
    <dgm:pt modelId="{8CC6114C-DCDF-4D08-9DA7-0EF11588C5ED}" type="pres">
      <dgm:prSet presAssocID="{F34BB796-27F0-4525-92FD-D6E47A629925}" presName="Name0" presStyleCnt="0">
        <dgm:presLayoutVars>
          <dgm:dir/>
          <dgm:resizeHandles val="exact"/>
        </dgm:presLayoutVars>
      </dgm:prSet>
      <dgm:spPr/>
    </dgm:pt>
    <dgm:pt modelId="{C9385935-FB19-490D-8FA2-024B7FC77E1E}" type="pres">
      <dgm:prSet presAssocID="{90F79CB8-BB9A-4BEF-B4A9-1A6257A2512D}" presName="node" presStyleLbl="node1" presStyleIdx="0" presStyleCnt="3">
        <dgm:presLayoutVars>
          <dgm:bulletEnabled val="1"/>
        </dgm:presLayoutVars>
      </dgm:prSet>
      <dgm:spPr/>
    </dgm:pt>
    <dgm:pt modelId="{0F5DF082-179C-428C-B358-51842A4128D0}" type="pres">
      <dgm:prSet presAssocID="{A088DFED-ACD4-4A63-96EA-D3F59C15AB57}" presName="sibTrans" presStyleLbl="sibTrans2D1" presStyleIdx="0" presStyleCnt="2"/>
      <dgm:spPr/>
    </dgm:pt>
    <dgm:pt modelId="{807D204F-44D3-4B82-9BBD-6BF9C1B472FD}" type="pres">
      <dgm:prSet presAssocID="{A088DFED-ACD4-4A63-96EA-D3F59C15AB57}" presName="connectorText" presStyleLbl="sibTrans2D1" presStyleIdx="0" presStyleCnt="2"/>
      <dgm:spPr/>
    </dgm:pt>
    <dgm:pt modelId="{4E0A6170-3A60-4DA2-980B-161D4BFE92F3}" type="pres">
      <dgm:prSet presAssocID="{96DD1DEA-7D58-4BBA-B096-BA563D128B38}" presName="node" presStyleLbl="node1" presStyleIdx="1" presStyleCnt="3">
        <dgm:presLayoutVars>
          <dgm:bulletEnabled val="1"/>
        </dgm:presLayoutVars>
      </dgm:prSet>
      <dgm:spPr/>
    </dgm:pt>
    <dgm:pt modelId="{E1F08C64-6337-4DB5-AA5F-8E92F656192A}" type="pres">
      <dgm:prSet presAssocID="{2ED0EAFD-993F-473E-A6D8-926C902467DC}" presName="sibTrans" presStyleLbl="sibTrans2D1" presStyleIdx="1" presStyleCnt="2"/>
      <dgm:spPr/>
    </dgm:pt>
    <dgm:pt modelId="{98AC5007-63CD-4281-9BDB-C24C9442BFB1}" type="pres">
      <dgm:prSet presAssocID="{2ED0EAFD-993F-473E-A6D8-926C902467DC}" presName="connectorText" presStyleLbl="sibTrans2D1" presStyleIdx="1" presStyleCnt="2"/>
      <dgm:spPr/>
    </dgm:pt>
    <dgm:pt modelId="{FE8E8AC5-E09E-4587-B185-CF39A83A2C96}" type="pres">
      <dgm:prSet presAssocID="{1FF8D075-0785-4A3E-88DD-499C7DCBA114}" presName="node" presStyleLbl="node1" presStyleIdx="2" presStyleCnt="3">
        <dgm:presLayoutVars>
          <dgm:bulletEnabled val="1"/>
        </dgm:presLayoutVars>
      </dgm:prSet>
      <dgm:spPr/>
    </dgm:pt>
  </dgm:ptLst>
  <dgm:cxnLst>
    <dgm:cxn modelId="{62895E11-85F4-4D1F-9ADD-364D18ACD740}" type="presOf" srcId="{96DD1DEA-7D58-4BBA-B096-BA563D128B38}" destId="{4E0A6170-3A60-4DA2-980B-161D4BFE92F3}" srcOrd="0" destOrd="0" presId="urn:microsoft.com/office/officeart/2005/8/layout/process1"/>
    <dgm:cxn modelId="{FDF39F20-2731-4B58-AA01-728E32DF0400}" srcId="{F34BB796-27F0-4525-92FD-D6E47A629925}" destId="{90F79CB8-BB9A-4BEF-B4A9-1A6257A2512D}" srcOrd="0" destOrd="0" parTransId="{DA8F12AF-FA42-4F7D-A569-4E7071E3EC31}" sibTransId="{A088DFED-ACD4-4A63-96EA-D3F59C15AB57}"/>
    <dgm:cxn modelId="{D2ECDA20-C9FB-42D6-B727-2B17FC43BB5A}" srcId="{F34BB796-27F0-4525-92FD-D6E47A629925}" destId="{96DD1DEA-7D58-4BBA-B096-BA563D128B38}" srcOrd="1" destOrd="0" parTransId="{1C0CED34-4838-4908-B236-0C0711B7820A}" sibTransId="{2ED0EAFD-993F-473E-A6D8-926C902467DC}"/>
    <dgm:cxn modelId="{7A648B5F-609C-45F7-AE72-3D402D474575}" type="presOf" srcId="{90F79CB8-BB9A-4BEF-B4A9-1A6257A2512D}" destId="{C9385935-FB19-490D-8FA2-024B7FC77E1E}" srcOrd="0" destOrd="0" presId="urn:microsoft.com/office/officeart/2005/8/layout/process1"/>
    <dgm:cxn modelId="{13205145-4F60-4AE4-8A7B-D552F9B2810F}" type="presOf" srcId="{A088DFED-ACD4-4A63-96EA-D3F59C15AB57}" destId="{807D204F-44D3-4B82-9BBD-6BF9C1B472FD}" srcOrd="1" destOrd="0" presId="urn:microsoft.com/office/officeart/2005/8/layout/process1"/>
    <dgm:cxn modelId="{3937836D-7DD7-4B8D-8045-47F429D31172}" type="presOf" srcId="{A088DFED-ACD4-4A63-96EA-D3F59C15AB57}" destId="{0F5DF082-179C-428C-B358-51842A4128D0}" srcOrd="0" destOrd="0" presId="urn:microsoft.com/office/officeart/2005/8/layout/process1"/>
    <dgm:cxn modelId="{E105C7AA-4004-44A5-A383-700752415B38}" type="presOf" srcId="{2ED0EAFD-993F-473E-A6D8-926C902467DC}" destId="{E1F08C64-6337-4DB5-AA5F-8E92F656192A}" srcOrd="0" destOrd="0" presId="urn:microsoft.com/office/officeart/2005/8/layout/process1"/>
    <dgm:cxn modelId="{709F55B9-F673-4677-BDF9-2FC7906D3976}" type="presOf" srcId="{1FF8D075-0785-4A3E-88DD-499C7DCBA114}" destId="{FE8E8AC5-E09E-4587-B185-CF39A83A2C96}" srcOrd="0" destOrd="0" presId="urn:microsoft.com/office/officeart/2005/8/layout/process1"/>
    <dgm:cxn modelId="{AA0775E9-26B7-40F3-83C7-F41A5F4C0AFD}" srcId="{F34BB796-27F0-4525-92FD-D6E47A629925}" destId="{1FF8D075-0785-4A3E-88DD-499C7DCBA114}" srcOrd="2" destOrd="0" parTransId="{41F48F5F-C6FB-4C57-9695-7D4D838E7E8F}" sibTransId="{F44719E1-F514-47D1-A86D-2C75D7B9170C}"/>
    <dgm:cxn modelId="{A29BBCF8-394E-4DD9-97F7-05910CB60A6B}" type="presOf" srcId="{F34BB796-27F0-4525-92FD-D6E47A629925}" destId="{8CC6114C-DCDF-4D08-9DA7-0EF11588C5ED}" srcOrd="0" destOrd="0" presId="urn:microsoft.com/office/officeart/2005/8/layout/process1"/>
    <dgm:cxn modelId="{A865D6FB-5227-411A-B1DA-1DB10BFF31BF}" type="presOf" srcId="{2ED0EAFD-993F-473E-A6D8-926C902467DC}" destId="{98AC5007-63CD-4281-9BDB-C24C9442BFB1}" srcOrd="1" destOrd="0" presId="urn:microsoft.com/office/officeart/2005/8/layout/process1"/>
    <dgm:cxn modelId="{A02FF318-F3FC-4552-8560-896887C51316}" type="presParOf" srcId="{8CC6114C-DCDF-4D08-9DA7-0EF11588C5ED}" destId="{C9385935-FB19-490D-8FA2-024B7FC77E1E}" srcOrd="0" destOrd="0" presId="urn:microsoft.com/office/officeart/2005/8/layout/process1"/>
    <dgm:cxn modelId="{5F58CED0-66EB-4C04-B1C1-F08878C8BDC6}" type="presParOf" srcId="{8CC6114C-DCDF-4D08-9DA7-0EF11588C5ED}" destId="{0F5DF082-179C-428C-B358-51842A4128D0}" srcOrd="1" destOrd="0" presId="urn:microsoft.com/office/officeart/2005/8/layout/process1"/>
    <dgm:cxn modelId="{84595CD1-0B79-4598-9162-D222973DC0F3}" type="presParOf" srcId="{0F5DF082-179C-428C-B358-51842A4128D0}" destId="{807D204F-44D3-4B82-9BBD-6BF9C1B472FD}" srcOrd="0" destOrd="0" presId="urn:microsoft.com/office/officeart/2005/8/layout/process1"/>
    <dgm:cxn modelId="{9BDFDEAA-F206-4927-A5FF-8997F2CA6B24}" type="presParOf" srcId="{8CC6114C-DCDF-4D08-9DA7-0EF11588C5ED}" destId="{4E0A6170-3A60-4DA2-980B-161D4BFE92F3}" srcOrd="2" destOrd="0" presId="urn:microsoft.com/office/officeart/2005/8/layout/process1"/>
    <dgm:cxn modelId="{52F6A1F1-8D5B-4873-B9F8-BB8BE740BE13}" type="presParOf" srcId="{8CC6114C-DCDF-4D08-9DA7-0EF11588C5ED}" destId="{E1F08C64-6337-4DB5-AA5F-8E92F656192A}" srcOrd="3" destOrd="0" presId="urn:microsoft.com/office/officeart/2005/8/layout/process1"/>
    <dgm:cxn modelId="{0F0E3743-96E9-40CA-9DBA-8D9D0C4D0AD1}" type="presParOf" srcId="{E1F08C64-6337-4DB5-AA5F-8E92F656192A}" destId="{98AC5007-63CD-4281-9BDB-C24C9442BFB1}" srcOrd="0" destOrd="0" presId="urn:microsoft.com/office/officeart/2005/8/layout/process1"/>
    <dgm:cxn modelId="{A20389E7-7D36-4814-89D9-5E94558BC8C9}" type="presParOf" srcId="{8CC6114C-DCDF-4D08-9DA7-0EF11588C5ED}" destId="{FE8E8AC5-E09E-4587-B185-CF39A83A2C9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D79729-2634-431C-AA2E-3259086136D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F69769A-4F72-4D3D-A9AB-4AF169A61C42}">
      <dgm:prSet/>
      <dgm:spPr/>
      <dgm:t>
        <a:bodyPr/>
        <a:lstStyle/>
        <a:p>
          <a:r>
            <a:rPr lang="en-US" b="1" i="0" dirty="0"/>
            <a:t>Templates for Fiscal Tracking:</a:t>
          </a:r>
          <a:r>
            <a:rPr lang="en-US" b="0" i="0" dirty="0"/>
            <a:t> Actionable resources include templates for fiscal tracking, which provide a structured framework for recording and analyzing financial data. These customizable templates help organizations maintain detailed records of expenditures and budget allocations, facilitating accurate reporting and efficient financial management. By using these templates, teams can streamline their fiscal processes and ensure consistent tracking across projects. Example Provided.</a:t>
          </a:r>
          <a:endParaRPr lang="en-US" dirty="0"/>
        </a:p>
      </dgm:t>
    </dgm:pt>
    <dgm:pt modelId="{1F2D8A3C-1BEC-4984-8C1D-20353A9563E6}" type="parTrans" cxnId="{DBA8A5D3-C953-4FBC-B5EF-2284AC8A78EC}">
      <dgm:prSet/>
      <dgm:spPr/>
      <dgm:t>
        <a:bodyPr/>
        <a:lstStyle/>
        <a:p>
          <a:endParaRPr lang="en-US"/>
        </a:p>
      </dgm:t>
    </dgm:pt>
    <dgm:pt modelId="{5ECBE4A4-2563-4B17-9274-2EFBD67C33C2}" type="sibTrans" cxnId="{DBA8A5D3-C953-4FBC-B5EF-2284AC8A78EC}">
      <dgm:prSet/>
      <dgm:spPr/>
      <dgm:t>
        <a:bodyPr/>
        <a:lstStyle/>
        <a:p>
          <a:endParaRPr lang="en-US"/>
        </a:p>
      </dgm:t>
    </dgm:pt>
    <dgm:pt modelId="{D593532B-BEFA-49A3-97D6-4E66091BE914}">
      <dgm:prSet/>
      <dgm:spPr/>
      <dgm:t>
        <a:bodyPr/>
        <a:lstStyle/>
        <a:p>
          <a:r>
            <a:rPr lang="en-US" b="1" i="0" dirty="0"/>
            <a:t>Strategies for Leadership Engagement:</a:t>
          </a:r>
          <a:r>
            <a:rPr lang="en-US" b="0" i="0" dirty="0"/>
            <a:t> Resources also encompass strategies for leadership engagement, emphasizing the importance of involving executives in fiscal oversight. These strategies offer guidance on fostering collaboration between leadership and financial teams, ensuring alignment of budgetary priorities with organizational goals. By actively engaging leaders, organizations can enhance decision-making processes and promote a culture of accountability and transparency.</a:t>
          </a:r>
          <a:endParaRPr lang="en-US" dirty="0"/>
        </a:p>
      </dgm:t>
    </dgm:pt>
    <dgm:pt modelId="{C9D9828B-2B8A-4531-97F4-751A4112769F}" type="parTrans" cxnId="{6379A8DF-0181-4243-A1E6-BAB0DDF28298}">
      <dgm:prSet/>
      <dgm:spPr/>
      <dgm:t>
        <a:bodyPr/>
        <a:lstStyle/>
        <a:p>
          <a:endParaRPr lang="en-US"/>
        </a:p>
      </dgm:t>
    </dgm:pt>
    <dgm:pt modelId="{69550EC9-4029-4774-A977-A2E109254470}" type="sibTrans" cxnId="{6379A8DF-0181-4243-A1E6-BAB0DDF28298}">
      <dgm:prSet/>
      <dgm:spPr/>
      <dgm:t>
        <a:bodyPr/>
        <a:lstStyle/>
        <a:p>
          <a:endParaRPr lang="en-US"/>
        </a:p>
      </dgm:t>
    </dgm:pt>
    <dgm:pt modelId="{C0ECFF60-B7F5-4AB3-8BDF-1C1544487DC1}">
      <dgm:prSet/>
      <dgm:spPr/>
      <dgm:t>
        <a:bodyPr/>
        <a:lstStyle/>
        <a:p>
          <a:r>
            <a:rPr lang="en-US" b="1" i="0" dirty="0"/>
            <a:t>Techniques for Real-Time Data Monitoring:</a:t>
          </a:r>
          <a:r>
            <a:rPr lang="en-US" b="0" i="0" dirty="0"/>
            <a:t> Techniques for real-time data monitoring are part of the actionable resources provided, enabling organizations to keep a constant pulse on their financial status. These techniques involve using digital tools and dashboards that offer immediate insights into expenditures and budget performance. Real-time monitoring empowers managers to respond swiftly to emerging trends, optimize resource allocation, and maintain financial control throughout project execution.</a:t>
          </a:r>
          <a:endParaRPr lang="en-US" dirty="0"/>
        </a:p>
      </dgm:t>
    </dgm:pt>
    <dgm:pt modelId="{37AF1E00-33A2-47EF-B8CF-A3C0FF394316}" type="parTrans" cxnId="{623B37F0-C472-4F8E-B283-141BD9B23194}">
      <dgm:prSet/>
      <dgm:spPr/>
      <dgm:t>
        <a:bodyPr/>
        <a:lstStyle/>
        <a:p>
          <a:endParaRPr lang="en-US"/>
        </a:p>
      </dgm:t>
    </dgm:pt>
    <dgm:pt modelId="{EF7C9745-6884-419D-87C9-3E5340714878}" type="sibTrans" cxnId="{623B37F0-C472-4F8E-B283-141BD9B23194}">
      <dgm:prSet/>
      <dgm:spPr/>
      <dgm:t>
        <a:bodyPr/>
        <a:lstStyle/>
        <a:p>
          <a:endParaRPr lang="en-US"/>
        </a:p>
      </dgm:t>
    </dgm:pt>
    <dgm:pt modelId="{CD7C04C1-C2B3-406A-AF65-563BA79421CA}" type="pres">
      <dgm:prSet presAssocID="{34D79729-2634-431C-AA2E-3259086136D8}" presName="vert0" presStyleCnt="0">
        <dgm:presLayoutVars>
          <dgm:dir/>
          <dgm:animOne val="branch"/>
          <dgm:animLvl val="lvl"/>
        </dgm:presLayoutVars>
      </dgm:prSet>
      <dgm:spPr/>
    </dgm:pt>
    <dgm:pt modelId="{A6EC6B7D-05AC-4753-96CC-63CEB7694F40}" type="pres">
      <dgm:prSet presAssocID="{0F69769A-4F72-4D3D-A9AB-4AF169A61C42}" presName="thickLine" presStyleLbl="alignNode1" presStyleIdx="0" presStyleCnt="3"/>
      <dgm:spPr/>
    </dgm:pt>
    <dgm:pt modelId="{AA0C30A8-6769-44FB-A2C7-5840831E9AB6}" type="pres">
      <dgm:prSet presAssocID="{0F69769A-4F72-4D3D-A9AB-4AF169A61C42}" presName="horz1" presStyleCnt="0"/>
      <dgm:spPr/>
    </dgm:pt>
    <dgm:pt modelId="{848D5FDA-26B8-4036-AEB3-DAE65E6675AE}" type="pres">
      <dgm:prSet presAssocID="{0F69769A-4F72-4D3D-A9AB-4AF169A61C42}" presName="tx1" presStyleLbl="revTx" presStyleIdx="0" presStyleCnt="3"/>
      <dgm:spPr/>
    </dgm:pt>
    <dgm:pt modelId="{7CA80D69-747A-422A-AD57-EA239A3489B7}" type="pres">
      <dgm:prSet presAssocID="{0F69769A-4F72-4D3D-A9AB-4AF169A61C42}" presName="vert1" presStyleCnt="0"/>
      <dgm:spPr/>
    </dgm:pt>
    <dgm:pt modelId="{2A9BBE27-B0FA-47D9-9678-3D9D143D95FE}" type="pres">
      <dgm:prSet presAssocID="{D593532B-BEFA-49A3-97D6-4E66091BE914}" presName="thickLine" presStyleLbl="alignNode1" presStyleIdx="1" presStyleCnt="3"/>
      <dgm:spPr/>
    </dgm:pt>
    <dgm:pt modelId="{01082975-7A0E-4A3F-AE38-D24E166F30A2}" type="pres">
      <dgm:prSet presAssocID="{D593532B-BEFA-49A3-97D6-4E66091BE914}" presName="horz1" presStyleCnt="0"/>
      <dgm:spPr/>
    </dgm:pt>
    <dgm:pt modelId="{94BF6A6B-7752-4807-8741-5C061B673AA5}" type="pres">
      <dgm:prSet presAssocID="{D593532B-BEFA-49A3-97D6-4E66091BE914}" presName="tx1" presStyleLbl="revTx" presStyleIdx="1" presStyleCnt="3"/>
      <dgm:spPr/>
    </dgm:pt>
    <dgm:pt modelId="{CE8D957A-FFBA-4B2B-94FC-FF485DB1B491}" type="pres">
      <dgm:prSet presAssocID="{D593532B-BEFA-49A3-97D6-4E66091BE914}" presName="vert1" presStyleCnt="0"/>
      <dgm:spPr/>
    </dgm:pt>
    <dgm:pt modelId="{34AFA5E4-9D26-4DC5-80F1-437741510836}" type="pres">
      <dgm:prSet presAssocID="{C0ECFF60-B7F5-4AB3-8BDF-1C1544487DC1}" presName="thickLine" presStyleLbl="alignNode1" presStyleIdx="2" presStyleCnt="3"/>
      <dgm:spPr/>
    </dgm:pt>
    <dgm:pt modelId="{87D7A637-5E9D-4518-92F9-18BC3A9B7976}" type="pres">
      <dgm:prSet presAssocID="{C0ECFF60-B7F5-4AB3-8BDF-1C1544487DC1}" presName="horz1" presStyleCnt="0"/>
      <dgm:spPr/>
    </dgm:pt>
    <dgm:pt modelId="{D7D70E9C-AB15-4C88-812D-CBBC117EA18A}" type="pres">
      <dgm:prSet presAssocID="{C0ECFF60-B7F5-4AB3-8BDF-1C1544487DC1}" presName="tx1" presStyleLbl="revTx" presStyleIdx="2" presStyleCnt="3"/>
      <dgm:spPr/>
    </dgm:pt>
    <dgm:pt modelId="{6A0CDAF6-BA66-49FC-B953-3C477C28B881}" type="pres">
      <dgm:prSet presAssocID="{C0ECFF60-B7F5-4AB3-8BDF-1C1544487DC1}" presName="vert1" presStyleCnt="0"/>
      <dgm:spPr/>
    </dgm:pt>
  </dgm:ptLst>
  <dgm:cxnLst>
    <dgm:cxn modelId="{D38BFA19-E08C-48B2-91DC-D6B41A5D749C}" type="presOf" srcId="{C0ECFF60-B7F5-4AB3-8BDF-1C1544487DC1}" destId="{D7D70E9C-AB15-4C88-812D-CBBC117EA18A}" srcOrd="0" destOrd="0" presId="urn:microsoft.com/office/officeart/2008/layout/LinedList"/>
    <dgm:cxn modelId="{D4EFA75F-FE28-45B2-957E-4880776F88F9}" type="presOf" srcId="{D593532B-BEFA-49A3-97D6-4E66091BE914}" destId="{94BF6A6B-7752-4807-8741-5C061B673AA5}" srcOrd="0" destOrd="0" presId="urn:microsoft.com/office/officeart/2008/layout/LinedList"/>
    <dgm:cxn modelId="{1ADDFE80-7438-4821-9C2A-427DDCB1B94A}" type="presOf" srcId="{0F69769A-4F72-4D3D-A9AB-4AF169A61C42}" destId="{848D5FDA-26B8-4036-AEB3-DAE65E6675AE}" srcOrd="0" destOrd="0" presId="urn:microsoft.com/office/officeart/2008/layout/LinedList"/>
    <dgm:cxn modelId="{DBA8A5D3-C953-4FBC-B5EF-2284AC8A78EC}" srcId="{34D79729-2634-431C-AA2E-3259086136D8}" destId="{0F69769A-4F72-4D3D-A9AB-4AF169A61C42}" srcOrd="0" destOrd="0" parTransId="{1F2D8A3C-1BEC-4984-8C1D-20353A9563E6}" sibTransId="{5ECBE4A4-2563-4B17-9274-2EFBD67C33C2}"/>
    <dgm:cxn modelId="{6379A8DF-0181-4243-A1E6-BAB0DDF28298}" srcId="{34D79729-2634-431C-AA2E-3259086136D8}" destId="{D593532B-BEFA-49A3-97D6-4E66091BE914}" srcOrd="1" destOrd="0" parTransId="{C9D9828B-2B8A-4531-97F4-751A4112769F}" sibTransId="{69550EC9-4029-4774-A977-A2E109254470}"/>
    <dgm:cxn modelId="{F7F256EC-2948-4833-AA49-EFE97E8F9F36}" type="presOf" srcId="{34D79729-2634-431C-AA2E-3259086136D8}" destId="{CD7C04C1-C2B3-406A-AF65-563BA79421CA}" srcOrd="0" destOrd="0" presId="urn:microsoft.com/office/officeart/2008/layout/LinedList"/>
    <dgm:cxn modelId="{623B37F0-C472-4F8E-B283-141BD9B23194}" srcId="{34D79729-2634-431C-AA2E-3259086136D8}" destId="{C0ECFF60-B7F5-4AB3-8BDF-1C1544487DC1}" srcOrd="2" destOrd="0" parTransId="{37AF1E00-33A2-47EF-B8CF-A3C0FF394316}" sibTransId="{EF7C9745-6884-419D-87C9-3E5340714878}"/>
    <dgm:cxn modelId="{E59BFEBA-055B-4E0A-ACB6-B1E2DA2A21EA}" type="presParOf" srcId="{CD7C04C1-C2B3-406A-AF65-563BA79421CA}" destId="{A6EC6B7D-05AC-4753-96CC-63CEB7694F40}" srcOrd="0" destOrd="0" presId="urn:microsoft.com/office/officeart/2008/layout/LinedList"/>
    <dgm:cxn modelId="{CCAD18AA-1A40-4EC6-97CF-4D09E19DC0E0}" type="presParOf" srcId="{CD7C04C1-C2B3-406A-AF65-563BA79421CA}" destId="{AA0C30A8-6769-44FB-A2C7-5840831E9AB6}" srcOrd="1" destOrd="0" presId="urn:microsoft.com/office/officeart/2008/layout/LinedList"/>
    <dgm:cxn modelId="{7B437F6D-EB4B-4456-8BD0-D81A8B2F381C}" type="presParOf" srcId="{AA0C30A8-6769-44FB-A2C7-5840831E9AB6}" destId="{848D5FDA-26B8-4036-AEB3-DAE65E6675AE}" srcOrd="0" destOrd="0" presId="urn:microsoft.com/office/officeart/2008/layout/LinedList"/>
    <dgm:cxn modelId="{FCC7C6B1-1DD8-489D-8638-4DC8ACF0F095}" type="presParOf" srcId="{AA0C30A8-6769-44FB-A2C7-5840831E9AB6}" destId="{7CA80D69-747A-422A-AD57-EA239A3489B7}" srcOrd="1" destOrd="0" presId="urn:microsoft.com/office/officeart/2008/layout/LinedList"/>
    <dgm:cxn modelId="{1A1758F9-A670-43A4-9F5D-AA024AFEA3D3}" type="presParOf" srcId="{CD7C04C1-C2B3-406A-AF65-563BA79421CA}" destId="{2A9BBE27-B0FA-47D9-9678-3D9D143D95FE}" srcOrd="2" destOrd="0" presId="urn:microsoft.com/office/officeart/2008/layout/LinedList"/>
    <dgm:cxn modelId="{5D1FC5BE-0300-4F0B-9E81-AB642AD67FE3}" type="presParOf" srcId="{CD7C04C1-C2B3-406A-AF65-563BA79421CA}" destId="{01082975-7A0E-4A3F-AE38-D24E166F30A2}" srcOrd="3" destOrd="0" presId="urn:microsoft.com/office/officeart/2008/layout/LinedList"/>
    <dgm:cxn modelId="{D6EBF216-70EE-43D4-B000-89D1C64ADDA9}" type="presParOf" srcId="{01082975-7A0E-4A3F-AE38-D24E166F30A2}" destId="{94BF6A6B-7752-4807-8741-5C061B673AA5}" srcOrd="0" destOrd="0" presId="urn:microsoft.com/office/officeart/2008/layout/LinedList"/>
    <dgm:cxn modelId="{87F5C6C3-020A-46C3-88B0-D2B2A34695B6}" type="presParOf" srcId="{01082975-7A0E-4A3F-AE38-D24E166F30A2}" destId="{CE8D957A-FFBA-4B2B-94FC-FF485DB1B491}" srcOrd="1" destOrd="0" presId="urn:microsoft.com/office/officeart/2008/layout/LinedList"/>
    <dgm:cxn modelId="{11A6AF5E-AF82-4F33-8C83-8398BD41B3A5}" type="presParOf" srcId="{CD7C04C1-C2B3-406A-AF65-563BA79421CA}" destId="{34AFA5E4-9D26-4DC5-80F1-437741510836}" srcOrd="4" destOrd="0" presId="urn:microsoft.com/office/officeart/2008/layout/LinedList"/>
    <dgm:cxn modelId="{196FD102-4919-487D-911E-63FCB518895F}" type="presParOf" srcId="{CD7C04C1-C2B3-406A-AF65-563BA79421CA}" destId="{87D7A637-5E9D-4518-92F9-18BC3A9B7976}" srcOrd="5" destOrd="0" presId="urn:microsoft.com/office/officeart/2008/layout/LinedList"/>
    <dgm:cxn modelId="{08022CF0-7188-41B6-AD8B-5F9C476C7FA0}" type="presParOf" srcId="{87D7A637-5E9D-4518-92F9-18BC3A9B7976}" destId="{D7D70E9C-AB15-4C88-812D-CBBC117EA18A}" srcOrd="0" destOrd="0" presId="urn:microsoft.com/office/officeart/2008/layout/LinedList"/>
    <dgm:cxn modelId="{ED1E5BEE-C6BF-4D27-9EBD-9E7705B07474}" type="presParOf" srcId="{87D7A637-5E9D-4518-92F9-18BC3A9B7976}" destId="{6A0CDAF6-BA66-49FC-B953-3C477C28B88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D31EAC-FF74-4EB8-BA8D-711C22A50CF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5072A96-F2CE-48D6-827C-F2648A2E9AB2}">
      <dgm:prSet/>
      <dgm:spPr/>
      <dgm:t>
        <a:bodyPr/>
        <a:lstStyle/>
        <a:p>
          <a:pPr>
            <a:lnSpc>
              <a:spcPct val="100000"/>
            </a:lnSpc>
          </a:pPr>
          <a:r>
            <a:rPr lang="en-US" b="1" i="0" dirty="0"/>
            <a:t>How Transparency Drives Financial Accountability:</a:t>
          </a:r>
          <a:r>
            <a:rPr lang="en-US" b="0" i="0" dirty="0"/>
            <a:t> Transparency is a key driver of financial accountability, as it ensures that all financial activities are open to scrutiny and evaluation. </a:t>
          </a:r>
          <a:endParaRPr lang="en-US" dirty="0"/>
        </a:p>
      </dgm:t>
    </dgm:pt>
    <dgm:pt modelId="{4EAF0C26-790E-4B03-B890-CA66495B5167}" type="parTrans" cxnId="{157841E2-8147-44AA-9C39-43DEE54C79B4}">
      <dgm:prSet/>
      <dgm:spPr/>
      <dgm:t>
        <a:bodyPr/>
        <a:lstStyle/>
        <a:p>
          <a:endParaRPr lang="en-US"/>
        </a:p>
      </dgm:t>
    </dgm:pt>
    <dgm:pt modelId="{3AEE4C6C-8626-4B4A-822D-461B93DD4729}" type="sibTrans" cxnId="{157841E2-8147-44AA-9C39-43DEE54C79B4}">
      <dgm:prSet/>
      <dgm:spPr/>
      <dgm:t>
        <a:bodyPr/>
        <a:lstStyle/>
        <a:p>
          <a:endParaRPr lang="en-US"/>
        </a:p>
      </dgm:t>
    </dgm:pt>
    <dgm:pt modelId="{A63CF4F2-03CB-418C-86D6-8135D8215393}">
      <dgm:prSet/>
      <dgm:spPr/>
      <dgm:t>
        <a:bodyPr/>
        <a:lstStyle/>
        <a:p>
          <a:pPr>
            <a:lnSpc>
              <a:spcPct val="100000"/>
            </a:lnSpc>
          </a:pPr>
          <a:r>
            <a:rPr lang="en-US" b="1" i="0" dirty="0"/>
            <a:t>Impact on Programmatic Success:</a:t>
          </a:r>
          <a:r>
            <a:rPr lang="en-US" b="0" i="0" dirty="0"/>
            <a:t> Strong fiscal foundations have a direct impact on programmatic success by ensuring that resources are efficiently allocated to meet program goals. </a:t>
          </a:r>
          <a:endParaRPr lang="en-US" dirty="0"/>
        </a:p>
      </dgm:t>
    </dgm:pt>
    <dgm:pt modelId="{1B93754C-E8AE-4131-9E89-93394EA79264}" type="parTrans" cxnId="{86416D4F-7542-471F-B73C-FBBC10C12096}">
      <dgm:prSet/>
      <dgm:spPr/>
      <dgm:t>
        <a:bodyPr/>
        <a:lstStyle/>
        <a:p>
          <a:endParaRPr lang="en-US"/>
        </a:p>
      </dgm:t>
    </dgm:pt>
    <dgm:pt modelId="{3B9F48F9-D03D-4177-868B-BC6FDEA4E521}" type="sibTrans" cxnId="{86416D4F-7542-471F-B73C-FBBC10C12096}">
      <dgm:prSet/>
      <dgm:spPr/>
      <dgm:t>
        <a:bodyPr/>
        <a:lstStyle/>
        <a:p>
          <a:endParaRPr lang="en-US"/>
        </a:p>
      </dgm:t>
    </dgm:pt>
    <dgm:pt modelId="{8FC422CC-2B6D-4187-8F2F-7C7C35568947}">
      <dgm:prSet/>
      <dgm:spPr/>
      <dgm:t>
        <a:bodyPr/>
        <a:lstStyle/>
        <a:p>
          <a:pPr>
            <a:lnSpc>
              <a:spcPct val="100000"/>
            </a:lnSpc>
          </a:pPr>
          <a:r>
            <a:rPr lang="en-US" b="1" i="0" dirty="0"/>
            <a:t>Encouraging a Culture of Collaboration:</a:t>
          </a:r>
          <a:r>
            <a:rPr lang="en-US" b="0" i="0" dirty="0"/>
            <a:t> Building strong fiscal foundations encourages a culture of collaboration by involving diverse stakeholders in financial planning and management. </a:t>
          </a:r>
          <a:endParaRPr lang="en-US" dirty="0"/>
        </a:p>
      </dgm:t>
    </dgm:pt>
    <dgm:pt modelId="{984D64B4-5721-42F2-B34C-542E15C7E086}" type="parTrans" cxnId="{C3F50A3B-FEE8-4748-A9AC-698C178040E7}">
      <dgm:prSet/>
      <dgm:spPr/>
      <dgm:t>
        <a:bodyPr/>
        <a:lstStyle/>
        <a:p>
          <a:endParaRPr lang="en-US"/>
        </a:p>
      </dgm:t>
    </dgm:pt>
    <dgm:pt modelId="{0C8A28CE-9BEC-4786-974F-2E5072348942}" type="sibTrans" cxnId="{C3F50A3B-FEE8-4748-A9AC-698C178040E7}">
      <dgm:prSet/>
      <dgm:spPr/>
      <dgm:t>
        <a:bodyPr/>
        <a:lstStyle/>
        <a:p>
          <a:endParaRPr lang="en-US"/>
        </a:p>
      </dgm:t>
    </dgm:pt>
    <dgm:pt modelId="{4DB39455-AACB-4091-A9A7-39847E4A813F}" type="pres">
      <dgm:prSet presAssocID="{8DD31EAC-FF74-4EB8-BA8D-711C22A50CF2}" presName="root" presStyleCnt="0">
        <dgm:presLayoutVars>
          <dgm:dir/>
          <dgm:resizeHandles val="exact"/>
        </dgm:presLayoutVars>
      </dgm:prSet>
      <dgm:spPr/>
    </dgm:pt>
    <dgm:pt modelId="{B99FCE6D-5A6C-4635-8015-3872E740CE7B}" type="pres">
      <dgm:prSet presAssocID="{A5072A96-F2CE-48D6-827C-F2648A2E9AB2}" presName="compNode" presStyleCnt="0"/>
      <dgm:spPr/>
    </dgm:pt>
    <dgm:pt modelId="{4E1479EE-9C35-4B6A-9A75-6C50CEAB16CE}" type="pres">
      <dgm:prSet presAssocID="{A5072A96-F2CE-48D6-827C-F2648A2E9AB2}" presName="bgRect" presStyleLbl="bgShp" presStyleIdx="0" presStyleCnt="3"/>
      <dgm:spPr/>
    </dgm:pt>
    <dgm:pt modelId="{83A2637B-3435-47FB-B879-1D5043838A1F}" type="pres">
      <dgm:prSet presAssocID="{A5072A96-F2CE-48D6-827C-F2648A2E9AB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4CE98DCC-684B-49D4-965C-D5A1856E35E8}" type="pres">
      <dgm:prSet presAssocID="{A5072A96-F2CE-48D6-827C-F2648A2E9AB2}" presName="spaceRect" presStyleCnt="0"/>
      <dgm:spPr/>
    </dgm:pt>
    <dgm:pt modelId="{3A1AA3FD-22D9-4CDF-9BB5-41204EEBE0DB}" type="pres">
      <dgm:prSet presAssocID="{A5072A96-F2CE-48D6-827C-F2648A2E9AB2}" presName="parTx" presStyleLbl="revTx" presStyleIdx="0" presStyleCnt="3">
        <dgm:presLayoutVars>
          <dgm:chMax val="0"/>
          <dgm:chPref val="0"/>
        </dgm:presLayoutVars>
      </dgm:prSet>
      <dgm:spPr/>
    </dgm:pt>
    <dgm:pt modelId="{33F102E3-72AD-411D-A228-9337764B0056}" type="pres">
      <dgm:prSet presAssocID="{3AEE4C6C-8626-4B4A-822D-461B93DD4729}" presName="sibTrans" presStyleCnt="0"/>
      <dgm:spPr/>
    </dgm:pt>
    <dgm:pt modelId="{64D6C3A1-5818-4468-8D27-E1337C64650E}" type="pres">
      <dgm:prSet presAssocID="{A63CF4F2-03CB-418C-86D6-8135D8215393}" presName="compNode" presStyleCnt="0"/>
      <dgm:spPr/>
    </dgm:pt>
    <dgm:pt modelId="{1428F693-B3DF-4F67-B779-BFA5CF320111}" type="pres">
      <dgm:prSet presAssocID="{A63CF4F2-03CB-418C-86D6-8135D8215393}" presName="bgRect" presStyleLbl="bgShp" presStyleIdx="1" presStyleCnt="3"/>
      <dgm:spPr/>
    </dgm:pt>
    <dgm:pt modelId="{BDCC6755-26BE-44BC-8CAD-4A08928B4FF4}" type="pres">
      <dgm:prSet presAssocID="{A63CF4F2-03CB-418C-86D6-8135D821539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14E642BA-9D0B-4D10-B79F-0F1D3D493057}" type="pres">
      <dgm:prSet presAssocID="{A63CF4F2-03CB-418C-86D6-8135D8215393}" presName="spaceRect" presStyleCnt="0"/>
      <dgm:spPr/>
    </dgm:pt>
    <dgm:pt modelId="{938F56B9-70B1-41E5-A384-E6353368FEA9}" type="pres">
      <dgm:prSet presAssocID="{A63CF4F2-03CB-418C-86D6-8135D8215393}" presName="parTx" presStyleLbl="revTx" presStyleIdx="1" presStyleCnt="3">
        <dgm:presLayoutVars>
          <dgm:chMax val="0"/>
          <dgm:chPref val="0"/>
        </dgm:presLayoutVars>
      </dgm:prSet>
      <dgm:spPr/>
    </dgm:pt>
    <dgm:pt modelId="{FE67E0BE-ACA7-4368-8A3D-83B7924094EE}" type="pres">
      <dgm:prSet presAssocID="{3B9F48F9-D03D-4177-868B-BC6FDEA4E521}" presName="sibTrans" presStyleCnt="0"/>
      <dgm:spPr/>
    </dgm:pt>
    <dgm:pt modelId="{3389D5FF-0751-4C48-B915-F48DC4F2E416}" type="pres">
      <dgm:prSet presAssocID="{8FC422CC-2B6D-4187-8F2F-7C7C35568947}" presName="compNode" presStyleCnt="0"/>
      <dgm:spPr/>
    </dgm:pt>
    <dgm:pt modelId="{6747E8B7-B865-4BF6-834F-29A2B2390B92}" type="pres">
      <dgm:prSet presAssocID="{8FC422CC-2B6D-4187-8F2F-7C7C35568947}" presName="bgRect" presStyleLbl="bgShp" presStyleIdx="2" presStyleCnt="3"/>
      <dgm:spPr/>
    </dgm:pt>
    <dgm:pt modelId="{3C8A7ECD-9C30-4BBE-82CE-490F58E82DCC}" type="pres">
      <dgm:prSet presAssocID="{8FC422CC-2B6D-4187-8F2F-7C7C3556894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EF46073B-DC89-4A30-B724-01A8D2D01CE0}" type="pres">
      <dgm:prSet presAssocID="{8FC422CC-2B6D-4187-8F2F-7C7C35568947}" presName="spaceRect" presStyleCnt="0"/>
      <dgm:spPr/>
    </dgm:pt>
    <dgm:pt modelId="{3F480936-98E5-4D8E-945E-CBB6601C9823}" type="pres">
      <dgm:prSet presAssocID="{8FC422CC-2B6D-4187-8F2F-7C7C35568947}" presName="parTx" presStyleLbl="revTx" presStyleIdx="2" presStyleCnt="3">
        <dgm:presLayoutVars>
          <dgm:chMax val="0"/>
          <dgm:chPref val="0"/>
        </dgm:presLayoutVars>
      </dgm:prSet>
      <dgm:spPr/>
    </dgm:pt>
  </dgm:ptLst>
  <dgm:cxnLst>
    <dgm:cxn modelId="{D21E5A12-BF97-4956-A348-17C930A2C8B7}" type="presOf" srcId="{A5072A96-F2CE-48D6-827C-F2648A2E9AB2}" destId="{3A1AA3FD-22D9-4CDF-9BB5-41204EEBE0DB}" srcOrd="0" destOrd="0" presId="urn:microsoft.com/office/officeart/2018/2/layout/IconVerticalSolidList"/>
    <dgm:cxn modelId="{C3F50A3B-FEE8-4748-A9AC-698C178040E7}" srcId="{8DD31EAC-FF74-4EB8-BA8D-711C22A50CF2}" destId="{8FC422CC-2B6D-4187-8F2F-7C7C35568947}" srcOrd="2" destOrd="0" parTransId="{984D64B4-5721-42F2-B34C-542E15C7E086}" sibTransId="{0C8A28CE-9BEC-4786-974F-2E5072348942}"/>
    <dgm:cxn modelId="{86416D4F-7542-471F-B73C-FBBC10C12096}" srcId="{8DD31EAC-FF74-4EB8-BA8D-711C22A50CF2}" destId="{A63CF4F2-03CB-418C-86D6-8135D8215393}" srcOrd="1" destOrd="0" parTransId="{1B93754C-E8AE-4131-9E89-93394EA79264}" sibTransId="{3B9F48F9-D03D-4177-868B-BC6FDEA4E521}"/>
    <dgm:cxn modelId="{638E4A54-80EB-4655-BDDF-979339400174}" type="presOf" srcId="{8DD31EAC-FF74-4EB8-BA8D-711C22A50CF2}" destId="{4DB39455-AACB-4091-A9A7-39847E4A813F}" srcOrd="0" destOrd="0" presId="urn:microsoft.com/office/officeart/2018/2/layout/IconVerticalSolidList"/>
    <dgm:cxn modelId="{157841E2-8147-44AA-9C39-43DEE54C79B4}" srcId="{8DD31EAC-FF74-4EB8-BA8D-711C22A50CF2}" destId="{A5072A96-F2CE-48D6-827C-F2648A2E9AB2}" srcOrd="0" destOrd="0" parTransId="{4EAF0C26-790E-4B03-B890-CA66495B5167}" sibTransId="{3AEE4C6C-8626-4B4A-822D-461B93DD4729}"/>
    <dgm:cxn modelId="{05CA2AEE-6F9D-4798-89E3-68775A78BD66}" type="presOf" srcId="{A63CF4F2-03CB-418C-86D6-8135D8215393}" destId="{938F56B9-70B1-41E5-A384-E6353368FEA9}" srcOrd="0" destOrd="0" presId="urn:microsoft.com/office/officeart/2018/2/layout/IconVerticalSolidList"/>
    <dgm:cxn modelId="{CD7949FF-0068-4495-B8B0-697CAE419BD1}" type="presOf" srcId="{8FC422CC-2B6D-4187-8F2F-7C7C35568947}" destId="{3F480936-98E5-4D8E-945E-CBB6601C9823}" srcOrd="0" destOrd="0" presId="urn:microsoft.com/office/officeart/2018/2/layout/IconVerticalSolidList"/>
    <dgm:cxn modelId="{EF274722-3904-4C9B-A1AA-1442D8289361}" type="presParOf" srcId="{4DB39455-AACB-4091-A9A7-39847E4A813F}" destId="{B99FCE6D-5A6C-4635-8015-3872E740CE7B}" srcOrd="0" destOrd="0" presId="urn:microsoft.com/office/officeart/2018/2/layout/IconVerticalSolidList"/>
    <dgm:cxn modelId="{D4ED342E-E540-4328-B3E6-D7BDCE712E35}" type="presParOf" srcId="{B99FCE6D-5A6C-4635-8015-3872E740CE7B}" destId="{4E1479EE-9C35-4B6A-9A75-6C50CEAB16CE}" srcOrd="0" destOrd="0" presId="urn:microsoft.com/office/officeart/2018/2/layout/IconVerticalSolidList"/>
    <dgm:cxn modelId="{FBA54005-E4B7-4375-A0A8-9D096E19AE4B}" type="presParOf" srcId="{B99FCE6D-5A6C-4635-8015-3872E740CE7B}" destId="{83A2637B-3435-47FB-B879-1D5043838A1F}" srcOrd="1" destOrd="0" presId="urn:microsoft.com/office/officeart/2018/2/layout/IconVerticalSolidList"/>
    <dgm:cxn modelId="{565F0823-9725-4F8D-9734-EF9582C7000D}" type="presParOf" srcId="{B99FCE6D-5A6C-4635-8015-3872E740CE7B}" destId="{4CE98DCC-684B-49D4-965C-D5A1856E35E8}" srcOrd="2" destOrd="0" presId="urn:microsoft.com/office/officeart/2018/2/layout/IconVerticalSolidList"/>
    <dgm:cxn modelId="{E6EA9ED4-98B6-4AB4-9DB4-D320B63ED340}" type="presParOf" srcId="{B99FCE6D-5A6C-4635-8015-3872E740CE7B}" destId="{3A1AA3FD-22D9-4CDF-9BB5-41204EEBE0DB}" srcOrd="3" destOrd="0" presId="urn:microsoft.com/office/officeart/2018/2/layout/IconVerticalSolidList"/>
    <dgm:cxn modelId="{81C1B831-05A5-4B03-9315-2561C524062F}" type="presParOf" srcId="{4DB39455-AACB-4091-A9A7-39847E4A813F}" destId="{33F102E3-72AD-411D-A228-9337764B0056}" srcOrd="1" destOrd="0" presId="urn:microsoft.com/office/officeart/2018/2/layout/IconVerticalSolidList"/>
    <dgm:cxn modelId="{3F1D5784-D0FB-48A6-BFDE-0EF0A52E1405}" type="presParOf" srcId="{4DB39455-AACB-4091-A9A7-39847E4A813F}" destId="{64D6C3A1-5818-4468-8D27-E1337C64650E}" srcOrd="2" destOrd="0" presId="urn:microsoft.com/office/officeart/2018/2/layout/IconVerticalSolidList"/>
    <dgm:cxn modelId="{CACC58C8-B833-41DD-AA5C-0D35A63D09C8}" type="presParOf" srcId="{64D6C3A1-5818-4468-8D27-E1337C64650E}" destId="{1428F693-B3DF-4F67-B779-BFA5CF320111}" srcOrd="0" destOrd="0" presId="urn:microsoft.com/office/officeart/2018/2/layout/IconVerticalSolidList"/>
    <dgm:cxn modelId="{0D4AF395-5E7F-4AAE-B512-16106BF921A1}" type="presParOf" srcId="{64D6C3A1-5818-4468-8D27-E1337C64650E}" destId="{BDCC6755-26BE-44BC-8CAD-4A08928B4FF4}" srcOrd="1" destOrd="0" presId="urn:microsoft.com/office/officeart/2018/2/layout/IconVerticalSolidList"/>
    <dgm:cxn modelId="{9731B09B-F9F6-42D4-9D3D-52F6EAD4A0C7}" type="presParOf" srcId="{64D6C3A1-5818-4468-8D27-E1337C64650E}" destId="{14E642BA-9D0B-4D10-B79F-0F1D3D493057}" srcOrd="2" destOrd="0" presId="urn:microsoft.com/office/officeart/2018/2/layout/IconVerticalSolidList"/>
    <dgm:cxn modelId="{6D55FCBF-B81A-4B5C-B6BF-56161D301666}" type="presParOf" srcId="{64D6C3A1-5818-4468-8D27-E1337C64650E}" destId="{938F56B9-70B1-41E5-A384-E6353368FEA9}" srcOrd="3" destOrd="0" presId="urn:microsoft.com/office/officeart/2018/2/layout/IconVerticalSolidList"/>
    <dgm:cxn modelId="{709035BA-28DB-4355-8451-FDCF2FA09E4E}" type="presParOf" srcId="{4DB39455-AACB-4091-A9A7-39847E4A813F}" destId="{FE67E0BE-ACA7-4368-8A3D-83B7924094EE}" srcOrd="3" destOrd="0" presId="urn:microsoft.com/office/officeart/2018/2/layout/IconVerticalSolidList"/>
    <dgm:cxn modelId="{417D42B7-27C3-4319-92A6-6529A4544D58}" type="presParOf" srcId="{4DB39455-AACB-4091-A9A7-39847E4A813F}" destId="{3389D5FF-0751-4C48-B915-F48DC4F2E416}" srcOrd="4" destOrd="0" presId="urn:microsoft.com/office/officeart/2018/2/layout/IconVerticalSolidList"/>
    <dgm:cxn modelId="{43C4C344-1B63-41D6-A126-CF0D7B2E844B}" type="presParOf" srcId="{3389D5FF-0751-4C48-B915-F48DC4F2E416}" destId="{6747E8B7-B865-4BF6-834F-29A2B2390B92}" srcOrd="0" destOrd="0" presId="urn:microsoft.com/office/officeart/2018/2/layout/IconVerticalSolidList"/>
    <dgm:cxn modelId="{FA26FB87-070A-4E4D-8C43-A7B25D21E18B}" type="presParOf" srcId="{3389D5FF-0751-4C48-B915-F48DC4F2E416}" destId="{3C8A7ECD-9C30-4BBE-82CE-490F58E82DCC}" srcOrd="1" destOrd="0" presId="urn:microsoft.com/office/officeart/2018/2/layout/IconVerticalSolidList"/>
    <dgm:cxn modelId="{F37838A5-2F54-4C99-A346-2BA5AD322C44}" type="presParOf" srcId="{3389D5FF-0751-4C48-B915-F48DC4F2E416}" destId="{EF46073B-DC89-4A30-B724-01A8D2D01CE0}" srcOrd="2" destOrd="0" presId="urn:microsoft.com/office/officeart/2018/2/layout/IconVerticalSolidList"/>
    <dgm:cxn modelId="{6C9B2CE3-6EBC-4776-96DA-DAFEBD813D08}" type="presParOf" srcId="{3389D5FF-0751-4C48-B915-F48DC4F2E416}" destId="{3F480936-98E5-4D8E-945E-CBB6601C982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9312E2-D744-4814-B84C-8D19DB37168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B906389-03B7-4287-A8BB-2FF34E01C3CC}">
      <dgm:prSet/>
      <dgm:spPr/>
      <dgm:t>
        <a:bodyPr/>
        <a:lstStyle/>
        <a:p>
          <a:r>
            <a:rPr lang="en-US" b="1" i="0" dirty="0"/>
            <a:t>Recap of Key Points:</a:t>
          </a:r>
          <a:r>
            <a:rPr lang="en-US" b="0" i="0" dirty="0"/>
            <a:t> In summary, we explored the importance of transparency in driving financial accountability, the significant impact strong fiscal foundations have on programmatic success, and the role of collaboration in fostering effective financial management. We also discussed practical tools and strategies, such as templates for fiscal tracking and techniques for real-time data monitoring, that support these goals. Together, these elements form a robust framework for ensuring financial stability and success in vocational rehabilitation programs.</a:t>
          </a:r>
          <a:endParaRPr lang="en-US" dirty="0"/>
        </a:p>
      </dgm:t>
      <dgm:extLst>
        <a:ext uri="{E40237B7-FDA0-4F09-8148-C483321AD2D9}">
          <dgm14:cNvPr xmlns:dgm14="http://schemas.microsoft.com/office/drawing/2010/diagram" id="0" name="" descr="In our discussion, we highlighted how being open and clear about financial activities is crucial for accountability, and how strong financial foundations are essential for the success of vocational rehabilitation programs. We also examined the importance of collaboration in managing finances effectively and explored practical tools, like templates for tracking finances and real-time monitoring techniques, to support these goals and ensure the programs' financial stability and success"/>
        </a:ext>
      </dgm:extLst>
    </dgm:pt>
    <dgm:pt modelId="{8663CEA0-9853-4F46-B7D5-5A458F1414B4}" type="parTrans" cxnId="{8977294C-33C2-4767-9ED6-D2B3DC43A867}">
      <dgm:prSet/>
      <dgm:spPr/>
      <dgm:t>
        <a:bodyPr/>
        <a:lstStyle/>
        <a:p>
          <a:endParaRPr lang="en-US"/>
        </a:p>
      </dgm:t>
    </dgm:pt>
    <dgm:pt modelId="{57292346-10CE-4C05-8780-9BB14B202805}" type="sibTrans" cxnId="{8977294C-33C2-4767-9ED6-D2B3DC43A867}">
      <dgm:prSet/>
      <dgm:spPr/>
      <dgm:t>
        <a:bodyPr/>
        <a:lstStyle/>
        <a:p>
          <a:endParaRPr lang="en-US"/>
        </a:p>
      </dgm:t>
    </dgm:pt>
    <dgm:pt modelId="{886C94CC-1714-4B3B-9959-ADE3FABF05A3}">
      <dgm:prSet/>
      <dgm:spPr/>
      <dgm:t>
        <a:bodyPr/>
        <a:lstStyle/>
        <a:p>
          <a:r>
            <a:rPr lang="en-US" b="1" i="0" dirty="0"/>
            <a:t>Invitation for Questions and Discussion:</a:t>
          </a:r>
          <a:r>
            <a:rPr lang="en-US" b="0" i="0" dirty="0"/>
            <a:t> We now invite you to share any questions or thoughts you may have regarding the topics discussed today. Your insights and inquiries are invaluable as they can lead to a deeper understanding and generate further discussion on best practices in fiscal management.</a:t>
          </a:r>
          <a:endParaRPr lang="en-US" dirty="0"/>
        </a:p>
      </dgm:t>
    </dgm:pt>
    <dgm:pt modelId="{E9826A11-555C-4CFE-8164-9CD0D30D454E}" type="parTrans" cxnId="{77D067E1-B923-449E-A79A-57C9570F63A8}">
      <dgm:prSet/>
      <dgm:spPr/>
      <dgm:t>
        <a:bodyPr/>
        <a:lstStyle/>
        <a:p>
          <a:endParaRPr lang="en-US"/>
        </a:p>
      </dgm:t>
    </dgm:pt>
    <dgm:pt modelId="{085913D3-4F46-44A4-995D-B73DBD620A39}" type="sibTrans" cxnId="{77D067E1-B923-449E-A79A-57C9570F63A8}">
      <dgm:prSet/>
      <dgm:spPr/>
      <dgm:t>
        <a:bodyPr/>
        <a:lstStyle/>
        <a:p>
          <a:endParaRPr lang="en-US"/>
        </a:p>
      </dgm:t>
    </dgm:pt>
    <dgm:pt modelId="{F3B3A790-B4A2-4F23-9C36-15F8C5517A95}">
      <dgm:prSet/>
      <dgm:spPr/>
      <dgm:t>
        <a:bodyPr/>
        <a:lstStyle/>
        <a:p>
          <a:r>
            <a:rPr lang="en-US" b="1" i="0" dirty="0"/>
            <a:t>Contact Information for Follow-Up:</a:t>
          </a:r>
          <a:r>
            <a:rPr lang="en-US" b="0" i="0" dirty="0"/>
            <a:t> Should you have any additional questions or require further information after today's session, please do not hesitate to reach out. You can contact me at [felicia.hopson@dol.nj.gov], and I will be happy to connect with you. We look forward to continuing this conversation and supporting your efforts in building strong fiscal foundations for your programs.</a:t>
          </a:r>
          <a:endParaRPr lang="en-US" dirty="0"/>
        </a:p>
      </dgm:t>
    </dgm:pt>
    <dgm:pt modelId="{BAD8F6C8-827F-4694-99BF-94CCE255D57E}" type="parTrans" cxnId="{63DA112B-4472-4EFD-A70F-DC1858E78DAE}">
      <dgm:prSet/>
      <dgm:spPr/>
      <dgm:t>
        <a:bodyPr/>
        <a:lstStyle/>
        <a:p>
          <a:endParaRPr lang="en-US"/>
        </a:p>
      </dgm:t>
    </dgm:pt>
    <dgm:pt modelId="{75F9ECFC-6F5C-4870-8C7E-7F4C30A44079}" type="sibTrans" cxnId="{63DA112B-4472-4EFD-A70F-DC1858E78DAE}">
      <dgm:prSet/>
      <dgm:spPr/>
      <dgm:t>
        <a:bodyPr/>
        <a:lstStyle/>
        <a:p>
          <a:endParaRPr lang="en-US"/>
        </a:p>
      </dgm:t>
    </dgm:pt>
    <dgm:pt modelId="{E9DFB8DD-7D61-456C-80F2-C238E0B0389B}" type="pres">
      <dgm:prSet presAssocID="{129312E2-D744-4814-B84C-8D19DB371687}" presName="hierChild1" presStyleCnt="0">
        <dgm:presLayoutVars>
          <dgm:chPref val="1"/>
          <dgm:dir/>
          <dgm:animOne val="branch"/>
          <dgm:animLvl val="lvl"/>
          <dgm:resizeHandles/>
        </dgm:presLayoutVars>
      </dgm:prSet>
      <dgm:spPr/>
    </dgm:pt>
    <dgm:pt modelId="{8202271A-4A16-443B-8E08-84D20AA2BBB4}" type="pres">
      <dgm:prSet presAssocID="{FB906389-03B7-4287-A8BB-2FF34E01C3CC}" presName="hierRoot1" presStyleCnt="0"/>
      <dgm:spPr/>
    </dgm:pt>
    <dgm:pt modelId="{A33DD295-FD99-4659-9490-4C0C822E780B}" type="pres">
      <dgm:prSet presAssocID="{FB906389-03B7-4287-A8BB-2FF34E01C3CC}" presName="composite" presStyleCnt="0"/>
      <dgm:spPr/>
    </dgm:pt>
    <dgm:pt modelId="{F57B9EC7-C129-4957-B425-D1042344162A}" type="pres">
      <dgm:prSet presAssocID="{FB906389-03B7-4287-A8BB-2FF34E01C3CC}" presName="background" presStyleLbl="node0" presStyleIdx="0" presStyleCnt="3"/>
      <dgm:spPr/>
    </dgm:pt>
    <dgm:pt modelId="{2BE86D36-E984-4069-9093-8A584561B88F}" type="pres">
      <dgm:prSet presAssocID="{FB906389-03B7-4287-A8BB-2FF34E01C3CC}" presName="text" presStyleLbl="fgAcc0" presStyleIdx="0" presStyleCnt="3">
        <dgm:presLayoutVars>
          <dgm:chPref val="3"/>
        </dgm:presLayoutVars>
      </dgm:prSet>
      <dgm:spPr/>
    </dgm:pt>
    <dgm:pt modelId="{66321DB5-E9A5-47CD-BFB9-65EF119CE9A8}" type="pres">
      <dgm:prSet presAssocID="{FB906389-03B7-4287-A8BB-2FF34E01C3CC}" presName="hierChild2" presStyleCnt="0"/>
      <dgm:spPr/>
    </dgm:pt>
    <dgm:pt modelId="{07980168-D81C-4B37-9139-9C4A07388676}" type="pres">
      <dgm:prSet presAssocID="{886C94CC-1714-4B3B-9959-ADE3FABF05A3}" presName="hierRoot1" presStyleCnt="0"/>
      <dgm:spPr/>
    </dgm:pt>
    <dgm:pt modelId="{6E00A23A-64EB-46E7-B14E-719B2BE280AB}" type="pres">
      <dgm:prSet presAssocID="{886C94CC-1714-4B3B-9959-ADE3FABF05A3}" presName="composite" presStyleCnt="0"/>
      <dgm:spPr/>
    </dgm:pt>
    <dgm:pt modelId="{13EF402D-5D4D-4AB1-B353-64D5D02E0B4C}" type="pres">
      <dgm:prSet presAssocID="{886C94CC-1714-4B3B-9959-ADE3FABF05A3}" presName="background" presStyleLbl="node0" presStyleIdx="1" presStyleCnt="3"/>
      <dgm:spPr/>
    </dgm:pt>
    <dgm:pt modelId="{A3DFEEA7-4D9A-46C3-A767-880F45FDDDA0}" type="pres">
      <dgm:prSet presAssocID="{886C94CC-1714-4B3B-9959-ADE3FABF05A3}" presName="text" presStyleLbl="fgAcc0" presStyleIdx="1" presStyleCnt="3">
        <dgm:presLayoutVars>
          <dgm:chPref val="3"/>
        </dgm:presLayoutVars>
      </dgm:prSet>
      <dgm:spPr/>
    </dgm:pt>
    <dgm:pt modelId="{9626B237-73EE-49AD-8F90-4A6BF04EF5FC}" type="pres">
      <dgm:prSet presAssocID="{886C94CC-1714-4B3B-9959-ADE3FABF05A3}" presName="hierChild2" presStyleCnt="0"/>
      <dgm:spPr/>
    </dgm:pt>
    <dgm:pt modelId="{C4EF2F0D-FCB6-42C9-872C-82FB48142F76}" type="pres">
      <dgm:prSet presAssocID="{F3B3A790-B4A2-4F23-9C36-15F8C5517A95}" presName="hierRoot1" presStyleCnt="0"/>
      <dgm:spPr/>
    </dgm:pt>
    <dgm:pt modelId="{3C8BD543-8F9E-4DA4-985B-D4551C1F999C}" type="pres">
      <dgm:prSet presAssocID="{F3B3A790-B4A2-4F23-9C36-15F8C5517A95}" presName="composite" presStyleCnt="0"/>
      <dgm:spPr/>
    </dgm:pt>
    <dgm:pt modelId="{F90555F4-F312-44C2-AED2-E7730B766F2B}" type="pres">
      <dgm:prSet presAssocID="{F3B3A790-B4A2-4F23-9C36-15F8C5517A95}" presName="background" presStyleLbl="node0" presStyleIdx="2" presStyleCnt="3"/>
      <dgm:spPr/>
    </dgm:pt>
    <dgm:pt modelId="{8FFAFBF5-035C-4483-9254-C68354E582A2}" type="pres">
      <dgm:prSet presAssocID="{F3B3A790-B4A2-4F23-9C36-15F8C5517A95}" presName="text" presStyleLbl="fgAcc0" presStyleIdx="2" presStyleCnt="3">
        <dgm:presLayoutVars>
          <dgm:chPref val="3"/>
        </dgm:presLayoutVars>
      </dgm:prSet>
      <dgm:spPr/>
    </dgm:pt>
    <dgm:pt modelId="{4FB034E0-B2DE-472B-AD4A-6ED463910189}" type="pres">
      <dgm:prSet presAssocID="{F3B3A790-B4A2-4F23-9C36-15F8C5517A95}" presName="hierChild2" presStyleCnt="0"/>
      <dgm:spPr/>
    </dgm:pt>
  </dgm:ptLst>
  <dgm:cxnLst>
    <dgm:cxn modelId="{394D0C1B-1028-4F6E-8963-FB132286C3B7}" type="presOf" srcId="{FB906389-03B7-4287-A8BB-2FF34E01C3CC}" destId="{2BE86D36-E984-4069-9093-8A584561B88F}" srcOrd="0" destOrd="0" presId="urn:microsoft.com/office/officeart/2005/8/layout/hierarchy1"/>
    <dgm:cxn modelId="{63DA112B-4472-4EFD-A70F-DC1858E78DAE}" srcId="{129312E2-D744-4814-B84C-8D19DB371687}" destId="{F3B3A790-B4A2-4F23-9C36-15F8C5517A95}" srcOrd="2" destOrd="0" parTransId="{BAD8F6C8-827F-4694-99BF-94CCE255D57E}" sibTransId="{75F9ECFC-6F5C-4870-8C7E-7F4C30A44079}"/>
    <dgm:cxn modelId="{8977294C-33C2-4767-9ED6-D2B3DC43A867}" srcId="{129312E2-D744-4814-B84C-8D19DB371687}" destId="{FB906389-03B7-4287-A8BB-2FF34E01C3CC}" srcOrd="0" destOrd="0" parTransId="{8663CEA0-9853-4F46-B7D5-5A458F1414B4}" sibTransId="{57292346-10CE-4C05-8780-9BB14B202805}"/>
    <dgm:cxn modelId="{67009D58-E7DE-4C41-BD63-5264001B1AD3}" type="presOf" srcId="{129312E2-D744-4814-B84C-8D19DB371687}" destId="{E9DFB8DD-7D61-456C-80F2-C238E0B0389B}" srcOrd="0" destOrd="0" presId="urn:microsoft.com/office/officeart/2005/8/layout/hierarchy1"/>
    <dgm:cxn modelId="{ABC74ADF-7F6A-4739-A01F-63A2A9DBA6E6}" type="presOf" srcId="{F3B3A790-B4A2-4F23-9C36-15F8C5517A95}" destId="{8FFAFBF5-035C-4483-9254-C68354E582A2}" srcOrd="0" destOrd="0" presId="urn:microsoft.com/office/officeart/2005/8/layout/hierarchy1"/>
    <dgm:cxn modelId="{77D067E1-B923-449E-A79A-57C9570F63A8}" srcId="{129312E2-D744-4814-B84C-8D19DB371687}" destId="{886C94CC-1714-4B3B-9959-ADE3FABF05A3}" srcOrd="1" destOrd="0" parTransId="{E9826A11-555C-4CFE-8164-9CD0D30D454E}" sibTransId="{085913D3-4F46-44A4-995D-B73DBD620A39}"/>
    <dgm:cxn modelId="{025978F2-37A5-4D94-94C0-5309F8B1D78C}" type="presOf" srcId="{886C94CC-1714-4B3B-9959-ADE3FABF05A3}" destId="{A3DFEEA7-4D9A-46C3-A767-880F45FDDDA0}" srcOrd="0" destOrd="0" presId="urn:microsoft.com/office/officeart/2005/8/layout/hierarchy1"/>
    <dgm:cxn modelId="{6674A249-FB34-46C4-8ED8-5627C7C98CE1}" type="presParOf" srcId="{E9DFB8DD-7D61-456C-80F2-C238E0B0389B}" destId="{8202271A-4A16-443B-8E08-84D20AA2BBB4}" srcOrd="0" destOrd="0" presId="urn:microsoft.com/office/officeart/2005/8/layout/hierarchy1"/>
    <dgm:cxn modelId="{2537A4B3-6A62-42C4-91AF-030772542022}" type="presParOf" srcId="{8202271A-4A16-443B-8E08-84D20AA2BBB4}" destId="{A33DD295-FD99-4659-9490-4C0C822E780B}" srcOrd="0" destOrd="0" presId="urn:microsoft.com/office/officeart/2005/8/layout/hierarchy1"/>
    <dgm:cxn modelId="{B08027D3-620D-44FB-99E3-18ACA3959399}" type="presParOf" srcId="{A33DD295-FD99-4659-9490-4C0C822E780B}" destId="{F57B9EC7-C129-4957-B425-D1042344162A}" srcOrd="0" destOrd="0" presId="urn:microsoft.com/office/officeart/2005/8/layout/hierarchy1"/>
    <dgm:cxn modelId="{E523A629-5AF3-4BA5-BB39-F217BA3F6B0F}" type="presParOf" srcId="{A33DD295-FD99-4659-9490-4C0C822E780B}" destId="{2BE86D36-E984-4069-9093-8A584561B88F}" srcOrd="1" destOrd="0" presId="urn:microsoft.com/office/officeart/2005/8/layout/hierarchy1"/>
    <dgm:cxn modelId="{52351213-0EAD-485D-8FF2-350B8927ACBA}" type="presParOf" srcId="{8202271A-4A16-443B-8E08-84D20AA2BBB4}" destId="{66321DB5-E9A5-47CD-BFB9-65EF119CE9A8}" srcOrd="1" destOrd="0" presId="urn:microsoft.com/office/officeart/2005/8/layout/hierarchy1"/>
    <dgm:cxn modelId="{9792A61A-1462-44BF-AF4E-7F163EBD6EDE}" type="presParOf" srcId="{E9DFB8DD-7D61-456C-80F2-C238E0B0389B}" destId="{07980168-D81C-4B37-9139-9C4A07388676}" srcOrd="1" destOrd="0" presId="urn:microsoft.com/office/officeart/2005/8/layout/hierarchy1"/>
    <dgm:cxn modelId="{55C7335A-517A-45A9-B0E7-0D25775B6FDB}" type="presParOf" srcId="{07980168-D81C-4B37-9139-9C4A07388676}" destId="{6E00A23A-64EB-46E7-B14E-719B2BE280AB}" srcOrd="0" destOrd="0" presId="urn:microsoft.com/office/officeart/2005/8/layout/hierarchy1"/>
    <dgm:cxn modelId="{4D1F33BB-D4FA-478B-9551-C40CE0C588D0}" type="presParOf" srcId="{6E00A23A-64EB-46E7-B14E-719B2BE280AB}" destId="{13EF402D-5D4D-4AB1-B353-64D5D02E0B4C}" srcOrd="0" destOrd="0" presId="urn:microsoft.com/office/officeart/2005/8/layout/hierarchy1"/>
    <dgm:cxn modelId="{70495B58-7B94-49F7-B078-76A4F66282E2}" type="presParOf" srcId="{6E00A23A-64EB-46E7-B14E-719B2BE280AB}" destId="{A3DFEEA7-4D9A-46C3-A767-880F45FDDDA0}" srcOrd="1" destOrd="0" presId="urn:microsoft.com/office/officeart/2005/8/layout/hierarchy1"/>
    <dgm:cxn modelId="{BFC572CC-838C-4111-9704-9AD4E02AEADF}" type="presParOf" srcId="{07980168-D81C-4B37-9139-9C4A07388676}" destId="{9626B237-73EE-49AD-8F90-4A6BF04EF5FC}" srcOrd="1" destOrd="0" presId="urn:microsoft.com/office/officeart/2005/8/layout/hierarchy1"/>
    <dgm:cxn modelId="{A7A35980-8C00-4778-A491-82B0F5820182}" type="presParOf" srcId="{E9DFB8DD-7D61-456C-80F2-C238E0B0389B}" destId="{C4EF2F0D-FCB6-42C9-872C-82FB48142F76}" srcOrd="2" destOrd="0" presId="urn:microsoft.com/office/officeart/2005/8/layout/hierarchy1"/>
    <dgm:cxn modelId="{C88289DA-B69B-45F0-B2C1-97E021DE3386}" type="presParOf" srcId="{C4EF2F0D-FCB6-42C9-872C-82FB48142F76}" destId="{3C8BD543-8F9E-4DA4-985B-D4551C1F999C}" srcOrd="0" destOrd="0" presId="urn:microsoft.com/office/officeart/2005/8/layout/hierarchy1"/>
    <dgm:cxn modelId="{5C523AB1-12D6-4C91-92A2-705797EBD2AD}" type="presParOf" srcId="{3C8BD543-8F9E-4DA4-985B-D4551C1F999C}" destId="{F90555F4-F312-44C2-AED2-E7730B766F2B}" srcOrd="0" destOrd="0" presId="urn:microsoft.com/office/officeart/2005/8/layout/hierarchy1"/>
    <dgm:cxn modelId="{93912108-F566-41DB-BF5E-1ACA85E164F7}" type="presParOf" srcId="{3C8BD543-8F9E-4DA4-985B-D4551C1F999C}" destId="{8FFAFBF5-035C-4483-9254-C68354E582A2}" srcOrd="1" destOrd="0" presId="urn:microsoft.com/office/officeart/2005/8/layout/hierarchy1"/>
    <dgm:cxn modelId="{FEEF761A-C2C7-4A0A-A0C2-B1E3CE8C88D6}" type="presParOf" srcId="{C4EF2F0D-FCB6-42C9-872C-82FB48142F76}" destId="{4FB034E0-B2DE-472B-AD4A-6ED46391018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FA8E6-6647-4F0C-ACBF-C4C3AFE392C6}">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769CCD-3D31-4092-A2D3-4D37E6318B4C}">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88569A-AB61-4005-A7E0-0B32C53323AA}">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1" kern="1200" dirty="0"/>
            <a:t>Inter-Agency Relationship Building</a:t>
          </a:r>
          <a:endParaRPr lang="en-US" sz="2500" kern="1200" dirty="0"/>
        </a:p>
      </dsp:txBody>
      <dsp:txXfrm>
        <a:off x="1435590" y="531"/>
        <a:ext cx="9080009" cy="1242935"/>
      </dsp:txXfrm>
    </dsp:sp>
    <dsp:sp modelId="{ABC7E9C6-9946-4D7D-93D2-C02100A911FD}">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275585-510F-4FD7-9783-9AB71252412D}">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3D6A2-3E65-427A-99C2-F09A1FF17EFF}">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1" kern="1200" dirty="0"/>
            <a:t>DVRS Field/Central Office Leadership Participation</a:t>
          </a:r>
          <a:endParaRPr lang="en-US" sz="2500" kern="1200" dirty="0"/>
        </a:p>
      </dsp:txBody>
      <dsp:txXfrm>
        <a:off x="1435590" y="1554201"/>
        <a:ext cx="9080009" cy="1242935"/>
      </dsp:txXfrm>
    </dsp:sp>
    <dsp:sp modelId="{0BEC8CA7-8B7C-49DD-9FCF-F5C27CF4E4BB}">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D9EC19-F318-4704-8D69-019B87A1FF47}">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0DF51F-5912-47F2-B981-45757D16D31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1" kern="1200" dirty="0"/>
            <a:t>Executive-Level Support</a:t>
          </a:r>
          <a:endParaRPr lang="en-US" sz="2500" kern="1200" dirty="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D3100-F843-41B1-92F2-F1B26FE2AB83}">
      <dsp:nvSpPr>
        <dsp:cNvPr id="0" name=""/>
        <dsp:cNvSpPr/>
      </dsp:nvSpPr>
      <dsp:spPr>
        <a:xfrm>
          <a:off x="63216" y="1640565"/>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078D44-8EEF-4061-A388-035FF49BA618}">
      <dsp:nvSpPr>
        <dsp:cNvPr id="0" name=""/>
        <dsp:cNvSpPr/>
      </dsp:nvSpPr>
      <dsp:spPr>
        <a:xfrm>
          <a:off x="254668" y="1832017"/>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DCD2DD-C722-4F58-B311-3728DB61FFA2}">
      <dsp:nvSpPr>
        <dsp:cNvPr id="0" name=""/>
        <dsp:cNvSpPr/>
      </dsp:nvSpPr>
      <dsp:spPr>
        <a:xfrm>
          <a:off x="1051659" y="1355694"/>
          <a:ext cx="2386125" cy="1481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i="0" kern="1200" dirty="0"/>
            <a:t>Aligning Fiscal Strategies with Service Delivery Goals:</a:t>
          </a:r>
          <a:r>
            <a:rPr lang="en-US" sz="2000" b="0" i="0" kern="1200" dirty="0"/>
            <a:t> </a:t>
          </a:r>
          <a:endParaRPr lang="en-US" sz="2000" kern="1200" dirty="0"/>
        </a:p>
      </dsp:txBody>
      <dsp:txXfrm>
        <a:off x="1051659" y="1355694"/>
        <a:ext cx="2386125" cy="1481415"/>
      </dsp:txXfrm>
    </dsp:sp>
    <dsp:sp modelId="{B3BDAC66-2E7C-4933-9DA1-4C8D90245641}">
      <dsp:nvSpPr>
        <dsp:cNvPr id="0" name=""/>
        <dsp:cNvSpPr/>
      </dsp:nvSpPr>
      <dsp:spPr>
        <a:xfrm>
          <a:off x="3812222" y="1640565"/>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287796-D704-4A53-825E-8A233F749DA2}">
      <dsp:nvSpPr>
        <dsp:cNvPr id="0" name=""/>
        <dsp:cNvSpPr/>
      </dsp:nvSpPr>
      <dsp:spPr>
        <a:xfrm>
          <a:off x="4003673" y="1832017"/>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746ED6-5CCB-44C8-B549-7CD1DAE95BE7}">
      <dsp:nvSpPr>
        <dsp:cNvPr id="0" name=""/>
        <dsp:cNvSpPr/>
      </dsp:nvSpPr>
      <dsp:spPr>
        <a:xfrm>
          <a:off x="4753259" y="1335820"/>
          <a:ext cx="2480936" cy="152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b="1" i="0" kern="1200" dirty="0"/>
            <a:t>Involving Leadership in Fiscal Decision-Making:</a:t>
          </a:r>
          <a:r>
            <a:rPr lang="en-US" sz="1900" b="0" i="0" kern="1200" dirty="0"/>
            <a:t> </a:t>
          </a:r>
          <a:endParaRPr lang="en-US" sz="1900" kern="1200" dirty="0"/>
        </a:p>
      </dsp:txBody>
      <dsp:txXfrm>
        <a:off x="4753259" y="1335820"/>
        <a:ext cx="2480936" cy="1521164"/>
      </dsp:txXfrm>
    </dsp:sp>
    <dsp:sp modelId="{8AED8491-2644-41DA-8BD8-0DD3069BFF72}">
      <dsp:nvSpPr>
        <dsp:cNvPr id="0" name=""/>
        <dsp:cNvSpPr/>
      </dsp:nvSpPr>
      <dsp:spPr>
        <a:xfrm>
          <a:off x="7608633" y="1640565"/>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A9130C-AE76-4AF7-A749-FDDBE06ACC57}">
      <dsp:nvSpPr>
        <dsp:cNvPr id="0" name=""/>
        <dsp:cNvSpPr/>
      </dsp:nvSpPr>
      <dsp:spPr>
        <a:xfrm>
          <a:off x="7800085" y="1832017"/>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C7B8AD-91DB-40F9-B7F9-66A447E0EE10}">
      <dsp:nvSpPr>
        <dsp:cNvPr id="0" name=""/>
        <dsp:cNvSpPr/>
      </dsp:nvSpPr>
      <dsp:spPr>
        <a:xfrm>
          <a:off x="8715666" y="1525143"/>
          <a:ext cx="2148945" cy="1142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b="1" i="0" kern="1200" dirty="0"/>
            <a:t>Creating a Culture of Shared Fiscal Responsibility:</a:t>
          </a:r>
          <a:r>
            <a:rPr lang="en-US" sz="1900" b="0" i="0" kern="1200" dirty="0"/>
            <a:t> </a:t>
          </a:r>
          <a:endParaRPr lang="en-US" sz="1900" kern="1200" dirty="0"/>
        </a:p>
      </dsp:txBody>
      <dsp:txXfrm>
        <a:off x="8715666" y="1525143"/>
        <a:ext cx="2148945" cy="1142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0B092-5236-4E3B-A2CF-9843F724F82B}">
      <dsp:nvSpPr>
        <dsp:cNvPr id="0" name=""/>
        <dsp:cNvSpPr/>
      </dsp:nvSpPr>
      <dsp:spPr>
        <a:xfrm>
          <a:off x="82613" y="1727046"/>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C36E4-E56D-4E10-A108-16CC77F0C582}">
      <dsp:nvSpPr>
        <dsp:cNvPr id="0" name=""/>
        <dsp:cNvSpPr/>
      </dsp:nvSpPr>
      <dsp:spPr>
        <a:xfrm>
          <a:off x="271034" y="1915467"/>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301DAD-4658-48A6-B235-04A1C3D88813}">
      <dsp:nvSpPr>
        <dsp:cNvPr id="0" name=""/>
        <dsp:cNvSpPr/>
      </dsp:nvSpPr>
      <dsp:spPr>
        <a:xfrm>
          <a:off x="1172126" y="1533801"/>
          <a:ext cx="2114937" cy="1283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b="1" i="0" kern="1200" dirty="0"/>
            <a:t>Securing Top-Level Buy-In for Fiscal Controls</a:t>
          </a:r>
          <a:endParaRPr lang="en-US" sz="2100" kern="1200" dirty="0"/>
        </a:p>
      </dsp:txBody>
      <dsp:txXfrm>
        <a:off x="1172126" y="1533801"/>
        <a:ext cx="2114937" cy="1283734"/>
      </dsp:txXfrm>
    </dsp:sp>
    <dsp:sp modelId="{157FC1B0-5AAB-4EE9-937C-4B4156690799}">
      <dsp:nvSpPr>
        <dsp:cNvPr id="0" name=""/>
        <dsp:cNvSpPr/>
      </dsp:nvSpPr>
      <dsp:spPr>
        <a:xfrm>
          <a:off x="3655575" y="1727046"/>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0130C6-E8B4-40CA-A1DF-3384C8F9CAB0}">
      <dsp:nvSpPr>
        <dsp:cNvPr id="0" name=""/>
        <dsp:cNvSpPr/>
      </dsp:nvSpPr>
      <dsp:spPr>
        <a:xfrm>
          <a:off x="3843996" y="1915467"/>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8E1392-BEF9-41F2-ACD8-7E12254EA04F}">
      <dsp:nvSpPr>
        <dsp:cNvPr id="0" name=""/>
        <dsp:cNvSpPr/>
      </dsp:nvSpPr>
      <dsp:spPr>
        <a:xfrm>
          <a:off x="4745088" y="1316726"/>
          <a:ext cx="2114937" cy="171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dirty="0"/>
            <a:t>Aligning Fiscal Operations with Leadership Priorities</a:t>
          </a:r>
          <a:endParaRPr lang="en-US" sz="2000" kern="1200" dirty="0"/>
        </a:p>
      </dsp:txBody>
      <dsp:txXfrm>
        <a:off x="4745088" y="1316726"/>
        <a:ext cx="2114937" cy="1717885"/>
      </dsp:txXfrm>
    </dsp:sp>
    <dsp:sp modelId="{9B18702D-2F27-4E82-9CEB-84B13A34BC92}">
      <dsp:nvSpPr>
        <dsp:cNvPr id="0" name=""/>
        <dsp:cNvSpPr/>
      </dsp:nvSpPr>
      <dsp:spPr>
        <a:xfrm>
          <a:off x="7228536" y="1727046"/>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54CAB5-058E-44DF-973B-6C745352ECDD}">
      <dsp:nvSpPr>
        <dsp:cNvPr id="0" name=""/>
        <dsp:cNvSpPr/>
      </dsp:nvSpPr>
      <dsp:spPr>
        <a:xfrm>
          <a:off x="7416958" y="1915467"/>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29FB87-71C0-4EEF-9864-F654A431385A}">
      <dsp:nvSpPr>
        <dsp:cNvPr id="0" name=""/>
        <dsp:cNvSpPr/>
      </dsp:nvSpPr>
      <dsp:spPr>
        <a:xfrm>
          <a:off x="8318049" y="1480446"/>
          <a:ext cx="2114937" cy="139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dirty="0"/>
            <a:t>Accelerating Improvements and Fostering Sustainability</a:t>
          </a:r>
          <a:endParaRPr lang="en-US" sz="2000" kern="1200" dirty="0"/>
        </a:p>
      </dsp:txBody>
      <dsp:txXfrm>
        <a:off x="8318049" y="1480446"/>
        <a:ext cx="2114937" cy="1390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EABCF-8065-4FEE-8206-3144A44FFAE2}">
      <dsp:nvSpPr>
        <dsp:cNvPr id="0" name=""/>
        <dsp:cNvSpPr/>
      </dsp:nvSpPr>
      <dsp:spPr>
        <a:xfrm>
          <a:off x="0" y="3650"/>
          <a:ext cx="10515600" cy="12504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BCB5B3-C1E5-4063-B3FC-498D47BDF470}">
      <dsp:nvSpPr>
        <dsp:cNvPr id="0" name=""/>
        <dsp:cNvSpPr/>
      </dsp:nvSpPr>
      <dsp:spPr>
        <a:xfrm>
          <a:off x="378260" y="285001"/>
          <a:ext cx="688419" cy="6877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DBA48E-DCC1-4276-945B-59E8BA48D3C9}">
      <dsp:nvSpPr>
        <dsp:cNvPr id="0" name=""/>
        <dsp:cNvSpPr/>
      </dsp:nvSpPr>
      <dsp:spPr>
        <a:xfrm>
          <a:off x="1444941" y="3650"/>
          <a:ext cx="8994754" cy="125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469" tIns="132469" rIns="132469" bIns="132469" numCol="1" spcCol="1270" anchor="ctr" anchorCtr="0">
          <a:noAutofit/>
        </a:bodyPr>
        <a:lstStyle/>
        <a:p>
          <a:pPr marL="0" lvl="0" indent="0" algn="l" defTabSz="622300">
            <a:lnSpc>
              <a:spcPct val="100000"/>
            </a:lnSpc>
            <a:spcBef>
              <a:spcPct val="0"/>
            </a:spcBef>
            <a:spcAft>
              <a:spcPct val="35000"/>
            </a:spcAft>
            <a:buNone/>
          </a:pPr>
          <a:r>
            <a:rPr lang="en-US" sz="1400" b="1" i="0" kern="1200" dirty="0"/>
            <a:t>Overview of the Customized Fiscal Tracking Spreadsheet:</a:t>
          </a:r>
          <a:r>
            <a:rPr lang="en-US" sz="1400" b="0" i="0" kern="1200" dirty="0"/>
            <a:t> The customized fiscal tracking spreadsheet is a practical tool designed to streamline financial oversight within vocational rehabilitation programs. Tailored to meet specific organizational needs, it provides a comprehensive view of budget allocations, expenses, and financial authorizations. This user-friendly format allows for easy input and analysis, making it an essential resource for effective fiscal management.</a:t>
          </a:r>
          <a:endParaRPr lang="en-US" sz="1400" kern="1200" dirty="0"/>
        </a:p>
      </dsp:txBody>
      <dsp:txXfrm>
        <a:off x="1444941" y="3650"/>
        <a:ext cx="8994754" cy="1251671"/>
      </dsp:txXfrm>
    </dsp:sp>
    <dsp:sp modelId="{AC137695-C351-455E-A0E9-A355EFD88DC5}">
      <dsp:nvSpPr>
        <dsp:cNvPr id="0" name=""/>
        <dsp:cNvSpPr/>
      </dsp:nvSpPr>
      <dsp:spPr>
        <a:xfrm>
          <a:off x="0" y="1549833"/>
          <a:ext cx="10515600" cy="12504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D7F37E-9872-4C16-AF35-217F88F273D5}">
      <dsp:nvSpPr>
        <dsp:cNvPr id="0" name=""/>
        <dsp:cNvSpPr/>
      </dsp:nvSpPr>
      <dsp:spPr>
        <a:xfrm>
          <a:off x="378260" y="1831184"/>
          <a:ext cx="688419" cy="6877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0BDDB2-F869-47AB-8279-58BD5E817796}">
      <dsp:nvSpPr>
        <dsp:cNvPr id="0" name=""/>
        <dsp:cNvSpPr/>
      </dsp:nvSpPr>
      <dsp:spPr>
        <a:xfrm>
          <a:off x="1444941" y="1549833"/>
          <a:ext cx="8994754" cy="125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469" tIns="132469" rIns="132469" bIns="132469" numCol="1" spcCol="1270" anchor="ctr" anchorCtr="0">
          <a:noAutofit/>
        </a:bodyPr>
        <a:lstStyle/>
        <a:p>
          <a:pPr marL="0" lvl="0" indent="0" algn="l" defTabSz="622300">
            <a:lnSpc>
              <a:spcPct val="100000"/>
            </a:lnSpc>
            <a:spcBef>
              <a:spcPct val="0"/>
            </a:spcBef>
            <a:spcAft>
              <a:spcPct val="35000"/>
            </a:spcAft>
            <a:buNone/>
          </a:pPr>
          <a:r>
            <a:rPr lang="en-US" sz="1400" b="1" i="0" kern="1200" dirty="0"/>
            <a:t>How It Captures Weekly Spending and Authorizations:</a:t>
          </a:r>
          <a:r>
            <a:rPr lang="en-US" sz="1400" b="0" i="0" kern="1200" dirty="0"/>
            <a:t> The spreadsheet captures weekly spending and authorizations by systematically recording transactions and approvals as they occur. It enables program managers to monitor expenditures in real-time, ensuring that funds are allocated appropriately and within budgetary constraints. This detailed tracking helps identify spending patterns and alerts managers to any discrepancies, facilitating prompt corrective actions.</a:t>
          </a:r>
          <a:endParaRPr lang="en-US" sz="1400" kern="1200" dirty="0"/>
        </a:p>
      </dsp:txBody>
      <dsp:txXfrm>
        <a:off x="1444941" y="1549833"/>
        <a:ext cx="8994754" cy="1251671"/>
      </dsp:txXfrm>
    </dsp:sp>
    <dsp:sp modelId="{B100DE16-CED0-499F-9765-7F8FEE5FF06F}">
      <dsp:nvSpPr>
        <dsp:cNvPr id="0" name=""/>
        <dsp:cNvSpPr/>
      </dsp:nvSpPr>
      <dsp:spPr>
        <a:xfrm>
          <a:off x="0" y="3096015"/>
          <a:ext cx="10515600" cy="12504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F5F1F8-9AEA-4752-9D6A-633A14F595D7}">
      <dsp:nvSpPr>
        <dsp:cNvPr id="0" name=""/>
        <dsp:cNvSpPr/>
      </dsp:nvSpPr>
      <dsp:spPr>
        <a:xfrm>
          <a:off x="378260" y="3377367"/>
          <a:ext cx="688419" cy="6877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96BB8-1F3F-4112-A0FD-9DFA35B3CCD4}">
      <dsp:nvSpPr>
        <dsp:cNvPr id="0" name=""/>
        <dsp:cNvSpPr/>
      </dsp:nvSpPr>
      <dsp:spPr>
        <a:xfrm>
          <a:off x="1444941" y="3096015"/>
          <a:ext cx="8994754" cy="125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469" tIns="132469" rIns="132469" bIns="132469" numCol="1" spcCol="1270" anchor="ctr" anchorCtr="0">
          <a:noAutofit/>
        </a:bodyPr>
        <a:lstStyle/>
        <a:p>
          <a:pPr marL="0" lvl="0" indent="0" algn="l" defTabSz="622300">
            <a:lnSpc>
              <a:spcPct val="100000"/>
            </a:lnSpc>
            <a:spcBef>
              <a:spcPct val="0"/>
            </a:spcBef>
            <a:spcAft>
              <a:spcPct val="35000"/>
            </a:spcAft>
            <a:buNone/>
          </a:pPr>
          <a:r>
            <a:rPr lang="en-US" sz="1400" b="1" i="0" kern="1200" dirty="0"/>
            <a:t>Benefits for Proactive Decision-Making:</a:t>
          </a:r>
          <a:r>
            <a:rPr lang="en-US" sz="1400" b="0" i="0" kern="1200" dirty="0"/>
            <a:t> By offering timely and accurate financial data, the fiscal tracking spreadsheet empowers managers to make proactive decisions that optimize resource use. It provides insights into spending trends and financial health, allowing for informed planning and adjustments to enhance program efficiency. Ultimately, this tool supports strategic decision-making, helping organizations achieve their service delivery goals while maintaining fiscal responsibility.</a:t>
          </a:r>
          <a:endParaRPr lang="en-US" sz="1400" kern="1200" dirty="0"/>
        </a:p>
      </dsp:txBody>
      <dsp:txXfrm>
        <a:off x="1444941" y="3096015"/>
        <a:ext cx="8994754" cy="12516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8D71B-A9EE-4052-8EBB-382BE51C0529}">
      <dsp:nvSpPr>
        <dsp:cNvPr id="0" name=""/>
        <dsp:cNvSpPr/>
      </dsp:nvSpPr>
      <dsp:spPr>
        <a:xfrm>
          <a:off x="711598" y="430978"/>
          <a:ext cx="968972" cy="9689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A6882F-A2A5-4862-83AF-B5F8DC8B0197}">
      <dsp:nvSpPr>
        <dsp:cNvPr id="0" name=""/>
        <dsp:cNvSpPr/>
      </dsp:nvSpPr>
      <dsp:spPr>
        <a:xfrm>
          <a:off x="119448" y="2089665"/>
          <a:ext cx="2153272" cy="293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i="0" kern="1200" dirty="0"/>
            <a:t>Utilization of the VRTAC-QM's VR Tracker Tool:</a:t>
          </a:r>
          <a:r>
            <a:rPr lang="en-US" sz="1100" b="0" i="0" kern="1200" dirty="0"/>
            <a:t> The VRTAC-QM's VR tracker tool is a specialized resource designed to enhance the monitoring of Pre-Employment Transition Services (Pre-ETS). By providing detailed insights into service delivery and financial allocations, it assists vocational rehabilitation programs in tracking their progress and ensuring that resources are effectively directed towards supporting students with disabilities. This tool is instrumental in maintaining organizational oversight and improving service outcomes.</a:t>
          </a:r>
          <a:endParaRPr lang="en-US" sz="1100" kern="1200" dirty="0"/>
        </a:p>
      </dsp:txBody>
      <dsp:txXfrm>
        <a:off x="119448" y="2089665"/>
        <a:ext cx="2153272" cy="2939062"/>
      </dsp:txXfrm>
    </dsp:sp>
    <dsp:sp modelId="{5F8AC624-EFFA-47B8-A0CF-271B29184591}">
      <dsp:nvSpPr>
        <dsp:cNvPr id="0" name=""/>
        <dsp:cNvSpPr/>
      </dsp:nvSpPr>
      <dsp:spPr>
        <a:xfrm>
          <a:off x="3241693" y="430978"/>
          <a:ext cx="968972" cy="9689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058437-EADD-4612-9648-05F75F7BD625}">
      <dsp:nvSpPr>
        <dsp:cNvPr id="0" name=""/>
        <dsp:cNvSpPr/>
      </dsp:nvSpPr>
      <dsp:spPr>
        <a:xfrm>
          <a:off x="2649543" y="2089665"/>
          <a:ext cx="2153272" cy="293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i="0" kern="1200" dirty="0"/>
            <a:t>Ensuring Compliance with the Pre-ETS 15% Rule:</a:t>
          </a:r>
          <a:r>
            <a:rPr lang="en-US" sz="1100" b="0" i="0" kern="1200" dirty="0"/>
            <a:t> The VR tracker tool plays a critical role in ensuring compliance with the Pre-ETS 15% funding rule, which mandates that a specific portion of vocational rehabilitation funds be allocated to Pre-ETS services. By accurately tracking expenditures and allocations, the tool helps programs adhere to federal requirements, minimizing the risk of non-compliance. Its comprehensive data reporting facilitates transparency and accountability in financial management.</a:t>
          </a:r>
          <a:endParaRPr lang="en-US" sz="1100" kern="1200" dirty="0"/>
        </a:p>
      </dsp:txBody>
      <dsp:txXfrm>
        <a:off x="2649543" y="2089665"/>
        <a:ext cx="2153272" cy="2939062"/>
      </dsp:txXfrm>
    </dsp:sp>
    <dsp:sp modelId="{10478A44-1305-4393-9A5B-D571D8A5E3D8}">
      <dsp:nvSpPr>
        <dsp:cNvPr id="0" name=""/>
        <dsp:cNvSpPr/>
      </dsp:nvSpPr>
      <dsp:spPr>
        <a:xfrm>
          <a:off x="5771788" y="430978"/>
          <a:ext cx="968972" cy="9689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123EF4-2DC9-4931-9761-EE6161562437}">
      <dsp:nvSpPr>
        <dsp:cNvPr id="0" name=""/>
        <dsp:cNvSpPr/>
      </dsp:nvSpPr>
      <dsp:spPr>
        <a:xfrm>
          <a:off x="5179638" y="2089665"/>
          <a:ext cx="2153272" cy="293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i="0" kern="1200" dirty="0"/>
            <a:t>Optimization of Service Delivery:</a:t>
          </a:r>
          <a:r>
            <a:rPr lang="en-US" sz="1100" b="0" i="0" kern="1200" dirty="0"/>
            <a:t> Beyond compliance, the VR tracker tool aids in optimizing service delivery by providing actionable insights into program performance and resource utilization. By analyzing data on service provision and outcomes, managers can identify areas for improvement and implement strategies to enhance the efficiency and effectiveness of Pre-ETS offerings. This proactive approach ensures that students receive high-quality, impactful services that support their transition to employment.</a:t>
          </a:r>
          <a:endParaRPr lang="en-US" sz="1100" kern="1200" dirty="0"/>
        </a:p>
      </dsp:txBody>
      <dsp:txXfrm>
        <a:off x="5179638" y="2089665"/>
        <a:ext cx="2153272" cy="29390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85935-FB19-490D-8FA2-024B7FC77E1E}">
      <dsp:nvSpPr>
        <dsp:cNvPr id="0" name=""/>
        <dsp:cNvSpPr/>
      </dsp:nvSpPr>
      <dsp:spPr>
        <a:xfrm>
          <a:off x="9242" y="282319"/>
          <a:ext cx="2762398" cy="378669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t>Weekly Review Processes for Expenditures:</a:t>
          </a:r>
          <a:r>
            <a:rPr lang="en-US" sz="1400" b="0" i="0" kern="1200" dirty="0"/>
            <a:t> Implementing weekly review processes for expenditures is crucial in managing special projects and pilots effectively. These regular checks allow project managers to keep a close eye on spending, ensuring that all financial activities align with the project's budgetary constraints. By frequently assessing expenditures, teams can quickly identify any deviations from the plan and make timely adjustments to maintain financial control.</a:t>
          </a:r>
          <a:endParaRPr lang="en-US" sz="1400" kern="1200" dirty="0"/>
        </a:p>
      </dsp:txBody>
      <dsp:txXfrm>
        <a:off x="90150" y="363227"/>
        <a:ext cx="2600582" cy="3624882"/>
      </dsp:txXfrm>
    </dsp:sp>
    <dsp:sp modelId="{0F5DF082-179C-428C-B358-51842A4128D0}">
      <dsp:nvSpPr>
        <dsp:cNvPr id="0" name=""/>
        <dsp:cNvSpPr/>
      </dsp:nvSpPr>
      <dsp:spPr>
        <a:xfrm>
          <a:off x="3047880"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047880" y="1970146"/>
        <a:ext cx="409940" cy="411044"/>
      </dsp:txXfrm>
    </dsp:sp>
    <dsp:sp modelId="{4E0A6170-3A60-4DA2-980B-161D4BFE92F3}">
      <dsp:nvSpPr>
        <dsp:cNvPr id="0" name=""/>
        <dsp:cNvSpPr/>
      </dsp:nvSpPr>
      <dsp:spPr>
        <a:xfrm>
          <a:off x="3876600" y="282319"/>
          <a:ext cx="2762398" cy="378669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t>Techniques to Prevent Budget Overruns:</a:t>
          </a:r>
          <a:r>
            <a:rPr lang="en-US" sz="1400" b="0" i="0" kern="1200" dirty="0"/>
            <a:t> Employing techniques to prevent budget overruns is essential for the successful execution of special projects and pilots. Strategies such as setting clear budget limits, prioritizing essential expenditures, and utilizing forecasting tools help in anticipating financial needs and avoiding overspending. Additionally, fostering open communication about financial expectations ensures that all team members are aware of their roles in maintaining fiscal discipline.</a:t>
          </a:r>
          <a:endParaRPr lang="en-US" sz="1400" kern="1200" dirty="0"/>
        </a:p>
      </dsp:txBody>
      <dsp:txXfrm>
        <a:off x="3957508" y="363227"/>
        <a:ext cx="2600582" cy="3624882"/>
      </dsp:txXfrm>
    </dsp:sp>
    <dsp:sp modelId="{E1F08C64-6337-4DB5-AA5F-8E92F656192A}">
      <dsp:nvSpPr>
        <dsp:cNvPr id="0" name=""/>
        <dsp:cNvSpPr/>
      </dsp:nvSpPr>
      <dsp:spPr>
        <a:xfrm>
          <a:off x="6915239"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6915239" y="1970146"/>
        <a:ext cx="409940" cy="411044"/>
      </dsp:txXfrm>
    </dsp:sp>
    <dsp:sp modelId="{FE8E8AC5-E09E-4587-B185-CF39A83A2C96}">
      <dsp:nvSpPr>
        <dsp:cNvPr id="0" name=""/>
        <dsp:cNvSpPr/>
      </dsp:nvSpPr>
      <dsp:spPr>
        <a:xfrm>
          <a:off x="7743958" y="282319"/>
          <a:ext cx="2762398" cy="378669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t>Ensuring Fiscal Discipline:</a:t>
          </a:r>
          <a:r>
            <a:rPr lang="en-US" sz="1400" b="0" i="0" kern="1200" dirty="0"/>
            <a:t> Ensuring fiscal discipline involves creating a culture where financial responsibility is a shared priority among all stakeholders involved in a project. By establishing clear financial guidelines and accountability measures, teams can uphold rigorous standards in managing funds. This disciplined approach not only safeguards resources but also enhances the credibility and sustainability of special projects and pilot initiatives.</a:t>
          </a:r>
          <a:endParaRPr lang="en-US" sz="1400" kern="1200" dirty="0"/>
        </a:p>
      </dsp:txBody>
      <dsp:txXfrm>
        <a:off x="7824866" y="363227"/>
        <a:ext cx="2600582" cy="36248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C6B7D-05AC-4753-96CC-63CEB7694F40}">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8D5FDA-26B8-4036-AEB3-DAE65E6675AE}">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dirty="0"/>
            <a:t>Templates for Fiscal Tracking:</a:t>
          </a:r>
          <a:r>
            <a:rPr lang="en-US" sz="1700" b="0" i="0" kern="1200" dirty="0"/>
            <a:t> Actionable resources include templates for fiscal tracking, which provide a structured framework for recording and analyzing financial data. These customizable templates help organizations maintain detailed records of expenditures and budget allocations, facilitating accurate reporting and efficient financial management. By using these templates, teams can streamline their fiscal processes and ensure consistent tracking across projects. Example Provided.</a:t>
          </a:r>
          <a:endParaRPr lang="en-US" sz="1700" kern="1200" dirty="0"/>
        </a:p>
      </dsp:txBody>
      <dsp:txXfrm>
        <a:off x="0" y="2124"/>
        <a:ext cx="10515600" cy="1449029"/>
      </dsp:txXfrm>
    </dsp:sp>
    <dsp:sp modelId="{2A9BBE27-B0FA-47D9-9678-3D9D143D95FE}">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BF6A6B-7752-4807-8741-5C061B673AA5}">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dirty="0"/>
            <a:t>Strategies for Leadership Engagement:</a:t>
          </a:r>
          <a:r>
            <a:rPr lang="en-US" sz="1700" b="0" i="0" kern="1200" dirty="0"/>
            <a:t> Resources also encompass strategies for leadership engagement, emphasizing the importance of involving executives in fiscal oversight. These strategies offer guidance on fostering collaboration between leadership and financial teams, ensuring alignment of budgetary priorities with organizational goals. By actively engaging leaders, organizations can enhance decision-making processes and promote a culture of accountability and transparency.</a:t>
          </a:r>
          <a:endParaRPr lang="en-US" sz="1700" kern="1200" dirty="0"/>
        </a:p>
      </dsp:txBody>
      <dsp:txXfrm>
        <a:off x="0" y="1451154"/>
        <a:ext cx="10515600" cy="1449029"/>
      </dsp:txXfrm>
    </dsp:sp>
    <dsp:sp modelId="{34AFA5E4-9D26-4DC5-80F1-437741510836}">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D70E9C-AB15-4C88-812D-CBBC117EA18A}">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dirty="0"/>
            <a:t>Techniques for Real-Time Data Monitoring:</a:t>
          </a:r>
          <a:r>
            <a:rPr lang="en-US" sz="1700" b="0" i="0" kern="1200" dirty="0"/>
            <a:t> Techniques for real-time data monitoring are part of the actionable resources provided, enabling organizations to keep a constant pulse on their financial status. These techniques involve using digital tools and dashboards that offer immediate insights into expenditures and budget performance. Real-time monitoring empowers managers to respond swiftly to emerging trends, optimize resource allocation, and maintain financial control throughout project execution.</a:t>
          </a:r>
          <a:endParaRPr lang="en-US" sz="1700" kern="1200" dirty="0"/>
        </a:p>
      </dsp:txBody>
      <dsp:txXfrm>
        <a:off x="0" y="2900183"/>
        <a:ext cx="10515600" cy="14490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479EE-9C35-4B6A-9A75-6C50CEAB16CE}">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A2637B-3435-47FB-B879-1D5043838A1F}">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1AA3FD-22D9-4CDF-9BB5-41204EEBE0DB}">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i="0" kern="1200" dirty="0"/>
            <a:t>How Transparency Drives Financial Accountability:</a:t>
          </a:r>
          <a:r>
            <a:rPr lang="en-US" sz="2100" b="0" i="0" kern="1200" dirty="0"/>
            <a:t> Transparency is a key driver of financial accountability, as it ensures that all financial activities are open to scrutiny and evaluation. </a:t>
          </a:r>
          <a:endParaRPr lang="en-US" sz="2100" kern="1200" dirty="0"/>
        </a:p>
      </dsp:txBody>
      <dsp:txXfrm>
        <a:off x="1435590" y="531"/>
        <a:ext cx="9080009" cy="1242935"/>
      </dsp:txXfrm>
    </dsp:sp>
    <dsp:sp modelId="{1428F693-B3DF-4F67-B779-BFA5CF320111}">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CC6755-26BE-44BC-8CAD-4A08928B4FF4}">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F56B9-70B1-41E5-A384-E6353368FEA9}">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i="0" kern="1200" dirty="0"/>
            <a:t>Impact on Programmatic Success:</a:t>
          </a:r>
          <a:r>
            <a:rPr lang="en-US" sz="2100" b="0" i="0" kern="1200" dirty="0"/>
            <a:t> Strong fiscal foundations have a direct impact on programmatic success by ensuring that resources are efficiently allocated to meet program goals. </a:t>
          </a:r>
          <a:endParaRPr lang="en-US" sz="2100" kern="1200" dirty="0"/>
        </a:p>
      </dsp:txBody>
      <dsp:txXfrm>
        <a:off x="1435590" y="1554201"/>
        <a:ext cx="9080009" cy="1242935"/>
      </dsp:txXfrm>
    </dsp:sp>
    <dsp:sp modelId="{6747E8B7-B865-4BF6-834F-29A2B2390B92}">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8A7ECD-9C30-4BBE-82CE-490F58E82DCC}">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480936-98E5-4D8E-945E-CBB6601C9823}">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i="0" kern="1200" dirty="0"/>
            <a:t>Encouraging a Culture of Collaboration:</a:t>
          </a:r>
          <a:r>
            <a:rPr lang="en-US" sz="2100" b="0" i="0" kern="1200" dirty="0"/>
            <a:t> Building strong fiscal foundations encourages a culture of collaboration by involving diverse stakeholders in financial planning and management. </a:t>
          </a:r>
          <a:endParaRPr lang="en-US" sz="2100" kern="1200" dirty="0"/>
        </a:p>
      </dsp:txBody>
      <dsp:txXfrm>
        <a:off x="1435590" y="3107870"/>
        <a:ext cx="9080009" cy="12429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B9EC7-C129-4957-B425-D1042344162A}">
      <dsp:nvSpPr>
        <dsp:cNvPr id="0" name=""/>
        <dsp:cNvSpPr/>
      </dsp:nvSpPr>
      <dsp:spPr>
        <a:xfrm>
          <a:off x="0" y="1436960"/>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E86D36-E984-4069-9093-8A584561B88F}">
      <dsp:nvSpPr>
        <dsp:cNvPr id="0" name=""/>
        <dsp:cNvSpPr/>
      </dsp:nvSpPr>
      <dsp:spPr>
        <a:xfrm>
          <a:off x="328612" y="1749142"/>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dirty="0"/>
            <a:t>Recap of Key Points:</a:t>
          </a:r>
          <a:r>
            <a:rPr lang="en-US" sz="1000" b="0" i="0" kern="1200" dirty="0"/>
            <a:t> In summary, we explored the importance of transparency in driving financial accountability, the significant impact strong fiscal foundations have on programmatic success, and the role of collaboration in fostering effective financial management. We also discussed practical tools and strategies, such as templates for fiscal tracking and techniques for real-time data monitoring, that support these goals. Together, these elements form a robust framework for ensuring financial stability and success in vocational rehabilitation programs.</a:t>
          </a:r>
          <a:endParaRPr lang="en-US" sz="1000" kern="1200" dirty="0"/>
        </a:p>
      </dsp:txBody>
      <dsp:txXfrm>
        <a:off x="383617" y="1804147"/>
        <a:ext cx="2847502" cy="1768010"/>
      </dsp:txXfrm>
    </dsp:sp>
    <dsp:sp modelId="{13EF402D-5D4D-4AB1-B353-64D5D02E0B4C}">
      <dsp:nvSpPr>
        <dsp:cNvPr id="0" name=""/>
        <dsp:cNvSpPr/>
      </dsp:nvSpPr>
      <dsp:spPr>
        <a:xfrm>
          <a:off x="3614737" y="1436960"/>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FEEA7-4D9A-46C3-A767-880F45FDDDA0}">
      <dsp:nvSpPr>
        <dsp:cNvPr id="0" name=""/>
        <dsp:cNvSpPr/>
      </dsp:nvSpPr>
      <dsp:spPr>
        <a:xfrm>
          <a:off x="3943350" y="1749142"/>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dirty="0"/>
            <a:t>Invitation for Questions and Discussion:</a:t>
          </a:r>
          <a:r>
            <a:rPr lang="en-US" sz="1000" b="0" i="0" kern="1200" dirty="0"/>
            <a:t> We now invite you to share any questions or thoughts you may have regarding the topics discussed today. Your insights and inquiries are invaluable as they can lead to a deeper understanding and generate further discussion on best practices in fiscal management.</a:t>
          </a:r>
          <a:endParaRPr lang="en-US" sz="1000" kern="1200" dirty="0"/>
        </a:p>
      </dsp:txBody>
      <dsp:txXfrm>
        <a:off x="3998355" y="1804147"/>
        <a:ext cx="2847502" cy="1768010"/>
      </dsp:txXfrm>
    </dsp:sp>
    <dsp:sp modelId="{F90555F4-F312-44C2-AED2-E7730B766F2B}">
      <dsp:nvSpPr>
        <dsp:cNvPr id="0" name=""/>
        <dsp:cNvSpPr/>
      </dsp:nvSpPr>
      <dsp:spPr>
        <a:xfrm>
          <a:off x="7229475" y="1436960"/>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AFBF5-035C-4483-9254-C68354E582A2}">
      <dsp:nvSpPr>
        <dsp:cNvPr id="0" name=""/>
        <dsp:cNvSpPr/>
      </dsp:nvSpPr>
      <dsp:spPr>
        <a:xfrm>
          <a:off x="7558087" y="1749142"/>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dirty="0"/>
            <a:t>Contact Information for Follow-Up:</a:t>
          </a:r>
          <a:r>
            <a:rPr lang="en-US" sz="1000" b="0" i="0" kern="1200" dirty="0"/>
            <a:t> Should you have any additional questions or require further information after today's session, please do not hesitate to reach out. You can contact me at [felicia.hopson@dol.nj.gov], and I will be happy to connect with you. We look forward to continuing this conversation and supporting your efforts in building strong fiscal foundations for your programs.</a:t>
          </a:r>
          <a:endParaRPr lang="en-US" sz="1000" kern="1200" dirty="0"/>
        </a:p>
      </dsp:txBody>
      <dsp:txXfrm>
        <a:off x="7613092" y="1804147"/>
        <a:ext cx="2847502" cy="17680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A2D21-C2CB-49FA-9D43-D6E01E8872CC}" type="datetimeFigureOut">
              <a:rPr lang="en-US" smtClean="0"/>
              <a:t>3/31/2025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C562C-A6A9-4B87-9319-2828FF32606D}" type="slidenum">
              <a:rPr lang="en-US" smtClean="0"/>
              <a:t>‹#›</a:t>
            </a:fld>
            <a:endParaRPr lang="en-US" dirty="0"/>
          </a:p>
        </p:txBody>
      </p:sp>
    </p:spTree>
    <p:extLst>
      <p:ext uri="{BB962C8B-B14F-4D97-AF65-F5344CB8AC3E}">
        <p14:creationId xmlns:p14="http://schemas.microsoft.com/office/powerpoint/2010/main" val="280132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Vocational Rehabilitation Fiscal Oversight and Management is a critical component in the administration and operation of vocational rehabilitation programs. These programs are designed to assist individuals with disabilities in achieving employment and independence through tailored services and support.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Effective fiscal oversight ensures that funds allocated for these programs are managed responsibly, transparently, and efficiently, maximizing the impact on program beneficiaries. It involves strategic planning, budgeting, financial reporting, and compliance with federal and state regulations.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By maintaining robust fiscal oversight and management practices, vocational rehabilitation agencies can deliver high-quality services while safeguarding public resources.</a:t>
            </a:r>
            <a:endParaRPr lang="en-US" dirty="0"/>
          </a:p>
          <a:p>
            <a:endParaRPr lang="en-US" dirty="0"/>
          </a:p>
        </p:txBody>
      </p:sp>
      <p:sp>
        <p:nvSpPr>
          <p:cNvPr id="4" name="Slide Number Placeholder 3"/>
          <p:cNvSpPr>
            <a:spLocks noGrp="1"/>
          </p:cNvSpPr>
          <p:nvPr>
            <p:ph type="sldNum" sz="quarter" idx="5"/>
          </p:nvPr>
        </p:nvSpPr>
        <p:spPr/>
        <p:txBody>
          <a:bodyPr/>
          <a:lstStyle/>
          <a:p>
            <a:fld id="{D6AC562C-A6A9-4B87-9319-2828FF32606D}" type="slidenum">
              <a:rPr lang="en-US" smtClean="0"/>
              <a:t>4</a:t>
            </a:fld>
            <a:endParaRPr lang="en-US" dirty="0"/>
          </a:p>
        </p:txBody>
      </p:sp>
    </p:spTree>
    <p:extLst>
      <p:ext uri="{BB962C8B-B14F-4D97-AF65-F5344CB8AC3E}">
        <p14:creationId xmlns:p14="http://schemas.microsoft.com/office/powerpoint/2010/main" val="3761792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AC562C-A6A9-4B87-9319-2828FF32606D}" type="slidenum">
              <a:rPr lang="en-US" smtClean="0"/>
              <a:t>14</a:t>
            </a:fld>
            <a:endParaRPr lang="en-US" dirty="0"/>
          </a:p>
        </p:txBody>
      </p:sp>
    </p:spTree>
    <p:extLst>
      <p:ext uri="{BB962C8B-B14F-4D97-AF65-F5344CB8AC3E}">
        <p14:creationId xmlns:p14="http://schemas.microsoft.com/office/powerpoint/2010/main" val="1143005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AC562C-A6A9-4B87-9319-2828FF32606D}" type="slidenum">
              <a:rPr lang="en-US" smtClean="0"/>
              <a:t>15</a:t>
            </a:fld>
            <a:endParaRPr lang="en-US" dirty="0"/>
          </a:p>
        </p:txBody>
      </p:sp>
    </p:spTree>
    <p:extLst>
      <p:ext uri="{BB962C8B-B14F-4D97-AF65-F5344CB8AC3E}">
        <p14:creationId xmlns:p14="http://schemas.microsoft.com/office/powerpoint/2010/main" val="1349285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AC562C-A6A9-4B87-9319-2828FF32606D}" type="slidenum">
              <a:rPr lang="en-US" smtClean="0"/>
              <a:t>16</a:t>
            </a:fld>
            <a:endParaRPr lang="en-US" dirty="0"/>
          </a:p>
        </p:txBody>
      </p:sp>
    </p:spTree>
    <p:extLst>
      <p:ext uri="{BB962C8B-B14F-4D97-AF65-F5344CB8AC3E}">
        <p14:creationId xmlns:p14="http://schemas.microsoft.com/office/powerpoint/2010/main" val="2680687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By openly sharing financial data and processes, organizations foster trust and confidence among stakeholders, reducing the likelihood of mismanagement or errors. This openness not only improves oversight but also encourages responsible financial practices across all levels of the organization.</a:t>
            </a:r>
          </a:p>
          <a:p>
            <a:r>
              <a:rPr lang="en-US" dirty="0"/>
              <a:t>2. When financial management is robust and accountable, programs can operate smoothly without disruptions caused by budgetary constraints or inefficiencies. This financial stability enables organizations to focus on delivering high-quality services and achieving impactful outcomes for their beneficiaries.</a:t>
            </a:r>
          </a:p>
          <a:p>
            <a:r>
              <a:rPr lang="en-US" dirty="0"/>
              <a:t>3. When everyone is invited to contribute their insights and expertise, it leads to more innovative solutions and effective resource utilization. Collaborative efforts in fiscal management create a sense of shared responsibility, enhancing the organization's ability to adapt and thrive in changing environments.</a:t>
            </a:r>
          </a:p>
          <a:p>
            <a:endParaRPr lang="en-US" dirty="0"/>
          </a:p>
        </p:txBody>
      </p:sp>
      <p:sp>
        <p:nvSpPr>
          <p:cNvPr id="4" name="Slide Number Placeholder 3"/>
          <p:cNvSpPr>
            <a:spLocks noGrp="1"/>
          </p:cNvSpPr>
          <p:nvPr>
            <p:ph type="sldNum" sz="quarter" idx="5"/>
          </p:nvPr>
        </p:nvSpPr>
        <p:spPr/>
        <p:txBody>
          <a:bodyPr/>
          <a:lstStyle/>
          <a:p>
            <a:fld id="{D6AC562C-A6A9-4B87-9319-2828FF32606D}" type="slidenum">
              <a:rPr lang="en-US" smtClean="0"/>
              <a:t>18</a:t>
            </a:fld>
            <a:endParaRPr lang="en-US" dirty="0"/>
          </a:p>
        </p:txBody>
      </p:sp>
    </p:spTree>
    <p:extLst>
      <p:ext uri="{BB962C8B-B14F-4D97-AF65-F5344CB8AC3E}">
        <p14:creationId xmlns:p14="http://schemas.microsoft.com/office/powerpoint/2010/main" val="3872378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AC562C-A6A9-4B87-9319-2828FF32606D}" type="slidenum">
              <a:rPr lang="en-US" smtClean="0"/>
              <a:t>19</a:t>
            </a:fld>
            <a:endParaRPr lang="en-US" dirty="0"/>
          </a:p>
        </p:txBody>
      </p:sp>
    </p:spTree>
    <p:extLst>
      <p:ext uri="{BB962C8B-B14F-4D97-AF65-F5344CB8AC3E}">
        <p14:creationId xmlns:p14="http://schemas.microsoft.com/office/powerpoint/2010/main" val="3431401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US" sz="1000" b="1" i="0" dirty="0">
                <a:effectLst/>
                <a:latin typeface="Segoe UI" panose="020B0502040204020203" pitchFamily="34" charset="0"/>
              </a:rPr>
              <a:t>Enhance Fiscal Accountability:</a:t>
            </a:r>
            <a:endParaRPr lang="en-US" sz="1000" b="0" i="0" dirty="0">
              <a:effectLst/>
              <a:latin typeface="Segoe UI" panose="020B0502040204020203" pitchFamily="34" charset="0"/>
            </a:endParaRPr>
          </a:p>
          <a:p>
            <a:pPr lvl="1">
              <a:buFont typeface="Wingdings" panose="05000000000000000000" pitchFamily="2" charset="2"/>
              <a:buChar char="Ø"/>
            </a:pPr>
            <a:r>
              <a:rPr lang="en-US" sz="1000" b="0" i="0" dirty="0">
                <a:effectLst/>
                <a:latin typeface="Segoe UI" panose="020B0502040204020203" pitchFamily="34" charset="0"/>
              </a:rPr>
              <a:t>Equip participants with strategies to develop and strengthen inter-agency partnerships, fostering a collaborative approach to fiscal accountability within Vocational Rehabilitation (VR) agencies.</a:t>
            </a:r>
            <a:endParaRPr lang="en-US" sz="1000" dirty="0"/>
          </a:p>
          <a:p>
            <a:pPr>
              <a:buFont typeface="+mj-lt"/>
              <a:buAutoNum type="arabicPeriod"/>
            </a:pPr>
            <a:r>
              <a:rPr lang="en-US" sz="1000" b="1" i="0" dirty="0">
                <a:effectLst/>
                <a:latin typeface="Segoe UI" panose="020B0502040204020203" pitchFamily="34" charset="0"/>
              </a:rPr>
              <a:t>Empower Leadership Engagement:</a:t>
            </a:r>
            <a:endParaRPr lang="en-US" sz="1000" b="0" i="0" dirty="0">
              <a:effectLst/>
              <a:latin typeface="Segoe UI" panose="020B0502040204020203" pitchFamily="34" charset="0"/>
            </a:endParaRPr>
          </a:p>
          <a:p>
            <a:pPr lvl="1">
              <a:buFont typeface="Wingdings" panose="05000000000000000000" pitchFamily="2" charset="2"/>
              <a:buChar char="Ø"/>
            </a:pPr>
            <a:r>
              <a:rPr lang="en-US" sz="1000" b="0" i="0" dirty="0">
                <a:effectLst/>
                <a:latin typeface="Segoe UI" panose="020B0502040204020203" pitchFamily="34" charset="0"/>
              </a:rPr>
              <a:t>Demonstrate methods to effectively engage leadership at all levels, aligning fiscal strategies with service delivery goals to create a culture of shared responsibility and proactive oversight.</a:t>
            </a:r>
            <a:endParaRPr lang="en-US" sz="1000" dirty="0"/>
          </a:p>
          <a:p>
            <a:pPr>
              <a:buFont typeface="+mj-lt"/>
              <a:buAutoNum type="arabicPeriod"/>
            </a:pPr>
            <a:r>
              <a:rPr lang="en-US" sz="1000" b="1" i="0" dirty="0">
                <a:effectLst/>
                <a:latin typeface="Segoe UI" panose="020B0502040204020203" pitchFamily="34" charset="0"/>
              </a:rPr>
              <a:t>Provide Practical Tools and Resources:</a:t>
            </a:r>
            <a:endParaRPr lang="en-US" sz="1000" b="0" i="0" dirty="0">
              <a:effectLst/>
              <a:latin typeface="Segoe UI" panose="020B0502040204020203" pitchFamily="34" charset="0"/>
            </a:endParaRPr>
          </a:p>
          <a:p>
            <a:pPr lvl="1">
              <a:buFont typeface="Wingdings" panose="05000000000000000000" pitchFamily="2" charset="2"/>
              <a:buChar char="Ø"/>
            </a:pPr>
            <a:r>
              <a:rPr lang="en-US" sz="1000" b="0" i="0" dirty="0">
                <a:effectLst/>
                <a:latin typeface="Segoe UI" panose="020B0502040204020203" pitchFamily="34" charset="0"/>
              </a:rPr>
              <a:t>Offer attendees tangible resources, including templates, guidelines, and best practices, to implement customized fiscal tracking, leadership engagement strategies, and real-time data monitoring techniques in their own organizations.</a:t>
            </a:r>
          </a:p>
          <a:p>
            <a:endParaRPr lang="en-US" dirty="0"/>
          </a:p>
        </p:txBody>
      </p:sp>
      <p:sp>
        <p:nvSpPr>
          <p:cNvPr id="4" name="Slide Number Placeholder 3"/>
          <p:cNvSpPr>
            <a:spLocks noGrp="1"/>
          </p:cNvSpPr>
          <p:nvPr>
            <p:ph type="sldNum" sz="quarter" idx="5"/>
          </p:nvPr>
        </p:nvSpPr>
        <p:spPr/>
        <p:txBody>
          <a:bodyPr/>
          <a:lstStyle/>
          <a:p>
            <a:fld id="{D6AC562C-A6A9-4B87-9319-2828FF32606D}" type="slidenum">
              <a:rPr lang="en-US" smtClean="0"/>
              <a:t>5</a:t>
            </a:fld>
            <a:endParaRPr lang="en-US" dirty="0"/>
          </a:p>
        </p:txBody>
      </p:sp>
    </p:spTree>
    <p:extLst>
      <p:ext uri="{BB962C8B-B14F-4D97-AF65-F5344CB8AC3E}">
        <p14:creationId xmlns:p14="http://schemas.microsoft.com/office/powerpoint/2010/main" val="1288599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A740E-EAA5-48BE-1F3E-D23BBB522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1EE15-7016-ABD9-B266-6DF7EEB7EE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C9B82-AD6C-8FC2-F7EE-0FF8BD67E3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A26A7E-17C3-7E4D-3684-829818AA1145}"/>
              </a:ext>
            </a:extLst>
          </p:cNvPr>
          <p:cNvSpPr>
            <a:spLocks noGrp="1"/>
          </p:cNvSpPr>
          <p:nvPr>
            <p:ph type="sldNum" sz="quarter" idx="5"/>
          </p:nvPr>
        </p:nvSpPr>
        <p:spPr/>
        <p:txBody>
          <a:bodyPr/>
          <a:lstStyle/>
          <a:p>
            <a:fld id="{D6AC562C-A6A9-4B87-9319-2828FF32606D}" type="slidenum">
              <a:rPr lang="en-US" smtClean="0"/>
              <a:t>6</a:t>
            </a:fld>
            <a:endParaRPr lang="en-US" dirty="0"/>
          </a:p>
        </p:txBody>
      </p:sp>
    </p:spTree>
    <p:extLst>
      <p:ext uri="{BB962C8B-B14F-4D97-AF65-F5344CB8AC3E}">
        <p14:creationId xmlns:p14="http://schemas.microsoft.com/office/powerpoint/2010/main" val="2817950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Inter-Agency Relationship Building:</a:t>
            </a:r>
            <a:br>
              <a:rPr lang="en-US" dirty="0"/>
            </a:br>
            <a:r>
              <a:rPr lang="en-US" dirty="0"/>
              <a:t>We have fostered strong partnerships across agencies, ensuring clear communication and mutual understanding of fiscal responsibilities. This has not only improved collaboration between fiscal and programmatic teams but also streamlined processes, aligning fiscal oversight with program outcomes.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DVRS Field/Central Office Leadership Participation:</a:t>
            </a:r>
            <a:br>
              <a:rPr lang="en-US" dirty="0"/>
            </a:br>
            <a:r>
              <a:rPr lang="en-US" dirty="0"/>
              <a:t>Our approach actively involves leadership at both field and central office levels. This participation ensures that fiscal strategies are informed by operational realities and that financial decisions support service delivery. Engaging leadership has strengthened our internal processes, creating a culture of shared responsibility for fiscal health.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Executive-Level Support:</a:t>
            </a:r>
            <a:br>
              <a:rPr lang="en-US" dirty="0"/>
            </a:br>
            <a:r>
              <a:rPr lang="en-US" dirty="0"/>
              <a:t>Gaining executive buy-in has been pivotal to our progress. With top-level support, we have been able to implement necessary fiscal controls, secure resources, and maintain accountability. This alignment between fiscal operations and leadership priorities has accelerated improvements and fostered sustainability.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6AC562C-A6A9-4B87-9319-2828FF32606D}" type="slidenum">
              <a:rPr lang="en-US" smtClean="0"/>
              <a:t>7</a:t>
            </a:fld>
            <a:endParaRPr lang="en-US" dirty="0"/>
          </a:p>
        </p:txBody>
      </p:sp>
    </p:spTree>
    <p:extLst>
      <p:ext uri="{BB962C8B-B14F-4D97-AF65-F5344CB8AC3E}">
        <p14:creationId xmlns:p14="http://schemas.microsoft.com/office/powerpoint/2010/main" val="508783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solidFill>
                  <a:schemeClr val="tx2"/>
                </a:solidFill>
                <a:effectLst/>
                <a:latin typeface="Segoe UI" panose="020B0502040204020203" pitchFamily="34" charset="0"/>
              </a:rPr>
              <a:t>Importance of Collaboration for Fiscal Accountability:</a:t>
            </a:r>
            <a:r>
              <a:rPr lang="en-US" sz="1200" b="0" i="0" dirty="0">
                <a:solidFill>
                  <a:schemeClr val="tx2"/>
                </a:solidFill>
                <a:effectLst/>
                <a:latin typeface="Segoe UI" panose="020B0502040204020203" pitchFamily="34" charset="0"/>
              </a:rPr>
              <a:t> Collaboration is essential for ensuring fiscal accountability within vocational rehabilitation programs. By working together, various stakeholders—including government agencies, service providers, and community organizations—can share insights and resources, leading to more informed decision-making and efficient use of funds. Collaborative efforts help identify potential areas of waste or inefficiency and promote transparency, fostering trust among all parties involved. This collective approach ensures that financial resources are directed toward achieving the best outcomes for program participants, thereby enhancing the overall effectiveness and integrity of vocational rehabilitation services.</a:t>
            </a:r>
          </a:p>
          <a:p>
            <a:r>
              <a:rPr lang="en-US" sz="1200" b="1" i="0" dirty="0">
                <a:solidFill>
                  <a:schemeClr val="tx2"/>
                </a:solidFill>
                <a:effectLst/>
                <a:latin typeface="Segoe UI" panose="020B0502040204020203" pitchFamily="34" charset="0"/>
              </a:rPr>
              <a:t>Strategies for Building Effective Partnerships:</a:t>
            </a:r>
            <a:r>
              <a:rPr lang="en-US" sz="1200" b="0" i="0" dirty="0">
                <a:solidFill>
                  <a:schemeClr val="tx2"/>
                </a:solidFill>
                <a:effectLst/>
                <a:latin typeface="Segoe UI" panose="020B0502040204020203" pitchFamily="34" charset="0"/>
              </a:rPr>
              <a:t> Building effective partnerships requires a strategic approach that focuses on mutual goals and shared values. Establishing clear objectives and defining roles and responsibilities are critical steps in forming strong alliances. Regular communication and joint planning sessions can help partners stay aligned and address any challenges promptly. Additionally, leveraging technology and data sharing can enhance collaboration by providing partners with timely access to information and insights. By nurturing relationships through trust and reciprocity, organizations can create a collaborative environment that supports fiscal oversight and management goals.</a:t>
            </a:r>
          </a:p>
        </p:txBody>
      </p:sp>
      <p:sp>
        <p:nvSpPr>
          <p:cNvPr id="4" name="Slide Number Placeholder 3"/>
          <p:cNvSpPr>
            <a:spLocks noGrp="1"/>
          </p:cNvSpPr>
          <p:nvPr>
            <p:ph type="sldNum" sz="quarter" idx="5"/>
          </p:nvPr>
        </p:nvSpPr>
        <p:spPr/>
        <p:txBody>
          <a:bodyPr/>
          <a:lstStyle/>
          <a:p>
            <a:fld id="{D6AC562C-A6A9-4B87-9319-2828FF32606D}" type="slidenum">
              <a:rPr lang="en-US" smtClean="0"/>
              <a:t>8</a:t>
            </a:fld>
            <a:endParaRPr lang="en-US" dirty="0"/>
          </a:p>
        </p:txBody>
      </p:sp>
    </p:spTree>
    <p:extLst>
      <p:ext uri="{BB962C8B-B14F-4D97-AF65-F5344CB8AC3E}">
        <p14:creationId xmlns:p14="http://schemas.microsoft.com/office/powerpoint/2010/main" val="2181163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B683B-90DD-D77C-807F-ADFE74A0A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0E9267-1D37-7F86-2DC8-21A4045A58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F26B7-DF4D-C53F-2C35-1A136CEF631F}"/>
              </a:ext>
            </a:extLst>
          </p:cNvPr>
          <p:cNvSpPr>
            <a:spLocks noGrp="1"/>
          </p:cNvSpPr>
          <p:nvPr>
            <p:ph type="body" idx="1"/>
          </p:nvPr>
        </p:nvSpPr>
        <p:spPr/>
        <p:txBody>
          <a:bodyPr/>
          <a:lstStyle/>
          <a:p>
            <a:r>
              <a:rPr lang="en-US" sz="1200" b="1" i="0" dirty="0">
                <a:solidFill>
                  <a:schemeClr val="tx2"/>
                </a:solidFill>
                <a:effectLst/>
                <a:latin typeface="Segoe UI" panose="020B0502040204020203" pitchFamily="34" charset="0"/>
              </a:rPr>
              <a:t>Benefits of Mutual Understanding and Clear Communication:</a:t>
            </a:r>
            <a:r>
              <a:rPr lang="en-US" sz="1200" b="0" i="0" dirty="0">
                <a:solidFill>
                  <a:schemeClr val="tx2"/>
                </a:solidFill>
                <a:effectLst/>
                <a:latin typeface="Segoe UI" panose="020B0502040204020203" pitchFamily="34" charset="0"/>
              </a:rPr>
              <a:t> Mutual understanding and clear communication are fundamental to successful collaboration and fiscal management. When all parties have a shared understanding of goals, processes, and expectations, it minimizes the risk of misunderstandings and conflict. Clear communication facilitates transparency and accountability, ensuring that everyone is informed about budgetary decisions and financial practices. This openness creates a culture of trust, where stakeholders feel confident in the management of resources and are more willing to contribute their expertise and support. Ultimately, effective communication enhances cooperation and leads to more efficient and impactful vocational rehabilitation services.</a:t>
            </a:r>
          </a:p>
          <a:p>
            <a:endParaRPr lang="en-US" dirty="0"/>
          </a:p>
        </p:txBody>
      </p:sp>
      <p:sp>
        <p:nvSpPr>
          <p:cNvPr id="4" name="Slide Number Placeholder 3">
            <a:extLst>
              <a:ext uri="{FF2B5EF4-FFF2-40B4-BE49-F238E27FC236}">
                <a16:creationId xmlns:a16="http://schemas.microsoft.com/office/drawing/2014/main" id="{564C64AF-0DE2-FD46-0CFF-89CF2CC69DE7}"/>
              </a:ext>
            </a:extLst>
          </p:cNvPr>
          <p:cNvSpPr>
            <a:spLocks noGrp="1"/>
          </p:cNvSpPr>
          <p:nvPr>
            <p:ph type="sldNum" sz="quarter" idx="5"/>
          </p:nvPr>
        </p:nvSpPr>
        <p:spPr/>
        <p:txBody>
          <a:bodyPr/>
          <a:lstStyle/>
          <a:p>
            <a:fld id="{D6AC562C-A6A9-4B87-9319-2828FF32606D}" type="slidenum">
              <a:rPr lang="en-US" smtClean="0"/>
              <a:t>9</a:t>
            </a:fld>
            <a:endParaRPr lang="en-US" dirty="0"/>
          </a:p>
        </p:txBody>
      </p:sp>
    </p:spTree>
    <p:extLst>
      <p:ext uri="{BB962C8B-B14F-4D97-AF65-F5344CB8AC3E}">
        <p14:creationId xmlns:p14="http://schemas.microsoft.com/office/powerpoint/2010/main" val="1243884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Ensuring that fiscal strategies are aligned with service delivery goals is crucial for the success of vocational rehabilitation programs. By integrating financial planning with program objectives, organizations can allocate resources more effectively to meet the needs of individuals with disabilities. This alignment helps maximize the impact of services, ensuring that funds are used efficiently to achieve desired outcomes.</a:t>
            </a:r>
          </a:p>
          <a:p>
            <a:r>
              <a:rPr lang="en-US" dirty="0"/>
              <a:t>2. Engaging leadership at all levels in fiscal decision-making fosters a sense of ownership and accountability within the organization. When leaders are actively involved, they can provide valuable insights and strategic direction, helping to prioritize expenditures and align them with organizational goals. Their involvement ensures that fiscal decisions are made with a comprehensive understanding of both financial constraints and service delivery imperatives.</a:t>
            </a:r>
          </a:p>
          <a:p>
            <a:r>
              <a:rPr lang="en-US" dirty="0"/>
              <a:t>3. Developing a culture of shared fiscal responsibility encourages everyone within the organization to be mindful of financial stewardship. By promoting transparency and open dialogue about fiscal matters, employees and stakeholders are more likely to collaborate and contribute to cost-effective solutions. This collective approach not only enhances accountability but also strengthens the organization’s ability to deliver high-quality services within budgetary limits.</a:t>
            </a:r>
          </a:p>
          <a:p>
            <a:endParaRPr lang="en-US" dirty="0"/>
          </a:p>
          <a:p>
            <a:r>
              <a:rPr lang="en-US" dirty="0"/>
              <a:t> </a:t>
            </a:r>
          </a:p>
        </p:txBody>
      </p:sp>
      <p:sp>
        <p:nvSpPr>
          <p:cNvPr id="4" name="Slide Number Placeholder 3"/>
          <p:cNvSpPr>
            <a:spLocks noGrp="1"/>
          </p:cNvSpPr>
          <p:nvPr>
            <p:ph type="sldNum" sz="quarter" idx="5"/>
          </p:nvPr>
        </p:nvSpPr>
        <p:spPr/>
        <p:txBody>
          <a:bodyPr/>
          <a:lstStyle/>
          <a:p>
            <a:fld id="{D6AC562C-A6A9-4B87-9319-2828FF32606D}" type="slidenum">
              <a:rPr lang="en-US" smtClean="0"/>
              <a:t>10</a:t>
            </a:fld>
            <a:endParaRPr lang="en-US" dirty="0"/>
          </a:p>
        </p:txBody>
      </p:sp>
    </p:spTree>
    <p:extLst>
      <p:ext uri="{BB962C8B-B14F-4D97-AF65-F5344CB8AC3E}">
        <p14:creationId xmlns:p14="http://schemas.microsoft.com/office/powerpoint/2010/main" val="241248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b="0" i="0" dirty="0"/>
              <a:t> Gaining executive-level support for fiscal controls is essential for ensuring robust financial management within vocational rehabilitation programs. When top leaders endorse and champion fiscal policies, it reinforces their importance across the organization and encourages adherence to best practices. This buy-in helps establish a strong foundation for accountability and transparency, ensuring that resources are managed effectively</a:t>
            </a:r>
            <a:endParaRPr lang="en-US" dirty="0"/>
          </a:p>
          <a:p>
            <a:r>
              <a:rPr lang="en-US" dirty="0"/>
              <a:t>2. Aligning fiscal operations with leadership priorities ensures that financial management is closely integrated with the strategic direction of the organization. By understanding and supporting leadership goals, fiscal teams can tailor their efforts to facilitate the achievement of program objectives. This alignment helps streamline processes and enables the organization to respond proactively to changing demands and opportunities.</a:t>
            </a:r>
          </a:p>
          <a:p>
            <a:r>
              <a:rPr lang="en-US" dirty="0"/>
              <a:t>3. Executive-level support is crucial for accelerating improvements and fostering long-term sustainability in fiscal operations. When leaders actively promote initiatives to enhance efficiency and effectiveness, it drives momentum for positive change and innovation. Their commitment to sustainable practices ensures that the organization can maintain high-quality service delivery while safeguarding financial health for the future.</a:t>
            </a:r>
          </a:p>
          <a:p>
            <a:endParaRPr lang="en-US" dirty="0"/>
          </a:p>
          <a:p>
            <a:endParaRPr lang="en-US" dirty="0"/>
          </a:p>
        </p:txBody>
      </p:sp>
      <p:sp>
        <p:nvSpPr>
          <p:cNvPr id="4" name="Slide Number Placeholder 3"/>
          <p:cNvSpPr>
            <a:spLocks noGrp="1"/>
          </p:cNvSpPr>
          <p:nvPr>
            <p:ph type="sldNum" sz="quarter" idx="5"/>
          </p:nvPr>
        </p:nvSpPr>
        <p:spPr/>
        <p:txBody>
          <a:bodyPr/>
          <a:lstStyle/>
          <a:p>
            <a:fld id="{D6AC562C-A6A9-4B87-9319-2828FF32606D}" type="slidenum">
              <a:rPr lang="en-US" smtClean="0"/>
              <a:t>11</a:t>
            </a:fld>
            <a:endParaRPr lang="en-US" dirty="0"/>
          </a:p>
        </p:txBody>
      </p:sp>
    </p:spTree>
    <p:extLst>
      <p:ext uri="{BB962C8B-B14F-4D97-AF65-F5344CB8AC3E}">
        <p14:creationId xmlns:p14="http://schemas.microsoft.com/office/powerpoint/2010/main" val="330438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snapshot of our weekly financial overview for our Fee for Service spending. This allows our leadership team members to have a line of sight on regular spending.</a:t>
            </a:r>
          </a:p>
        </p:txBody>
      </p:sp>
      <p:sp>
        <p:nvSpPr>
          <p:cNvPr id="4" name="Slide Number Placeholder 3"/>
          <p:cNvSpPr>
            <a:spLocks noGrp="1"/>
          </p:cNvSpPr>
          <p:nvPr>
            <p:ph type="sldNum" sz="quarter" idx="5"/>
          </p:nvPr>
        </p:nvSpPr>
        <p:spPr/>
        <p:txBody>
          <a:bodyPr/>
          <a:lstStyle/>
          <a:p>
            <a:fld id="{D6AC562C-A6A9-4B87-9319-2828FF32606D}" type="slidenum">
              <a:rPr lang="en-US" smtClean="0"/>
              <a:t>13</a:t>
            </a:fld>
            <a:endParaRPr lang="en-US" dirty="0"/>
          </a:p>
        </p:txBody>
      </p:sp>
    </p:spTree>
    <p:extLst>
      <p:ext uri="{BB962C8B-B14F-4D97-AF65-F5344CB8AC3E}">
        <p14:creationId xmlns:p14="http://schemas.microsoft.com/office/powerpoint/2010/main" val="178667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8956-250B-4171-0663-4C1408CFA9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3E6374-CF7A-D99A-B98A-7E3C367F56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5DA013-01EA-EB8D-E5F5-87D7CB263287}"/>
              </a:ext>
            </a:extLst>
          </p:cNvPr>
          <p:cNvSpPr>
            <a:spLocks noGrp="1"/>
          </p:cNvSpPr>
          <p:nvPr>
            <p:ph type="dt" sz="half" idx="10"/>
          </p:nvPr>
        </p:nvSpPr>
        <p:spPr/>
        <p:txBody>
          <a:bodyPr/>
          <a:lstStyle/>
          <a:p>
            <a:fld id="{5F09DC3E-3598-5C4E-AC82-AC1B0BF7DD44}" type="datetimeFigureOut">
              <a:rPr lang="en-US" smtClean="0"/>
              <a:t>3/31/2025</a:t>
            </a:fld>
            <a:endParaRPr lang="en-US" dirty="0"/>
          </a:p>
        </p:txBody>
      </p:sp>
      <p:sp>
        <p:nvSpPr>
          <p:cNvPr id="5" name="Footer Placeholder 4">
            <a:extLst>
              <a:ext uri="{FF2B5EF4-FFF2-40B4-BE49-F238E27FC236}">
                <a16:creationId xmlns:a16="http://schemas.microsoft.com/office/drawing/2014/main" id="{6D2BA321-BB33-1122-0C3D-EB903CAA53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5CBD55-FCB6-3E13-B477-6862A10AB13D}"/>
              </a:ext>
            </a:extLst>
          </p:cNvPr>
          <p:cNvSpPr>
            <a:spLocks noGrp="1"/>
          </p:cNvSpPr>
          <p:nvPr>
            <p:ph type="sldNum" sz="quarter" idx="12"/>
          </p:nvPr>
        </p:nvSpPr>
        <p:spPr/>
        <p:txBody>
          <a:bodyPr/>
          <a:lstStyle/>
          <a:p>
            <a:fld id="{501297D0-74CC-504B-9F0D-BA4415BD4013}" type="slidenum">
              <a:rPr lang="en-US" smtClean="0"/>
              <a:t>‹#›</a:t>
            </a:fld>
            <a:endParaRPr lang="en-US" dirty="0"/>
          </a:p>
        </p:txBody>
      </p:sp>
    </p:spTree>
    <p:extLst>
      <p:ext uri="{BB962C8B-B14F-4D97-AF65-F5344CB8AC3E}">
        <p14:creationId xmlns:p14="http://schemas.microsoft.com/office/powerpoint/2010/main" val="3410375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1FE9-96B6-C6AC-B819-D505EBE14A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406352-97C5-D3F4-B252-7ABB5E702E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61E945-F090-D4E9-ACD6-2DB89DD0C57A}"/>
              </a:ext>
            </a:extLst>
          </p:cNvPr>
          <p:cNvSpPr>
            <a:spLocks noGrp="1"/>
          </p:cNvSpPr>
          <p:nvPr>
            <p:ph type="dt" sz="half" idx="10"/>
          </p:nvPr>
        </p:nvSpPr>
        <p:spPr/>
        <p:txBody>
          <a:bodyPr/>
          <a:lstStyle/>
          <a:p>
            <a:fld id="{5F09DC3E-3598-5C4E-AC82-AC1B0BF7DD44}" type="datetimeFigureOut">
              <a:rPr lang="en-US" smtClean="0"/>
              <a:t>3/31/2025</a:t>
            </a:fld>
            <a:endParaRPr lang="en-US" dirty="0"/>
          </a:p>
        </p:txBody>
      </p:sp>
      <p:sp>
        <p:nvSpPr>
          <p:cNvPr id="5" name="Footer Placeholder 4">
            <a:extLst>
              <a:ext uri="{FF2B5EF4-FFF2-40B4-BE49-F238E27FC236}">
                <a16:creationId xmlns:a16="http://schemas.microsoft.com/office/drawing/2014/main" id="{12924E8D-B2BD-BAFF-9B5E-ED2915F21D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971E6E-1DCB-613A-A3D7-7811DF73CA34}"/>
              </a:ext>
            </a:extLst>
          </p:cNvPr>
          <p:cNvSpPr>
            <a:spLocks noGrp="1"/>
          </p:cNvSpPr>
          <p:nvPr>
            <p:ph type="sldNum" sz="quarter" idx="12"/>
          </p:nvPr>
        </p:nvSpPr>
        <p:spPr/>
        <p:txBody>
          <a:bodyPr/>
          <a:lstStyle/>
          <a:p>
            <a:fld id="{501297D0-74CC-504B-9F0D-BA4415BD4013}" type="slidenum">
              <a:rPr lang="en-US" smtClean="0"/>
              <a:t>‹#›</a:t>
            </a:fld>
            <a:endParaRPr lang="en-US" dirty="0"/>
          </a:p>
        </p:txBody>
      </p:sp>
    </p:spTree>
    <p:extLst>
      <p:ext uri="{BB962C8B-B14F-4D97-AF65-F5344CB8AC3E}">
        <p14:creationId xmlns:p14="http://schemas.microsoft.com/office/powerpoint/2010/main" val="2907270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E4AEFF-1130-D6DB-E685-3207AA5E83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4B25AB-9B10-F524-8027-DBE1DEECFB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59B0C-68FF-0328-6DDC-A3AE1D0B938D}"/>
              </a:ext>
            </a:extLst>
          </p:cNvPr>
          <p:cNvSpPr>
            <a:spLocks noGrp="1"/>
          </p:cNvSpPr>
          <p:nvPr>
            <p:ph type="dt" sz="half" idx="10"/>
          </p:nvPr>
        </p:nvSpPr>
        <p:spPr/>
        <p:txBody>
          <a:bodyPr/>
          <a:lstStyle/>
          <a:p>
            <a:fld id="{5F09DC3E-3598-5C4E-AC82-AC1B0BF7DD44}" type="datetimeFigureOut">
              <a:rPr lang="en-US" smtClean="0"/>
              <a:t>3/31/2025</a:t>
            </a:fld>
            <a:endParaRPr lang="en-US" dirty="0"/>
          </a:p>
        </p:txBody>
      </p:sp>
      <p:sp>
        <p:nvSpPr>
          <p:cNvPr id="5" name="Footer Placeholder 4">
            <a:extLst>
              <a:ext uri="{FF2B5EF4-FFF2-40B4-BE49-F238E27FC236}">
                <a16:creationId xmlns:a16="http://schemas.microsoft.com/office/drawing/2014/main" id="{FEFA6B83-3B5F-AF36-9F54-DC65389CD7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1B71A8-3F77-513F-0EB2-C870D5A96A9E}"/>
              </a:ext>
            </a:extLst>
          </p:cNvPr>
          <p:cNvSpPr>
            <a:spLocks noGrp="1"/>
          </p:cNvSpPr>
          <p:nvPr>
            <p:ph type="sldNum" sz="quarter" idx="12"/>
          </p:nvPr>
        </p:nvSpPr>
        <p:spPr/>
        <p:txBody>
          <a:bodyPr/>
          <a:lstStyle/>
          <a:p>
            <a:fld id="{501297D0-74CC-504B-9F0D-BA4415BD4013}" type="slidenum">
              <a:rPr lang="en-US" smtClean="0"/>
              <a:t>‹#›</a:t>
            </a:fld>
            <a:endParaRPr lang="en-US" dirty="0"/>
          </a:p>
        </p:txBody>
      </p:sp>
    </p:spTree>
    <p:extLst>
      <p:ext uri="{BB962C8B-B14F-4D97-AF65-F5344CB8AC3E}">
        <p14:creationId xmlns:p14="http://schemas.microsoft.com/office/powerpoint/2010/main" val="635859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2321-5D66-4621-E0E5-74B2E8A87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DA94AE-8016-E3A0-2EB3-37373F9D5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1B96-6E17-DC9F-42FE-E86AEAAA5CAE}"/>
              </a:ext>
            </a:extLst>
          </p:cNvPr>
          <p:cNvSpPr>
            <a:spLocks noGrp="1"/>
          </p:cNvSpPr>
          <p:nvPr>
            <p:ph type="dt" sz="half" idx="10"/>
          </p:nvPr>
        </p:nvSpPr>
        <p:spPr/>
        <p:txBody>
          <a:bodyPr/>
          <a:lstStyle/>
          <a:p>
            <a:fld id="{5F09DC3E-3598-5C4E-AC82-AC1B0BF7DD44}" type="datetimeFigureOut">
              <a:rPr lang="en-US" smtClean="0"/>
              <a:t>3/31/2025</a:t>
            </a:fld>
            <a:endParaRPr lang="en-US" dirty="0"/>
          </a:p>
        </p:txBody>
      </p:sp>
      <p:sp>
        <p:nvSpPr>
          <p:cNvPr id="5" name="Footer Placeholder 4">
            <a:extLst>
              <a:ext uri="{FF2B5EF4-FFF2-40B4-BE49-F238E27FC236}">
                <a16:creationId xmlns:a16="http://schemas.microsoft.com/office/drawing/2014/main" id="{FA9C68F8-D996-254D-A9F7-64ED957272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D90D29-AEBF-E68C-481E-CE20742D86D7}"/>
              </a:ext>
            </a:extLst>
          </p:cNvPr>
          <p:cNvSpPr>
            <a:spLocks noGrp="1"/>
          </p:cNvSpPr>
          <p:nvPr>
            <p:ph type="sldNum" sz="quarter" idx="12"/>
          </p:nvPr>
        </p:nvSpPr>
        <p:spPr/>
        <p:txBody>
          <a:bodyPr/>
          <a:lstStyle/>
          <a:p>
            <a:fld id="{501297D0-74CC-504B-9F0D-BA4415BD4013}" type="slidenum">
              <a:rPr lang="en-US" smtClean="0"/>
              <a:t>‹#›</a:t>
            </a:fld>
            <a:endParaRPr lang="en-US" dirty="0"/>
          </a:p>
        </p:txBody>
      </p:sp>
    </p:spTree>
    <p:extLst>
      <p:ext uri="{BB962C8B-B14F-4D97-AF65-F5344CB8AC3E}">
        <p14:creationId xmlns:p14="http://schemas.microsoft.com/office/powerpoint/2010/main" val="408356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1D25-3F81-C4B3-B5CE-6E02DB636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E8B061-BC47-B455-31B5-838EAFD703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7644EA-0E8E-1E0F-C207-8BB1498A3826}"/>
              </a:ext>
            </a:extLst>
          </p:cNvPr>
          <p:cNvSpPr>
            <a:spLocks noGrp="1"/>
          </p:cNvSpPr>
          <p:nvPr>
            <p:ph type="dt" sz="half" idx="10"/>
          </p:nvPr>
        </p:nvSpPr>
        <p:spPr/>
        <p:txBody>
          <a:bodyPr/>
          <a:lstStyle/>
          <a:p>
            <a:fld id="{5F09DC3E-3598-5C4E-AC82-AC1B0BF7DD44}" type="datetimeFigureOut">
              <a:rPr lang="en-US" smtClean="0"/>
              <a:t>3/31/2025</a:t>
            </a:fld>
            <a:endParaRPr lang="en-US" dirty="0"/>
          </a:p>
        </p:txBody>
      </p:sp>
      <p:sp>
        <p:nvSpPr>
          <p:cNvPr id="5" name="Footer Placeholder 4">
            <a:extLst>
              <a:ext uri="{FF2B5EF4-FFF2-40B4-BE49-F238E27FC236}">
                <a16:creationId xmlns:a16="http://schemas.microsoft.com/office/drawing/2014/main" id="{293F941B-34E5-FD3C-000C-9FC01FED02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F5082F-11A9-281D-A397-DD4F94B1B500}"/>
              </a:ext>
            </a:extLst>
          </p:cNvPr>
          <p:cNvSpPr>
            <a:spLocks noGrp="1"/>
          </p:cNvSpPr>
          <p:nvPr>
            <p:ph type="sldNum" sz="quarter" idx="12"/>
          </p:nvPr>
        </p:nvSpPr>
        <p:spPr/>
        <p:txBody>
          <a:bodyPr/>
          <a:lstStyle/>
          <a:p>
            <a:fld id="{501297D0-74CC-504B-9F0D-BA4415BD4013}" type="slidenum">
              <a:rPr lang="en-US" smtClean="0"/>
              <a:t>‹#›</a:t>
            </a:fld>
            <a:endParaRPr lang="en-US" dirty="0"/>
          </a:p>
        </p:txBody>
      </p:sp>
    </p:spTree>
    <p:extLst>
      <p:ext uri="{BB962C8B-B14F-4D97-AF65-F5344CB8AC3E}">
        <p14:creationId xmlns:p14="http://schemas.microsoft.com/office/powerpoint/2010/main" val="404791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6F3C7-E713-03A2-AB47-2CCF5ACD76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A5DED-1AAA-612F-EFA0-FEF6DEF815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CB2BCC-307D-3945-E5EA-E36B0EEB79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9648D3-96D0-6D7C-F09B-32B34EDFE707}"/>
              </a:ext>
            </a:extLst>
          </p:cNvPr>
          <p:cNvSpPr>
            <a:spLocks noGrp="1"/>
          </p:cNvSpPr>
          <p:nvPr>
            <p:ph type="dt" sz="half" idx="10"/>
          </p:nvPr>
        </p:nvSpPr>
        <p:spPr/>
        <p:txBody>
          <a:bodyPr/>
          <a:lstStyle/>
          <a:p>
            <a:fld id="{5F09DC3E-3598-5C4E-AC82-AC1B0BF7DD44}" type="datetimeFigureOut">
              <a:rPr lang="en-US" smtClean="0"/>
              <a:t>3/31/2025</a:t>
            </a:fld>
            <a:endParaRPr lang="en-US" dirty="0"/>
          </a:p>
        </p:txBody>
      </p:sp>
      <p:sp>
        <p:nvSpPr>
          <p:cNvPr id="6" name="Footer Placeholder 5">
            <a:extLst>
              <a:ext uri="{FF2B5EF4-FFF2-40B4-BE49-F238E27FC236}">
                <a16:creationId xmlns:a16="http://schemas.microsoft.com/office/drawing/2014/main" id="{93A00073-1999-A8D8-4197-576E735C4E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5927A4-914C-90CE-D7CD-7C5E54A7C303}"/>
              </a:ext>
            </a:extLst>
          </p:cNvPr>
          <p:cNvSpPr>
            <a:spLocks noGrp="1"/>
          </p:cNvSpPr>
          <p:nvPr>
            <p:ph type="sldNum" sz="quarter" idx="12"/>
          </p:nvPr>
        </p:nvSpPr>
        <p:spPr/>
        <p:txBody>
          <a:bodyPr/>
          <a:lstStyle/>
          <a:p>
            <a:fld id="{501297D0-74CC-504B-9F0D-BA4415BD4013}" type="slidenum">
              <a:rPr lang="en-US" smtClean="0"/>
              <a:t>‹#›</a:t>
            </a:fld>
            <a:endParaRPr lang="en-US" dirty="0"/>
          </a:p>
        </p:txBody>
      </p:sp>
    </p:spTree>
    <p:extLst>
      <p:ext uri="{BB962C8B-B14F-4D97-AF65-F5344CB8AC3E}">
        <p14:creationId xmlns:p14="http://schemas.microsoft.com/office/powerpoint/2010/main" val="285450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AFF0-3BA1-2D23-3BBA-2D1330D5A6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1AE765-814F-E8A0-7D25-DA06359B62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5A9297-3F25-5C4E-3CB7-014F88A78D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A9C650-FC57-7F41-D341-298F0B87D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8630DA-4C90-77EF-4662-C8788C9884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BB13BD-AD83-DCC1-F75A-44CCAD2BA6F4}"/>
              </a:ext>
            </a:extLst>
          </p:cNvPr>
          <p:cNvSpPr>
            <a:spLocks noGrp="1"/>
          </p:cNvSpPr>
          <p:nvPr>
            <p:ph type="dt" sz="half" idx="10"/>
          </p:nvPr>
        </p:nvSpPr>
        <p:spPr/>
        <p:txBody>
          <a:bodyPr/>
          <a:lstStyle/>
          <a:p>
            <a:fld id="{5F09DC3E-3598-5C4E-AC82-AC1B0BF7DD44}" type="datetimeFigureOut">
              <a:rPr lang="en-US" smtClean="0"/>
              <a:t>3/31/2025</a:t>
            </a:fld>
            <a:endParaRPr lang="en-US" dirty="0"/>
          </a:p>
        </p:txBody>
      </p:sp>
      <p:sp>
        <p:nvSpPr>
          <p:cNvPr id="8" name="Footer Placeholder 7">
            <a:extLst>
              <a:ext uri="{FF2B5EF4-FFF2-40B4-BE49-F238E27FC236}">
                <a16:creationId xmlns:a16="http://schemas.microsoft.com/office/drawing/2014/main" id="{C37B00ED-FA2A-BE23-F0C1-3CD4EB6FAC2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84CBEDF-D8E5-BDB0-A4C9-EFE01A392006}"/>
              </a:ext>
            </a:extLst>
          </p:cNvPr>
          <p:cNvSpPr>
            <a:spLocks noGrp="1"/>
          </p:cNvSpPr>
          <p:nvPr>
            <p:ph type="sldNum" sz="quarter" idx="12"/>
          </p:nvPr>
        </p:nvSpPr>
        <p:spPr/>
        <p:txBody>
          <a:bodyPr/>
          <a:lstStyle/>
          <a:p>
            <a:fld id="{501297D0-74CC-504B-9F0D-BA4415BD4013}" type="slidenum">
              <a:rPr lang="en-US" smtClean="0"/>
              <a:t>‹#›</a:t>
            </a:fld>
            <a:endParaRPr lang="en-US" dirty="0"/>
          </a:p>
        </p:txBody>
      </p:sp>
    </p:spTree>
    <p:extLst>
      <p:ext uri="{BB962C8B-B14F-4D97-AF65-F5344CB8AC3E}">
        <p14:creationId xmlns:p14="http://schemas.microsoft.com/office/powerpoint/2010/main" val="65199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EEB3-AEC0-BF3B-851F-21BC9494A7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F5643-6691-E42C-4848-A1855BC0332D}"/>
              </a:ext>
            </a:extLst>
          </p:cNvPr>
          <p:cNvSpPr>
            <a:spLocks noGrp="1"/>
          </p:cNvSpPr>
          <p:nvPr>
            <p:ph type="dt" sz="half" idx="10"/>
          </p:nvPr>
        </p:nvSpPr>
        <p:spPr/>
        <p:txBody>
          <a:bodyPr/>
          <a:lstStyle/>
          <a:p>
            <a:fld id="{5F09DC3E-3598-5C4E-AC82-AC1B0BF7DD44}" type="datetimeFigureOut">
              <a:rPr lang="en-US" smtClean="0"/>
              <a:t>3/31/2025</a:t>
            </a:fld>
            <a:endParaRPr lang="en-US" dirty="0"/>
          </a:p>
        </p:txBody>
      </p:sp>
      <p:sp>
        <p:nvSpPr>
          <p:cNvPr id="4" name="Footer Placeholder 3">
            <a:extLst>
              <a:ext uri="{FF2B5EF4-FFF2-40B4-BE49-F238E27FC236}">
                <a16:creationId xmlns:a16="http://schemas.microsoft.com/office/drawing/2014/main" id="{89492342-C83C-0087-5AF6-7E0F0C05DF5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85C672-4FFF-AF61-5925-F5ED582DD198}"/>
              </a:ext>
            </a:extLst>
          </p:cNvPr>
          <p:cNvSpPr>
            <a:spLocks noGrp="1"/>
          </p:cNvSpPr>
          <p:nvPr>
            <p:ph type="sldNum" sz="quarter" idx="12"/>
          </p:nvPr>
        </p:nvSpPr>
        <p:spPr/>
        <p:txBody>
          <a:bodyPr/>
          <a:lstStyle/>
          <a:p>
            <a:fld id="{501297D0-74CC-504B-9F0D-BA4415BD4013}" type="slidenum">
              <a:rPr lang="en-US" smtClean="0"/>
              <a:t>‹#›</a:t>
            </a:fld>
            <a:endParaRPr lang="en-US" dirty="0"/>
          </a:p>
        </p:txBody>
      </p:sp>
    </p:spTree>
    <p:extLst>
      <p:ext uri="{BB962C8B-B14F-4D97-AF65-F5344CB8AC3E}">
        <p14:creationId xmlns:p14="http://schemas.microsoft.com/office/powerpoint/2010/main" val="89645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263198-E725-2E5D-6CFA-F3B81F6AFE64}"/>
              </a:ext>
            </a:extLst>
          </p:cNvPr>
          <p:cNvSpPr>
            <a:spLocks noGrp="1"/>
          </p:cNvSpPr>
          <p:nvPr>
            <p:ph type="dt" sz="half" idx="10"/>
          </p:nvPr>
        </p:nvSpPr>
        <p:spPr/>
        <p:txBody>
          <a:bodyPr/>
          <a:lstStyle/>
          <a:p>
            <a:fld id="{5F09DC3E-3598-5C4E-AC82-AC1B0BF7DD44}" type="datetimeFigureOut">
              <a:rPr lang="en-US" smtClean="0"/>
              <a:t>3/31/2025</a:t>
            </a:fld>
            <a:endParaRPr lang="en-US" dirty="0"/>
          </a:p>
        </p:txBody>
      </p:sp>
      <p:sp>
        <p:nvSpPr>
          <p:cNvPr id="3" name="Footer Placeholder 2">
            <a:extLst>
              <a:ext uri="{FF2B5EF4-FFF2-40B4-BE49-F238E27FC236}">
                <a16:creationId xmlns:a16="http://schemas.microsoft.com/office/drawing/2014/main" id="{74FBA34B-C10B-7CB0-5151-DB820375D41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C7FF4A4-FB11-35E2-2573-2AE200EBD10C}"/>
              </a:ext>
            </a:extLst>
          </p:cNvPr>
          <p:cNvSpPr>
            <a:spLocks noGrp="1"/>
          </p:cNvSpPr>
          <p:nvPr>
            <p:ph type="sldNum" sz="quarter" idx="12"/>
          </p:nvPr>
        </p:nvSpPr>
        <p:spPr/>
        <p:txBody>
          <a:bodyPr/>
          <a:lstStyle/>
          <a:p>
            <a:fld id="{501297D0-74CC-504B-9F0D-BA4415BD4013}" type="slidenum">
              <a:rPr lang="en-US" smtClean="0"/>
              <a:t>‹#›</a:t>
            </a:fld>
            <a:endParaRPr lang="en-US" dirty="0"/>
          </a:p>
        </p:txBody>
      </p:sp>
    </p:spTree>
    <p:extLst>
      <p:ext uri="{BB962C8B-B14F-4D97-AF65-F5344CB8AC3E}">
        <p14:creationId xmlns:p14="http://schemas.microsoft.com/office/powerpoint/2010/main" val="277008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CAB9-E217-9A7E-8105-42A536E0F0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AA4D42-251C-68A9-B7FB-1A419DF41A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F66C15-FEEA-7058-0802-05A092175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34E9EF-A01E-23D1-119D-AB2B0BE8EE90}"/>
              </a:ext>
            </a:extLst>
          </p:cNvPr>
          <p:cNvSpPr>
            <a:spLocks noGrp="1"/>
          </p:cNvSpPr>
          <p:nvPr>
            <p:ph type="dt" sz="half" idx="10"/>
          </p:nvPr>
        </p:nvSpPr>
        <p:spPr/>
        <p:txBody>
          <a:bodyPr/>
          <a:lstStyle/>
          <a:p>
            <a:fld id="{5F09DC3E-3598-5C4E-AC82-AC1B0BF7DD44}" type="datetimeFigureOut">
              <a:rPr lang="en-US" smtClean="0"/>
              <a:t>3/31/2025</a:t>
            </a:fld>
            <a:endParaRPr lang="en-US" dirty="0"/>
          </a:p>
        </p:txBody>
      </p:sp>
      <p:sp>
        <p:nvSpPr>
          <p:cNvPr id="6" name="Footer Placeholder 5">
            <a:extLst>
              <a:ext uri="{FF2B5EF4-FFF2-40B4-BE49-F238E27FC236}">
                <a16:creationId xmlns:a16="http://schemas.microsoft.com/office/drawing/2014/main" id="{6355D8BC-FC2E-9AAE-82A2-1A7F564E4C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611E75-B11B-A5ED-8F1D-3D1B1C5FB8B2}"/>
              </a:ext>
            </a:extLst>
          </p:cNvPr>
          <p:cNvSpPr>
            <a:spLocks noGrp="1"/>
          </p:cNvSpPr>
          <p:nvPr>
            <p:ph type="sldNum" sz="quarter" idx="12"/>
          </p:nvPr>
        </p:nvSpPr>
        <p:spPr/>
        <p:txBody>
          <a:bodyPr/>
          <a:lstStyle/>
          <a:p>
            <a:fld id="{501297D0-74CC-504B-9F0D-BA4415BD4013}" type="slidenum">
              <a:rPr lang="en-US" smtClean="0"/>
              <a:t>‹#›</a:t>
            </a:fld>
            <a:endParaRPr lang="en-US" dirty="0"/>
          </a:p>
        </p:txBody>
      </p:sp>
    </p:spTree>
    <p:extLst>
      <p:ext uri="{BB962C8B-B14F-4D97-AF65-F5344CB8AC3E}">
        <p14:creationId xmlns:p14="http://schemas.microsoft.com/office/powerpoint/2010/main" val="243809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EFF7-9C1A-BC82-F23A-B226F2D16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993380-C05B-AAA3-D891-F0B1011A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7535071-35F0-E83A-4DEE-402D3B56A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9BB529-5CD6-6FAD-1578-819EDA65A7EE}"/>
              </a:ext>
            </a:extLst>
          </p:cNvPr>
          <p:cNvSpPr>
            <a:spLocks noGrp="1"/>
          </p:cNvSpPr>
          <p:nvPr>
            <p:ph type="dt" sz="half" idx="10"/>
          </p:nvPr>
        </p:nvSpPr>
        <p:spPr/>
        <p:txBody>
          <a:bodyPr/>
          <a:lstStyle/>
          <a:p>
            <a:fld id="{5F09DC3E-3598-5C4E-AC82-AC1B0BF7DD44}" type="datetimeFigureOut">
              <a:rPr lang="en-US" smtClean="0"/>
              <a:t>3/31/2025</a:t>
            </a:fld>
            <a:endParaRPr lang="en-US" dirty="0"/>
          </a:p>
        </p:txBody>
      </p:sp>
      <p:sp>
        <p:nvSpPr>
          <p:cNvPr id="6" name="Footer Placeholder 5">
            <a:extLst>
              <a:ext uri="{FF2B5EF4-FFF2-40B4-BE49-F238E27FC236}">
                <a16:creationId xmlns:a16="http://schemas.microsoft.com/office/drawing/2014/main" id="{4442A363-A523-55AF-3B90-7CA86102E8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A45299-B4CF-124B-DBCE-0116AE278C06}"/>
              </a:ext>
            </a:extLst>
          </p:cNvPr>
          <p:cNvSpPr>
            <a:spLocks noGrp="1"/>
          </p:cNvSpPr>
          <p:nvPr>
            <p:ph type="sldNum" sz="quarter" idx="12"/>
          </p:nvPr>
        </p:nvSpPr>
        <p:spPr/>
        <p:txBody>
          <a:bodyPr/>
          <a:lstStyle/>
          <a:p>
            <a:fld id="{501297D0-74CC-504B-9F0D-BA4415BD4013}" type="slidenum">
              <a:rPr lang="en-US" smtClean="0"/>
              <a:t>‹#›</a:t>
            </a:fld>
            <a:endParaRPr lang="en-US" dirty="0"/>
          </a:p>
        </p:txBody>
      </p:sp>
    </p:spTree>
    <p:extLst>
      <p:ext uri="{BB962C8B-B14F-4D97-AF65-F5344CB8AC3E}">
        <p14:creationId xmlns:p14="http://schemas.microsoft.com/office/powerpoint/2010/main" val="423875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48542-8C57-3CDD-10B8-A10A1068C7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EBA244-90A5-2F48-3B63-62D58EA977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29FFF-9A12-AB52-E290-F8F35BB32C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F09DC3E-3598-5C4E-AC82-AC1B0BF7DD44}" type="datetimeFigureOut">
              <a:rPr lang="en-US" smtClean="0"/>
              <a:t>3/31/2025</a:t>
            </a:fld>
            <a:endParaRPr lang="en-US" dirty="0"/>
          </a:p>
        </p:txBody>
      </p:sp>
      <p:sp>
        <p:nvSpPr>
          <p:cNvPr id="5" name="Footer Placeholder 4">
            <a:extLst>
              <a:ext uri="{FF2B5EF4-FFF2-40B4-BE49-F238E27FC236}">
                <a16:creationId xmlns:a16="http://schemas.microsoft.com/office/drawing/2014/main" id="{A11646D6-3051-4E51-1C79-720DC3F55A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8972D18-E12F-54A1-8CF0-3F645E7976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1297D0-74CC-504B-9F0D-BA4415BD4013}" type="slidenum">
              <a:rPr lang="en-US" smtClean="0"/>
              <a:t>‹#›</a:t>
            </a:fld>
            <a:endParaRPr lang="en-US" dirty="0"/>
          </a:p>
        </p:txBody>
      </p:sp>
    </p:spTree>
    <p:extLst>
      <p:ext uri="{BB962C8B-B14F-4D97-AF65-F5344CB8AC3E}">
        <p14:creationId xmlns:p14="http://schemas.microsoft.com/office/powerpoint/2010/main" val="1555969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1.jpeg"/><Relationship Id="rId7" Type="http://schemas.openxmlformats.org/officeDocument/2006/relationships/diagramColors" Target="../diagrams/colors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nfo@csavr.or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A23F-959E-EC70-97FF-E8654847A6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23CD5A-F495-B133-771D-712A2F980AF6}"/>
              </a:ext>
            </a:extLst>
          </p:cNvPr>
          <p:cNvSpPr>
            <a:spLocks noGrp="1"/>
          </p:cNvSpPr>
          <p:nvPr>
            <p:ph type="ctrTitle"/>
          </p:nvPr>
        </p:nvSpPr>
        <p:spPr>
          <a:xfrm>
            <a:off x="1524000" y="1122363"/>
            <a:ext cx="9144000" cy="1221592"/>
          </a:xfrm>
        </p:spPr>
        <p:txBody>
          <a:bodyPr vert="horz" lIns="91440" tIns="45720" rIns="91440" bIns="45720" rtlCol="0" anchor="b">
            <a:normAutofit/>
          </a:bodyPr>
          <a:lstStyle/>
          <a:p>
            <a:pPr algn="ctr"/>
            <a:r>
              <a:rPr lang="en-US" sz="5400" dirty="0"/>
              <a:t>Building on Success</a:t>
            </a:r>
            <a:endParaRPr lang="en-US" sz="3800" dirty="0"/>
          </a:p>
        </p:txBody>
      </p:sp>
      <p:pic>
        <p:nvPicPr>
          <p:cNvPr id="5" name="Picture 4">
            <a:extLst>
              <a:ext uri="{FF2B5EF4-FFF2-40B4-BE49-F238E27FC236}">
                <a16:creationId xmlns:a16="http://schemas.microsoft.com/office/drawing/2014/main" id="{000CE540-2E43-F0C5-6AD3-406F519C00C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02956" y="6044565"/>
            <a:ext cx="1785995" cy="813424"/>
          </a:xfrm>
          <a:prstGeom prst="rect">
            <a:avLst/>
          </a:prstGeom>
        </p:spPr>
      </p:pic>
      <p:pic>
        <p:nvPicPr>
          <p:cNvPr id="6" name="Picture 5">
            <a:extLst>
              <a:ext uri="{FF2B5EF4-FFF2-40B4-BE49-F238E27FC236}">
                <a16:creationId xmlns:a16="http://schemas.microsoft.com/office/drawing/2014/main" id="{F3F5C5C4-1349-D9B7-272C-0E688FEA732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6217920"/>
            <a:ext cx="1511300" cy="711200"/>
          </a:xfrm>
          <a:prstGeom prst="rect">
            <a:avLst/>
          </a:prstGeom>
        </p:spPr>
      </p:pic>
      <p:sp>
        <p:nvSpPr>
          <p:cNvPr id="4" name="Subtitle 3">
            <a:extLst>
              <a:ext uri="{FF2B5EF4-FFF2-40B4-BE49-F238E27FC236}">
                <a16:creationId xmlns:a16="http://schemas.microsoft.com/office/drawing/2014/main" id="{DAF00258-23EB-8263-8177-FA446D42EE97}"/>
              </a:ext>
            </a:extLst>
          </p:cNvPr>
          <p:cNvSpPr>
            <a:spLocks noGrp="1"/>
          </p:cNvSpPr>
          <p:nvPr>
            <p:ph type="subTitle" idx="1"/>
          </p:nvPr>
        </p:nvSpPr>
        <p:spPr>
          <a:xfrm>
            <a:off x="1524000" y="2922104"/>
            <a:ext cx="9144000" cy="1500809"/>
          </a:xfrm>
        </p:spPr>
        <p:txBody>
          <a:bodyPr>
            <a:normAutofit fontScale="92500" lnSpcReduction="10000"/>
          </a:bodyPr>
          <a:lstStyle/>
          <a:p>
            <a:r>
              <a:rPr lang="en-US" dirty="0"/>
              <a:t>Concurrent Session X.X</a:t>
            </a:r>
          </a:p>
          <a:p>
            <a:r>
              <a:rPr lang="en-US" dirty="0"/>
              <a:t>Beyond the Numbers: Advancing Fiscal Management Transparency Through Leadership and Partnership</a:t>
            </a:r>
          </a:p>
          <a:p>
            <a:r>
              <a:rPr lang="en-US" dirty="0"/>
              <a:t>Track #2: Building on Our Success: Fiscal Controls &amp; Management</a:t>
            </a:r>
          </a:p>
          <a:p>
            <a:endParaRPr lang="en-US" dirty="0"/>
          </a:p>
        </p:txBody>
      </p:sp>
    </p:spTree>
    <p:extLst>
      <p:ext uri="{BB962C8B-B14F-4D97-AF65-F5344CB8AC3E}">
        <p14:creationId xmlns:p14="http://schemas.microsoft.com/office/powerpoint/2010/main" val="3068608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E3760F-A544-518E-4A55-C5886C108A3B}"/>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Engaging Leadership at All Levels</a:t>
            </a:r>
          </a:p>
        </p:txBody>
      </p:sp>
      <p:graphicFrame>
        <p:nvGraphicFramePr>
          <p:cNvPr id="5" name="Content Placeholder 2" descr="3 main points of engaging leadership at all levels:&#10;1. Aligning fiscal strategies with service delivery goals.&#10;2. Involving Leadership in the decision-making process.&#10;3. Creating a culture of shared fiscal ressponsibility.">
            <a:extLst>
              <a:ext uri="{FF2B5EF4-FFF2-40B4-BE49-F238E27FC236}">
                <a16:creationId xmlns:a16="http://schemas.microsoft.com/office/drawing/2014/main" id="{3C506D2B-FB1D-A9D6-B41C-9DC612ABD5AD}"/>
              </a:ext>
            </a:extLst>
          </p:cNvPr>
          <p:cNvGraphicFramePr>
            <a:graphicFrameLocks noGrp="1"/>
          </p:cNvGraphicFramePr>
          <p:nvPr>
            <p:ph idx="1"/>
            <p:extLst>
              <p:ext uri="{D42A27DB-BD31-4B8C-83A1-F6EECF244321}">
                <p14:modId xmlns:p14="http://schemas.microsoft.com/office/powerpoint/2010/main" val="374065177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3476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D25C5-2584-74DE-8E1C-AA01672FA9E4}"/>
              </a:ext>
            </a:extLst>
          </p:cNvPr>
          <p:cNvSpPr>
            <a:spLocks noGrp="1"/>
          </p:cNvSpPr>
          <p:nvPr>
            <p:ph type="title"/>
          </p:nvPr>
        </p:nvSpPr>
        <p:spPr/>
        <p:txBody>
          <a:bodyPr/>
          <a:lstStyle/>
          <a:p>
            <a:r>
              <a:rPr lang="en-US" dirty="0"/>
              <a:t>Executive-Level Support</a:t>
            </a:r>
          </a:p>
        </p:txBody>
      </p:sp>
      <p:graphicFrame>
        <p:nvGraphicFramePr>
          <p:cNvPr id="5" name="Content Placeholder 2" descr="Image 1 is a image of money representing fiscal controls.&#10;Image 2 is a image of an organizational chart representing fiscal operational alignment.&#10;Image is an image of team members growing together with focus on improvements.">
            <a:extLst>
              <a:ext uri="{FF2B5EF4-FFF2-40B4-BE49-F238E27FC236}">
                <a16:creationId xmlns:a16="http://schemas.microsoft.com/office/drawing/2014/main" id="{E9078644-3E16-39C0-5F8A-021D1D83732B}"/>
              </a:ext>
            </a:extLst>
          </p:cNvPr>
          <p:cNvGraphicFramePr>
            <a:graphicFrameLocks noGrp="1"/>
          </p:cNvGraphicFramePr>
          <p:nvPr>
            <p:ph idx="1"/>
            <p:extLst>
              <p:ext uri="{D42A27DB-BD31-4B8C-83A1-F6EECF244321}">
                <p14:modId xmlns:p14="http://schemas.microsoft.com/office/powerpoint/2010/main" val="30138365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8572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DEF9-11AA-B4A9-7E55-FF0A1A070A1E}"/>
              </a:ext>
            </a:extLst>
          </p:cNvPr>
          <p:cNvSpPr>
            <a:spLocks noGrp="1"/>
          </p:cNvSpPr>
          <p:nvPr>
            <p:ph type="title"/>
          </p:nvPr>
        </p:nvSpPr>
        <p:spPr/>
        <p:txBody>
          <a:bodyPr/>
          <a:lstStyle/>
          <a:p>
            <a:r>
              <a:rPr lang="en-US" dirty="0"/>
              <a:t>Practical Tools: Fiscal Tracking Spreadsheet</a:t>
            </a:r>
          </a:p>
        </p:txBody>
      </p:sp>
      <p:graphicFrame>
        <p:nvGraphicFramePr>
          <p:cNvPr id="5" name="Content Placeholder 2" descr="This image represents fiscal tracking, weekly spending, what is authorozed to be spent and how monitoring weekly spending supports proactve decision making.">
            <a:extLst>
              <a:ext uri="{FF2B5EF4-FFF2-40B4-BE49-F238E27FC236}">
                <a16:creationId xmlns:a16="http://schemas.microsoft.com/office/drawing/2014/main" id="{D02668AB-8125-CB89-F0C3-CC86D416C451}"/>
              </a:ext>
            </a:extLst>
          </p:cNvPr>
          <p:cNvGraphicFramePr>
            <a:graphicFrameLocks noGrp="1"/>
          </p:cNvGraphicFramePr>
          <p:nvPr>
            <p:ph idx="1"/>
            <p:extLst>
              <p:ext uri="{D42A27DB-BD31-4B8C-83A1-F6EECF244321}">
                <p14:modId xmlns:p14="http://schemas.microsoft.com/office/powerpoint/2010/main" val="25427793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391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3E8966-0268-15D2-A0BF-9A9A0BA5F3A3}"/>
              </a:ext>
            </a:extLst>
          </p:cNvPr>
          <p:cNvSpPr>
            <a:spLocks noGrp="1"/>
          </p:cNvSpPr>
          <p:nvPr>
            <p:ph type="title"/>
          </p:nvPr>
        </p:nvSpPr>
        <p:spPr/>
        <p:txBody>
          <a:bodyPr/>
          <a:lstStyle/>
          <a:p>
            <a:pPr algn="ctr"/>
            <a:r>
              <a:rPr lang="en-US" dirty="0"/>
              <a:t>NJDVRS- Weekly Financial Overview</a:t>
            </a:r>
          </a:p>
        </p:txBody>
      </p:sp>
      <p:graphicFrame>
        <p:nvGraphicFramePr>
          <p:cNvPr id="7" name="Content Placeholder 6">
            <a:extLst>
              <a:ext uri="{FF2B5EF4-FFF2-40B4-BE49-F238E27FC236}">
                <a16:creationId xmlns:a16="http://schemas.microsoft.com/office/drawing/2014/main" id="{8C780922-9C0C-1C90-E660-746DE2197C0E}"/>
              </a:ext>
            </a:extLst>
          </p:cNvPr>
          <p:cNvGraphicFramePr>
            <a:graphicFrameLocks noGrp="1"/>
          </p:cNvGraphicFramePr>
          <p:nvPr>
            <p:ph sz="half" idx="1"/>
            <p:extLst>
              <p:ext uri="{D42A27DB-BD31-4B8C-83A1-F6EECF244321}">
                <p14:modId xmlns:p14="http://schemas.microsoft.com/office/powerpoint/2010/main" val="3849960661"/>
              </p:ext>
            </p:extLst>
          </p:nvPr>
        </p:nvGraphicFramePr>
        <p:xfrm>
          <a:off x="838200" y="1569307"/>
          <a:ext cx="4284611" cy="4923571"/>
        </p:xfrm>
        <a:graphic>
          <a:graphicData uri="http://schemas.openxmlformats.org/drawingml/2006/table">
            <a:tbl>
              <a:tblPr firstRow="1"/>
              <a:tblGrid>
                <a:gridCol w="1889905">
                  <a:extLst>
                    <a:ext uri="{9D8B030D-6E8A-4147-A177-3AD203B41FA5}">
                      <a16:colId xmlns:a16="http://schemas.microsoft.com/office/drawing/2014/main" val="853691566"/>
                    </a:ext>
                  </a:extLst>
                </a:gridCol>
                <a:gridCol w="517109">
                  <a:extLst>
                    <a:ext uri="{9D8B030D-6E8A-4147-A177-3AD203B41FA5}">
                      <a16:colId xmlns:a16="http://schemas.microsoft.com/office/drawing/2014/main" val="2723109696"/>
                    </a:ext>
                  </a:extLst>
                </a:gridCol>
                <a:gridCol w="455548">
                  <a:extLst>
                    <a:ext uri="{9D8B030D-6E8A-4147-A177-3AD203B41FA5}">
                      <a16:colId xmlns:a16="http://schemas.microsoft.com/office/drawing/2014/main" val="3534419216"/>
                    </a:ext>
                  </a:extLst>
                </a:gridCol>
                <a:gridCol w="449392">
                  <a:extLst>
                    <a:ext uri="{9D8B030D-6E8A-4147-A177-3AD203B41FA5}">
                      <a16:colId xmlns:a16="http://schemas.microsoft.com/office/drawing/2014/main" val="3812518683"/>
                    </a:ext>
                  </a:extLst>
                </a:gridCol>
                <a:gridCol w="455548">
                  <a:extLst>
                    <a:ext uri="{9D8B030D-6E8A-4147-A177-3AD203B41FA5}">
                      <a16:colId xmlns:a16="http://schemas.microsoft.com/office/drawing/2014/main" val="2389836866"/>
                    </a:ext>
                  </a:extLst>
                </a:gridCol>
                <a:gridCol w="517109">
                  <a:extLst>
                    <a:ext uri="{9D8B030D-6E8A-4147-A177-3AD203B41FA5}">
                      <a16:colId xmlns:a16="http://schemas.microsoft.com/office/drawing/2014/main" val="3842579571"/>
                    </a:ext>
                  </a:extLst>
                </a:gridCol>
              </a:tblGrid>
              <a:tr h="95350">
                <a:tc gridSpan="6">
                  <a:txBody>
                    <a:bodyPr/>
                    <a:lstStyle/>
                    <a:p>
                      <a:pPr algn="ctr" fontAlgn="b"/>
                      <a:r>
                        <a:rPr lang="en-US" sz="500" b="1" i="0" u="none" strike="noStrike" dirty="0">
                          <a:solidFill>
                            <a:srgbClr val="000000"/>
                          </a:solidFill>
                          <a:effectLst/>
                          <a:latin typeface="Calibri" panose="020F0502020204030204" pitchFamily="34" charset="0"/>
                        </a:rPr>
                        <a:t>VR &amp; PE MONTHLY COST REPORT FFY2025 TOTALS</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1126204"/>
                  </a:ext>
                </a:extLst>
              </a:tr>
              <a:tr h="95350">
                <a:tc gridSpan="6">
                  <a:txBody>
                    <a:bodyPr/>
                    <a:lstStyle/>
                    <a:p>
                      <a:pPr algn="ctr" fontAlgn="b"/>
                      <a:r>
                        <a:rPr lang="en-US" sz="500" b="1" i="0" u="sng" strike="noStrike" dirty="0">
                          <a:solidFill>
                            <a:srgbClr val="000000"/>
                          </a:solidFill>
                          <a:effectLst/>
                          <a:latin typeface="Calibri" panose="020F0502020204030204" pitchFamily="34" charset="0"/>
                        </a:rPr>
                        <a:t>AUTHORIZATIONS/WARRANTS PAID</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3265498"/>
                  </a:ext>
                </a:extLst>
              </a:tr>
              <a:tr h="86110">
                <a:tc>
                  <a:txBody>
                    <a:bodyPr/>
                    <a:lstStyle/>
                    <a:p>
                      <a:pPr algn="ctr" fontAlgn="b"/>
                      <a:r>
                        <a:rPr lang="en-US" sz="500" b="1"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1" i="0" u="none" strike="noStrike" dirty="0">
                          <a:solidFill>
                            <a:srgbClr val="000000"/>
                          </a:solidFill>
                          <a:effectLst/>
                          <a:latin typeface="Calibri" panose="020F0502020204030204" pitchFamily="34" charset="0"/>
                        </a:rPr>
                        <a:t>WEEK OF</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1" i="0" u="none" strike="noStrike" dirty="0">
                          <a:solidFill>
                            <a:srgbClr val="000000"/>
                          </a:solidFill>
                          <a:effectLst/>
                          <a:latin typeface="Calibri" panose="020F0502020204030204" pitchFamily="34" charset="0"/>
                        </a:rPr>
                        <a:t>WEEK OF</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1" i="0" u="none" strike="noStrike" dirty="0">
                          <a:solidFill>
                            <a:srgbClr val="000000"/>
                          </a:solidFill>
                          <a:effectLst/>
                          <a:latin typeface="Calibri" panose="020F0502020204030204" pitchFamily="34" charset="0"/>
                        </a:rPr>
                        <a:t>WEEK OF</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1" i="0" u="none" strike="noStrike" dirty="0">
                          <a:solidFill>
                            <a:srgbClr val="000000"/>
                          </a:solidFill>
                          <a:effectLst/>
                          <a:latin typeface="Calibri" panose="020F0502020204030204" pitchFamily="34" charset="0"/>
                        </a:rPr>
                        <a:t>WEEK OF</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1"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21382401"/>
                  </a:ext>
                </a:extLst>
              </a:tr>
              <a:tr h="169041">
                <a:tc>
                  <a:txBody>
                    <a:bodyPr/>
                    <a:lstStyle/>
                    <a:p>
                      <a:pPr algn="ctr" fontAlgn="b"/>
                      <a:r>
                        <a:rPr lang="en-US" sz="500" b="1"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1" i="0" u="none" strike="noStrike" dirty="0">
                          <a:solidFill>
                            <a:srgbClr val="000000"/>
                          </a:solidFill>
                          <a:effectLst/>
                          <a:latin typeface="Calibri" panose="020F0502020204030204" pitchFamily="34" charset="0"/>
                        </a:rPr>
                        <a:t>3/3/2025 - 3/7/2025</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1" i="0" u="none" strike="noStrike" dirty="0">
                          <a:solidFill>
                            <a:srgbClr val="000000"/>
                          </a:solidFill>
                          <a:effectLst/>
                          <a:latin typeface="Calibri" panose="020F0502020204030204" pitchFamily="34" charset="0"/>
                        </a:rPr>
                        <a:t>3/10/2025 - 3/14/2025</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1" i="0" u="none" strike="noStrike" dirty="0">
                          <a:solidFill>
                            <a:srgbClr val="000000"/>
                          </a:solidFill>
                          <a:effectLst/>
                          <a:latin typeface="Calibri" panose="020F0502020204030204" pitchFamily="34" charset="0"/>
                        </a:rPr>
                        <a:t>3/17/2025 - 3/21/2025</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1" i="0" u="none" strike="noStrike" dirty="0">
                          <a:solidFill>
                            <a:srgbClr val="000000"/>
                          </a:solidFill>
                          <a:effectLst/>
                          <a:latin typeface="Calibri" panose="020F0502020204030204" pitchFamily="34" charset="0"/>
                        </a:rPr>
                        <a:t>3/24/2025 - 3/28/2025</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1" i="0" u="none" strike="noStrike" dirty="0">
                          <a:solidFill>
                            <a:srgbClr val="000000"/>
                          </a:solidFill>
                          <a:effectLst/>
                          <a:latin typeface="Calibri" panose="020F0502020204030204" pitchFamily="34" charset="0"/>
                        </a:rPr>
                        <a:t>MONTHLY TOTALS</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888356100"/>
                  </a:ext>
                </a:extLst>
              </a:tr>
              <a:tr h="86110">
                <a:tc>
                  <a:txBody>
                    <a:bodyPr/>
                    <a:lstStyle/>
                    <a:p>
                      <a:pPr algn="l" fontAlgn="b"/>
                      <a:r>
                        <a:rPr lang="en-US" sz="500" b="0" i="0" u="none" strike="noStrike" dirty="0">
                          <a:solidFill>
                            <a:srgbClr val="000000"/>
                          </a:solidFill>
                          <a:effectLst/>
                          <a:latin typeface="Calibri" panose="020F0502020204030204" pitchFamily="34" charset="0"/>
                        </a:rPr>
                        <a:t>Total Authorizations Paid for all DVRS Service - PE Only</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$15,761.00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$15,636.00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$12,240.00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$43,637.00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37324570"/>
                  </a:ext>
                </a:extLst>
              </a:tr>
              <a:tr h="86110">
                <a:tc>
                  <a:txBody>
                    <a:bodyPr/>
                    <a:lstStyle/>
                    <a:p>
                      <a:pPr algn="l" fontAlgn="b"/>
                      <a:r>
                        <a:rPr lang="en-US" sz="500" b="0" i="0" u="none" strike="noStrike" dirty="0">
                          <a:solidFill>
                            <a:srgbClr val="000000"/>
                          </a:solidFill>
                          <a:effectLst/>
                          <a:latin typeface="Calibri" panose="020F0502020204030204" pitchFamily="34" charset="0"/>
                        </a:rPr>
                        <a:t>Total Authorizations Paid for all DVRS Service - VR Only</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$728,227.00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$415,012.00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$442,116.00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$1,585,355.00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45508681"/>
                  </a:ext>
                </a:extLst>
              </a:tr>
              <a:tr h="86110">
                <a:tc>
                  <a:txBody>
                    <a:bodyPr/>
                    <a:lstStyle/>
                    <a:p>
                      <a:pPr algn="l" fontAlgn="b"/>
                      <a:r>
                        <a:rPr lang="en-US" sz="500" b="1"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1"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36075087"/>
                  </a:ext>
                </a:extLst>
              </a:tr>
              <a:tr h="86110">
                <a:tc>
                  <a:txBody>
                    <a:bodyPr/>
                    <a:lstStyle/>
                    <a:p>
                      <a:pPr algn="l" fontAlgn="b"/>
                      <a:r>
                        <a:rPr lang="en-US" sz="500" b="1" i="0" u="none" strike="noStrike" dirty="0">
                          <a:solidFill>
                            <a:srgbClr val="000000"/>
                          </a:solidFill>
                          <a:effectLst/>
                          <a:latin typeface="Calibri" panose="020F0502020204030204" pitchFamily="34" charset="0"/>
                        </a:rPr>
                        <a:t>Total Authorizations Paid for all DVRS Services VR &amp; PE</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$743,988.00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$430,648.00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$454,356.00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1"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$1,628,992.00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345874783"/>
                  </a:ext>
                </a:extLst>
              </a:tr>
              <a:tr h="86110">
                <a:tc>
                  <a:txBody>
                    <a:bodyPr/>
                    <a:lstStyle/>
                    <a:p>
                      <a:pPr algn="ctr" fontAlgn="b"/>
                      <a:r>
                        <a:rPr lang="en-US" sz="500" b="1" i="0" u="none" strike="noStrike" dirty="0">
                          <a:solidFill>
                            <a:srgbClr val="000000"/>
                          </a:solidFill>
                          <a:effectLst/>
                          <a:latin typeface="Calibri" panose="020F0502020204030204" pitchFamily="34" charset="0"/>
                        </a:rPr>
                        <a:t> NEW CONSOLIDATED SERVICE CATEGORIES</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1"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9040445"/>
                  </a:ext>
                </a:extLst>
              </a:tr>
              <a:tr h="86110">
                <a:tc>
                  <a:txBody>
                    <a:bodyPr/>
                    <a:lstStyle/>
                    <a:p>
                      <a:pPr algn="l" rtl="0" fontAlgn="t"/>
                      <a:r>
                        <a:rPr lang="en-US" sz="500" b="0" i="0" u="none" strike="noStrike" dirty="0">
                          <a:solidFill>
                            <a:srgbClr val="000000"/>
                          </a:solidFill>
                          <a:effectLst/>
                          <a:latin typeface="Calibri" panose="020F0502020204030204" pitchFamily="34" charset="0"/>
                        </a:rPr>
                        <a:t>ASSESSMENT</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$682.00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$2,690.00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$1,433.00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$4,805.00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82372482"/>
                  </a:ext>
                </a:extLst>
              </a:tr>
              <a:tr h="86110">
                <a:tc>
                  <a:txBody>
                    <a:bodyPr/>
                    <a:lstStyle/>
                    <a:p>
                      <a:pPr algn="l" rtl="0" fontAlgn="t"/>
                      <a:r>
                        <a:rPr lang="en-US" sz="500" b="0" i="0" u="none" strike="noStrike" dirty="0">
                          <a:solidFill>
                            <a:srgbClr val="000000"/>
                          </a:solidFill>
                          <a:effectLst/>
                          <a:latin typeface="Calibri" panose="020F0502020204030204" pitchFamily="34" charset="0"/>
                        </a:rPr>
                        <a:t>BENEFITS COUNSELING AVAILABLE PRIOR TO IPE</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$950.00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$500.00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$750.00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$2,200.00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16906951"/>
                  </a:ext>
                </a:extLst>
              </a:tr>
              <a:tr h="86110">
                <a:tc>
                  <a:txBody>
                    <a:bodyPr/>
                    <a:lstStyle/>
                    <a:p>
                      <a:pPr algn="l" rtl="0" fontAlgn="t"/>
                      <a:r>
                        <a:rPr lang="en-US" sz="500" b="0" i="0" u="none" strike="noStrike" dirty="0">
                          <a:solidFill>
                            <a:srgbClr val="000000"/>
                          </a:solidFill>
                          <a:effectLst/>
                          <a:latin typeface="Calibri" panose="020F0502020204030204" pitchFamily="34" charset="0"/>
                        </a:rPr>
                        <a:t>BENEFITS COUNSELING PHASE 2 EMPLOYED</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$800.00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$750.00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$1,550.00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708202079"/>
                  </a:ext>
                </a:extLst>
              </a:tr>
              <a:tr h="86110">
                <a:tc>
                  <a:txBody>
                    <a:bodyPr/>
                    <a:lstStyle/>
                    <a:p>
                      <a:pPr algn="l" rtl="0" fontAlgn="t"/>
                      <a:r>
                        <a:rPr lang="en-US" sz="500" b="0" i="0" u="none" strike="noStrike" dirty="0">
                          <a:solidFill>
                            <a:srgbClr val="000000"/>
                          </a:solidFill>
                          <a:effectLst/>
                          <a:latin typeface="Calibri" panose="020F0502020204030204" pitchFamily="34" charset="0"/>
                        </a:rPr>
                        <a:t>BENEFITS COUNSELING SPECIAL CIRCUMSTANCES</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$58.00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$58.00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254806137"/>
                  </a:ext>
                </a:extLst>
              </a:tr>
              <a:tr h="86110">
                <a:tc>
                  <a:txBody>
                    <a:bodyPr/>
                    <a:lstStyle/>
                    <a:p>
                      <a:pPr algn="l" rtl="0" fontAlgn="t"/>
                      <a:r>
                        <a:rPr lang="en-US" sz="500" b="0" i="0" u="none" strike="noStrike" dirty="0">
                          <a:solidFill>
                            <a:srgbClr val="000000"/>
                          </a:solidFill>
                          <a:effectLst/>
                          <a:latin typeface="Calibri" panose="020F0502020204030204" pitchFamily="34" charset="0"/>
                        </a:rPr>
                        <a:t>BENEFITS PLANNING PHASE 1 PRE-EMPLOYMENT with IPE</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$7,700.00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$2,800.00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$7,000.00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$17,500.00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90550182"/>
                  </a:ext>
                </a:extLst>
              </a:tr>
              <a:tr h="86110">
                <a:tc>
                  <a:txBody>
                    <a:bodyPr/>
                    <a:lstStyle/>
                    <a:p>
                      <a:pPr algn="l" rtl="0" fontAlgn="t"/>
                      <a:r>
                        <a:rPr lang="en-US" sz="500" b="0" i="0" u="none" strike="noStrike" dirty="0">
                          <a:solidFill>
                            <a:srgbClr val="000000"/>
                          </a:solidFill>
                          <a:effectLst/>
                          <a:latin typeface="Calibri" panose="020F0502020204030204" pitchFamily="34" charset="0"/>
                        </a:rPr>
                        <a:t>COMMUNITY COLLEGE</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$25,429.00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$1,036.00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$21,532.00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$47,997.00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1144571"/>
                  </a:ext>
                </a:extLst>
              </a:tr>
              <a:tr h="86110">
                <a:tc>
                  <a:txBody>
                    <a:bodyPr/>
                    <a:lstStyle/>
                    <a:p>
                      <a:pPr algn="l" rtl="0" fontAlgn="t"/>
                      <a:r>
                        <a:rPr lang="en-US" sz="500" b="0" i="0" u="none" strike="noStrike" dirty="0">
                          <a:solidFill>
                            <a:srgbClr val="000000"/>
                          </a:solidFill>
                          <a:effectLst/>
                          <a:latin typeface="Calibri" panose="020F0502020204030204" pitchFamily="34" charset="0"/>
                        </a:rPr>
                        <a:t>CUSTOMIZED EMPLOYMENT SERVICES (CE)</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38237591"/>
                  </a:ext>
                </a:extLst>
              </a:tr>
              <a:tr h="86110">
                <a:tc>
                  <a:txBody>
                    <a:bodyPr/>
                    <a:lstStyle/>
                    <a:p>
                      <a:pPr algn="l" rtl="0" fontAlgn="t"/>
                      <a:r>
                        <a:rPr lang="en-US" sz="500" b="0" i="0" u="none" strike="noStrike" dirty="0">
                          <a:solidFill>
                            <a:srgbClr val="000000"/>
                          </a:solidFill>
                          <a:effectLst/>
                          <a:latin typeface="Calibri" panose="020F0502020204030204" pitchFamily="34" charset="0"/>
                        </a:rPr>
                        <a:t>DIAGNOSIS AND TREATMANT OF IMPAIRMENT</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$1,241.00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$1,241.00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68486151"/>
                  </a:ext>
                </a:extLst>
              </a:tr>
              <a:tr h="86110">
                <a:tc>
                  <a:txBody>
                    <a:bodyPr/>
                    <a:lstStyle/>
                    <a:p>
                      <a:pPr algn="l" rtl="0" fontAlgn="t"/>
                      <a:r>
                        <a:rPr lang="en-US" sz="500" b="0" i="0" u="none" strike="noStrike" dirty="0">
                          <a:solidFill>
                            <a:srgbClr val="000000"/>
                          </a:solidFill>
                          <a:effectLst/>
                          <a:latin typeface="Calibri" panose="020F0502020204030204" pitchFamily="34" charset="0"/>
                        </a:rPr>
                        <a:t>FOLLOW-UP SERVICES</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$300.00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$300.00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$300.00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$900.00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46834781"/>
                  </a:ext>
                </a:extLst>
              </a:tr>
              <a:tr h="86110">
                <a:tc>
                  <a:txBody>
                    <a:bodyPr/>
                    <a:lstStyle/>
                    <a:p>
                      <a:pPr algn="l" rtl="0" fontAlgn="t"/>
                      <a:r>
                        <a:rPr lang="en-US" sz="500" b="0" i="0" u="none" strike="noStrike" dirty="0">
                          <a:solidFill>
                            <a:srgbClr val="000000"/>
                          </a:solidFill>
                          <a:effectLst/>
                          <a:latin typeface="Calibri" panose="020F0502020204030204" pitchFamily="34" charset="0"/>
                        </a:rPr>
                        <a:t>FOUR YEAR COLLEGE OR UNIVERSITY</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$3,447.00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$22,018.00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$14,411.00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$39,876.00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85321454"/>
                  </a:ext>
                </a:extLst>
              </a:tr>
              <a:tr h="86110">
                <a:tc>
                  <a:txBody>
                    <a:bodyPr/>
                    <a:lstStyle/>
                    <a:p>
                      <a:pPr algn="l" rtl="0" fontAlgn="t"/>
                      <a:r>
                        <a:rPr lang="en-US" sz="500" b="0" i="0" u="none" strike="noStrike" dirty="0">
                          <a:solidFill>
                            <a:srgbClr val="000000"/>
                          </a:solidFill>
                          <a:effectLst/>
                          <a:latin typeface="Calibri" panose="020F0502020204030204" pitchFamily="34" charset="0"/>
                        </a:rPr>
                        <a:t>GRADUATE COLLEGE OR UNIVERSITY</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$2,704.00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$2,704.00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51048099"/>
                  </a:ext>
                </a:extLst>
              </a:tr>
              <a:tr h="86110">
                <a:tc>
                  <a:txBody>
                    <a:bodyPr/>
                    <a:lstStyle/>
                    <a:p>
                      <a:pPr algn="l" rtl="0" fontAlgn="t"/>
                      <a:r>
                        <a:rPr lang="en-US" sz="500" b="0" i="0" u="none" strike="noStrike" dirty="0">
                          <a:solidFill>
                            <a:srgbClr val="000000"/>
                          </a:solidFill>
                          <a:effectLst/>
                          <a:latin typeface="Calibri" panose="020F0502020204030204" pitchFamily="34" charset="0"/>
                        </a:rPr>
                        <a:t>INTERNSHIP DEVELOPMENT &amp; SUPPORTS (IDS)</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93776051"/>
                  </a:ext>
                </a:extLst>
              </a:tr>
              <a:tr h="86110">
                <a:tc>
                  <a:txBody>
                    <a:bodyPr/>
                    <a:lstStyle/>
                    <a:p>
                      <a:pPr algn="l" rtl="0" fontAlgn="t"/>
                      <a:r>
                        <a:rPr lang="en-US" sz="500" b="0" i="0" u="none" strike="noStrike" dirty="0">
                          <a:solidFill>
                            <a:srgbClr val="000000"/>
                          </a:solidFill>
                          <a:effectLst/>
                          <a:latin typeface="Calibri" panose="020F0502020204030204" pitchFamily="34" charset="0"/>
                        </a:rPr>
                        <a:t>INTERPRETER SERVICES</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$168.40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$163.20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$336.80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$668.40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245451966"/>
                  </a:ext>
                </a:extLst>
              </a:tr>
              <a:tr h="86110">
                <a:tc>
                  <a:txBody>
                    <a:bodyPr/>
                    <a:lstStyle/>
                    <a:p>
                      <a:pPr algn="l" rtl="0" fontAlgn="t"/>
                      <a:r>
                        <a:rPr lang="en-US" sz="500" b="0" i="0" u="none" strike="noStrike" dirty="0">
                          <a:solidFill>
                            <a:srgbClr val="000000"/>
                          </a:solidFill>
                          <a:effectLst/>
                          <a:latin typeface="Calibri" panose="020F0502020204030204" pitchFamily="34" charset="0"/>
                        </a:rPr>
                        <a:t>JOB READINESS TRAINING</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55453104"/>
                  </a:ext>
                </a:extLst>
              </a:tr>
              <a:tr h="86110">
                <a:tc>
                  <a:txBody>
                    <a:bodyPr/>
                    <a:lstStyle/>
                    <a:p>
                      <a:pPr algn="l" rtl="0" fontAlgn="t"/>
                      <a:r>
                        <a:rPr lang="en-US" sz="500" b="0" i="0" u="none" strike="noStrike" dirty="0">
                          <a:solidFill>
                            <a:srgbClr val="000000"/>
                          </a:solidFill>
                          <a:effectLst/>
                          <a:latin typeface="Calibri" panose="020F0502020204030204" pitchFamily="34" charset="0"/>
                        </a:rPr>
                        <a:t>MAINTENANCE</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$750.00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$670.00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$4,875.00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$6,295.00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17937988"/>
                  </a:ext>
                </a:extLst>
              </a:tr>
              <a:tr h="86110">
                <a:tc>
                  <a:txBody>
                    <a:bodyPr/>
                    <a:lstStyle/>
                    <a:p>
                      <a:pPr algn="l" rtl="0" fontAlgn="t"/>
                      <a:r>
                        <a:rPr lang="en-US" sz="500" b="0" i="0" u="none" strike="noStrike" dirty="0">
                          <a:solidFill>
                            <a:srgbClr val="000000"/>
                          </a:solidFill>
                          <a:effectLst/>
                          <a:latin typeface="Calibri" panose="020F0502020204030204" pitchFamily="34" charset="0"/>
                        </a:rPr>
                        <a:t>OCCUPATIONAL or VOCATIONAL TRAINING</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953303982"/>
                  </a:ext>
                </a:extLst>
              </a:tr>
              <a:tr h="86110">
                <a:tc>
                  <a:txBody>
                    <a:bodyPr/>
                    <a:lstStyle/>
                    <a:p>
                      <a:pPr algn="l" rtl="0" fontAlgn="t"/>
                      <a:r>
                        <a:rPr lang="en-US" sz="500" b="0" i="0" u="none" strike="noStrike" dirty="0">
                          <a:solidFill>
                            <a:srgbClr val="000000"/>
                          </a:solidFill>
                          <a:effectLst/>
                          <a:latin typeface="Calibri" panose="020F0502020204030204" pitchFamily="34" charset="0"/>
                        </a:rPr>
                        <a:t>ON THE JOB TRAINING</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55585324"/>
                  </a:ext>
                </a:extLst>
              </a:tr>
              <a:tr h="86110">
                <a:tc>
                  <a:txBody>
                    <a:bodyPr/>
                    <a:lstStyle/>
                    <a:p>
                      <a:pPr algn="l" rtl="0" fontAlgn="t"/>
                      <a:r>
                        <a:rPr lang="en-US" sz="500" b="0" i="0" u="none" strike="noStrike" dirty="0">
                          <a:solidFill>
                            <a:srgbClr val="000000"/>
                          </a:solidFill>
                          <a:effectLst/>
                          <a:latin typeface="Calibri" panose="020F0502020204030204" pitchFamily="34" charset="0"/>
                        </a:rPr>
                        <a:t>OTHER SERVICES</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$88.00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$2,462.00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$2,550.00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21484109"/>
                  </a:ext>
                </a:extLst>
              </a:tr>
              <a:tr h="86110">
                <a:tc>
                  <a:txBody>
                    <a:bodyPr/>
                    <a:lstStyle/>
                    <a:p>
                      <a:pPr algn="l" rtl="0" fontAlgn="t"/>
                      <a:r>
                        <a:rPr lang="en-US" sz="500" b="0" i="0" u="none" strike="noStrike" dirty="0">
                          <a:solidFill>
                            <a:srgbClr val="000000"/>
                          </a:solidFill>
                          <a:effectLst/>
                          <a:latin typeface="Calibri" panose="020F0502020204030204" pitchFamily="34" charset="0"/>
                        </a:rPr>
                        <a:t>OUT-OF-SCHOOL YOUTH EMPLOYMENT SERVICES</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$15,253.00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$11,774.00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$33,094.00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$60,121.00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425924726"/>
                  </a:ext>
                </a:extLst>
              </a:tr>
              <a:tr h="86110">
                <a:tc>
                  <a:txBody>
                    <a:bodyPr/>
                    <a:lstStyle/>
                    <a:p>
                      <a:pPr algn="l" rtl="0" fontAlgn="t"/>
                      <a:r>
                        <a:rPr lang="en-US" sz="500" b="0" i="0" u="none" strike="noStrike" dirty="0">
                          <a:solidFill>
                            <a:srgbClr val="000000"/>
                          </a:solidFill>
                          <a:effectLst/>
                          <a:latin typeface="Calibri" panose="020F0502020204030204" pitchFamily="34" charset="0"/>
                        </a:rPr>
                        <a:t>PE DRIVE-ABILITY - WRT</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502217664"/>
                  </a:ext>
                </a:extLst>
              </a:tr>
              <a:tr h="86110">
                <a:tc>
                  <a:txBody>
                    <a:bodyPr/>
                    <a:lstStyle/>
                    <a:p>
                      <a:pPr algn="l" rtl="0" fontAlgn="t"/>
                      <a:r>
                        <a:rPr lang="en-US" sz="500" b="0" i="0" u="none" strike="noStrike" dirty="0">
                          <a:solidFill>
                            <a:srgbClr val="000000"/>
                          </a:solidFill>
                          <a:effectLst/>
                          <a:latin typeface="Calibri" panose="020F0502020204030204" pitchFamily="34" charset="0"/>
                        </a:rPr>
                        <a:t>PRE-ETS COUNSELING ON ENROLLMENT OPPORTUNITIES</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$507.50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$507.50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57289514"/>
                  </a:ext>
                </a:extLst>
              </a:tr>
              <a:tr h="86110">
                <a:tc>
                  <a:txBody>
                    <a:bodyPr/>
                    <a:lstStyle/>
                    <a:p>
                      <a:pPr algn="l" rtl="0" fontAlgn="t"/>
                      <a:r>
                        <a:rPr lang="en-US" sz="500" b="0" i="0" u="none" strike="noStrike" dirty="0">
                          <a:solidFill>
                            <a:srgbClr val="000000"/>
                          </a:solidFill>
                          <a:effectLst/>
                          <a:latin typeface="Calibri" panose="020F0502020204030204" pitchFamily="34" charset="0"/>
                        </a:rPr>
                        <a:t>PRE-ETS INSTRUCTION IN SELF-ADVOCACY</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$192.50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$192.50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20963433"/>
                  </a:ext>
                </a:extLst>
              </a:tr>
              <a:tr h="86110">
                <a:tc>
                  <a:txBody>
                    <a:bodyPr/>
                    <a:lstStyle/>
                    <a:p>
                      <a:pPr algn="l" rtl="0" fontAlgn="t"/>
                      <a:r>
                        <a:rPr lang="en-US" sz="500" b="0" i="0" u="none" strike="noStrike" dirty="0">
                          <a:solidFill>
                            <a:srgbClr val="000000"/>
                          </a:solidFill>
                          <a:effectLst/>
                          <a:latin typeface="Calibri" panose="020F0502020204030204" pitchFamily="34" charset="0"/>
                        </a:rPr>
                        <a:t>PRE-ETS JOB EXPLORATION COUNSELING</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$682.50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$682.50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50868317"/>
                  </a:ext>
                </a:extLst>
              </a:tr>
              <a:tr h="86110">
                <a:tc>
                  <a:txBody>
                    <a:bodyPr/>
                    <a:lstStyle/>
                    <a:p>
                      <a:pPr algn="l" rtl="0" fontAlgn="t"/>
                      <a:r>
                        <a:rPr lang="en-US" sz="500" b="0" i="0" u="none" strike="noStrike" dirty="0">
                          <a:solidFill>
                            <a:srgbClr val="000000"/>
                          </a:solidFill>
                          <a:effectLst/>
                          <a:latin typeface="Calibri" panose="020F0502020204030204" pitchFamily="34" charset="0"/>
                        </a:rPr>
                        <a:t>Pre-ETS SAFA</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$1,604.00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$304.00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$5,125.00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$7,033.00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96048505"/>
                  </a:ext>
                </a:extLst>
              </a:tr>
              <a:tr h="86110">
                <a:tc>
                  <a:txBody>
                    <a:bodyPr/>
                    <a:lstStyle/>
                    <a:p>
                      <a:pPr algn="l" rtl="0" fontAlgn="t"/>
                      <a:r>
                        <a:rPr lang="en-US" sz="500" b="0" i="0" u="none" strike="noStrike" dirty="0">
                          <a:solidFill>
                            <a:srgbClr val="000000"/>
                          </a:solidFill>
                          <a:effectLst/>
                          <a:latin typeface="Calibri" panose="020F0502020204030204" pitchFamily="34" charset="0"/>
                        </a:rPr>
                        <a:t>PRE-ETS WORK-BASED LEARNING EXPERIENCES</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$972.00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$279.50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$1,251.50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572107363"/>
                  </a:ext>
                </a:extLst>
              </a:tr>
              <a:tr h="86110">
                <a:tc>
                  <a:txBody>
                    <a:bodyPr/>
                    <a:lstStyle/>
                    <a:p>
                      <a:pPr algn="l" rtl="0" fontAlgn="t"/>
                      <a:r>
                        <a:rPr lang="en-US" sz="500" b="0" i="0" u="none" strike="noStrike" dirty="0">
                          <a:solidFill>
                            <a:srgbClr val="000000"/>
                          </a:solidFill>
                          <a:effectLst/>
                          <a:latin typeface="Calibri" panose="020F0502020204030204" pitchFamily="34" charset="0"/>
                        </a:rPr>
                        <a:t>PRE-ETS WORKPLACE READINESS TRAINING (WRT)</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8293161"/>
                  </a:ext>
                </a:extLst>
              </a:tr>
              <a:tr h="86110">
                <a:tc>
                  <a:txBody>
                    <a:bodyPr/>
                    <a:lstStyle/>
                    <a:p>
                      <a:pPr algn="l" rtl="0" fontAlgn="t"/>
                      <a:r>
                        <a:rPr lang="en-US" sz="500" b="0" i="0" u="none" strike="noStrike" dirty="0">
                          <a:solidFill>
                            <a:srgbClr val="000000"/>
                          </a:solidFill>
                          <a:effectLst/>
                          <a:latin typeface="Calibri" panose="020F0502020204030204" pitchFamily="34" charset="0"/>
                        </a:rPr>
                        <a:t>PROJECT SEARCH CLOSURE SE</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$1,000.00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$972.00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$1,200.00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$3,172.00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19357797"/>
                  </a:ext>
                </a:extLst>
              </a:tr>
              <a:tr h="86110">
                <a:tc>
                  <a:txBody>
                    <a:bodyPr/>
                    <a:lstStyle/>
                    <a:p>
                      <a:pPr algn="l" rtl="0" fontAlgn="t"/>
                      <a:r>
                        <a:rPr lang="en-US" sz="500" b="0" i="0" u="none" strike="noStrike" dirty="0">
                          <a:solidFill>
                            <a:srgbClr val="000000"/>
                          </a:solidFill>
                          <a:effectLst/>
                          <a:latin typeface="Calibri" panose="020F0502020204030204" pitchFamily="34" charset="0"/>
                        </a:rPr>
                        <a:t>PROJECT SEARCH ENROLLMENT ADULT</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90572829"/>
                  </a:ext>
                </a:extLst>
              </a:tr>
              <a:tr h="86110">
                <a:tc>
                  <a:txBody>
                    <a:bodyPr/>
                    <a:lstStyle/>
                    <a:p>
                      <a:pPr algn="l" rtl="0" fontAlgn="t"/>
                      <a:r>
                        <a:rPr lang="en-US" sz="500" b="0" i="0" u="none" strike="noStrike" dirty="0">
                          <a:solidFill>
                            <a:srgbClr val="000000"/>
                          </a:solidFill>
                          <a:effectLst/>
                          <a:latin typeface="Calibri" panose="020F0502020204030204" pitchFamily="34" charset="0"/>
                        </a:rPr>
                        <a:t>PROJECT SEARCH ENROLLMENT PRE-ETS</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922511742"/>
                  </a:ext>
                </a:extLst>
              </a:tr>
              <a:tr h="86110">
                <a:tc>
                  <a:txBody>
                    <a:bodyPr/>
                    <a:lstStyle/>
                    <a:p>
                      <a:pPr algn="l" rtl="0" fontAlgn="t"/>
                      <a:r>
                        <a:rPr lang="en-US" sz="500" b="0" i="0" u="none" strike="noStrike" dirty="0">
                          <a:solidFill>
                            <a:srgbClr val="000000"/>
                          </a:solidFill>
                          <a:effectLst/>
                          <a:latin typeface="Calibri" panose="020F0502020204030204" pitchFamily="34" charset="0"/>
                        </a:rPr>
                        <a:t>PROJECT SEARCH INTERNSHIP 1 ADULT VR</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23530779"/>
                  </a:ext>
                </a:extLst>
              </a:tr>
              <a:tr h="86110">
                <a:tc>
                  <a:txBody>
                    <a:bodyPr/>
                    <a:lstStyle/>
                    <a:p>
                      <a:pPr algn="l" rtl="0" fontAlgn="t"/>
                      <a:r>
                        <a:rPr lang="en-US" sz="500" b="0" i="0" u="none" strike="noStrike" dirty="0">
                          <a:solidFill>
                            <a:srgbClr val="000000"/>
                          </a:solidFill>
                          <a:effectLst/>
                          <a:latin typeface="Calibri" panose="020F0502020204030204" pitchFamily="34" charset="0"/>
                        </a:rPr>
                        <a:t>PROJECT SEARCH INTERNSHIP 1 PRE-ETS</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$22,000.00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$66,872.00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$88,872.00</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9064051"/>
                  </a:ext>
                </a:extLst>
              </a:tr>
              <a:tr h="86110">
                <a:tc>
                  <a:txBody>
                    <a:bodyPr/>
                    <a:lstStyle/>
                    <a:p>
                      <a:pPr algn="l" rtl="0" fontAlgn="t"/>
                      <a:r>
                        <a:rPr lang="en-US" sz="500" b="0" i="0" u="none" strike="noStrike" dirty="0">
                          <a:solidFill>
                            <a:srgbClr val="000000"/>
                          </a:solidFill>
                          <a:effectLst/>
                          <a:latin typeface="Calibri" panose="020F0502020204030204" pitchFamily="34" charset="0"/>
                        </a:rPr>
                        <a:t>PROJECT SEARCH INTERNSHIP 2 ADULT VR</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$5,280.00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$5,280.00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94038770"/>
                  </a:ext>
                </a:extLst>
              </a:tr>
              <a:tr h="86110">
                <a:tc>
                  <a:txBody>
                    <a:bodyPr/>
                    <a:lstStyle/>
                    <a:p>
                      <a:pPr algn="l" rtl="0" fontAlgn="t"/>
                      <a:r>
                        <a:rPr lang="en-US" sz="500" b="0" i="0" u="none" strike="noStrike" dirty="0">
                          <a:solidFill>
                            <a:srgbClr val="000000"/>
                          </a:solidFill>
                          <a:effectLst/>
                          <a:latin typeface="Calibri" panose="020F0502020204030204" pitchFamily="34" charset="0"/>
                        </a:rPr>
                        <a:t>PROJECT SEARCH INTERNSHIP 2 PRE-ETS</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$13,200.00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$13,200.00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362011786"/>
                  </a:ext>
                </a:extLst>
              </a:tr>
              <a:tr h="86110">
                <a:tc>
                  <a:txBody>
                    <a:bodyPr/>
                    <a:lstStyle/>
                    <a:p>
                      <a:pPr algn="l" rtl="0" fontAlgn="t"/>
                      <a:r>
                        <a:rPr lang="en-US" sz="500" b="0" i="0" u="none" strike="noStrike" dirty="0">
                          <a:solidFill>
                            <a:srgbClr val="000000"/>
                          </a:solidFill>
                          <a:effectLst/>
                          <a:latin typeface="Calibri" panose="020F0502020204030204" pitchFamily="34" charset="0"/>
                        </a:rPr>
                        <a:t>PROJECT SEARCH INTERNSHIP 3 ADULT</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072502566"/>
                  </a:ext>
                </a:extLst>
              </a:tr>
              <a:tr h="86110">
                <a:tc>
                  <a:txBody>
                    <a:bodyPr/>
                    <a:lstStyle/>
                    <a:p>
                      <a:pPr algn="l" rtl="0" fontAlgn="t"/>
                      <a:r>
                        <a:rPr lang="en-US" sz="500" b="0" i="0" u="none" strike="noStrike" dirty="0">
                          <a:solidFill>
                            <a:srgbClr val="000000"/>
                          </a:solidFill>
                          <a:effectLst/>
                          <a:latin typeface="Calibri" panose="020F0502020204030204" pitchFamily="34" charset="0"/>
                        </a:rPr>
                        <a:t>PROJECT SEARCH INTERNSHIP 3 PRE-ETS</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346640013"/>
                  </a:ext>
                </a:extLst>
              </a:tr>
              <a:tr h="86110">
                <a:tc>
                  <a:txBody>
                    <a:bodyPr/>
                    <a:lstStyle/>
                    <a:p>
                      <a:pPr algn="l" rtl="0" fontAlgn="t"/>
                      <a:r>
                        <a:rPr lang="en-US" sz="500" b="0" i="0" u="none" strike="noStrike" dirty="0">
                          <a:solidFill>
                            <a:srgbClr val="000000"/>
                          </a:solidFill>
                          <a:effectLst/>
                          <a:latin typeface="Calibri" panose="020F0502020204030204" pitchFamily="34" charset="0"/>
                        </a:rPr>
                        <a:t>PROJECT SEARCH PLACEMENT SE</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74913833"/>
                  </a:ext>
                </a:extLst>
              </a:tr>
              <a:tr h="86110">
                <a:tc>
                  <a:txBody>
                    <a:bodyPr/>
                    <a:lstStyle/>
                    <a:p>
                      <a:pPr algn="l" rtl="0" fontAlgn="t"/>
                      <a:r>
                        <a:rPr lang="en-US" sz="500" b="0" i="0" u="none" strike="noStrike" dirty="0">
                          <a:solidFill>
                            <a:srgbClr val="000000"/>
                          </a:solidFill>
                          <a:effectLst/>
                          <a:latin typeface="Calibri" panose="020F0502020204030204" pitchFamily="34" charset="0"/>
                        </a:rPr>
                        <a:t>REHABILITATION TECHNOLOGY</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$10,119.00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$7,572.00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$17,691.00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1810419"/>
                  </a:ext>
                </a:extLst>
              </a:tr>
              <a:tr h="86110">
                <a:tc>
                  <a:txBody>
                    <a:bodyPr/>
                    <a:lstStyle/>
                    <a:p>
                      <a:pPr algn="l" rtl="0" fontAlgn="t"/>
                      <a:r>
                        <a:rPr lang="en-US" sz="500" b="0" i="0" u="none" strike="noStrike" dirty="0">
                          <a:solidFill>
                            <a:srgbClr val="000000"/>
                          </a:solidFill>
                          <a:effectLst/>
                          <a:latin typeface="Calibri" panose="020F0502020204030204" pitchFamily="34" charset="0"/>
                        </a:rPr>
                        <a:t>SMALL BUSINESS ENTERPRISES</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475320268"/>
                  </a:ext>
                </a:extLst>
              </a:tr>
              <a:tr h="86110">
                <a:tc>
                  <a:txBody>
                    <a:bodyPr/>
                    <a:lstStyle/>
                    <a:p>
                      <a:pPr algn="l" rtl="0" fontAlgn="t"/>
                      <a:r>
                        <a:rPr lang="en-US" sz="500" b="0" i="0" u="none" strike="noStrike" dirty="0">
                          <a:solidFill>
                            <a:srgbClr val="000000"/>
                          </a:solidFill>
                          <a:effectLst/>
                          <a:latin typeface="Calibri" panose="020F0502020204030204" pitchFamily="34" charset="0"/>
                        </a:rPr>
                        <a:t>SUPPORTED EMPLOYMENT SERVICES</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$41,777.00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$28,715.00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$25,785.00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$96,277.00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20829953"/>
                  </a:ext>
                </a:extLst>
              </a:tr>
              <a:tr h="86110">
                <a:tc>
                  <a:txBody>
                    <a:bodyPr/>
                    <a:lstStyle/>
                    <a:p>
                      <a:pPr algn="l" rtl="0" fontAlgn="t"/>
                      <a:r>
                        <a:rPr lang="en-US" sz="500" b="0" i="0" u="none" strike="noStrike" dirty="0">
                          <a:solidFill>
                            <a:srgbClr val="000000"/>
                          </a:solidFill>
                          <a:effectLst/>
                          <a:latin typeface="Calibri" panose="020F0502020204030204" pitchFamily="34" charset="0"/>
                        </a:rPr>
                        <a:t>TRANSPORTATION</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$1,439.00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$912.40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$3,116.00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$5,467.40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26406720"/>
                  </a:ext>
                </a:extLst>
              </a:tr>
              <a:tr h="86110">
                <a:tc>
                  <a:txBody>
                    <a:bodyPr/>
                    <a:lstStyle/>
                    <a:p>
                      <a:pPr algn="l" rtl="0" fontAlgn="t"/>
                      <a:r>
                        <a:rPr lang="en-US" sz="500" b="0" i="0" u="none" strike="noStrike" dirty="0">
                          <a:solidFill>
                            <a:srgbClr val="000000"/>
                          </a:solidFill>
                          <a:effectLst/>
                          <a:latin typeface="Calibri" panose="020F0502020204030204" pitchFamily="34" charset="0"/>
                        </a:rPr>
                        <a:t>VR DRIVE-ABILITY - WRT</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$81.00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$81.00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71927389"/>
                  </a:ext>
                </a:extLst>
              </a:tr>
              <a:tr h="86110">
                <a:tc>
                  <a:txBody>
                    <a:bodyPr/>
                    <a:lstStyle/>
                    <a:p>
                      <a:pPr algn="l" rtl="0" fontAlgn="t"/>
                      <a:r>
                        <a:rPr lang="en-US" sz="500" b="0" i="0" u="none" strike="noStrike" dirty="0">
                          <a:solidFill>
                            <a:srgbClr val="000000"/>
                          </a:solidFill>
                          <a:effectLst/>
                          <a:latin typeface="Calibri" panose="020F0502020204030204" pitchFamily="34" charset="0"/>
                        </a:rPr>
                        <a:t>VR SAFA</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$1,417.00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$10,000.00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$1,050.00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$12,467.00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24637163"/>
                  </a:ext>
                </a:extLst>
              </a:tr>
              <a:tr h="86110">
                <a:tc>
                  <a:txBody>
                    <a:bodyPr/>
                    <a:lstStyle/>
                    <a:p>
                      <a:pPr algn="l" rtl="0" fontAlgn="t"/>
                      <a:r>
                        <a:rPr lang="en-US" sz="500" b="1" i="0" u="none" strike="noStrike" dirty="0">
                          <a:solidFill>
                            <a:srgbClr val="000000"/>
                          </a:solidFill>
                          <a:effectLst/>
                          <a:latin typeface="Calibri" panose="020F0502020204030204" pitchFamily="34" charset="0"/>
                        </a:rPr>
                        <a:t>TOTAL </a:t>
                      </a:r>
                    </a:p>
                  </a:txBody>
                  <a:tcPr marL="2920" marR="2920"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$126,237.90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$164,469.60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$149,932.30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$440,639.80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57152085"/>
                  </a:ext>
                </a:extLst>
              </a:tr>
              <a:tr h="86110">
                <a:tc>
                  <a:txBody>
                    <a:bodyPr/>
                    <a:lstStyle/>
                    <a:p>
                      <a:pPr algn="l" fontAlgn="ctr"/>
                      <a:r>
                        <a:rPr lang="en-US" sz="500" b="0" i="0" u="none" strike="noStrike" dirty="0">
                          <a:solidFill>
                            <a:srgbClr val="000000"/>
                          </a:solidFill>
                          <a:effectLst/>
                          <a:latin typeface="Calibri" panose="020F0502020204030204" pitchFamily="34" charset="0"/>
                        </a:rPr>
                        <a:t> </a:t>
                      </a:r>
                    </a:p>
                  </a:txBody>
                  <a:tcPr marL="2920" marR="2920"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51482690"/>
                  </a:ext>
                </a:extLst>
              </a:tr>
              <a:tr h="86110">
                <a:tc>
                  <a:txBody>
                    <a:bodyPr/>
                    <a:lstStyle/>
                    <a:p>
                      <a:pPr algn="l" fontAlgn="b"/>
                      <a:r>
                        <a:rPr lang="en-US" sz="500" b="1" i="0" u="none" strike="noStrike" dirty="0">
                          <a:solidFill>
                            <a:srgbClr val="000000"/>
                          </a:solidFill>
                          <a:effectLst/>
                          <a:latin typeface="Calibri" panose="020F0502020204030204" pitchFamily="34" charset="0"/>
                        </a:rPr>
                        <a:t>Average Cost Per Consumer By Week - PE</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$876.00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$977.00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$1,020.00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01500816"/>
                  </a:ext>
                </a:extLst>
              </a:tr>
              <a:tr h="86110">
                <a:tc>
                  <a:txBody>
                    <a:bodyPr/>
                    <a:lstStyle/>
                    <a:p>
                      <a:pPr algn="l" fontAlgn="b"/>
                      <a:r>
                        <a:rPr lang="en-US" sz="500" b="1" i="0" u="none" strike="noStrike" dirty="0">
                          <a:solidFill>
                            <a:srgbClr val="000000"/>
                          </a:solidFill>
                          <a:effectLst/>
                          <a:latin typeface="Calibri" panose="020F0502020204030204" pitchFamily="34" charset="0"/>
                        </a:rPr>
                        <a:t>Average Cost Per Consumer By Week - VR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$2,024.00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$1,748.00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$1,564.00</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86700181"/>
                  </a:ext>
                </a:extLst>
              </a:tr>
              <a:tr h="86110">
                <a:tc>
                  <a:txBody>
                    <a:bodyPr/>
                    <a:lstStyle/>
                    <a:p>
                      <a:pPr algn="l" fontAlgn="b"/>
                      <a:r>
                        <a:rPr lang="en-US" sz="500" b="1"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2920" marR="2920" marT="2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771612604"/>
                  </a:ext>
                </a:extLst>
              </a:tr>
            </a:tbl>
          </a:graphicData>
        </a:graphic>
      </p:graphicFrame>
      <p:graphicFrame>
        <p:nvGraphicFramePr>
          <p:cNvPr id="8" name="Content Placeholder 7">
            <a:extLst>
              <a:ext uri="{FF2B5EF4-FFF2-40B4-BE49-F238E27FC236}">
                <a16:creationId xmlns:a16="http://schemas.microsoft.com/office/drawing/2014/main" id="{1E3D6C1D-F7AB-7ED6-BC13-5A7BD0F1EDF2}"/>
              </a:ext>
            </a:extLst>
          </p:cNvPr>
          <p:cNvGraphicFramePr>
            <a:graphicFrameLocks noGrp="1"/>
          </p:cNvGraphicFramePr>
          <p:nvPr>
            <p:ph sz="half" idx="2"/>
            <p:extLst>
              <p:ext uri="{D42A27DB-BD31-4B8C-83A1-F6EECF244321}">
                <p14:modId xmlns:p14="http://schemas.microsoft.com/office/powerpoint/2010/main" val="3948429264"/>
              </p:ext>
            </p:extLst>
          </p:nvPr>
        </p:nvGraphicFramePr>
        <p:xfrm>
          <a:off x="6635579" y="1569308"/>
          <a:ext cx="4967416" cy="4923565"/>
        </p:xfrm>
        <a:graphic>
          <a:graphicData uri="http://schemas.openxmlformats.org/drawingml/2006/table">
            <a:tbl>
              <a:tblPr firstRow="1"/>
              <a:tblGrid>
                <a:gridCol w="2293228">
                  <a:extLst>
                    <a:ext uri="{9D8B030D-6E8A-4147-A177-3AD203B41FA5}">
                      <a16:colId xmlns:a16="http://schemas.microsoft.com/office/drawing/2014/main" val="1844997782"/>
                    </a:ext>
                  </a:extLst>
                </a:gridCol>
                <a:gridCol w="530356">
                  <a:extLst>
                    <a:ext uri="{9D8B030D-6E8A-4147-A177-3AD203B41FA5}">
                      <a16:colId xmlns:a16="http://schemas.microsoft.com/office/drawing/2014/main" val="2000554120"/>
                    </a:ext>
                  </a:extLst>
                </a:gridCol>
                <a:gridCol w="530356">
                  <a:extLst>
                    <a:ext uri="{9D8B030D-6E8A-4147-A177-3AD203B41FA5}">
                      <a16:colId xmlns:a16="http://schemas.microsoft.com/office/drawing/2014/main" val="4132704036"/>
                    </a:ext>
                  </a:extLst>
                </a:gridCol>
                <a:gridCol w="493006">
                  <a:extLst>
                    <a:ext uri="{9D8B030D-6E8A-4147-A177-3AD203B41FA5}">
                      <a16:colId xmlns:a16="http://schemas.microsoft.com/office/drawing/2014/main" val="2826518081"/>
                    </a:ext>
                  </a:extLst>
                </a:gridCol>
                <a:gridCol w="493006">
                  <a:extLst>
                    <a:ext uri="{9D8B030D-6E8A-4147-A177-3AD203B41FA5}">
                      <a16:colId xmlns:a16="http://schemas.microsoft.com/office/drawing/2014/main" val="3502810975"/>
                    </a:ext>
                  </a:extLst>
                </a:gridCol>
                <a:gridCol w="627464">
                  <a:extLst>
                    <a:ext uri="{9D8B030D-6E8A-4147-A177-3AD203B41FA5}">
                      <a16:colId xmlns:a16="http://schemas.microsoft.com/office/drawing/2014/main" val="2417528127"/>
                    </a:ext>
                  </a:extLst>
                </a:gridCol>
              </a:tblGrid>
              <a:tr h="112926">
                <a:tc gridSpan="6">
                  <a:txBody>
                    <a:bodyPr/>
                    <a:lstStyle/>
                    <a:p>
                      <a:pPr algn="ctr" fontAlgn="b"/>
                      <a:r>
                        <a:rPr lang="en-US" sz="600" b="1" i="0" u="none" strike="noStrike" dirty="0">
                          <a:solidFill>
                            <a:srgbClr val="000000"/>
                          </a:solidFill>
                          <a:effectLst/>
                          <a:latin typeface="Calibri" panose="020F0502020204030204" pitchFamily="34" charset="0"/>
                        </a:rPr>
                        <a:t>VR &amp; PE MONTHLY COST REPORT FFY2025 TOTALS</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0916039"/>
                  </a:ext>
                </a:extLst>
              </a:tr>
              <a:tr h="112926">
                <a:tc gridSpan="6">
                  <a:txBody>
                    <a:bodyPr/>
                    <a:lstStyle/>
                    <a:p>
                      <a:pPr algn="ctr" fontAlgn="b"/>
                      <a:r>
                        <a:rPr lang="en-US" sz="600" b="1" i="0" u="sng" strike="noStrike" dirty="0">
                          <a:solidFill>
                            <a:srgbClr val="000000"/>
                          </a:solidFill>
                          <a:effectLst/>
                          <a:latin typeface="Calibri" panose="020F0502020204030204" pitchFamily="34" charset="0"/>
                        </a:rPr>
                        <a:t>AUTHORIZATIONS ISSUED</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2451896"/>
                  </a:ext>
                </a:extLst>
              </a:tr>
              <a:tr h="97869">
                <a:tc>
                  <a:txBody>
                    <a:bodyPr/>
                    <a:lstStyle/>
                    <a:p>
                      <a:pPr algn="ctr" fontAlgn="b"/>
                      <a:r>
                        <a:rPr lang="en-US" sz="500" b="1" i="0" u="none" strike="noStrike" dirty="0">
                          <a:solidFill>
                            <a:srgbClr val="000000"/>
                          </a:solidFill>
                          <a:effectLst/>
                          <a:latin typeface="Calibri" panose="020F0502020204030204" pitchFamily="34" charset="0"/>
                        </a:rPr>
                        <a:t> </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1" i="0" u="none" strike="noStrike" dirty="0">
                          <a:solidFill>
                            <a:srgbClr val="000000"/>
                          </a:solidFill>
                          <a:effectLst/>
                          <a:latin typeface="Calibri" panose="020F0502020204030204" pitchFamily="34" charset="0"/>
                        </a:rPr>
                        <a:t>WEEK OF</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1" i="0" u="none" strike="noStrike" dirty="0">
                          <a:solidFill>
                            <a:srgbClr val="000000"/>
                          </a:solidFill>
                          <a:effectLst/>
                          <a:latin typeface="Calibri" panose="020F0502020204030204" pitchFamily="34" charset="0"/>
                        </a:rPr>
                        <a:t>WEEK OF</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1" i="0" u="none" strike="noStrike" dirty="0">
                          <a:solidFill>
                            <a:srgbClr val="000000"/>
                          </a:solidFill>
                          <a:effectLst/>
                          <a:latin typeface="Calibri" panose="020F0502020204030204" pitchFamily="34" charset="0"/>
                        </a:rPr>
                        <a:t>WEEK OF</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1" i="0" u="none" strike="noStrike" dirty="0">
                          <a:solidFill>
                            <a:srgbClr val="000000"/>
                          </a:solidFill>
                          <a:effectLst/>
                          <a:latin typeface="Calibri" panose="020F0502020204030204" pitchFamily="34" charset="0"/>
                        </a:rPr>
                        <a:t>WEEK OF</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1" i="0" u="none" strike="noStrike" dirty="0">
                          <a:solidFill>
                            <a:srgbClr val="000000"/>
                          </a:solidFill>
                          <a:effectLst/>
                          <a:latin typeface="Calibri" panose="020F0502020204030204" pitchFamily="34" charset="0"/>
                        </a:rPr>
                        <a:t> </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25265844"/>
                  </a:ext>
                </a:extLst>
              </a:tr>
              <a:tr h="195739">
                <a:tc>
                  <a:txBody>
                    <a:bodyPr/>
                    <a:lstStyle/>
                    <a:p>
                      <a:pPr algn="ctr" fontAlgn="b"/>
                      <a:r>
                        <a:rPr lang="en-US" sz="500" b="1" i="0" u="none" strike="noStrike" dirty="0">
                          <a:solidFill>
                            <a:srgbClr val="000000"/>
                          </a:solidFill>
                          <a:effectLst/>
                          <a:latin typeface="Calibri" panose="020F0502020204030204" pitchFamily="34" charset="0"/>
                        </a:rPr>
                        <a:t> </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1" i="0" u="none" strike="noStrike" dirty="0">
                          <a:solidFill>
                            <a:srgbClr val="000000"/>
                          </a:solidFill>
                          <a:effectLst/>
                          <a:latin typeface="Calibri" panose="020F0502020204030204" pitchFamily="34" charset="0"/>
                        </a:rPr>
                        <a:t>3/3/2025 - 3/7/2025</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1" i="0" u="none" strike="noStrike" dirty="0">
                          <a:solidFill>
                            <a:srgbClr val="000000"/>
                          </a:solidFill>
                          <a:effectLst/>
                          <a:latin typeface="Calibri" panose="020F0502020204030204" pitchFamily="34" charset="0"/>
                        </a:rPr>
                        <a:t>3/10/2025 - 3/14/2025</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1" i="0" u="none" strike="noStrike" dirty="0">
                          <a:solidFill>
                            <a:srgbClr val="000000"/>
                          </a:solidFill>
                          <a:effectLst/>
                          <a:latin typeface="Calibri" panose="020F0502020204030204" pitchFamily="34" charset="0"/>
                        </a:rPr>
                        <a:t>3/17/2025 - 3/21/2025</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1" i="0" u="none" strike="noStrike" dirty="0">
                          <a:solidFill>
                            <a:srgbClr val="000000"/>
                          </a:solidFill>
                          <a:effectLst/>
                          <a:latin typeface="Calibri" panose="020F0502020204030204" pitchFamily="34" charset="0"/>
                        </a:rPr>
                        <a:t>3/24/2025 - 3/28/2025</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1" i="0" u="none" strike="noStrike" dirty="0">
                          <a:solidFill>
                            <a:srgbClr val="000000"/>
                          </a:solidFill>
                          <a:effectLst/>
                          <a:latin typeface="Calibri" panose="020F0502020204030204" pitchFamily="34" charset="0"/>
                        </a:rPr>
                        <a:t>MONTHLY TOTALS</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08490373"/>
                  </a:ext>
                </a:extLst>
              </a:tr>
              <a:tr h="97869">
                <a:tc>
                  <a:txBody>
                    <a:bodyPr/>
                    <a:lstStyle/>
                    <a:p>
                      <a:pPr algn="l" fontAlgn="b"/>
                      <a:r>
                        <a:rPr lang="en-US" sz="500" b="1" i="0" u="none" strike="noStrike" dirty="0">
                          <a:solidFill>
                            <a:srgbClr val="000000"/>
                          </a:solidFill>
                          <a:effectLst/>
                          <a:latin typeface="Calibri" panose="020F0502020204030204" pitchFamily="34" charset="0"/>
                        </a:rPr>
                        <a:t>Total Authorizations Outstanding For All DVRS Services</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$407,958.00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$263,336.00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$341,455.00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$1,012,749.00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912635253"/>
                  </a:ext>
                </a:extLst>
              </a:tr>
              <a:tr h="97869">
                <a:tc>
                  <a:txBody>
                    <a:bodyPr/>
                    <a:lstStyle/>
                    <a:p>
                      <a:pPr algn="ctr" fontAlgn="b"/>
                      <a:r>
                        <a:rPr lang="en-US" sz="500" b="1" i="0" u="none" strike="noStrike" dirty="0">
                          <a:solidFill>
                            <a:srgbClr val="000000"/>
                          </a:solidFill>
                          <a:effectLst/>
                          <a:latin typeface="Calibri" panose="020F0502020204030204" pitchFamily="34" charset="0"/>
                        </a:rPr>
                        <a:t> NEW CONSOLIDATED SERVICE CATEGORIES</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500" b="1" i="0" u="none" strike="noStrike" dirty="0">
                          <a:solidFill>
                            <a:srgbClr val="000000"/>
                          </a:solidFill>
                          <a:effectLst/>
                          <a:latin typeface="Calibri" panose="020F0502020204030204" pitchFamily="34" charset="0"/>
                        </a:rPr>
                        <a:t> </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729956834"/>
                  </a:ext>
                </a:extLst>
              </a:tr>
              <a:tr h="97869">
                <a:tc>
                  <a:txBody>
                    <a:bodyPr/>
                    <a:lstStyle/>
                    <a:p>
                      <a:pPr algn="l" rtl="0" fontAlgn="t"/>
                      <a:r>
                        <a:rPr lang="en-US" sz="500" b="0" i="0" u="none" strike="noStrike" dirty="0">
                          <a:solidFill>
                            <a:srgbClr val="000000"/>
                          </a:solidFill>
                          <a:effectLst/>
                          <a:latin typeface="Calibri" panose="020F0502020204030204" pitchFamily="34" charset="0"/>
                        </a:rPr>
                        <a:t>ASSESSMENT</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$184,651.00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$138,724.00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$172,601.00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$495,976.00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252670250"/>
                  </a:ext>
                </a:extLst>
              </a:tr>
              <a:tr h="97869">
                <a:tc>
                  <a:txBody>
                    <a:bodyPr/>
                    <a:lstStyle/>
                    <a:p>
                      <a:pPr algn="l" rtl="0" fontAlgn="t"/>
                      <a:r>
                        <a:rPr lang="en-US" sz="500" b="0" i="0" u="none" strike="noStrike" dirty="0">
                          <a:solidFill>
                            <a:srgbClr val="000000"/>
                          </a:solidFill>
                          <a:effectLst/>
                          <a:latin typeface="Calibri" panose="020F0502020204030204" pitchFamily="34" charset="0"/>
                        </a:rPr>
                        <a:t>BENEFITS COUNSELING AVAILABLE PRIOR TO IPE</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$250.00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$1,500.00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$1,600.00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$3,350.00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007522099"/>
                  </a:ext>
                </a:extLst>
              </a:tr>
              <a:tr h="97869">
                <a:tc>
                  <a:txBody>
                    <a:bodyPr/>
                    <a:lstStyle/>
                    <a:p>
                      <a:pPr algn="l" rtl="0" fontAlgn="t"/>
                      <a:r>
                        <a:rPr lang="en-US" sz="500" b="0" i="0" u="none" strike="noStrike" dirty="0">
                          <a:solidFill>
                            <a:srgbClr val="000000"/>
                          </a:solidFill>
                          <a:effectLst/>
                          <a:latin typeface="Calibri" panose="020F0502020204030204" pitchFamily="34" charset="0"/>
                        </a:rPr>
                        <a:t>BENEFITS COUNSELING PHASE 2 EMPLOYED</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$600.00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$200.00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$200.00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$1,000.00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496183844"/>
                  </a:ext>
                </a:extLst>
              </a:tr>
              <a:tr h="97869">
                <a:tc>
                  <a:txBody>
                    <a:bodyPr/>
                    <a:lstStyle/>
                    <a:p>
                      <a:pPr algn="l" rtl="0" fontAlgn="t"/>
                      <a:r>
                        <a:rPr lang="en-US" sz="500" b="0" i="0" u="none" strike="noStrike" dirty="0">
                          <a:solidFill>
                            <a:srgbClr val="000000"/>
                          </a:solidFill>
                          <a:effectLst/>
                          <a:latin typeface="Calibri" panose="020F0502020204030204" pitchFamily="34" charset="0"/>
                        </a:rPr>
                        <a:t>BENEFITS COUNSELING SPECIAL CIRCUMSTANCES</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$1,500.00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$500.00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$2,000.00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70309311"/>
                  </a:ext>
                </a:extLst>
              </a:tr>
              <a:tr h="97869">
                <a:tc>
                  <a:txBody>
                    <a:bodyPr/>
                    <a:lstStyle/>
                    <a:p>
                      <a:pPr algn="l" rtl="0" fontAlgn="t"/>
                      <a:r>
                        <a:rPr lang="en-US" sz="500" b="0" i="0" u="none" strike="noStrike" dirty="0">
                          <a:solidFill>
                            <a:srgbClr val="000000"/>
                          </a:solidFill>
                          <a:effectLst/>
                          <a:latin typeface="Calibri" panose="020F0502020204030204" pitchFamily="34" charset="0"/>
                        </a:rPr>
                        <a:t>BENEFITS PLANNING PHASE 1 PRE-EMPLOYMENT with IPE</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$17,500.00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$10,500.00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$9,800.00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$37,800.00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888655498"/>
                  </a:ext>
                </a:extLst>
              </a:tr>
              <a:tr h="97869">
                <a:tc>
                  <a:txBody>
                    <a:bodyPr/>
                    <a:lstStyle/>
                    <a:p>
                      <a:pPr algn="l" rtl="0" fontAlgn="t"/>
                      <a:r>
                        <a:rPr lang="en-US" sz="500" b="0" i="0" u="none" strike="noStrike" dirty="0">
                          <a:solidFill>
                            <a:srgbClr val="000000"/>
                          </a:solidFill>
                          <a:effectLst/>
                          <a:latin typeface="Calibri" panose="020F0502020204030204" pitchFamily="34" charset="0"/>
                        </a:rPr>
                        <a:t>COMMUNITY COLLEGE</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$30.00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$3,497.00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$5,690.00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$9,217.00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22123032"/>
                  </a:ext>
                </a:extLst>
              </a:tr>
              <a:tr h="97869">
                <a:tc>
                  <a:txBody>
                    <a:bodyPr/>
                    <a:lstStyle/>
                    <a:p>
                      <a:pPr algn="l" rtl="0" fontAlgn="t"/>
                      <a:r>
                        <a:rPr lang="en-US" sz="500" b="0" i="0" u="none" strike="noStrike" dirty="0">
                          <a:solidFill>
                            <a:srgbClr val="000000"/>
                          </a:solidFill>
                          <a:effectLst/>
                          <a:latin typeface="Calibri" panose="020F0502020204030204" pitchFamily="34" charset="0"/>
                        </a:rPr>
                        <a:t>CUSTOMIZED EMPLOYMENT SERVICES (CE)</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15890150"/>
                  </a:ext>
                </a:extLst>
              </a:tr>
              <a:tr h="97869">
                <a:tc>
                  <a:txBody>
                    <a:bodyPr/>
                    <a:lstStyle/>
                    <a:p>
                      <a:pPr algn="l" rtl="0" fontAlgn="t"/>
                      <a:r>
                        <a:rPr lang="en-US" sz="500" b="0" i="0" u="none" strike="noStrike" dirty="0">
                          <a:solidFill>
                            <a:srgbClr val="000000"/>
                          </a:solidFill>
                          <a:effectLst/>
                          <a:latin typeface="Calibri" panose="020F0502020204030204" pitchFamily="34" charset="0"/>
                        </a:rPr>
                        <a:t>DIAGNOSIS AND TREATMANT OF IMPAIRMENT</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67145742"/>
                  </a:ext>
                </a:extLst>
              </a:tr>
              <a:tr h="97869">
                <a:tc>
                  <a:txBody>
                    <a:bodyPr/>
                    <a:lstStyle/>
                    <a:p>
                      <a:pPr algn="l" rtl="0" fontAlgn="t"/>
                      <a:r>
                        <a:rPr lang="en-US" sz="500" b="0" i="0" u="none" strike="noStrike" dirty="0">
                          <a:solidFill>
                            <a:srgbClr val="000000"/>
                          </a:solidFill>
                          <a:effectLst/>
                          <a:latin typeface="Calibri" panose="020F0502020204030204" pitchFamily="34" charset="0"/>
                        </a:rPr>
                        <a:t>FOLLOW-UP SERVICES</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121889708"/>
                  </a:ext>
                </a:extLst>
              </a:tr>
              <a:tr h="97869">
                <a:tc>
                  <a:txBody>
                    <a:bodyPr/>
                    <a:lstStyle/>
                    <a:p>
                      <a:pPr algn="l" rtl="0" fontAlgn="t"/>
                      <a:r>
                        <a:rPr lang="en-US" sz="500" b="0" i="0" u="none" strike="noStrike" dirty="0">
                          <a:solidFill>
                            <a:srgbClr val="000000"/>
                          </a:solidFill>
                          <a:effectLst/>
                          <a:latin typeface="Calibri" panose="020F0502020204030204" pitchFamily="34" charset="0"/>
                        </a:rPr>
                        <a:t>FOUR YEAR COLLEGE OR UNIVERSITY</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$43,300.00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$10,671.00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$13,566.00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$67,537.00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04127497"/>
                  </a:ext>
                </a:extLst>
              </a:tr>
              <a:tr h="97869">
                <a:tc>
                  <a:txBody>
                    <a:bodyPr/>
                    <a:lstStyle/>
                    <a:p>
                      <a:pPr algn="l" rtl="0" fontAlgn="t"/>
                      <a:r>
                        <a:rPr lang="en-US" sz="500" b="0" i="0" u="none" strike="noStrike" dirty="0">
                          <a:solidFill>
                            <a:srgbClr val="000000"/>
                          </a:solidFill>
                          <a:effectLst/>
                          <a:latin typeface="Calibri" panose="020F0502020204030204" pitchFamily="34" charset="0"/>
                        </a:rPr>
                        <a:t>GRADUATE COLLEGE OR UNIVERSITY</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$1,575.00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$1,575.00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162370858"/>
                  </a:ext>
                </a:extLst>
              </a:tr>
              <a:tr h="97869">
                <a:tc>
                  <a:txBody>
                    <a:bodyPr/>
                    <a:lstStyle/>
                    <a:p>
                      <a:pPr algn="l" rtl="0" fontAlgn="t"/>
                      <a:r>
                        <a:rPr lang="en-US" sz="500" b="0" i="0" u="none" strike="noStrike" dirty="0">
                          <a:solidFill>
                            <a:srgbClr val="000000"/>
                          </a:solidFill>
                          <a:effectLst/>
                          <a:latin typeface="Calibri" panose="020F0502020204030204" pitchFamily="34" charset="0"/>
                        </a:rPr>
                        <a:t>INTERNSHIP DEVELOPMENT &amp; SUPPORTS (IDS)</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$860.00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$860.00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26780167"/>
                  </a:ext>
                </a:extLst>
              </a:tr>
              <a:tr h="97869">
                <a:tc>
                  <a:txBody>
                    <a:bodyPr/>
                    <a:lstStyle/>
                    <a:p>
                      <a:pPr algn="l" rtl="0" fontAlgn="t"/>
                      <a:r>
                        <a:rPr lang="en-US" sz="500" b="0" i="0" u="none" strike="noStrike" dirty="0">
                          <a:solidFill>
                            <a:srgbClr val="000000"/>
                          </a:solidFill>
                          <a:effectLst/>
                          <a:latin typeface="Calibri" panose="020F0502020204030204" pitchFamily="34" charset="0"/>
                        </a:rPr>
                        <a:t>INTERPRETER SERVICES</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$168.40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$336.80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$505.20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235013115"/>
                  </a:ext>
                </a:extLst>
              </a:tr>
              <a:tr h="97869">
                <a:tc>
                  <a:txBody>
                    <a:bodyPr/>
                    <a:lstStyle/>
                    <a:p>
                      <a:pPr algn="l" rtl="0" fontAlgn="t"/>
                      <a:r>
                        <a:rPr lang="en-US" sz="500" b="0" i="0" u="none" strike="noStrike" dirty="0">
                          <a:solidFill>
                            <a:srgbClr val="000000"/>
                          </a:solidFill>
                          <a:effectLst/>
                          <a:latin typeface="Calibri" panose="020F0502020204030204" pitchFamily="34" charset="0"/>
                        </a:rPr>
                        <a:t>JOB READINESS TRAINING</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28003550"/>
                  </a:ext>
                </a:extLst>
              </a:tr>
              <a:tr h="97869">
                <a:tc>
                  <a:txBody>
                    <a:bodyPr/>
                    <a:lstStyle/>
                    <a:p>
                      <a:pPr algn="l" rtl="0" fontAlgn="t"/>
                      <a:r>
                        <a:rPr lang="en-US" sz="500" b="0" i="0" u="none" strike="noStrike" dirty="0">
                          <a:solidFill>
                            <a:srgbClr val="000000"/>
                          </a:solidFill>
                          <a:effectLst/>
                          <a:latin typeface="Calibri" panose="020F0502020204030204" pitchFamily="34" charset="0"/>
                        </a:rPr>
                        <a:t>MAINTENANCE</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$698.10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$3,827.00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$1,474.00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$5,999.10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59592801"/>
                  </a:ext>
                </a:extLst>
              </a:tr>
              <a:tr h="97869">
                <a:tc>
                  <a:txBody>
                    <a:bodyPr/>
                    <a:lstStyle/>
                    <a:p>
                      <a:pPr algn="l" rtl="0" fontAlgn="t"/>
                      <a:r>
                        <a:rPr lang="en-US" sz="500" b="0" i="0" u="none" strike="noStrike" dirty="0">
                          <a:solidFill>
                            <a:srgbClr val="000000"/>
                          </a:solidFill>
                          <a:effectLst/>
                          <a:latin typeface="Calibri" panose="020F0502020204030204" pitchFamily="34" charset="0"/>
                        </a:rPr>
                        <a:t>OCCUPATIONAL or VOCATIONAL TRAINING</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266276837"/>
                  </a:ext>
                </a:extLst>
              </a:tr>
              <a:tr h="97869">
                <a:tc>
                  <a:txBody>
                    <a:bodyPr/>
                    <a:lstStyle/>
                    <a:p>
                      <a:pPr algn="l" rtl="0" fontAlgn="t"/>
                      <a:r>
                        <a:rPr lang="en-US" sz="500" b="0" i="0" u="none" strike="noStrike" dirty="0">
                          <a:solidFill>
                            <a:srgbClr val="000000"/>
                          </a:solidFill>
                          <a:effectLst/>
                          <a:latin typeface="Calibri" panose="020F0502020204030204" pitchFamily="34" charset="0"/>
                        </a:rPr>
                        <a:t>ON THE JOB TRAINING</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40555911"/>
                  </a:ext>
                </a:extLst>
              </a:tr>
              <a:tr h="97869">
                <a:tc>
                  <a:txBody>
                    <a:bodyPr/>
                    <a:lstStyle/>
                    <a:p>
                      <a:pPr algn="l" rtl="0" fontAlgn="t"/>
                      <a:r>
                        <a:rPr lang="en-US" sz="500" b="0" i="0" u="none" strike="noStrike" dirty="0">
                          <a:solidFill>
                            <a:srgbClr val="000000"/>
                          </a:solidFill>
                          <a:effectLst/>
                          <a:latin typeface="Calibri" panose="020F0502020204030204" pitchFamily="34" charset="0"/>
                        </a:rPr>
                        <a:t>OTHER SERVICES</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$433.10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$2,145.00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$2,578.10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190750137"/>
                  </a:ext>
                </a:extLst>
              </a:tr>
              <a:tr h="97869">
                <a:tc>
                  <a:txBody>
                    <a:bodyPr/>
                    <a:lstStyle/>
                    <a:p>
                      <a:pPr algn="l" rtl="0" fontAlgn="t"/>
                      <a:r>
                        <a:rPr lang="en-US" sz="500" b="0" i="0" u="none" strike="noStrike" dirty="0">
                          <a:solidFill>
                            <a:srgbClr val="000000"/>
                          </a:solidFill>
                          <a:effectLst/>
                          <a:latin typeface="Calibri" panose="020F0502020204030204" pitchFamily="34" charset="0"/>
                        </a:rPr>
                        <a:t>OUT-OF-SCHOOL YOUTH EMPLOYMENT SERVICES</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$15,140.00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$1,565.00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$8,343.00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$25,048.00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571788987"/>
                  </a:ext>
                </a:extLst>
              </a:tr>
              <a:tr h="97869">
                <a:tc>
                  <a:txBody>
                    <a:bodyPr/>
                    <a:lstStyle/>
                    <a:p>
                      <a:pPr algn="l" rtl="0" fontAlgn="t"/>
                      <a:r>
                        <a:rPr lang="en-US" sz="500" b="0" i="0" u="none" strike="noStrike" dirty="0">
                          <a:solidFill>
                            <a:srgbClr val="000000"/>
                          </a:solidFill>
                          <a:effectLst/>
                          <a:latin typeface="Calibri" panose="020F0502020204030204" pitchFamily="34" charset="0"/>
                        </a:rPr>
                        <a:t>PE DRIVE-ABILITY - WRT</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$4,050.00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$4,050.00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474245336"/>
                  </a:ext>
                </a:extLst>
              </a:tr>
              <a:tr h="97869">
                <a:tc>
                  <a:txBody>
                    <a:bodyPr/>
                    <a:lstStyle/>
                    <a:p>
                      <a:pPr algn="l" rtl="0" fontAlgn="t"/>
                      <a:r>
                        <a:rPr lang="en-US" sz="500" b="0" i="0" u="none" strike="noStrike" dirty="0">
                          <a:solidFill>
                            <a:srgbClr val="000000"/>
                          </a:solidFill>
                          <a:effectLst/>
                          <a:latin typeface="Calibri" panose="020F0502020204030204" pitchFamily="34" charset="0"/>
                        </a:rPr>
                        <a:t>PRE-ETS COUNSELING ON ENROLLMENT OPPORTUNITIES</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$4,663.00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$3,078.00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$4,455.00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$12,196.00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53932567"/>
                  </a:ext>
                </a:extLst>
              </a:tr>
              <a:tr h="97869">
                <a:tc>
                  <a:txBody>
                    <a:bodyPr/>
                    <a:lstStyle/>
                    <a:p>
                      <a:pPr algn="l" rtl="0" fontAlgn="t"/>
                      <a:r>
                        <a:rPr lang="en-US" sz="500" b="0" i="0" u="none" strike="noStrike" dirty="0">
                          <a:solidFill>
                            <a:srgbClr val="000000"/>
                          </a:solidFill>
                          <a:effectLst/>
                          <a:latin typeface="Calibri" panose="020F0502020204030204" pitchFamily="34" charset="0"/>
                        </a:rPr>
                        <a:t>PRE-ETS INSTRUCTION IN SELF-ADVOCACY</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$5,832.00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$6,480.00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$5,863.00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$18,175.00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87994806"/>
                  </a:ext>
                </a:extLst>
              </a:tr>
              <a:tr h="97869">
                <a:tc>
                  <a:txBody>
                    <a:bodyPr/>
                    <a:lstStyle/>
                    <a:p>
                      <a:pPr algn="l" rtl="0" fontAlgn="t"/>
                      <a:r>
                        <a:rPr lang="en-US" sz="500" b="0" i="0" u="none" strike="noStrike" dirty="0">
                          <a:solidFill>
                            <a:srgbClr val="000000"/>
                          </a:solidFill>
                          <a:effectLst/>
                          <a:latin typeface="Calibri" panose="020F0502020204030204" pitchFamily="34" charset="0"/>
                        </a:rPr>
                        <a:t>PRE-ETS JOB EXPLORATION COUNSELING</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$14,291.00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$19,845.00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$18,910.00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$53,046.00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971286316"/>
                  </a:ext>
                </a:extLst>
              </a:tr>
              <a:tr h="97869">
                <a:tc>
                  <a:txBody>
                    <a:bodyPr/>
                    <a:lstStyle/>
                    <a:p>
                      <a:pPr algn="l" rtl="0" fontAlgn="t"/>
                      <a:r>
                        <a:rPr lang="en-US" sz="500" b="0" i="0" u="none" strike="noStrike" dirty="0">
                          <a:solidFill>
                            <a:srgbClr val="000000"/>
                          </a:solidFill>
                          <a:effectLst/>
                          <a:latin typeface="Calibri" panose="020F0502020204030204" pitchFamily="34" charset="0"/>
                        </a:rPr>
                        <a:t>Pre-ETS SAFA</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$809.70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$14,589.00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$11,706.00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$27,104.70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03361093"/>
                  </a:ext>
                </a:extLst>
              </a:tr>
              <a:tr h="97869">
                <a:tc>
                  <a:txBody>
                    <a:bodyPr/>
                    <a:lstStyle/>
                    <a:p>
                      <a:pPr algn="l" rtl="0" fontAlgn="t"/>
                      <a:r>
                        <a:rPr lang="en-US" sz="500" b="0" i="0" u="none" strike="noStrike" dirty="0">
                          <a:solidFill>
                            <a:srgbClr val="000000"/>
                          </a:solidFill>
                          <a:effectLst/>
                          <a:latin typeface="Calibri" panose="020F0502020204030204" pitchFamily="34" charset="0"/>
                        </a:rPr>
                        <a:t>PRE-ETS WORK-BASED LEARNING EXPERIENCES</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$11,133.00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$5,103.00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$3,402.00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$19,638.00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068562996"/>
                  </a:ext>
                </a:extLst>
              </a:tr>
              <a:tr h="97869">
                <a:tc>
                  <a:txBody>
                    <a:bodyPr/>
                    <a:lstStyle/>
                    <a:p>
                      <a:pPr algn="l" rtl="0" fontAlgn="t"/>
                      <a:r>
                        <a:rPr lang="en-US" sz="500" b="0" i="0" u="none" strike="noStrike" dirty="0">
                          <a:solidFill>
                            <a:srgbClr val="000000"/>
                          </a:solidFill>
                          <a:effectLst/>
                          <a:latin typeface="Calibri" panose="020F0502020204030204" pitchFamily="34" charset="0"/>
                        </a:rPr>
                        <a:t>PRE-ETS WORKPLACE READINESS TRAINING (WRT)</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$11,175.00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$13,784.00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$11,973.00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$36,932.00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980194946"/>
                  </a:ext>
                </a:extLst>
              </a:tr>
              <a:tr h="97869">
                <a:tc>
                  <a:txBody>
                    <a:bodyPr/>
                    <a:lstStyle/>
                    <a:p>
                      <a:pPr algn="l" rtl="0" fontAlgn="t"/>
                      <a:r>
                        <a:rPr lang="en-US" sz="500" b="0" i="0" u="none" strike="noStrike" dirty="0">
                          <a:solidFill>
                            <a:srgbClr val="000000"/>
                          </a:solidFill>
                          <a:effectLst/>
                          <a:latin typeface="Calibri" panose="020F0502020204030204" pitchFamily="34" charset="0"/>
                        </a:rPr>
                        <a:t>PROJECT SEARCH CLOSURE SE</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$1,200.00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$1,200.00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986997217"/>
                  </a:ext>
                </a:extLst>
              </a:tr>
              <a:tr h="97869">
                <a:tc>
                  <a:txBody>
                    <a:bodyPr/>
                    <a:lstStyle/>
                    <a:p>
                      <a:pPr algn="l" rtl="0" fontAlgn="t"/>
                      <a:r>
                        <a:rPr lang="en-US" sz="500" b="0" i="0" u="none" strike="noStrike" dirty="0">
                          <a:solidFill>
                            <a:srgbClr val="000000"/>
                          </a:solidFill>
                          <a:effectLst/>
                          <a:latin typeface="Calibri" panose="020F0502020204030204" pitchFamily="34" charset="0"/>
                        </a:rPr>
                        <a:t>PROJECT SEARCH ENROLLMENT ADULT</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7207152"/>
                  </a:ext>
                </a:extLst>
              </a:tr>
              <a:tr h="97869">
                <a:tc>
                  <a:txBody>
                    <a:bodyPr/>
                    <a:lstStyle/>
                    <a:p>
                      <a:pPr algn="l" rtl="0" fontAlgn="t"/>
                      <a:r>
                        <a:rPr lang="en-US" sz="500" b="0" i="0" u="none" strike="noStrike" dirty="0">
                          <a:solidFill>
                            <a:srgbClr val="000000"/>
                          </a:solidFill>
                          <a:effectLst/>
                          <a:latin typeface="Calibri" panose="020F0502020204030204" pitchFamily="34" charset="0"/>
                        </a:rPr>
                        <a:t>PROJECT SEARCH ENROLLMENT PRE-ETS</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64643267"/>
                  </a:ext>
                </a:extLst>
              </a:tr>
              <a:tr h="97869">
                <a:tc>
                  <a:txBody>
                    <a:bodyPr/>
                    <a:lstStyle/>
                    <a:p>
                      <a:pPr algn="l" rtl="0" fontAlgn="t"/>
                      <a:r>
                        <a:rPr lang="en-US" sz="500" b="0" i="0" u="none" strike="noStrike" dirty="0">
                          <a:solidFill>
                            <a:srgbClr val="000000"/>
                          </a:solidFill>
                          <a:effectLst/>
                          <a:latin typeface="Calibri" panose="020F0502020204030204" pitchFamily="34" charset="0"/>
                        </a:rPr>
                        <a:t>PROJECT SEARCH INTERNSHIP 1 ADULT VR</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706330747"/>
                  </a:ext>
                </a:extLst>
              </a:tr>
              <a:tr h="97869">
                <a:tc>
                  <a:txBody>
                    <a:bodyPr/>
                    <a:lstStyle/>
                    <a:p>
                      <a:pPr algn="l" rtl="0" fontAlgn="t"/>
                      <a:r>
                        <a:rPr lang="en-US" sz="500" b="0" i="0" u="none" strike="noStrike" dirty="0">
                          <a:solidFill>
                            <a:srgbClr val="000000"/>
                          </a:solidFill>
                          <a:effectLst/>
                          <a:latin typeface="Calibri" panose="020F0502020204030204" pitchFamily="34" charset="0"/>
                        </a:rPr>
                        <a:t>PROJECT SEARCH INTERNSHIP 1 PRE-ETS</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0"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solidFill>
                            <a:srgbClr val="000000"/>
                          </a:solidFill>
                          <a:effectLst/>
                          <a:latin typeface="Calibri" panose="020F0502020204030204" pitchFamily="34" charset="0"/>
                        </a:rPr>
                        <a:t> </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500" b="1" i="0" u="none" strike="noStrike" dirty="0">
                          <a:solidFill>
                            <a:srgbClr val="000000"/>
                          </a:solidFill>
                          <a:effectLst/>
                          <a:latin typeface="Calibri" panose="020F0502020204030204" pitchFamily="34" charset="0"/>
                        </a:rPr>
                        <a:t>$0.00</a:t>
                      </a:r>
                    </a:p>
                  </a:txBody>
                  <a:tcPr marL="3327" marR="3327" marT="3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541749658"/>
                  </a:ext>
                </a:extLst>
              </a:tr>
              <a:tr h="97869">
                <a:tc>
                  <a:txBody>
                    <a:bodyPr/>
                    <a:lstStyle/>
                    <a:p>
                      <a:pPr algn="l" rtl="0" fontAlgn="t"/>
                      <a:r>
                        <a:rPr lang="en-US" sz="500" b="0" i="0" u="none" strike="noStrike" dirty="0">
                          <a:solidFill>
                            <a:srgbClr val="000000"/>
                          </a:solidFill>
                          <a:effectLst/>
                          <a:latin typeface="Calibri" panose="020F0502020204030204" pitchFamily="34" charset="0"/>
                        </a:rPr>
                        <a:t>PROJECT SEARCH INTERNSHIP 2 ADULT VR</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200877079"/>
                  </a:ext>
                </a:extLst>
              </a:tr>
              <a:tr h="97869">
                <a:tc>
                  <a:txBody>
                    <a:bodyPr/>
                    <a:lstStyle/>
                    <a:p>
                      <a:pPr algn="l" rtl="0" fontAlgn="t"/>
                      <a:r>
                        <a:rPr lang="en-US" sz="500" b="0" i="0" u="none" strike="noStrike" dirty="0">
                          <a:solidFill>
                            <a:srgbClr val="000000"/>
                          </a:solidFill>
                          <a:effectLst/>
                          <a:latin typeface="Calibri" panose="020F0502020204030204" pitchFamily="34" charset="0"/>
                        </a:rPr>
                        <a:t>PROJECT SEARCH INTERNSHIP 2 PRE-ETS</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$7,920.00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$7,920.00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$15,840.00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10264546"/>
                  </a:ext>
                </a:extLst>
              </a:tr>
              <a:tr h="97869">
                <a:tc>
                  <a:txBody>
                    <a:bodyPr/>
                    <a:lstStyle/>
                    <a:p>
                      <a:pPr algn="l" rtl="0" fontAlgn="t"/>
                      <a:r>
                        <a:rPr lang="en-US" sz="500" b="0" i="0" u="none" strike="noStrike" dirty="0">
                          <a:solidFill>
                            <a:srgbClr val="000000"/>
                          </a:solidFill>
                          <a:effectLst/>
                          <a:latin typeface="Calibri" panose="020F0502020204030204" pitchFamily="34" charset="0"/>
                        </a:rPr>
                        <a:t>PROJECT SEARCH INTERNSHIP 3 ADULT</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$7,920.00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$5,280.00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$23,780.00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$36,980.00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598292293"/>
                  </a:ext>
                </a:extLst>
              </a:tr>
              <a:tr h="97869">
                <a:tc>
                  <a:txBody>
                    <a:bodyPr/>
                    <a:lstStyle/>
                    <a:p>
                      <a:pPr algn="l" rtl="0" fontAlgn="t"/>
                      <a:r>
                        <a:rPr lang="en-US" sz="500" b="0" i="0" u="none" strike="noStrike" dirty="0">
                          <a:solidFill>
                            <a:srgbClr val="000000"/>
                          </a:solidFill>
                          <a:effectLst/>
                          <a:latin typeface="Calibri" panose="020F0502020204030204" pitchFamily="34" charset="0"/>
                        </a:rPr>
                        <a:t>PROJECT SEARCH INTERNSHIP 3 PRE-ETS</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$18,480.00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$18,480.00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03357838"/>
                  </a:ext>
                </a:extLst>
              </a:tr>
              <a:tr h="97869">
                <a:tc>
                  <a:txBody>
                    <a:bodyPr/>
                    <a:lstStyle/>
                    <a:p>
                      <a:pPr algn="l" rtl="0" fontAlgn="t"/>
                      <a:r>
                        <a:rPr lang="en-US" sz="500" b="0" i="0" u="none" strike="noStrike" dirty="0">
                          <a:solidFill>
                            <a:srgbClr val="000000"/>
                          </a:solidFill>
                          <a:effectLst/>
                          <a:latin typeface="Calibri" panose="020F0502020204030204" pitchFamily="34" charset="0"/>
                        </a:rPr>
                        <a:t>PROJECT SEARCH PLACEMENT SE</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$2,400.00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$2,400.00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23609799"/>
                  </a:ext>
                </a:extLst>
              </a:tr>
              <a:tr h="97869">
                <a:tc>
                  <a:txBody>
                    <a:bodyPr/>
                    <a:lstStyle/>
                    <a:p>
                      <a:pPr algn="l" rtl="0" fontAlgn="t"/>
                      <a:r>
                        <a:rPr lang="en-US" sz="500" b="0" i="0" u="none" strike="noStrike" dirty="0">
                          <a:solidFill>
                            <a:srgbClr val="000000"/>
                          </a:solidFill>
                          <a:effectLst/>
                          <a:latin typeface="Calibri" panose="020F0502020204030204" pitchFamily="34" charset="0"/>
                        </a:rPr>
                        <a:t>REHABILITATION TECHNOLOGY</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$142,217.00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$22,413.00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$13,214.00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$177,844.00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61050069"/>
                  </a:ext>
                </a:extLst>
              </a:tr>
              <a:tr h="97869">
                <a:tc>
                  <a:txBody>
                    <a:bodyPr/>
                    <a:lstStyle/>
                    <a:p>
                      <a:pPr algn="l" rtl="0" fontAlgn="t"/>
                      <a:r>
                        <a:rPr lang="en-US" sz="500" b="0" i="0" u="none" strike="noStrike" dirty="0">
                          <a:solidFill>
                            <a:srgbClr val="000000"/>
                          </a:solidFill>
                          <a:effectLst/>
                          <a:latin typeface="Calibri" panose="020F0502020204030204" pitchFamily="34" charset="0"/>
                        </a:rPr>
                        <a:t>SMALL BUSINESS ENTERPRISES</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745851961"/>
                  </a:ext>
                </a:extLst>
              </a:tr>
              <a:tr h="97869">
                <a:tc>
                  <a:txBody>
                    <a:bodyPr/>
                    <a:lstStyle/>
                    <a:p>
                      <a:pPr algn="l" rtl="0" fontAlgn="t"/>
                      <a:r>
                        <a:rPr lang="en-US" sz="500" b="0" i="0" u="none" strike="noStrike" dirty="0">
                          <a:solidFill>
                            <a:srgbClr val="000000"/>
                          </a:solidFill>
                          <a:effectLst/>
                          <a:latin typeface="Calibri" panose="020F0502020204030204" pitchFamily="34" charset="0"/>
                        </a:rPr>
                        <a:t>SUPPORTED EMPLOYMENT SERVICES</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$40,561.00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$28,350.00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$31,995.00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$100,906.00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02424947"/>
                  </a:ext>
                </a:extLst>
              </a:tr>
              <a:tr h="97869">
                <a:tc>
                  <a:txBody>
                    <a:bodyPr/>
                    <a:lstStyle/>
                    <a:p>
                      <a:pPr algn="l" rtl="0" fontAlgn="t"/>
                      <a:r>
                        <a:rPr lang="en-US" sz="500" b="0" i="0" u="none" strike="noStrike" dirty="0">
                          <a:solidFill>
                            <a:srgbClr val="000000"/>
                          </a:solidFill>
                          <a:effectLst/>
                          <a:latin typeface="Calibri" panose="020F0502020204030204" pitchFamily="34" charset="0"/>
                        </a:rPr>
                        <a:t>TRANSPORTATION</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$9,278.00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$804.00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$9,132.00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$19,214.00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99704913"/>
                  </a:ext>
                </a:extLst>
              </a:tr>
              <a:tr h="97869">
                <a:tc>
                  <a:txBody>
                    <a:bodyPr/>
                    <a:lstStyle/>
                    <a:p>
                      <a:pPr algn="l" rtl="0" fontAlgn="t"/>
                      <a:r>
                        <a:rPr lang="en-US" sz="500" b="0" i="0" u="none" strike="noStrike" dirty="0">
                          <a:solidFill>
                            <a:srgbClr val="000000"/>
                          </a:solidFill>
                          <a:effectLst/>
                          <a:latin typeface="Calibri" panose="020F0502020204030204" pitchFamily="34" charset="0"/>
                        </a:rPr>
                        <a:t>VR DRIVE-ABILITY - WRT</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$12,879.00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$12,879.00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472064456"/>
                  </a:ext>
                </a:extLst>
              </a:tr>
              <a:tr h="97869">
                <a:tc>
                  <a:txBody>
                    <a:bodyPr/>
                    <a:lstStyle/>
                    <a:p>
                      <a:pPr algn="l" rtl="0" fontAlgn="t"/>
                      <a:r>
                        <a:rPr lang="en-US" sz="500" b="0" i="0" u="none" strike="noStrike" dirty="0">
                          <a:solidFill>
                            <a:srgbClr val="000000"/>
                          </a:solidFill>
                          <a:effectLst/>
                          <a:latin typeface="Calibri" panose="020F0502020204030204" pitchFamily="34" charset="0"/>
                        </a:rPr>
                        <a:t>VR SAFA</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$5,450.00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$2,250.00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0" i="0" u="none" strike="noStrike" dirty="0">
                          <a:solidFill>
                            <a:srgbClr val="000000"/>
                          </a:solidFill>
                          <a:effectLst/>
                          <a:latin typeface="Calibri" panose="020F0502020204030204" pitchFamily="34" charset="0"/>
                        </a:rPr>
                        <a:t>$0.00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$7,700.00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978558040"/>
                  </a:ext>
                </a:extLst>
              </a:tr>
              <a:tr h="97869">
                <a:tc>
                  <a:txBody>
                    <a:bodyPr/>
                    <a:lstStyle/>
                    <a:p>
                      <a:pPr algn="l" rtl="0" fontAlgn="t"/>
                      <a:r>
                        <a:rPr lang="en-US" sz="500" b="1" i="0" u="none" strike="noStrike" dirty="0">
                          <a:solidFill>
                            <a:srgbClr val="000000"/>
                          </a:solidFill>
                          <a:effectLst/>
                          <a:latin typeface="Calibri" panose="020F0502020204030204" pitchFamily="34" charset="0"/>
                        </a:rPr>
                        <a:t>TOTAL   </a:t>
                      </a:r>
                    </a:p>
                  </a:txBody>
                  <a:tcPr marL="3327" marR="3327" marT="33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$544,509.30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$297,841.80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$375,679.00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1" i="0" u="none" strike="noStrike" dirty="0">
                          <a:solidFill>
                            <a:srgbClr val="000000"/>
                          </a:solidFill>
                          <a:effectLst/>
                          <a:latin typeface="Calibri" panose="020F0502020204030204" pitchFamily="34" charset="0"/>
                        </a:rPr>
                        <a:t> </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500" b="1" i="0" u="none" strike="noStrike" dirty="0">
                          <a:solidFill>
                            <a:srgbClr val="000000"/>
                          </a:solidFill>
                          <a:effectLst/>
                          <a:latin typeface="Calibri" panose="020F0502020204030204" pitchFamily="34" charset="0"/>
                        </a:rPr>
                        <a:t>$1,218,030.10</a:t>
                      </a:r>
                    </a:p>
                  </a:txBody>
                  <a:tcPr marL="3327" marR="3327" marT="3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396783033"/>
                  </a:ext>
                </a:extLst>
              </a:tr>
            </a:tbl>
          </a:graphicData>
        </a:graphic>
      </p:graphicFrame>
    </p:spTree>
    <p:extLst>
      <p:ext uri="{BB962C8B-B14F-4D97-AF65-F5344CB8AC3E}">
        <p14:creationId xmlns:p14="http://schemas.microsoft.com/office/powerpoint/2010/main" val="255615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942E87-0356-5DF1-04CA-62BA41D23CBB}"/>
              </a:ext>
            </a:extLst>
          </p:cNvPr>
          <p:cNvSpPr>
            <a:spLocks noGrp="1"/>
          </p:cNvSpPr>
          <p:nvPr>
            <p:ph type="title"/>
          </p:nvPr>
        </p:nvSpPr>
        <p:spPr>
          <a:xfrm>
            <a:off x="655320" y="429030"/>
            <a:ext cx="3288030" cy="5457589"/>
          </a:xfrm>
        </p:spPr>
        <p:txBody>
          <a:bodyPr anchor="ctr">
            <a:normAutofit/>
          </a:bodyPr>
          <a:lstStyle/>
          <a:p>
            <a:r>
              <a:rPr lang="en-US" sz="4000" dirty="0"/>
              <a:t>VR Tracker Tool for Pre-ETS Monitoring</a:t>
            </a:r>
          </a:p>
        </p:txBody>
      </p:sp>
      <p:sp>
        <p:nvSpPr>
          <p:cNvPr id="12" name="Rectangle 11">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5" name="Content Placeholder 2" descr="This image represnts the importantce of tracking specific data with focus on ensuring compliance with the PRE-ETS  15% rule which is a requirement of the federal grant to spend a portion of the funds on PRE-ETS services.">
            <a:extLst>
              <a:ext uri="{FF2B5EF4-FFF2-40B4-BE49-F238E27FC236}">
                <a16:creationId xmlns:a16="http://schemas.microsoft.com/office/drawing/2014/main" id="{44A83DBD-44AF-DCE8-6B0B-858B30FBA77C}"/>
              </a:ext>
            </a:extLst>
          </p:cNvPr>
          <p:cNvGraphicFramePr>
            <a:graphicFrameLocks noGrp="1"/>
          </p:cNvGraphicFramePr>
          <p:nvPr>
            <p:ph idx="1"/>
            <p:extLst>
              <p:ext uri="{D42A27DB-BD31-4B8C-83A1-F6EECF244321}">
                <p14:modId xmlns:p14="http://schemas.microsoft.com/office/powerpoint/2010/main" val="358063256"/>
              </p:ext>
            </p:extLst>
          </p:nvPr>
        </p:nvGraphicFramePr>
        <p:xfrm>
          <a:off x="3739069" y="429030"/>
          <a:ext cx="7452360" cy="5459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9707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37A97-E988-536D-86E2-F114E85C237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VR Tracker for Pre-ETS 15% Rule</a:t>
            </a:r>
          </a:p>
        </p:txBody>
      </p:sp>
      <p:pic>
        <p:nvPicPr>
          <p:cNvPr id="5" name="Content Placeholder 4" descr="This image represnts a tracking spreadhseet with specific formulas to track the overall award spending, per quarter, to track the PRE-ETS spending rule, each federal fiscal year to determine if 15% PRE-ETS is being met, or on track to be met. ">
            <a:extLst>
              <a:ext uri="{FF2B5EF4-FFF2-40B4-BE49-F238E27FC236}">
                <a16:creationId xmlns:a16="http://schemas.microsoft.com/office/drawing/2014/main" id="{1E39A031-ECB6-6F5D-AA88-96CCE71C5752}"/>
              </a:ext>
            </a:extLst>
          </p:cNvPr>
          <p:cNvPicPr>
            <a:picLocks noGrp="1" noChangeAspect="1"/>
          </p:cNvPicPr>
          <p:nvPr>
            <p:ph idx="1"/>
          </p:nvPr>
        </p:nvPicPr>
        <p:blipFill>
          <a:blip r:embed="rId3"/>
          <a:stretch>
            <a:fillRect/>
          </a:stretch>
        </p:blipFill>
        <p:spPr>
          <a:xfrm>
            <a:off x="671063" y="1675227"/>
            <a:ext cx="10849873" cy="4394199"/>
          </a:xfrm>
          <a:prstGeom prst="rect">
            <a:avLst/>
          </a:prstGeom>
        </p:spPr>
      </p:pic>
    </p:spTree>
    <p:extLst>
      <p:ext uri="{BB962C8B-B14F-4D97-AF65-F5344CB8AC3E}">
        <p14:creationId xmlns:p14="http://schemas.microsoft.com/office/powerpoint/2010/main" val="2521248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556E0-BF0F-10B8-6278-FF5B085F9EF1}"/>
              </a:ext>
            </a:extLst>
          </p:cNvPr>
          <p:cNvSpPr>
            <a:spLocks noGrp="1"/>
          </p:cNvSpPr>
          <p:nvPr>
            <p:ph type="title"/>
          </p:nvPr>
        </p:nvSpPr>
        <p:spPr/>
        <p:txBody>
          <a:bodyPr/>
          <a:lstStyle/>
          <a:p>
            <a:r>
              <a:rPr lang="en-US" dirty="0"/>
              <a:t>Managing Special Projects and Pilots</a:t>
            </a:r>
          </a:p>
        </p:txBody>
      </p:sp>
      <p:graphicFrame>
        <p:nvGraphicFramePr>
          <p:cNvPr id="7" name="Content Placeholder 2" descr="This image represents three specific areas of how special projects and pilots should be managed, in addition to regular weekly oversight.">
            <a:extLst>
              <a:ext uri="{FF2B5EF4-FFF2-40B4-BE49-F238E27FC236}">
                <a16:creationId xmlns:a16="http://schemas.microsoft.com/office/drawing/2014/main" id="{2BD34A3D-FF0B-B91D-74BE-AD1AC084B1F4}"/>
              </a:ext>
            </a:extLst>
          </p:cNvPr>
          <p:cNvGraphicFramePr>
            <a:graphicFrameLocks noGrp="1"/>
          </p:cNvGraphicFramePr>
          <p:nvPr>
            <p:ph idx="1"/>
            <p:extLst>
              <p:ext uri="{D42A27DB-BD31-4B8C-83A1-F6EECF244321}">
                <p14:modId xmlns:p14="http://schemas.microsoft.com/office/powerpoint/2010/main" val="39392140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8610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40EF8-3CE3-3413-904A-892566490A67}"/>
              </a:ext>
            </a:extLst>
          </p:cNvPr>
          <p:cNvSpPr>
            <a:spLocks noGrp="1"/>
          </p:cNvSpPr>
          <p:nvPr>
            <p:ph type="title"/>
          </p:nvPr>
        </p:nvSpPr>
        <p:spPr/>
        <p:txBody>
          <a:bodyPr/>
          <a:lstStyle/>
          <a:p>
            <a:r>
              <a:rPr lang="en-US" dirty="0"/>
              <a:t>Actionable Resources</a:t>
            </a:r>
          </a:p>
        </p:txBody>
      </p:sp>
      <p:graphicFrame>
        <p:nvGraphicFramePr>
          <p:cNvPr id="5" name="Content Placeholder 2" descr="This image represent three resources that can assist with fiscal oversight.">
            <a:extLst>
              <a:ext uri="{FF2B5EF4-FFF2-40B4-BE49-F238E27FC236}">
                <a16:creationId xmlns:a16="http://schemas.microsoft.com/office/drawing/2014/main" id="{9245C094-BA61-E79A-6966-30F17B8A68C3}"/>
              </a:ext>
            </a:extLst>
          </p:cNvPr>
          <p:cNvGraphicFramePr>
            <a:graphicFrameLocks noGrp="1"/>
          </p:cNvGraphicFramePr>
          <p:nvPr>
            <p:ph idx="1"/>
            <p:extLst>
              <p:ext uri="{D42A27DB-BD31-4B8C-83A1-F6EECF244321}">
                <p14:modId xmlns:p14="http://schemas.microsoft.com/office/powerpoint/2010/main" val="25544198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8228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7C736-F429-4B14-DC4F-1F747190D9AD}"/>
              </a:ext>
            </a:extLst>
          </p:cNvPr>
          <p:cNvSpPr>
            <a:spLocks noGrp="1"/>
          </p:cNvSpPr>
          <p:nvPr>
            <p:ph type="title"/>
          </p:nvPr>
        </p:nvSpPr>
        <p:spPr/>
        <p:txBody>
          <a:bodyPr/>
          <a:lstStyle/>
          <a:p>
            <a:r>
              <a:rPr lang="en-US" dirty="0"/>
              <a:t>Building Strong Fiscal Foundations</a:t>
            </a:r>
          </a:p>
        </p:txBody>
      </p:sp>
      <p:graphicFrame>
        <p:nvGraphicFramePr>
          <p:cNvPr id="5" name="Content Placeholder 2" descr="This image represents how to build strong fiscal foundations with transparency and collaboration.">
            <a:extLst>
              <a:ext uri="{FF2B5EF4-FFF2-40B4-BE49-F238E27FC236}">
                <a16:creationId xmlns:a16="http://schemas.microsoft.com/office/drawing/2014/main" id="{21113227-0412-65BD-9AAB-311CA0294714}"/>
              </a:ext>
            </a:extLst>
          </p:cNvPr>
          <p:cNvGraphicFramePr>
            <a:graphicFrameLocks noGrp="1"/>
          </p:cNvGraphicFramePr>
          <p:nvPr>
            <p:ph idx="1"/>
            <p:extLst>
              <p:ext uri="{D42A27DB-BD31-4B8C-83A1-F6EECF244321}">
                <p14:modId xmlns:p14="http://schemas.microsoft.com/office/powerpoint/2010/main" val="32456683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3812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This image provides a recap of key points, quations, discussions and contact information for follow-up.">
            <a:extLst>
              <a:ext uri="{FF2B5EF4-FFF2-40B4-BE49-F238E27FC236}">
                <a16:creationId xmlns:a16="http://schemas.microsoft.com/office/drawing/2014/main" id="{2624E443-FB70-DB74-C4F0-703AF436D9B5}"/>
              </a:ext>
            </a:extLst>
          </p:cNvPr>
          <p:cNvPicPr>
            <a:picLocks noChangeAspect="1"/>
          </p:cNvPicPr>
          <p:nvPr/>
        </p:nvPicPr>
        <p:blipFill>
          <a:blip r:embed="rId3">
            <a:duotone>
              <a:schemeClr val="bg2">
                <a:shade val="45000"/>
                <a:satMod val="135000"/>
              </a:schemeClr>
              <a:prstClr val="white"/>
            </a:duotone>
          </a:blip>
          <a:srcRect t="343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6805F0-CCAE-47A6-44B1-44B7BA2E480D}"/>
              </a:ext>
            </a:extLst>
          </p:cNvPr>
          <p:cNvSpPr>
            <a:spLocks noGrp="1"/>
          </p:cNvSpPr>
          <p:nvPr>
            <p:ph type="title"/>
          </p:nvPr>
        </p:nvSpPr>
        <p:spPr>
          <a:xfrm>
            <a:off x="838200" y="365125"/>
            <a:ext cx="10515600" cy="1325563"/>
          </a:xfrm>
        </p:spPr>
        <p:txBody>
          <a:bodyPr>
            <a:normAutofit/>
          </a:bodyPr>
          <a:lstStyle/>
          <a:p>
            <a:r>
              <a:rPr lang="en-US" dirty="0"/>
              <a:t>Conclusion and Q&amp;A</a:t>
            </a:r>
          </a:p>
        </p:txBody>
      </p:sp>
      <p:graphicFrame>
        <p:nvGraphicFramePr>
          <p:cNvPr id="5" name="Content Placeholder 2" descr="In our discussion, we highlighted how being open and clear about financial activities is crucial for accountability, and how strong financial foundations are essential for the success of vocational rehabilitation programs. We also examined the importance of collaboration in managing finances effectively and explored practical tools, like templates for tracking finances and real-time monitoring techniques, to support these goals and ensure the programs' financial stability and success">
            <a:extLst>
              <a:ext uri="{FF2B5EF4-FFF2-40B4-BE49-F238E27FC236}">
                <a16:creationId xmlns:a16="http://schemas.microsoft.com/office/drawing/2014/main" id="{63C882A4-C12A-3A3D-B861-E39BF451E546}"/>
              </a:ext>
            </a:extLst>
          </p:cNvPr>
          <p:cNvGraphicFramePr>
            <a:graphicFrameLocks noGrp="1"/>
          </p:cNvGraphicFramePr>
          <p:nvPr>
            <p:ph idx="1"/>
            <p:extLst>
              <p:ext uri="{D42A27DB-BD31-4B8C-83A1-F6EECF244321}">
                <p14:modId xmlns:p14="http://schemas.microsoft.com/office/powerpoint/2010/main" val="817483467"/>
              </p:ext>
            </p:extLst>
          </p:nvPr>
        </p:nvGraphicFramePr>
        <p:xfrm>
          <a:off x="1362075" y="1428751"/>
          <a:ext cx="10515600" cy="5064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8834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B995C-98F3-8F65-66C0-657E6CA9DC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6A72DF-E607-FC53-0E03-04C12B69A59F}"/>
              </a:ext>
            </a:extLst>
          </p:cNvPr>
          <p:cNvSpPr>
            <a:spLocks noGrp="1"/>
          </p:cNvSpPr>
          <p:nvPr>
            <p:ph type="ctrTitle" idx="4294967295"/>
          </p:nvPr>
        </p:nvSpPr>
        <p:spPr>
          <a:xfrm>
            <a:off x="-1" y="69575"/>
            <a:ext cx="11917017" cy="1311964"/>
          </a:xfrm>
        </p:spPr>
        <p:txBody>
          <a:bodyPr vert="horz" lIns="91440" tIns="45720" rIns="91440" bIns="45720" rtlCol="0" anchor="b">
            <a:normAutofit/>
          </a:bodyPr>
          <a:lstStyle/>
          <a:p>
            <a:pPr algn="ctr"/>
            <a:r>
              <a:rPr lang="en-US" sz="4000" dirty="0"/>
              <a:t>Session connection to CSAVR Strategic Priorities</a:t>
            </a:r>
            <a:endParaRPr lang="en-US" sz="3800" dirty="0"/>
          </a:p>
        </p:txBody>
      </p:sp>
      <p:pic>
        <p:nvPicPr>
          <p:cNvPr id="5" name="Picture 4">
            <a:extLst>
              <a:ext uri="{FF2B5EF4-FFF2-40B4-BE49-F238E27FC236}">
                <a16:creationId xmlns:a16="http://schemas.microsoft.com/office/drawing/2014/main" id="{5D6C4C2F-E8A6-9EF4-08D3-EFEC5C96BB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02956" y="6044565"/>
            <a:ext cx="1785995" cy="813424"/>
          </a:xfrm>
          <a:prstGeom prst="rect">
            <a:avLst/>
          </a:prstGeom>
        </p:spPr>
      </p:pic>
      <p:pic>
        <p:nvPicPr>
          <p:cNvPr id="6" name="Picture 5">
            <a:extLst>
              <a:ext uri="{FF2B5EF4-FFF2-40B4-BE49-F238E27FC236}">
                <a16:creationId xmlns:a16="http://schemas.microsoft.com/office/drawing/2014/main" id="{C13AC653-62F5-2767-EB59-9BD091C398C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6217920"/>
            <a:ext cx="1511300" cy="711200"/>
          </a:xfrm>
          <a:prstGeom prst="rect">
            <a:avLst/>
          </a:prstGeom>
        </p:spPr>
      </p:pic>
      <p:pic>
        <p:nvPicPr>
          <p:cNvPr id="2" name="Content Placeholder 8" descr="A graphic of a structure with three pillars, each identifying one of the three strategic priorities:&#10;-Recruit and Retain VR Staff&#10;-Redesign and Streamline Internal Processes&#10;-Increase Public Awareness of VR Services">
            <a:extLst>
              <a:ext uri="{FF2B5EF4-FFF2-40B4-BE49-F238E27FC236}">
                <a16:creationId xmlns:a16="http://schemas.microsoft.com/office/drawing/2014/main" id="{2524D162-905A-5F4E-557C-DF96360F62C1}"/>
              </a:ext>
            </a:extLst>
          </p:cNvPr>
          <p:cNvPicPr>
            <a:picLocks noGrp="1" noChangeAspect="1"/>
          </p:cNvPicPr>
          <p:nvPr>
            <p:ph idx="1"/>
          </p:nvPr>
        </p:nvPicPr>
        <p:blipFill rotWithShape="1">
          <a:blip r:embed="rId4"/>
          <a:srcRect t="6192"/>
          <a:stretch/>
        </p:blipFill>
        <p:spPr>
          <a:xfrm>
            <a:off x="3069971" y="1825625"/>
            <a:ext cx="6052058" cy="4351338"/>
          </a:xfrm>
          <a:prstGeom prst="rect">
            <a:avLst/>
          </a:prstGeom>
        </p:spPr>
      </p:pic>
    </p:spTree>
    <p:extLst>
      <p:ext uri="{BB962C8B-B14F-4D97-AF65-F5344CB8AC3E}">
        <p14:creationId xmlns:p14="http://schemas.microsoft.com/office/powerpoint/2010/main" val="2942453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8661E-42B1-362B-F92D-41542CB590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035277-40EA-B16D-9FD8-3C6B2AA928F7}"/>
              </a:ext>
            </a:extLst>
          </p:cNvPr>
          <p:cNvSpPr>
            <a:spLocks noGrp="1"/>
          </p:cNvSpPr>
          <p:nvPr>
            <p:ph type="title"/>
          </p:nvPr>
        </p:nvSpPr>
        <p:spPr/>
        <p:txBody>
          <a:bodyPr vert="horz" lIns="91440" tIns="45720" rIns="91440" bIns="45720" rtlCol="0" anchor="b">
            <a:normAutofit/>
          </a:bodyPr>
          <a:lstStyle/>
          <a:p>
            <a:pPr algn="ctr"/>
            <a:r>
              <a:rPr lang="en-US" sz="5400" dirty="0"/>
              <a:t>Evaluation and Feedback</a:t>
            </a:r>
            <a:endParaRPr lang="en-US" sz="3800" dirty="0"/>
          </a:p>
        </p:txBody>
      </p:sp>
      <p:sp>
        <p:nvSpPr>
          <p:cNvPr id="4" name="Subtitle 3">
            <a:extLst>
              <a:ext uri="{FF2B5EF4-FFF2-40B4-BE49-F238E27FC236}">
                <a16:creationId xmlns:a16="http://schemas.microsoft.com/office/drawing/2014/main" id="{2650E041-1499-CCFA-DD93-B191EEE0FCA5}"/>
              </a:ext>
            </a:extLst>
          </p:cNvPr>
          <p:cNvSpPr>
            <a:spLocks noGrp="1"/>
          </p:cNvSpPr>
          <p:nvPr>
            <p:ph idx="1"/>
          </p:nvPr>
        </p:nvSpPr>
        <p:spPr/>
        <p:txBody>
          <a:bodyPr/>
          <a:lstStyle/>
          <a:p>
            <a:r>
              <a:rPr lang="en-US" dirty="0"/>
              <a:t>Complete evaluation – get your CRCC credits</a:t>
            </a:r>
          </a:p>
          <a:p>
            <a:r>
              <a:rPr lang="en-US" dirty="0"/>
              <a:t>Also may provide direct feedback to </a:t>
            </a:r>
            <a:r>
              <a:rPr lang="en-US" dirty="0">
                <a:hlinkClick r:id="rId2"/>
              </a:rPr>
              <a:t>info@csavr.org</a:t>
            </a:r>
            <a:endParaRPr lang="en-US" dirty="0"/>
          </a:p>
          <a:p>
            <a:r>
              <a:rPr lang="en-US" dirty="0"/>
              <a:t>What’s next on the agenda?</a:t>
            </a:r>
          </a:p>
          <a:p>
            <a:endParaRPr lang="en-US" dirty="0"/>
          </a:p>
        </p:txBody>
      </p:sp>
      <p:pic>
        <p:nvPicPr>
          <p:cNvPr id="5" name="Picture 4">
            <a:extLst>
              <a:ext uri="{FF2B5EF4-FFF2-40B4-BE49-F238E27FC236}">
                <a16:creationId xmlns:a16="http://schemas.microsoft.com/office/drawing/2014/main" id="{9A6FF66F-BCC8-0C73-15B0-59A3F9A3EC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02956" y="6044565"/>
            <a:ext cx="1785995" cy="813424"/>
          </a:xfrm>
          <a:prstGeom prst="rect">
            <a:avLst/>
          </a:prstGeom>
        </p:spPr>
      </p:pic>
      <p:pic>
        <p:nvPicPr>
          <p:cNvPr id="6" name="Picture 5">
            <a:extLst>
              <a:ext uri="{FF2B5EF4-FFF2-40B4-BE49-F238E27FC236}">
                <a16:creationId xmlns:a16="http://schemas.microsoft.com/office/drawing/2014/main" id="{B0EAB0D7-371C-D0B5-0201-3FF916BFC87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217920"/>
            <a:ext cx="1511300" cy="711200"/>
          </a:xfrm>
          <a:prstGeom prst="rect">
            <a:avLst/>
          </a:prstGeom>
        </p:spPr>
      </p:pic>
    </p:spTree>
    <p:extLst>
      <p:ext uri="{BB962C8B-B14F-4D97-AF65-F5344CB8AC3E}">
        <p14:creationId xmlns:p14="http://schemas.microsoft.com/office/powerpoint/2010/main" val="4900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B81DA-2B4B-AB7D-3036-81EC6E92090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A71DAB-4CD6-3ED6-6D39-56514FADF7EC}"/>
              </a:ext>
            </a:extLst>
          </p:cNvPr>
          <p:cNvSpPr>
            <a:spLocks noGrp="1"/>
          </p:cNvSpPr>
          <p:nvPr>
            <p:ph type="ctrTitle"/>
          </p:nvPr>
        </p:nvSpPr>
        <p:spPr>
          <a:xfrm>
            <a:off x="1524000" y="1122363"/>
            <a:ext cx="9144000" cy="1221592"/>
          </a:xfrm>
        </p:spPr>
        <p:txBody>
          <a:bodyPr vert="horz" lIns="91440" tIns="45720" rIns="91440" bIns="45720" rtlCol="0" anchor="b">
            <a:normAutofit/>
          </a:bodyPr>
          <a:lstStyle/>
          <a:p>
            <a:pPr algn="ctr"/>
            <a:r>
              <a:rPr lang="en-US" sz="4000" dirty="0"/>
              <a:t>Session connection to CSAVR Message House</a:t>
            </a:r>
            <a:endParaRPr lang="en-US" sz="3800" dirty="0"/>
          </a:p>
        </p:txBody>
      </p:sp>
      <p:pic>
        <p:nvPicPr>
          <p:cNvPr id="5" name="Picture 4">
            <a:extLst>
              <a:ext uri="{FF2B5EF4-FFF2-40B4-BE49-F238E27FC236}">
                <a16:creationId xmlns:a16="http://schemas.microsoft.com/office/drawing/2014/main" id="{74326C5F-B46C-56C9-4038-A6C404C6EC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02956" y="6044565"/>
            <a:ext cx="1785995" cy="813424"/>
          </a:xfrm>
          <a:prstGeom prst="rect">
            <a:avLst/>
          </a:prstGeom>
        </p:spPr>
      </p:pic>
      <p:pic>
        <p:nvPicPr>
          <p:cNvPr id="6" name="Picture 5">
            <a:extLst>
              <a:ext uri="{FF2B5EF4-FFF2-40B4-BE49-F238E27FC236}">
                <a16:creationId xmlns:a16="http://schemas.microsoft.com/office/drawing/2014/main" id="{15C2AF87-5813-01B6-643C-09648BDF3E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6217920"/>
            <a:ext cx="1511300" cy="711200"/>
          </a:xfrm>
          <a:prstGeom prst="rect">
            <a:avLst/>
          </a:prstGeom>
        </p:spPr>
      </p:pic>
      <p:pic>
        <p:nvPicPr>
          <p:cNvPr id="2" name="Content Placeholder 3" descr="Graphic representing the Value Proposition of Vocational Rehabilitation. Image contains both text, the CSAVR logo, then a stylized shape of a house with a black peaked roof while the walls of the house are made of three vertical rectangles of varying colors, with columns/categories titled Employment, Scaling Impact, and Talent Innovation with descriptive text that reads:&#10;Employment: Vocational Rehabilitation supports people along their career path, from their first job thorughout their chosen profession.&#10;Scaling Impact: Vocational Rehabilitation scales its impact and drives results through collaboration wtih individuals, their familes, businesses, and partners.&#10;Talen Innovation: Vocational Rehabilitation futureproofs the evolving workforce by ensuring businesses have a diverse talent pool to meet their needs.">
            <a:extLst>
              <a:ext uri="{FF2B5EF4-FFF2-40B4-BE49-F238E27FC236}">
                <a16:creationId xmlns:a16="http://schemas.microsoft.com/office/drawing/2014/main" id="{B9639838-23B0-B5A6-F60F-F35C17368574}"/>
              </a:ext>
            </a:extLst>
          </p:cNvPr>
          <p:cNvPicPr>
            <a:picLocks noGrp="1" noChangeAspect="1"/>
          </p:cNvPicPr>
          <p:nvPr>
            <p:ph idx="1"/>
          </p:nvPr>
        </p:nvPicPr>
        <p:blipFill>
          <a:blip r:embed="rId4"/>
          <a:stretch>
            <a:fillRect/>
          </a:stretch>
        </p:blipFill>
        <p:spPr>
          <a:xfrm>
            <a:off x="3195108" y="1825625"/>
            <a:ext cx="5801784" cy="4351338"/>
          </a:xfrm>
          <a:prstGeom prst="rect">
            <a:avLst/>
          </a:prstGeom>
        </p:spPr>
      </p:pic>
    </p:spTree>
    <p:extLst>
      <p:ext uri="{BB962C8B-B14F-4D97-AF65-F5344CB8AC3E}">
        <p14:creationId xmlns:p14="http://schemas.microsoft.com/office/powerpoint/2010/main" val="1270780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DD7F5054-B354-07F3-DC3E-2C2AADABC29C}"/>
              </a:ext>
            </a:extLst>
          </p:cNvPr>
          <p:cNvSpPr>
            <a:spLocks noGrp="1"/>
          </p:cNvSpPr>
          <p:nvPr>
            <p:ph type="title"/>
          </p:nvPr>
        </p:nvSpPr>
        <p:spPr>
          <a:xfrm>
            <a:off x="640080" y="1243013"/>
            <a:ext cx="3855720" cy="4371974"/>
          </a:xfrm>
        </p:spPr>
        <p:txBody>
          <a:bodyPr>
            <a:normAutofit/>
          </a:bodyPr>
          <a:lstStyle/>
          <a:p>
            <a:r>
              <a:rPr lang="en-US" dirty="0">
                <a:solidFill>
                  <a:schemeClr val="tx2"/>
                </a:solidFill>
              </a:rPr>
              <a:t>Introduction</a:t>
            </a:r>
          </a:p>
        </p:txBody>
      </p:sp>
      <p:sp>
        <p:nvSpPr>
          <p:cNvPr id="3" name="Content Placeholder 2">
            <a:extLst>
              <a:ext uri="{FF2B5EF4-FFF2-40B4-BE49-F238E27FC236}">
                <a16:creationId xmlns:a16="http://schemas.microsoft.com/office/drawing/2014/main" id="{75C8793D-3FF5-DBA4-6644-4652DACC2492}"/>
              </a:ext>
            </a:extLst>
          </p:cNvPr>
          <p:cNvSpPr>
            <a:spLocks noGrp="1"/>
          </p:cNvSpPr>
          <p:nvPr>
            <p:ph idx="1"/>
          </p:nvPr>
        </p:nvSpPr>
        <p:spPr>
          <a:xfrm>
            <a:off x="5215811" y="577061"/>
            <a:ext cx="6177613" cy="5476267"/>
          </a:xfrm>
        </p:spPr>
        <p:txBody>
          <a:bodyPr anchor="ctr">
            <a:normAutofit/>
          </a:bodyPr>
          <a:lstStyle/>
          <a:p>
            <a:pPr algn="ctr">
              <a:buNone/>
            </a:pPr>
            <a:r>
              <a:rPr lang="en-US" sz="3600" b="1" dirty="0">
                <a:solidFill>
                  <a:schemeClr val="tx2"/>
                </a:solidFill>
              </a:rPr>
              <a:t>Vocational Rehabilitation Fiscal Oversight:</a:t>
            </a:r>
            <a:endParaRPr lang="en-US" sz="3600" dirty="0">
              <a:solidFill>
                <a:schemeClr val="tx2"/>
              </a:solidFill>
            </a:endParaRPr>
          </a:p>
          <a:p>
            <a:pPr>
              <a:buFont typeface="Arial" panose="020B0604020202020204" pitchFamily="34" charset="0"/>
              <a:buChar char="•"/>
            </a:pPr>
            <a:r>
              <a:rPr lang="en-US" sz="2400" dirty="0">
                <a:solidFill>
                  <a:schemeClr val="tx2"/>
                </a:solidFill>
              </a:rPr>
              <a:t>Ensures responsible, transparent, and efficient use of funds</a:t>
            </a:r>
          </a:p>
          <a:p>
            <a:pPr>
              <a:buFont typeface="Arial" panose="020B0604020202020204" pitchFamily="34" charset="0"/>
              <a:buChar char="•"/>
            </a:pPr>
            <a:r>
              <a:rPr lang="en-US" sz="2400" dirty="0">
                <a:solidFill>
                  <a:schemeClr val="tx2"/>
                </a:solidFill>
              </a:rPr>
              <a:t>Supports employment and independence for individuals with disabilities</a:t>
            </a:r>
          </a:p>
          <a:p>
            <a:pPr>
              <a:buFont typeface="Arial" panose="020B0604020202020204" pitchFamily="34" charset="0"/>
              <a:buChar char="•"/>
            </a:pPr>
            <a:r>
              <a:rPr lang="en-US" sz="2400" dirty="0">
                <a:solidFill>
                  <a:schemeClr val="tx2"/>
                </a:solidFill>
              </a:rPr>
              <a:t>Involves planning, budgeting, reporting, and regulatory compliance</a:t>
            </a:r>
          </a:p>
          <a:p>
            <a:pPr>
              <a:buFont typeface="Arial" panose="020B0604020202020204" pitchFamily="34" charset="0"/>
              <a:buChar char="•"/>
            </a:pPr>
            <a:r>
              <a:rPr lang="en-US" sz="2400" dirty="0">
                <a:solidFill>
                  <a:schemeClr val="tx2"/>
                </a:solidFill>
              </a:rPr>
              <a:t>Protects public resources while delivering quality services</a:t>
            </a:r>
          </a:p>
        </p:txBody>
      </p:sp>
    </p:spTree>
    <p:extLst>
      <p:ext uri="{BB962C8B-B14F-4D97-AF65-F5344CB8AC3E}">
        <p14:creationId xmlns:p14="http://schemas.microsoft.com/office/powerpoint/2010/main" val="2382399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B331D-D756-02BB-2C1E-ED75C0DC6F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F47676-2B7C-C347-9705-4464D0772CA5}"/>
              </a:ext>
            </a:extLst>
          </p:cNvPr>
          <p:cNvSpPr>
            <a:spLocks noGrp="1"/>
          </p:cNvSpPr>
          <p:nvPr>
            <p:ph type="title"/>
          </p:nvPr>
        </p:nvSpPr>
        <p:spPr/>
        <p:txBody>
          <a:bodyPr vert="horz" lIns="91440" tIns="45720" rIns="91440" bIns="45720" rtlCol="0" anchor="b">
            <a:normAutofit/>
          </a:bodyPr>
          <a:lstStyle/>
          <a:p>
            <a:pPr algn="ctr"/>
            <a:r>
              <a:rPr lang="en-US" sz="5400" dirty="0"/>
              <a:t>Key Objectives</a:t>
            </a:r>
            <a:endParaRPr lang="en-US" sz="3800" dirty="0"/>
          </a:p>
        </p:txBody>
      </p:sp>
      <p:sp>
        <p:nvSpPr>
          <p:cNvPr id="4" name="Subtitle 3">
            <a:extLst>
              <a:ext uri="{FF2B5EF4-FFF2-40B4-BE49-F238E27FC236}">
                <a16:creationId xmlns:a16="http://schemas.microsoft.com/office/drawing/2014/main" id="{51A88192-5F0E-150D-B497-EC681C839D86}"/>
              </a:ext>
            </a:extLst>
          </p:cNvPr>
          <p:cNvSpPr>
            <a:spLocks noGrp="1"/>
          </p:cNvSpPr>
          <p:nvPr>
            <p:ph idx="1"/>
          </p:nvPr>
        </p:nvSpPr>
        <p:spPr>
          <a:xfrm>
            <a:off x="1933754" y="2099939"/>
            <a:ext cx="9185694" cy="4351338"/>
          </a:xfrm>
        </p:spPr>
        <p:txBody>
          <a:bodyPr>
            <a:normAutofit/>
          </a:bodyPr>
          <a:lstStyle/>
          <a:p>
            <a:pPr marL="914400" lvl="1" indent="-457200">
              <a:buFont typeface="+mj-lt"/>
              <a:buAutoNum type="arabicPeriod"/>
            </a:pPr>
            <a:r>
              <a:rPr lang="en-US" b="1" dirty="0"/>
              <a:t>Enhance Fiscal Accountability:</a:t>
            </a:r>
          </a:p>
          <a:p>
            <a:pPr lvl="2">
              <a:buFont typeface="Wingdings" panose="05000000000000000000" pitchFamily="2" charset="2"/>
              <a:buChar char="Ø"/>
            </a:pPr>
            <a:r>
              <a:rPr lang="en-US" dirty="0"/>
              <a:t>Strategies to develop and strengthen inter-agency partnerships</a:t>
            </a:r>
          </a:p>
          <a:p>
            <a:pPr lvl="2">
              <a:buFont typeface="Wingdings" panose="05000000000000000000" pitchFamily="2" charset="2"/>
              <a:buChar char="Ø"/>
            </a:pPr>
            <a:r>
              <a:rPr lang="en-US" dirty="0"/>
              <a:t>Foster a collaborative approach to fiscal accountability.</a:t>
            </a:r>
          </a:p>
          <a:p>
            <a:pPr marL="914400" lvl="1" indent="-457200">
              <a:buFont typeface="+mj-lt"/>
              <a:buAutoNum type="arabicPeriod"/>
            </a:pPr>
            <a:r>
              <a:rPr lang="en-US" b="1" dirty="0"/>
              <a:t>Empower Leadership Engagement:</a:t>
            </a:r>
          </a:p>
          <a:p>
            <a:pPr lvl="2">
              <a:buFont typeface="Wingdings" panose="05000000000000000000" pitchFamily="2" charset="2"/>
              <a:buChar char="Ø"/>
            </a:pPr>
            <a:r>
              <a:rPr lang="en-US" dirty="0"/>
              <a:t>Effectively engage leadership at all levels</a:t>
            </a:r>
          </a:p>
          <a:p>
            <a:pPr lvl="2">
              <a:buFont typeface="Wingdings" panose="05000000000000000000" pitchFamily="2" charset="2"/>
              <a:buChar char="Ø"/>
            </a:pPr>
            <a:r>
              <a:rPr lang="en-US" dirty="0"/>
              <a:t>Aligning fiscal strategies with service delivery goals</a:t>
            </a:r>
          </a:p>
          <a:p>
            <a:pPr lvl="2">
              <a:buFont typeface="Wingdings" panose="05000000000000000000" pitchFamily="2" charset="2"/>
              <a:buChar char="Ø"/>
            </a:pPr>
            <a:r>
              <a:rPr lang="en-US" dirty="0"/>
              <a:t>Create a culture of shared responsibility and proactive oversight.</a:t>
            </a:r>
          </a:p>
          <a:p>
            <a:pPr marL="914400" lvl="1" indent="-457200">
              <a:buFont typeface="+mj-lt"/>
              <a:buAutoNum type="arabicPeriod"/>
            </a:pPr>
            <a:r>
              <a:rPr lang="en-US" b="1" dirty="0"/>
              <a:t>Provide Practical Tools and Resources:</a:t>
            </a:r>
          </a:p>
          <a:p>
            <a:pPr lvl="2">
              <a:buFont typeface="Wingdings" panose="05000000000000000000" pitchFamily="2" charset="2"/>
              <a:buChar char="Ø"/>
            </a:pPr>
            <a:r>
              <a:rPr lang="en-US" dirty="0"/>
              <a:t>Customized fiscal tracking</a:t>
            </a:r>
          </a:p>
          <a:p>
            <a:pPr lvl="2">
              <a:buFont typeface="Wingdings" panose="05000000000000000000" pitchFamily="2" charset="2"/>
              <a:buChar char="Ø"/>
            </a:pPr>
            <a:r>
              <a:rPr lang="en-US" dirty="0"/>
              <a:t>Real-time data monitoring techniques</a:t>
            </a:r>
          </a:p>
          <a:p>
            <a:pPr lvl="2">
              <a:buFont typeface="Wingdings" panose="05000000000000000000" pitchFamily="2" charset="2"/>
              <a:buChar char="Ø"/>
            </a:pPr>
            <a:r>
              <a:rPr lang="en-US" dirty="0"/>
              <a:t>Templates, guidelines, and best practices</a:t>
            </a:r>
          </a:p>
          <a:p>
            <a:endParaRPr lang="en-US" dirty="0"/>
          </a:p>
        </p:txBody>
      </p:sp>
      <p:pic>
        <p:nvPicPr>
          <p:cNvPr id="5" name="Picture 4">
            <a:extLst>
              <a:ext uri="{FF2B5EF4-FFF2-40B4-BE49-F238E27FC236}">
                <a16:creationId xmlns:a16="http://schemas.microsoft.com/office/drawing/2014/main" id="{F3AA488B-5A8E-2417-8442-DA1EA8EF76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02956" y="6044565"/>
            <a:ext cx="1785995" cy="813424"/>
          </a:xfrm>
          <a:prstGeom prst="rect">
            <a:avLst/>
          </a:prstGeom>
        </p:spPr>
      </p:pic>
      <p:pic>
        <p:nvPicPr>
          <p:cNvPr id="6" name="Picture 5">
            <a:extLst>
              <a:ext uri="{FF2B5EF4-FFF2-40B4-BE49-F238E27FC236}">
                <a16:creationId xmlns:a16="http://schemas.microsoft.com/office/drawing/2014/main" id="{B0A2BB41-B734-3840-DD3B-5150892C6A2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217920"/>
            <a:ext cx="1511300" cy="711200"/>
          </a:xfrm>
          <a:prstGeom prst="rect">
            <a:avLst/>
          </a:prstGeom>
        </p:spPr>
      </p:pic>
    </p:spTree>
    <p:extLst>
      <p:ext uri="{BB962C8B-B14F-4D97-AF65-F5344CB8AC3E}">
        <p14:creationId xmlns:p14="http://schemas.microsoft.com/office/powerpoint/2010/main" val="5223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47BEB-AAB5-9A4E-6787-90FB71750C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A2B67C-37D9-ADB1-4F63-6AD2D3CCA789}"/>
              </a:ext>
            </a:extLst>
          </p:cNvPr>
          <p:cNvSpPr>
            <a:spLocks noGrp="1"/>
          </p:cNvSpPr>
          <p:nvPr>
            <p:ph type="title"/>
          </p:nvPr>
        </p:nvSpPr>
        <p:spPr/>
        <p:txBody>
          <a:bodyPr vert="horz" lIns="91440" tIns="45720" rIns="91440" bIns="45720" rtlCol="0" anchor="b">
            <a:normAutofit/>
          </a:bodyPr>
          <a:lstStyle/>
          <a:p>
            <a:pPr algn="ctr"/>
            <a:r>
              <a:rPr lang="en-US" sz="5400" dirty="0"/>
              <a:t>Key Takeaways</a:t>
            </a:r>
            <a:endParaRPr lang="en-US" sz="3800" dirty="0"/>
          </a:p>
        </p:txBody>
      </p:sp>
      <p:sp>
        <p:nvSpPr>
          <p:cNvPr id="4" name="Subtitle 3">
            <a:extLst>
              <a:ext uri="{FF2B5EF4-FFF2-40B4-BE49-F238E27FC236}">
                <a16:creationId xmlns:a16="http://schemas.microsoft.com/office/drawing/2014/main" id="{7A32C999-2173-7B4E-DA1D-E93C3DAAA8B7}"/>
              </a:ext>
            </a:extLst>
          </p:cNvPr>
          <p:cNvSpPr>
            <a:spLocks noGrp="1"/>
          </p:cNvSpPr>
          <p:nvPr>
            <p:ph idx="1"/>
          </p:nvPr>
        </p:nvSpPr>
        <p:spPr>
          <a:xfrm>
            <a:off x="1933754" y="2099939"/>
            <a:ext cx="9185694" cy="4351338"/>
          </a:xfrm>
        </p:spPr>
        <p:txBody>
          <a:bodyPr>
            <a:normAutofit/>
          </a:bodyPr>
          <a:lstStyle/>
          <a:p>
            <a:pPr marL="914400" lvl="1" indent="-457200">
              <a:buFont typeface="+mj-lt"/>
              <a:buAutoNum type="arabicPeriod"/>
            </a:pPr>
            <a:r>
              <a:rPr lang="en-US" b="1" dirty="0"/>
              <a:t>Strategies for Engaging Leadership in Fiscal Oversight:</a:t>
            </a:r>
          </a:p>
          <a:p>
            <a:pPr lvl="2">
              <a:buFont typeface="Wingdings" panose="05000000000000000000" pitchFamily="2" charset="2"/>
              <a:buChar char="Ø"/>
            </a:pPr>
            <a:endParaRPr lang="en-US" dirty="0"/>
          </a:p>
          <a:p>
            <a:pPr lvl="2">
              <a:buFont typeface="Wingdings" panose="05000000000000000000" pitchFamily="2" charset="2"/>
              <a:buChar char="Ø"/>
            </a:pPr>
            <a:r>
              <a:rPr lang="en-US" dirty="0"/>
              <a:t>Methods to involve leaders at all levels in financial management. </a:t>
            </a:r>
          </a:p>
          <a:p>
            <a:pPr marL="914400" lvl="1" indent="-457200">
              <a:buFont typeface="+mj-lt"/>
              <a:buAutoNum type="arabicPeriod"/>
            </a:pPr>
            <a:endParaRPr lang="en-US" b="1" dirty="0"/>
          </a:p>
          <a:p>
            <a:pPr marL="914400" lvl="1" indent="-457200">
              <a:buFont typeface="+mj-lt"/>
              <a:buAutoNum type="arabicPeriod"/>
            </a:pPr>
            <a:r>
              <a:rPr lang="en-US" b="1" dirty="0"/>
              <a:t>Guidelines for Building Inter-Agency Partnerships:</a:t>
            </a:r>
          </a:p>
          <a:p>
            <a:pPr lvl="2">
              <a:buFont typeface="Wingdings" panose="05000000000000000000" pitchFamily="2" charset="2"/>
              <a:buChar char="Ø"/>
            </a:pPr>
            <a:endParaRPr lang="en-US" dirty="0"/>
          </a:p>
          <a:p>
            <a:pPr lvl="2">
              <a:buFont typeface="Wingdings" panose="05000000000000000000" pitchFamily="2" charset="2"/>
              <a:buChar char="Ø"/>
            </a:pPr>
            <a:r>
              <a:rPr lang="en-US" dirty="0"/>
              <a:t>Effective strategies to foster collaboration and accountability</a:t>
            </a:r>
          </a:p>
          <a:p>
            <a:pPr marL="914400" lvl="1" indent="-457200">
              <a:buFont typeface="+mj-lt"/>
              <a:buAutoNum type="arabicPeriod"/>
            </a:pPr>
            <a:endParaRPr lang="en-US" b="1" dirty="0"/>
          </a:p>
          <a:p>
            <a:pPr marL="914400" lvl="1" indent="-457200">
              <a:buFont typeface="+mj-lt"/>
              <a:buAutoNum type="arabicPeriod"/>
            </a:pPr>
            <a:r>
              <a:rPr lang="en-US" b="1" dirty="0"/>
              <a:t>Templates and tips for fiscal tracking spreadsheet and using the VR tracker </a:t>
            </a:r>
          </a:p>
          <a:p>
            <a:pPr marL="0" indent="0">
              <a:buNone/>
            </a:pPr>
            <a:endParaRPr lang="en-US" dirty="0"/>
          </a:p>
        </p:txBody>
      </p:sp>
      <p:pic>
        <p:nvPicPr>
          <p:cNvPr id="5" name="Picture 4">
            <a:extLst>
              <a:ext uri="{FF2B5EF4-FFF2-40B4-BE49-F238E27FC236}">
                <a16:creationId xmlns:a16="http://schemas.microsoft.com/office/drawing/2014/main" id="{BC9F32DE-E2EE-7ECC-269A-1651F6C41E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02956" y="6044565"/>
            <a:ext cx="1785995" cy="813424"/>
          </a:xfrm>
          <a:prstGeom prst="rect">
            <a:avLst/>
          </a:prstGeom>
        </p:spPr>
      </p:pic>
      <p:pic>
        <p:nvPicPr>
          <p:cNvPr id="6" name="Picture 5">
            <a:extLst>
              <a:ext uri="{FF2B5EF4-FFF2-40B4-BE49-F238E27FC236}">
                <a16:creationId xmlns:a16="http://schemas.microsoft.com/office/drawing/2014/main" id="{999834CF-D2E8-AB82-34A2-522F0FAAD21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217920"/>
            <a:ext cx="1511300" cy="711200"/>
          </a:xfrm>
          <a:prstGeom prst="rect">
            <a:avLst/>
          </a:prstGeom>
        </p:spPr>
      </p:pic>
    </p:spTree>
    <p:extLst>
      <p:ext uri="{BB962C8B-B14F-4D97-AF65-F5344CB8AC3E}">
        <p14:creationId xmlns:p14="http://schemas.microsoft.com/office/powerpoint/2010/main" val="14968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DAE1-F838-6BA8-7A0E-DFBAF3C127E8}"/>
              </a:ext>
            </a:extLst>
          </p:cNvPr>
          <p:cNvSpPr>
            <a:spLocks noGrp="1"/>
          </p:cNvSpPr>
          <p:nvPr>
            <p:ph type="title"/>
          </p:nvPr>
        </p:nvSpPr>
        <p:spPr/>
        <p:txBody>
          <a:bodyPr/>
          <a:lstStyle/>
          <a:p>
            <a:r>
              <a:rPr lang="en-US" dirty="0"/>
              <a:t>Key Pillars of Enhanced Fiscal Transparency</a:t>
            </a:r>
          </a:p>
        </p:txBody>
      </p:sp>
      <p:graphicFrame>
        <p:nvGraphicFramePr>
          <p:cNvPr id="5" name="Content Placeholder 2" descr="An Image listing the 3 key pillars of fiscal transparency.">
            <a:extLst>
              <a:ext uri="{FF2B5EF4-FFF2-40B4-BE49-F238E27FC236}">
                <a16:creationId xmlns:a16="http://schemas.microsoft.com/office/drawing/2014/main" id="{7EBD9489-A2C7-7388-54FF-E411EAB3696F}"/>
              </a:ext>
            </a:extLst>
          </p:cNvPr>
          <p:cNvGraphicFramePr>
            <a:graphicFrameLocks noGrp="1"/>
          </p:cNvGraphicFramePr>
          <p:nvPr>
            <p:ph idx="1"/>
            <p:extLst>
              <p:ext uri="{D42A27DB-BD31-4B8C-83A1-F6EECF244321}">
                <p14:modId xmlns:p14="http://schemas.microsoft.com/office/powerpoint/2010/main" val="5114471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965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694EDC-47FB-1ACE-C0BF-C3E5DD1E8CA3}"/>
              </a:ext>
            </a:extLst>
          </p:cNvPr>
          <p:cNvSpPr>
            <a:spLocks noGrp="1"/>
          </p:cNvSpPr>
          <p:nvPr>
            <p:ph type="title"/>
          </p:nvPr>
        </p:nvSpPr>
        <p:spPr>
          <a:xfrm>
            <a:off x="141361" y="3765611"/>
            <a:ext cx="4977976" cy="1454051"/>
          </a:xfrm>
        </p:spPr>
        <p:txBody>
          <a:bodyPr>
            <a:normAutofit/>
          </a:bodyPr>
          <a:lstStyle/>
          <a:p>
            <a:pPr algn="ctr"/>
            <a:r>
              <a:rPr lang="en-US" sz="3600" dirty="0">
                <a:solidFill>
                  <a:schemeClr val="tx2"/>
                </a:solidFill>
              </a:rPr>
              <a:t>Developing Inter-Agency Partnerships (1)</a:t>
            </a:r>
          </a:p>
        </p:txBody>
      </p:sp>
      <p:pic>
        <p:nvPicPr>
          <p:cNvPr id="7" name="Graphic 6" descr="Handshake">
            <a:extLst>
              <a:ext uri="{FF2B5EF4-FFF2-40B4-BE49-F238E27FC236}">
                <a16:creationId xmlns:a16="http://schemas.microsoft.com/office/drawing/2014/main" id="{6AB27D8C-6F96-9ADE-6176-7A068893BF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776" y="650846"/>
            <a:ext cx="3620021" cy="3620021"/>
          </a:xfrm>
          <a:prstGeom prst="rect">
            <a:avLst/>
          </a:prstGeom>
        </p:spPr>
      </p:pic>
      <p:sp>
        <p:nvSpPr>
          <p:cNvPr id="3" name="Content Placeholder 2">
            <a:extLst>
              <a:ext uri="{FF2B5EF4-FFF2-40B4-BE49-F238E27FC236}">
                <a16:creationId xmlns:a16="http://schemas.microsoft.com/office/drawing/2014/main" id="{1E52E590-064E-ED27-C842-AC7E32E09E2A}"/>
              </a:ext>
            </a:extLst>
          </p:cNvPr>
          <p:cNvSpPr>
            <a:spLocks noGrp="1"/>
          </p:cNvSpPr>
          <p:nvPr>
            <p:ph idx="1"/>
          </p:nvPr>
        </p:nvSpPr>
        <p:spPr>
          <a:xfrm>
            <a:off x="5931239" y="292608"/>
            <a:ext cx="6258125" cy="6445517"/>
          </a:xfrm>
        </p:spPr>
        <p:txBody>
          <a:bodyPr anchor="ctr">
            <a:normAutofit/>
          </a:bodyPr>
          <a:lstStyle/>
          <a:p>
            <a:pPr marL="0" indent="0">
              <a:spcAft>
                <a:spcPts val="600"/>
              </a:spcAft>
              <a:buNone/>
            </a:pPr>
            <a:r>
              <a:rPr lang="en-US" sz="2000" b="1" i="0" dirty="0">
                <a:solidFill>
                  <a:schemeClr val="tx2"/>
                </a:solidFill>
                <a:effectLst/>
              </a:rPr>
              <a:t>Importance of Collaboration for Fiscal Accountability:</a:t>
            </a:r>
            <a:r>
              <a:rPr lang="en-US" sz="2000" b="0" i="0" dirty="0">
                <a:solidFill>
                  <a:schemeClr val="tx2"/>
                </a:solidFill>
                <a:effectLst/>
              </a:rPr>
              <a:t> </a:t>
            </a:r>
          </a:p>
          <a:p>
            <a:pPr lvl="1">
              <a:spcAft>
                <a:spcPts val="600"/>
              </a:spcAft>
              <a:buFont typeface="Wingdings" panose="05000000000000000000" pitchFamily="2" charset="2"/>
              <a:buChar char="ü"/>
            </a:pPr>
            <a:r>
              <a:rPr lang="en-US" sz="1800" dirty="0">
                <a:solidFill>
                  <a:srgbClr val="222222"/>
                </a:solidFill>
              </a:rPr>
              <a:t>Brings together government agencies, service providers, and communities</a:t>
            </a:r>
          </a:p>
          <a:p>
            <a:pPr lvl="1">
              <a:spcAft>
                <a:spcPts val="600"/>
              </a:spcAft>
              <a:buFont typeface="Wingdings" panose="05000000000000000000" pitchFamily="2" charset="2"/>
              <a:buChar char="ü"/>
            </a:pPr>
            <a:r>
              <a:rPr lang="en-US" sz="1800" dirty="0">
                <a:solidFill>
                  <a:srgbClr val="222222"/>
                </a:solidFill>
              </a:rPr>
              <a:t>Promotes efficient use of funds and informed decision-making</a:t>
            </a:r>
          </a:p>
          <a:p>
            <a:pPr lvl="1">
              <a:spcAft>
                <a:spcPts val="600"/>
              </a:spcAft>
              <a:buFont typeface="Wingdings" panose="05000000000000000000" pitchFamily="2" charset="2"/>
              <a:buChar char="ü"/>
            </a:pPr>
            <a:r>
              <a:rPr lang="en-US" sz="1800" dirty="0">
                <a:solidFill>
                  <a:srgbClr val="222222"/>
                </a:solidFill>
              </a:rPr>
              <a:t>Identifies waste, inefficiencies, and cost-saving opportunities</a:t>
            </a:r>
          </a:p>
          <a:p>
            <a:pPr lvl="1">
              <a:spcAft>
                <a:spcPts val="600"/>
              </a:spcAft>
              <a:buFont typeface="Wingdings" panose="05000000000000000000" pitchFamily="2" charset="2"/>
              <a:buChar char="ü"/>
            </a:pPr>
            <a:r>
              <a:rPr lang="en-US" sz="1800" dirty="0">
                <a:solidFill>
                  <a:srgbClr val="222222"/>
                </a:solidFill>
              </a:rPr>
              <a:t>Builds transparency and trust among stakeholders</a:t>
            </a:r>
          </a:p>
          <a:p>
            <a:pPr marL="0" indent="0">
              <a:spcAft>
                <a:spcPts val="600"/>
              </a:spcAft>
              <a:buNone/>
            </a:pPr>
            <a:r>
              <a:rPr lang="en-US" sz="2000" b="1" dirty="0">
                <a:solidFill>
                  <a:schemeClr val="tx2"/>
                </a:solidFill>
              </a:rPr>
              <a:t>Strategies for Building Effective Partnerships: </a:t>
            </a:r>
          </a:p>
          <a:p>
            <a:pPr lvl="1">
              <a:spcAft>
                <a:spcPts val="600"/>
              </a:spcAft>
              <a:buFont typeface="Wingdings" panose="05000000000000000000" pitchFamily="2" charset="2"/>
              <a:buChar char="ü"/>
            </a:pPr>
            <a:r>
              <a:rPr lang="en-US" sz="1800" b="0" i="0" dirty="0">
                <a:solidFill>
                  <a:srgbClr val="222222"/>
                </a:solidFill>
                <a:effectLst/>
              </a:rPr>
              <a:t>Align on </a:t>
            </a:r>
            <a:r>
              <a:rPr lang="en-US" sz="1800" b="1" i="0" dirty="0">
                <a:solidFill>
                  <a:srgbClr val="222222"/>
                </a:solidFill>
                <a:effectLst/>
              </a:rPr>
              <a:t>mutual goals and shared values</a:t>
            </a:r>
            <a:endParaRPr lang="en-US" sz="1800" b="0" i="0" dirty="0">
              <a:solidFill>
                <a:srgbClr val="222222"/>
              </a:solidFill>
              <a:effectLst/>
            </a:endParaRPr>
          </a:p>
          <a:p>
            <a:pPr lvl="1">
              <a:spcAft>
                <a:spcPts val="600"/>
              </a:spcAft>
              <a:buFont typeface="Wingdings" panose="05000000000000000000" pitchFamily="2" charset="2"/>
              <a:buChar char="ü"/>
            </a:pPr>
            <a:r>
              <a:rPr lang="en-US" sz="1800" b="0" i="0" dirty="0">
                <a:solidFill>
                  <a:srgbClr val="222222"/>
                </a:solidFill>
                <a:effectLst/>
              </a:rPr>
              <a:t>Define </a:t>
            </a:r>
            <a:r>
              <a:rPr lang="en-US" sz="1800" b="1" i="0" dirty="0">
                <a:solidFill>
                  <a:srgbClr val="222222"/>
                </a:solidFill>
                <a:effectLst/>
              </a:rPr>
              <a:t>roles, responsibilities, and clear objectives</a:t>
            </a:r>
            <a:endParaRPr lang="en-US" sz="1800" b="0" i="0" dirty="0">
              <a:solidFill>
                <a:srgbClr val="222222"/>
              </a:solidFill>
              <a:effectLst/>
            </a:endParaRPr>
          </a:p>
          <a:p>
            <a:pPr lvl="1">
              <a:spcAft>
                <a:spcPts val="600"/>
              </a:spcAft>
              <a:buFont typeface="Wingdings" panose="05000000000000000000" pitchFamily="2" charset="2"/>
              <a:buChar char="ü"/>
            </a:pPr>
            <a:r>
              <a:rPr lang="en-US" sz="1800" b="0" i="0" dirty="0">
                <a:solidFill>
                  <a:srgbClr val="222222"/>
                </a:solidFill>
                <a:effectLst/>
              </a:rPr>
              <a:t>Use </a:t>
            </a:r>
            <a:r>
              <a:rPr lang="en-US" sz="1800" b="1" i="0" dirty="0">
                <a:solidFill>
                  <a:srgbClr val="222222"/>
                </a:solidFill>
                <a:effectLst/>
              </a:rPr>
              <a:t>regular communication and joint planning</a:t>
            </a:r>
            <a:r>
              <a:rPr lang="en-US" sz="1800" b="0" i="0" dirty="0">
                <a:solidFill>
                  <a:srgbClr val="222222"/>
                </a:solidFill>
                <a:effectLst/>
              </a:rPr>
              <a:t> to stay on track</a:t>
            </a:r>
          </a:p>
          <a:p>
            <a:pPr lvl="1">
              <a:spcAft>
                <a:spcPts val="600"/>
              </a:spcAft>
              <a:buFont typeface="Wingdings" panose="05000000000000000000" pitchFamily="2" charset="2"/>
              <a:buChar char="ü"/>
            </a:pPr>
            <a:r>
              <a:rPr lang="en-US" sz="1800" b="0" i="0" dirty="0">
                <a:solidFill>
                  <a:srgbClr val="222222"/>
                </a:solidFill>
                <a:effectLst/>
              </a:rPr>
              <a:t>Leverage </a:t>
            </a:r>
            <a:r>
              <a:rPr lang="en-US" sz="1800" b="1" i="0" dirty="0">
                <a:solidFill>
                  <a:srgbClr val="222222"/>
                </a:solidFill>
                <a:effectLst/>
              </a:rPr>
              <a:t>technology and data sharing</a:t>
            </a:r>
            <a:r>
              <a:rPr lang="en-US" sz="1800" b="0" i="0" dirty="0">
                <a:solidFill>
                  <a:srgbClr val="222222"/>
                </a:solidFill>
                <a:effectLst/>
              </a:rPr>
              <a:t> for informed decisions</a:t>
            </a:r>
          </a:p>
          <a:p>
            <a:pPr lvl="1">
              <a:spcAft>
                <a:spcPts val="600"/>
              </a:spcAft>
              <a:buFont typeface="Wingdings" panose="05000000000000000000" pitchFamily="2" charset="2"/>
              <a:buChar char="ü"/>
            </a:pPr>
            <a:r>
              <a:rPr lang="en-US" sz="1800" b="0" i="0" dirty="0">
                <a:solidFill>
                  <a:srgbClr val="222222"/>
                </a:solidFill>
                <a:effectLst/>
              </a:rPr>
              <a:t>Foster </a:t>
            </a:r>
            <a:r>
              <a:rPr lang="en-US" sz="1800" b="1" i="0" dirty="0">
                <a:solidFill>
                  <a:srgbClr val="222222"/>
                </a:solidFill>
                <a:effectLst/>
              </a:rPr>
              <a:t>trust and reciprocity</a:t>
            </a:r>
            <a:r>
              <a:rPr lang="en-US" sz="1800" b="0" i="0" dirty="0">
                <a:solidFill>
                  <a:srgbClr val="222222"/>
                </a:solidFill>
                <a:effectLst/>
              </a:rPr>
              <a:t> to strengthen collaboration</a:t>
            </a:r>
            <a:endParaRPr lang="en-US" sz="1800" b="0" i="0" dirty="0">
              <a:solidFill>
                <a:schemeClr val="tx2"/>
              </a:solidFill>
              <a:effectLst/>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1">
            <a:extLst>
              <a:ext uri="{FF2B5EF4-FFF2-40B4-BE49-F238E27FC236}">
                <a16:creationId xmlns:a16="http://schemas.microsoft.com/office/drawing/2014/main" id="{66FA8214-EF0E-B093-2D37-B9C4A3BA9CE5}"/>
              </a:ext>
              <a:ext uri="{C183D7F6-B498-43B3-948B-1728B52AA6E4}">
                <adec:decorative xmlns:adec="http://schemas.microsoft.com/office/drawing/2017/decorative" val="1"/>
              </a:ext>
            </a:extLst>
          </p:cNvPr>
          <p:cNvSpPr txBox="1">
            <a:spLocks/>
          </p:cNvSpPr>
          <p:nvPr/>
        </p:nvSpPr>
        <p:spPr>
          <a:xfrm>
            <a:off x="6260760" y="119875"/>
            <a:ext cx="4977976"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tx2"/>
              </a:solidFill>
            </a:endParaRPr>
          </a:p>
        </p:txBody>
      </p:sp>
      <p:sp>
        <p:nvSpPr>
          <p:cNvPr id="6" name="TextBox 5">
            <a:extLst>
              <a:ext uri="{FF2B5EF4-FFF2-40B4-BE49-F238E27FC236}">
                <a16:creationId xmlns:a16="http://schemas.microsoft.com/office/drawing/2014/main" id="{B1D16EAF-0680-58FA-D6B3-BDC72F69674B}"/>
              </a:ext>
            </a:extLst>
          </p:cNvPr>
          <p:cNvSpPr txBox="1"/>
          <p:nvPr/>
        </p:nvSpPr>
        <p:spPr>
          <a:xfrm>
            <a:off x="892061" y="5126694"/>
            <a:ext cx="3069336" cy="923330"/>
          </a:xfrm>
          <a:prstGeom prst="rect">
            <a:avLst/>
          </a:prstGeom>
          <a:noFill/>
        </p:spPr>
        <p:txBody>
          <a:bodyPr wrap="square">
            <a:spAutoFit/>
          </a:bodyPr>
          <a:lstStyle/>
          <a:p>
            <a:pPr algn="ctr"/>
            <a:r>
              <a:rPr lang="en-US" sz="1800" dirty="0">
                <a:solidFill>
                  <a:schemeClr val="tx2"/>
                </a:solidFill>
              </a:rPr>
              <a:t>Enhancing Fiscal Accountability Through Collaboration</a:t>
            </a:r>
          </a:p>
        </p:txBody>
      </p:sp>
    </p:spTree>
    <p:extLst>
      <p:ext uri="{BB962C8B-B14F-4D97-AF65-F5344CB8AC3E}">
        <p14:creationId xmlns:p14="http://schemas.microsoft.com/office/powerpoint/2010/main" val="3316967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AF8D45-2D02-2F7F-62A4-EA585C61082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7CEA8B-58D8-1556-49CB-9016AB6CF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44380F3-95D5-FCBD-9E54-21C4FD42D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090E52-337E-D634-24AA-75D4B9E9D442}"/>
              </a:ext>
            </a:extLst>
          </p:cNvPr>
          <p:cNvSpPr>
            <a:spLocks noGrp="1"/>
          </p:cNvSpPr>
          <p:nvPr>
            <p:ph type="title"/>
          </p:nvPr>
        </p:nvSpPr>
        <p:spPr>
          <a:xfrm>
            <a:off x="141361" y="3765611"/>
            <a:ext cx="4977976" cy="1454051"/>
          </a:xfrm>
        </p:spPr>
        <p:txBody>
          <a:bodyPr>
            <a:normAutofit/>
          </a:bodyPr>
          <a:lstStyle/>
          <a:p>
            <a:pPr algn="ctr"/>
            <a:r>
              <a:rPr lang="en-US" sz="3600" dirty="0">
                <a:solidFill>
                  <a:schemeClr val="tx2"/>
                </a:solidFill>
              </a:rPr>
              <a:t>Developing Inter-Agency Partnerships (2)</a:t>
            </a:r>
          </a:p>
        </p:txBody>
      </p:sp>
      <p:pic>
        <p:nvPicPr>
          <p:cNvPr id="7" name="Graphic 6" descr="Handshake">
            <a:extLst>
              <a:ext uri="{FF2B5EF4-FFF2-40B4-BE49-F238E27FC236}">
                <a16:creationId xmlns:a16="http://schemas.microsoft.com/office/drawing/2014/main" id="{65A1AABC-465E-07A0-7A50-CA7F8EDA0C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776" y="650846"/>
            <a:ext cx="3620021" cy="3620021"/>
          </a:xfrm>
          <a:prstGeom prst="rect">
            <a:avLst/>
          </a:prstGeom>
        </p:spPr>
      </p:pic>
      <p:sp>
        <p:nvSpPr>
          <p:cNvPr id="3" name="Content Placeholder 2">
            <a:extLst>
              <a:ext uri="{FF2B5EF4-FFF2-40B4-BE49-F238E27FC236}">
                <a16:creationId xmlns:a16="http://schemas.microsoft.com/office/drawing/2014/main" id="{B9F25BAC-A963-353B-47F7-C83F7B83AA49}"/>
              </a:ext>
            </a:extLst>
          </p:cNvPr>
          <p:cNvSpPr>
            <a:spLocks noGrp="1"/>
          </p:cNvSpPr>
          <p:nvPr>
            <p:ph idx="1"/>
          </p:nvPr>
        </p:nvSpPr>
        <p:spPr>
          <a:xfrm>
            <a:off x="5634118" y="600201"/>
            <a:ext cx="6416521" cy="5449823"/>
          </a:xfrm>
        </p:spPr>
        <p:txBody>
          <a:bodyPr anchor="ctr">
            <a:normAutofit/>
          </a:bodyPr>
          <a:lstStyle/>
          <a:p>
            <a:pPr marL="0" indent="0" algn="ctr">
              <a:buNone/>
            </a:pPr>
            <a:r>
              <a:rPr lang="en-US" b="1" i="0" dirty="0">
                <a:solidFill>
                  <a:schemeClr val="tx2"/>
                </a:solidFill>
                <a:effectLst/>
              </a:rPr>
              <a:t>Benefits of Mutual Understanding and Clear Communication:</a:t>
            </a:r>
            <a:r>
              <a:rPr lang="en-US" b="0" i="0" dirty="0">
                <a:solidFill>
                  <a:schemeClr val="tx2"/>
                </a:solidFill>
                <a:effectLst/>
              </a:rPr>
              <a:t> </a:t>
            </a:r>
          </a:p>
          <a:p>
            <a:pPr lvl="1">
              <a:lnSpc>
                <a:spcPct val="150000"/>
              </a:lnSpc>
              <a:buFont typeface="Wingdings" panose="05000000000000000000" pitchFamily="2" charset="2"/>
              <a:buChar char="ü"/>
            </a:pPr>
            <a:r>
              <a:rPr lang="en-US" sz="2000" b="0" i="0" dirty="0">
                <a:solidFill>
                  <a:srgbClr val="222222"/>
                </a:solidFill>
                <a:effectLst/>
              </a:rPr>
              <a:t>Ensures </a:t>
            </a:r>
            <a:r>
              <a:rPr lang="en-US" sz="2000" b="1" i="0" dirty="0">
                <a:solidFill>
                  <a:srgbClr val="222222"/>
                </a:solidFill>
                <a:effectLst/>
              </a:rPr>
              <a:t>shared understanding of financial goals and processes</a:t>
            </a:r>
            <a:endParaRPr lang="en-US" sz="2000" b="0" i="0" dirty="0">
              <a:solidFill>
                <a:srgbClr val="222222"/>
              </a:solidFill>
              <a:effectLst/>
            </a:endParaRPr>
          </a:p>
          <a:p>
            <a:pPr lvl="1">
              <a:lnSpc>
                <a:spcPct val="150000"/>
              </a:lnSpc>
              <a:buFont typeface="Wingdings" panose="05000000000000000000" pitchFamily="2" charset="2"/>
              <a:buChar char="ü"/>
            </a:pPr>
            <a:r>
              <a:rPr lang="en-US" sz="2000" b="1" i="0" dirty="0">
                <a:solidFill>
                  <a:srgbClr val="222222"/>
                </a:solidFill>
                <a:effectLst/>
              </a:rPr>
              <a:t>Reduces misunderstandings and conflicts</a:t>
            </a:r>
            <a:endParaRPr lang="en-US" sz="2000" b="0" i="0" dirty="0">
              <a:solidFill>
                <a:srgbClr val="222222"/>
              </a:solidFill>
              <a:effectLst/>
            </a:endParaRPr>
          </a:p>
          <a:p>
            <a:pPr lvl="1">
              <a:lnSpc>
                <a:spcPct val="150000"/>
              </a:lnSpc>
              <a:buFont typeface="Wingdings" panose="05000000000000000000" pitchFamily="2" charset="2"/>
              <a:buChar char="ü"/>
            </a:pPr>
            <a:r>
              <a:rPr lang="en-US" sz="2000" b="0" i="0" dirty="0">
                <a:solidFill>
                  <a:srgbClr val="222222"/>
                </a:solidFill>
                <a:effectLst/>
              </a:rPr>
              <a:t>Facilitates </a:t>
            </a:r>
            <a:r>
              <a:rPr lang="en-US" sz="2000" b="1" i="0" dirty="0">
                <a:solidFill>
                  <a:srgbClr val="222222"/>
                </a:solidFill>
                <a:effectLst/>
              </a:rPr>
              <a:t>transparency, accountability, and trust</a:t>
            </a:r>
            <a:endParaRPr lang="en-US" sz="2000" b="0" i="0" dirty="0">
              <a:solidFill>
                <a:srgbClr val="222222"/>
              </a:solidFill>
              <a:effectLst/>
            </a:endParaRPr>
          </a:p>
          <a:p>
            <a:pPr lvl="1">
              <a:lnSpc>
                <a:spcPct val="150000"/>
              </a:lnSpc>
              <a:buFont typeface="Wingdings" panose="05000000000000000000" pitchFamily="2" charset="2"/>
              <a:buChar char="ü"/>
            </a:pPr>
            <a:r>
              <a:rPr lang="en-US" sz="2000" b="0" i="0" dirty="0">
                <a:solidFill>
                  <a:srgbClr val="222222"/>
                </a:solidFill>
                <a:effectLst/>
              </a:rPr>
              <a:t>Encourages stakeholder engagement and </a:t>
            </a:r>
            <a:r>
              <a:rPr lang="en-US" sz="2000" b="1" i="0" dirty="0">
                <a:solidFill>
                  <a:srgbClr val="222222"/>
                </a:solidFill>
                <a:effectLst/>
              </a:rPr>
              <a:t>resource contributions</a:t>
            </a:r>
            <a:endParaRPr lang="en-US" sz="2000" b="0" i="0" dirty="0">
              <a:solidFill>
                <a:srgbClr val="222222"/>
              </a:solidFill>
              <a:effectLst/>
            </a:endParaRPr>
          </a:p>
          <a:p>
            <a:pPr lvl="1">
              <a:lnSpc>
                <a:spcPct val="150000"/>
              </a:lnSpc>
              <a:buFont typeface="Wingdings" panose="05000000000000000000" pitchFamily="2" charset="2"/>
              <a:buChar char="ü"/>
            </a:pPr>
            <a:r>
              <a:rPr lang="en-US" sz="2000" b="0" i="0" dirty="0">
                <a:solidFill>
                  <a:srgbClr val="222222"/>
                </a:solidFill>
                <a:effectLst/>
              </a:rPr>
              <a:t>Leads to </a:t>
            </a:r>
            <a:r>
              <a:rPr lang="en-US" sz="2000" b="1" i="0" dirty="0">
                <a:solidFill>
                  <a:srgbClr val="222222"/>
                </a:solidFill>
                <a:effectLst/>
              </a:rPr>
              <a:t>more effective and impactful services</a:t>
            </a:r>
            <a:endParaRPr lang="en-US" sz="2000" b="0" i="0" dirty="0">
              <a:solidFill>
                <a:srgbClr val="222222"/>
              </a:solidFill>
              <a:effectLst/>
            </a:endParaRPr>
          </a:p>
        </p:txBody>
      </p:sp>
      <p:grpSp>
        <p:nvGrpSpPr>
          <p:cNvPr id="14" name="Group 13">
            <a:extLst>
              <a:ext uri="{FF2B5EF4-FFF2-40B4-BE49-F238E27FC236}">
                <a16:creationId xmlns:a16="http://schemas.microsoft.com/office/drawing/2014/main" id="{C1803501-6E6E-BC8D-304C-33B169AD9C1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840D1A91-C11D-C90A-9164-141252844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A4822F95-F7E7-D613-DBA9-C3FE6D2B5D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B332B91F-0816-C2C1-5905-4E7D715DC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BB7EA16D-E8F9-3F06-ED62-86BA121320B1}"/>
              </a:ext>
            </a:extLst>
          </p:cNvPr>
          <p:cNvSpPr txBox="1"/>
          <p:nvPr/>
        </p:nvSpPr>
        <p:spPr>
          <a:xfrm>
            <a:off x="892061" y="5126694"/>
            <a:ext cx="3069336" cy="923330"/>
          </a:xfrm>
          <a:prstGeom prst="rect">
            <a:avLst/>
          </a:prstGeom>
          <a:noFill/>
        </p:spPr>
        <p:txBody>
          <a:bodyPr wrap="square">
            <a:spAutoFit/>
          </a:bodyPr>
          <a:lstStyle/>
          <a:p>
            <a:pPr algn="ctr"/>
            <a:r>
              <a:rPr lang="en-US" sz="1800" dirty="0">
                <a:solidFill>
                  <a:schemeClr val="tx2"/>
                </a:solidFill>
              </a:rPr>
              <a:t>Enhancing Fiscal Accountability Through Collaboration</a:t>
            </a:r>
          </a:p>
        </p:txBody>
      </p:sp>
    </p:spTree>
    <p:extLst>
      <p:ext uri="{BB962C8B-B14F-4D97-AF65-F5344CB8AC3E}">
        <p14:creationId xmlns:p14="http://schemas.microsoft.com/office/powerpoint/2010/main" val="4157357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76724543BE5646B3FE6E04F4AB84EF" ma:contentTypeVersion="13" ma:contentTypeDescription="Create a new document." ma:contentTypeScope="" ma:versionID="16fbaa241a0e3c200feed51090825c76">
  <xsd:schema xmlns:xsd="http://www.w3.org/2001/XMLSchema" xmlns:xs="http://www.w3.org/2001/XMLSchema" xmlns:p="http://schemas.microsoft.com/office/2006/metadata/properties" xmlns:ns3="6d80cdb2-13c1-4d2d-b6d6-acd1376a4e20" xmlns:ns4="ff169a85-8f7e-483b-a6ec-879555558bc0" targetNamespace="http://schemas.microsoft.com/office/2006/metadata/properties" ma:root="true" ma:fieldsID="17f671f934b152a3c39b2137609bfe3d" ns3:_="" ns4:_="">
    <xsd:import namespace="6d80cdb2-13c1-4d2d-b6d6-acd1376a4e20"/>
    <xsd:import namespace="ff169a85-8f7e-483b-a6ec-879555558bc0"/>
    <xsd:element name="properties">
      <xsd:complexType>
        <xsd:sequence>
          <xsd:element name="documentManagement">
            <xsd:complexType>
              <xsd:all>
                <xsd:element ref="ns3:MediaServiceMetadata" minOccurs="0"/>
                <xsd:element ref="ns3:MediaServiceFastMetadata" minOccurs="0"/>
                <xsd:element ref="ns3:_activity" minOccurs="0"/>
                <xsd:element ref="ns3:MediaServiceObjectDetectorVersions" minOccurs="0"/>
                <xsd:element ref="ns3:MediaServiceSearchProperties" minOccurs="0"/>
                <xsd:element ref="ns4:SharedWithUsers" minOccurs="0"/>
                <xsd:element ref="ns4:SharedWithDetails" minOccurs="0"/>
                <xsd:element ref="ns4:SharingHintHash"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80cdb2-13c1-4d2d-b6d6-acd1376a4e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169a85-8f7e-483b-a6ec-879555558bc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6d80cdb2-13c1-4d2d-b6d6-acd1376a4e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409132-1B35-493C-8AFD-85A225CF8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80cdb2-13c1-4d2d-b6d6-acd1376a4e20"/>
    <ds:schemaRef ds:uri="ff169a85-8f7e-483b-a6ec-879555558b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D075F8-46CF-47F7-B396-DA449722EAA7}">
  <ds:schemaRefs>
    <ds:schemaRef ds:uri="http://schemas.openxmlformats.org/package/2006/metadata/core-properties"/>
    <ds:schemaRef ds:uri="http://purl.org/dc/elements/1.1/"/>
    <ds:schemaRef ds:uri="http://purl.org/dc/terms/"/>
    <ds:schemaRef ds:uri="ff169a85-8f7e-483b-a6ec-879555558bc0"/>
    <ds:schemaRef ds:uri="http://schemas.microsoft.com/office/2006/documentManagement/types"/>
    <ds:schemaRef ds:uri="6d80cdb2-13c1-4d2d-b6d6-acd1376a4e20"/>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999DBCE-D7ED-41E8-8824-4B2F8B1DA7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463</TotalTime>
  <Words>4170</Words>
  <Application>Microsoft Office PowerPoint</Application>
  <PresentationFormat>Widescreen</PresentationFormat>
  <Paragraphs>749</Paragraphs>
  <Slides>20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Aptos Display</vt:lpstr>
      <vt:lpstr>Arial</vt:lpstr>
      <vt:lpstr>Calibri</vt:lpstr>
      <vt:lpstr>Segoe UI</vt:lpstr>
      <vt:lpstr>Wingdings</vt:lpstr>
      <vt:lpstr>Office Theme</vt:lpstr>
      <vt:lpstr>Building on Success</vt:lpstr>
      <vt:lpstr>Session connection to CSAVR Strategic Priorities</vt:lpstr>
      <vt:lpstr>Session connection to CSAVR Message House</vt:lpstr>
      <vt:lpstr>Introduction</vt:lpstr>
      <vt:lpstr>Key Objectives</vt:lpstr>
      <vt:lpstr>Key Takeaways</vt:lpstr>
      <vt:lpstr>Key Pillars of Enhanced Fiscal Transparency</vt:lpstr>
      <vt:lpstr>Developing Inter-Agency Partnerships (1)</vt:lpstr>
      <vt:lpstr>Developing Inter-Agency Partnerships (2)</vt:lpstr>
      <vt:lpstr>Engaging Leadership at All Levels</vt:lpstr>
      <vt:lpstr>Executive-Level Support</vt:lpstr>
      <vt:lpstr>Practical Tools: Fiscal Tracking Spreadsheet</vt:lpstr>
      <vt:lpstr>NJDVRS- Weekly Financial Overview</vt:lpstr>
      <vt:lpstr>VR Tracker Tool for Pre-ETS Monitoring</vt:lpstr>
      <vt:lpstr>VR Tracker for Pre-ETS 15% Rule</vt:lpstr>
      <vt:lpstr>Managing Special Projects and Pilots</vt:lpstr>
      <vt:lpstr>Actionable Resources</vt:lpstr>
      <vt:lpstr>Building Strong Fiscal Foundations</vt:lpstr>
      <vt:lpstr>Conclusion and Q&amp;A</vt:lpstr>
      <vt:lpstr>Evaluation and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Wooderson</dc:creator>
  <cp:lastModifiedBy>Hopson, Felicia [DOL]</cp:lastModifiedBy>
  <cp:revision>13</cp:revision>
  <dcterms:created xsi:type="dcterms:W3CDTF">2025-01-10T13:17:31Z</dcterms:created>
  <dcterms:modified xsi:type="dcterms:W3CDTF">2025-03-31T16:12:15Z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0x0101004576724543BE5646B3FE6E04F4AB84EF</vt:lpwstr>
  </property>
</Properties>
</file>