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61" r:id="rId5"/>
    <p:sldId id="262" r:id="rId6"/>
    <p:sldId id="267" r:id="rId7"/>
    <p:sldId id="266" r:id="rId8"/>
    <p:sldId id="273" r:id="rId9"/>
    <p:sldId id="276" r:id="rId10"/>
    <p:sldId id="263" r:id="rId11"/>
    <p:sldId id="264" r:id="rId12"/>
    <p:sldId id="281" r:id="rId13"/>
    <p:sldId id="277" r:id="rId14"/>
    <p:sldId id="278" r:id="rId15"/>
    <p:sldId id="279" r:id="rId16"/>
    <p:sldId id="280" r:id="rId17"/>
    <p:sldId id="285" r:id="rId18"/>
    <p:sldId id="282" r:id="rId19"/>
    <p:sldId id="283" r:id="rId20"/>
    <p:sldId id="272" r:id="rId21"/>
    <p:sldId id="275" r:id="rId22"/>
    <p:sldId id="28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01A57B-413F-2030-3637-974D251DA072}" name="Tushar Banerji" initials="TB" userId="S::tushar@neurosoph.com::2e8f7e30-0aec-4527-8d16-305522188bd2" providerId="AD"/>
  <p188:author id="{EFEC3C86-D8FF-9511-DCD6-62524E68FFE5}" name="Morrissette, Kaitlin (MBY)" initials="KM" userId="S::kaitlin.morrissette@mass.gov::f869d512-c26b-4059-bbab-44266d282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A5A5E-3FC6-4A6F-8D1F-84EFDCDF1567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974B-8338-44EF-B3E8-088CF22A3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CA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Challenges in the Previous Intake Process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Lengthy processing times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High volume of applications causing bottlenecks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Manual data entry errors and inconsistencies</a:t>
            </a:r>
            <a:br>
              <a:rPr lang="en-CA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4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122A9-ED1D-E782-1E5F-E587C668F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68170-B169-9F2C-F9EE-DBCF99DF5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5375DD-4827-074A-FB52-9446C142A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>
                <a:effectLst/>
              </a:rPr>
              <a:t>4. Benefits &amp; Expected Impact (8 min)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For Applicants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Faster eligibility determination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Easier, more accessible application process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Reduced need for manual follow-ups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For Staff &amp; Operations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Less administrative burden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Improved accuracy and consistency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Enhanced tracking and reporting capabilities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Early Metrics &amp; Feedback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Reduction in processing times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Increase in successful first-time applications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Positive feedback from users and staff</a:t>
            </a:r>
            <a:endParaRPr lang="en-CA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DE5FB-1399-CB2F-A17A-583D124A9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3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28620-C8C0-AD13-B7AC-4FA0E7C73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FBECE-101D-7A1B-A187-551B963CA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22005F-1270-3572-8A9D-2D70B322D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Current Rollout Status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Pilot phase outcomes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Adjustments based on initial user feedback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Next Steps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Full implementation timeline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Training and support for staff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Ongoing monitoring and optimization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0027C-256E-B937-7C95-FAA9E4724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5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70F8D-0BB9-2D27-4594-0260BEF96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089BC-5988-405A-0006-783E7FDA3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30F9FD-F481-4030-6F8E-A907ED45A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Next Steps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Full implementation timeline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Training and support for staff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Ongoing monitoring and optimization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5195D-33D6-26DB-1B7D-9982E02A3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86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8C849-C0F5-7484-5D71-6DF8809AB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F1015-20E1-F005-1EA7-7BF7B61867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3FFFA6-9A6C-6F64-6097-E9882D5A7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>
                <a:effectLst/>
              </a:rPr>
              <a:t>6. Q&amp;A and Discussion (10 min)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Open floor for questions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Gather feedback from participants</a:t>
            </a: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Address concerns and next actions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8044-E0E4-6DBB-1537-BC5F7B110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E9A66-2561-3CB2-B9CC-A8B2DB8EE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03A96-8C01-7B7B-4D21-03AFAD042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A606-F643-0389-3F81-3231540A5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CA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Drivers for Change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Increased demand for services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Need for improved efficiency and accessibility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AI partnership with EOTSS to expedite applications</a:t>
            </a:r>
            <a:br>
              <a:rPr lang="en-CA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D820C-9619-17C5-0500-D69D8BCEC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7C93B-9145-0ECB-65CA-5E7ABA396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4CEEB-3FFA-9B70-42DB-6187A21AC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27F2F-13E7-7925-4A6C-6299E6F36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CA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A" b="1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b="1" dirty="0">
                <a:effectLst/>
              </a:rPr>
              <a:t>Drivers for Change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Increased demand for services</a:t>
            </a: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Need for improved efficiency and accessibility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effectLst/>
              </a:rPr>
              <a:t>AI partnership with EOTSS to expedite applications</a:t>
            </a:r>
            <a:br>
              <a:rPr lang="en-CA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BDAF8-2E65-DD19-522D-9F93BA5560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4F60A-3380-6171-F44B-AFC02E1D8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970FD-DA59-1B17-3999-1808F95DA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F84B4-C4A7-0FF6-F5F9-489C97502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b="1">
                <a:effectLst/>
              </a:rPr>
              <a:t>3. Overview of the Assisted Intake Form (8 min)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CA" b="1">
                <a:effectLst/>
              </a:rPr>
              <a:t>What is the Assisted Intake Form?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ffectLst/>
              </a:rPr>
              <a:t>Digital, AI-enhanced solution to streamline eligibility determination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ffectLst/>
              </a:rPr>
              <a:t>Integration with existing systems for automated processing (case management integration)</a:t>
            </a:r>
            <a:endParaRPr lang="en-CA"/>
          </a:p>
          <a:p>
            <a:pPr>
              <a:buFont typeface="Arial" panose="020B0604020202020204" pitchFamily="34" charset="0"/>
              <a:buChar char="•"/>
            </a:pPr>
            <a:r>
              <a:rPr lang="en-CA" b="1">
                <a:effectLst/>
              </a:rPr>
              <a:t>Key Features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ffectLst/>
              </a:rPr>
              <a:t>Pre-filled data fields for accuracy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ffectLst/>
              </a:rPr>
              <a:t>Real-time validation to reduce errors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ffectLst/>
              </a:rPr>
              <a:t>Automated eligibility checks</a:t>
            </a:r>
            <a:endParaRPr lang="en-CA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>
                <a:effectLst/>
              </a:rPr>
              <a:t>User-friendly interface for applicants and staff</a:t>
            </a:r>
            <a:endParaRPr lang="en-CA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A903-A470-CE98-94BE-399646F91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Steps</a:t>
            </a:r>
          </a:p>
          <a:p>
            <a:pPr marL="171450" indent="-171450">
              <a:buFontTx/>
              <a:buChar char="-"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Visit the </a:t>
            </a:r>
            <a:r>
              <a:rPr lang="en-CA" dirty="0" err="1">
                <a:solidFill>
                  <a:srgbClr val="000000"/>
                </a:solidFill>
                <a:effectLst/>
                <a:latin typeface="Helvetica" pitchFamily="2" charset="0"/>
              </a:rPr>
              <a:t>MassAbility</a:t>
            </a: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 “Apply for Services” page,</a:t>
            </a:r>
          </a:p>
          <a:p>
            <a:pPr marL="171450" indent="-171450">
              <a:buFontTx/>
              <a:buChar char="-"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 Complete and submit the online application form.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Goals</a:t>
            </a:r>
          </a:p>
          <a:p>
            <a:pPr marL="171450" indent="-171450">
              <a:buFontTx/>
              <a:buChar char="-"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Initiate the application process for </a:t>
            </a:r>
            <a:r>
              <a:rPr lang="en-CA" dirty="0" err="1">
                <a:solidFill>
                  <a:srgbClr val="000000"/>
                </a:solidFill>
                <a:effectLst/>
                <a:latin typeface="Helvetica" pitchFamily="2" charset="0"/>
              </a:rPr>
              <a:t>MassAbility</a:t>
            </a: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 services</a:t>
            </a:r>
          </a:p>
          <a:p>
            <a:pPr marL="171450" indent="-171450">
              <a:buFontTx/>
              <a:buChar char="-"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 Provide necessary personal and demographic information.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Process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-The system receives the application and stores it in the database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A case worker is assigned to review the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92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D1615-7235-D773-3D5E-7F11DE4B7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4D72C-DA6D-37A7-432C-17C92C52C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FE78A-66A8-27C7-DF1B-E2BFC3B2A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Steps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Applicant looks out for communication from </a:t>
            </a:r>
            <a:r>
              <a:rPr lang="en-CA" dirty="0" err="1">
                <a:solidFill>
                  <a:srgbClr val="000000"/>
                </a:solidFill>
                <a:effectLst/>
                <a:latin typeface="Helvetica" pitchFamily="2" charset="0"/>
              </a:rPr>
              <a:t>MassAbility</a:t>
            </a: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 regarding the application status,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Applicant checks email or other provided contact methods for updates.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Goals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Maintain awareness about the next steps in the process,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Receive confirmation that the application has been received and is under review.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Process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case worker reviews the submitted application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-The system creates a </a:t>
            </a:r>
            <a:r>
              <a:rPr lang="en-CA" dirty="0" err="1">
                <a:solidFill>
                  <a:srgbClr val="000000"/>
                </a:solidFill>
                <a:effectLst/>
                <a:latin typeface="Helvetica" pitchFamily="2" charset="0"/>
              </a:rPr>
              <a:t>Mass.gov</a:t>
            </a: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 account for the applicant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</a:t>
            </a:r>
            <a:r>
              <a:rPr lang="en-CA" dirty="0" err="1">
                <a:solidFill>
                  <a:srgbClr val="000000"/>
                </a:solidFill>
                <a:effectLst/>
                <a:latin typeface="Helvetica" pitchFamily="2" charset="0"/>
              </a:rPr>
              <a:t>MassAbility</a:t>
            </a: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 sends an email invitation to the applicant to begin the intake process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CA76E-F9A2-57A0-5A02-D2955DBB5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4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4FCE5-04E0-2A93-EB02-21197A685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3747BD-7841-9867-1C48-CD94505E9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4F59B2-C99C-456B-37C7-7A6B609E6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Steps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-Applicant follows the link in the email to access the intake form,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-Applicant fills out the intake form with re quired information and submits it.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Goals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Complete the intake process and submit all necessary information for eligibility determination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Ensure all re quired data is provided for accurate assessment.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Process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The system processes the submitted intake form and stores the data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The system performs an initial check for completeness and validity of the information provided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-Once the intake is submitted , the data is sent to OnBase via API for further processing.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DB92-7569-8D8F-377B-3B85A6417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7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DFBB-B04E-4A68-B9D9-E00DC683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9C052-6076-7A71-024D-A68B2EC60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5BF51-ABBD-8932-262A-C6D81C172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Steps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Applicant waits for the case worker ’ s feedback or decision regarding their eligibility,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Applicant responds to any follow-up re quests for additional information if contacted by the case worker.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Goals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-Receive a decision regarding eligibility for services.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Process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The case worker reviews the submitted intake data in the OnBase and checks for missing information or discrepancies in the intake submission,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The case worker assesses the eligibility based on the intake data and follows internal policies for decision-making,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-The applicant is notified of their eligibility , either confirming acceptance or re questing more information.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AF1C7-C0FE-A22A-99B9-361F9D865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D46A-20FC-8951-EB68-AF17482AB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EBDDC-31C0-6E69-E86D-A8CE169F3C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B7FCD4-45CF-A369-6BFA-DA01967D9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Steps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Applicant waits for the case worker ’ s feedback or decision regarding their eligibility,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Applicant responds to any follow-up re quests for additional information if contacted by the case worker.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Applicant Goals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-Receive a decision regarding eligibility for services.</a:t>
            </a:r>
          </a:p>
          <a:p>
            <a:pPr>
              <a:buNone/>
            </a:pPr>
            <a:endParaRPr lang="en-CA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Process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The case worker reviews the submitted intake data in the OnBase and checks for missing information or discrepancies in the intake submission,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 The case worker assesses the eligibility based on the intake data and follows internal policies for decision-making,</a:t>
            </a:r>
          </a:p>
          <a:p>
            <a:pPr>
              <a:buNone/>
            </a:pPr>
            <a:r>
              <a:rPr lang="en-CA" dirty="0">
                <a:solidFill>
                  <a:srgbClr val="000000"/>
                </a:solidFill>
                <a:effectLst/>
                <a:latin typeface="Helvetica" pitchFamily="2" charset="0"/>
              </a:rPr>
              <a:t>-The applicant is notified of their eligibility , either confirming acceptance or re questing more information.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1E503-3879-32FB-771A-269D5252D5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FC25A-CF16-1240-97C9-47430C9351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3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8956-250B-4171-0663-4C1408CFA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E6374-CF7A-D99A-B98A-7E3C367F5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DA013-01EA-EB8D-E5F5-87D7CB26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BA321-BB33-1122-0C3D-EB903CAA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CBD55-FCB6-3E13-B477-6862A10A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1FE9-96B6-C6AC-B819-D505EBE1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06352-97C5-D3F4-B252-7ABB5E702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1E945-F090-D4E9-ACD6-2DB89DD0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24E8D-B2BD-BAFF-9B5E-ED2915F2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71E6E-1DCB-613A-A3D7-7811DF73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E4AEFF-1130-D6DB-E685-3207AA5E8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B25AB-9B10-F524-8027-DBE1DEECF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9B0C-68FF-0328-6DDC-A3AE1D0B9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A6B83-3B5F-AF36-9F54-DC65389CD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B71A8-3F77-513F-0EB2-C870D5A9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2321-5D66-4621-E0E5-74B2E8A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94AE-8016-E3A0-2EB3-37373F9D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1B96-6E17-DC9F-42FE-E86AEAAA5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68F8-D996-254D-A9F7-64ED9572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90D29-AEBF-E68C-481E-CE20742D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6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E1D25-3F81-C4B3-B5CE-6E02DB63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8B061-BC47-B455-31B5-838EAFD70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44EA-0E8E-1E0F-C207-8BB1498A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F941B-34E5-FD3C-000C-9FC01FED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5082F-11A9-281D-A397-DD4F94B1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1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F3C7-E713-03A2-AB47-2CCF5ACD7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A5DED-1AAA-612F-EFA0-FEF6DEF81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B2BCC-307D-3945-E5EA-E36B0EEB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648D3-96D0-6D7C-F09B-32B34EDF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00073-1999-A8D8-4197-576E735C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927A4-914C-90CE-D7CD-7C5E54A7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F0-3BA1-2D23-3BBA-2D1330D5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AE765-814F-E8A0-7D25-DA06359B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A9297-3F25-5C4E-3CB7-014F88A7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C650-FC57-7F41-D341-298F0B87D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630DA-4C90-77EF-4662-C8788C988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B13BD-AD83-DCC1-F75A-44CCAD2B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B00ED-FA2A-BE23-F0C1-3CD4EB6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CBEDF-D8E5-BDB0-A4C9-EFE01A39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9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EEB3-AEC0-BF3B-851F-21BC9494A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F5643-6691-E42C-4848-A1855BC03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92342-C83C-0087-5AF6-7E0F0C05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5C672-4FFF-AF61-5925-F5ED582D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63198-E725-2E5D-6CFA-F3B81F6A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BA34B-C10B-7CB0-5151-DB820375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F4A4-FB11-35E2-2573-2AE200EB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8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2CAB9-E217-9A7E-8105-42A536E0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4D42-251C-68A9-B7FB-1A419DF41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66C15-FEEA-7058-0802-05A092175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4E9EF-A01E-23D1-119D-AB2B0BE8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5D8BC-FC2E-9AAE-82A2-1A7F564E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11E75-B11B-A5ED-8F1D-3D1B1C5F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EFF7-9C1A-BC82-F23A-B226F2D1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93380-C05B-AAA3-D891-F0B1011A3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35071-35F0-E83A-4DEE-402D3B56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BB529-5CD6-6FAD-1578-819EDA65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2A363-A523-55AF-3B90-7CA86102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45299-B4CF-124B-DBCE-0116AE27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5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48542-8C57-3CDD-10B8-A10A1068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BA244-90A5-2F48-3B63-62D58EA97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29FFF-9A12-AB52-E290-F8F35BB32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9DC3E-3598-5C4E-AC82-AC1B0BF7DD4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646D6-3051-4E51-1C79-720DC3F55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72D18-E12F-54A1-8CF0-3F645E797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1297D0-74CC-504B-9F0D-BA4415BD4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6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bot.dev.neurosoph-cloud.com/mrc-uat-1/log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10" Type="http://schemas.openxmlformats.org/officeDocument/2006/relationships/image" Target="../media/image1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csavr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7A23F-959E-EC70-97FF-E8654847A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23CD5A-F495-B133-771D-712A2F980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1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Building on Success</a:t>
            </a:r>
            <a:endParaRPr lang="en-US" sz="3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CE540-2E43-F0C5-6AD3-406F519C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5C5C4-1349-D9B7-272C-0E688FEA7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DAF00258-23EB-8263-8177-FA446D42E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984" y="2967620"/>
            <a:ext cx="10058400" cy="2665084"/>
          </a:xfrm>
        </p:spPr>
        <p:txBody>
          <a:bodyPr>
            <a:normAutofit fontScale="55000" lnSpcReduction="20000"/>
          </a:bodyPr>
          <a:lstStyle/>
          <a:p>
            <a:r>
              <a:rPr lang="en-US" sz="5900" dirty="0"/>
              <a:t>Concurrent Session Two:</a:t>
            </a:r>
          </a:p>
          <a:p>
            <a:pPr>
              <a:buNone/>
            </a:pPr>
            <a:endParaRPr lang="en-US" dirty="0">
              <a:effectLst/>
            </a:endParaRPr>
          </a:p>
          <a:p>
            <a:pPr marR="0" lvl="1">
              <a:spcBef>
                <a:spcPct val="0"/>
              </a:spcBef>
            </a:pPr>
            <a:r>
              <a:rPr lang="en-US" sz="7400" b="1" dirty="0">
                <a:latin typeface="+mj-lt"/>
                <a:ea typeface="+mj-ea"/>
                <a:cs typeface="+mj-cs"/>
              </a:rPr>
              <a:t>Streamlining Service Access: Revolutionizing the Intake Process</a:t>
            </a:r>
          </a:p>
          <a:p>
            <a:pPr marR="0" lvl="1">
              <a:spcBef>
                <a:spcPct val="0"/>
              </a:spcBef>
            </a:pPr>
            <a:endParaRPr lang="en-US" sz="5400" dirty="0">
              <a:latin typeface="+mj-lt"/>
              <a:ea typeface="+mj-ea"/>
              <a:cs typeface="+mj-cs"/>
            </a:endParaRPr>
          </a:p>
          <a:p>
            <a:pPr marR="0" lvl="1">
              <a:spcBef>
                <a:spcPct val="0"/>
              </a:spcBef>
            </a:pPr>
            <a:r>
              <a:rPr lang="en-US" sz="5400" dirty="0">
                <a:latin typeface="+mj-lt"/>
                <a:ea typeface="+mj-ea"/>
                <a:cs typeface="+mj-cs"/>
              </a:rPr>
              <a:t>Lola Akinlapa, Director of Strategic Initiatives</a:t>
            </a:r>
          </a:p>
          <a:p>
            <a:pPr marR="0" lvl="1">
              <a:spcBef>
                <a:spcPct val="0"/>
              </a:spcBef>
            </a:pPr>
            <a:r>
              <a:rPr lang="en-US" sz="5400" dirty="0">
                <a:latin typeface="+mj-lt"/>
                <a:ea typeface="+mj-ea"/>
                <a:cs typeface="+mj-cs"/>
              </a:rPr>
              <a:t>Kaitlin Morrissette, Director of MassAbility Connect</a:t>
            </a:r>
          </a:p>
          <a:p>
            <a:pPr marR="0" lvl="1">
              <a:spcBef>
                <a:spcPct val="0"/>
              </a:spcBef>
            </a:pPr>
            <a:endParaRPr lang="en-US" sz="5400">
              <a:latin typeface="+mj-lt"/>
              <a:ea typeface="+mj-ea"/>
              <a:cs typeface="+mj-cs"/>
            </a:endParaRPr>
          </a:p>
          <a:p>
            <a:pPr marR="0" lvl="1">
              <a:spcBef>
                <a:spcPct val="0"/>
              </a:spcBef>
            </a:pPr>
            <a:endParaRPr lang="en-US" sz="5400" dirty="0"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0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7F05D-DFE5-9EFA-50AF-F9173DC5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1944"/>
            <a:ext cx="11460480" cy="1325563"/>
          </a:xfrm>
        </p:spPr>
        <p:txBody>
          <a:bodyPr/>
          <a:lstStyle/>
          <a:p>
            <a:r>
              <a:rPr lang="en-US" dirty="0"/>
              <a:t>Constituent Journey – 1. Application Submission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6638D-D0A6-6128-B366-743491E075A0}"/>
              </a:ext>
            </a:extLst>
          </p:cNvPr>
          <p:cNvSpPr txBox="1"/>
          <p:nvPr/>
        </p:nvSpPr>
        <p:spPr>
          <a:xfrm>
            <a:off x="7025640" y="1213272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Visit the </a:t>
            </a:r>
            <a:r>
              <a:rPr lang="en-US" sz="1600" dirty="0" err="1"/>
              <a:t>MassAbility</a:t>
            </a:r>
            <a:r>
              <a:rPr lang="en-US" sz="1600" dirty="0"/>
              <a:t> “Apply for Services”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Complete and submit the online application form.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3ACC7-AB93-0B1C-6DBD-8BE692A1FD17}"/>
              </a:ext>
            </a:extLst>
          </p:cNvPr>
          <p:cNvSpPr txBox="1"/>
          <p:nvPr/>
        </p:nvSpPr>
        <p:spPr>
          <a:xfrm>
            <a:off x="7025640" y="2285756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Initiate the application process for </a:t>
            </a:r>
            <a:r>
              <a:rPr lang="en-US" sz="1600" dirty="0" err="1"/>
              <a:t>MassAbility</a:t>
            </a:r>
            <a:r>
              <a:rPr lang="en-US" sz="1600" dirty="0"/>
              <a:t> 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Provide necessary personal and demographic information.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F9A62-49AD-EDA8-233B-5175E33143E6}"/>
              </a:ext>
            </a:extLst>
          </p:cNvPr>
          <p:cNvSpPr txBox="1"/>
          <p:nvPr/>
        </p:nvSpPr>
        <p:spPr>
          <a:xfrm>
            <a:off x="7025640" y="3610111"/>
            <a:ext cx="464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system receives the application and stores in the database.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 case worker is assigned to review application.</a:t>
            </a:r>
          </a:p>
        </p:txBody>
      </p:sp>
      <p:pic>
        <p:nvPicPr>
          <p:cNvPr id="10" name="Picture 9" descr="MassAbility application start page">
            <a:extLst>
              <a:ext uri="{FF2B5EF4-FFF2-40B4-BE49-F238E27FC236}">
                <a16:creationId xmlns:a16="http://schemas.microsoft.com/office/drawing/2014/main" id="{E30D386E-0E46-97C4-2F4B-68B3A0BBF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422348"/>
            <a:ext cx="6324966" cy="4013303"/>
          </a:xfrm>
          <a:prstGeom prst="rect">
            <a:avLst/>
          </a:prstGeom>
        </p:spPr>
      </p:pic>
      <p:pic>
        <p:nvPicPr>
          <p:cNvPr id="16" name="Picture 15" descr="A close up of a sign&#10;&#10;AI-generated content may be incorrect.">
            <a:extLst>
              <a:ext uri="{FF2B5EF4-FFF2-40B4-BE49-F238E27FC236}">
                <a16:creationId xmlns:a16="http://schemas.microsoft.com/office/drawing/2014/main" id="{A54DFDA7-DCF7-FB9B-7BA2-6092AF7FC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40" y="5389085"/>
            <a:ext cx="1658529" cy="358601"/>
          </a:xfrm>
          <a:prstGeom prst="rect">
            <a:avLst/>
          </a:prstGeom>
        </p:spPr>
      </p:pic>
      <p:pic>
        <p:nvPicPr>
          <p:cNvPr id="17" name="Picture 16" descr="A close-up of a sign&#10;&#10;AI-generated content may be incorrect.">
            <a:extLst>
              <a:ext uri="{FF2B5EF4-FFF2-40B4-BE49-F238E27FC236}">
                <a16:creationId xmlns:a16="http://schemas.microsoft.com/office/drawing/2014/main" id="{E2560297-47D1-F8AB-B3B0-2DD51DE01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085" y="5389085"/>
            <a:ext cx="1739215" cy="358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4B8300-DC33-E043-865F-132D33FBF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7EE18B-C5FD-3F83-723F-3B887A82C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4CE156-03BD-17BE-53C9-25307FB83B2F}"/>
              </a:ext>
            </a:extLst>
          </p:cNvPr>
          <p:cNvSpPr txBox="1"/>
          <p:nvPr/>
        </p:nvSpPr>
        <p:spPr>
          <a:xfrm>
            <a:off x="7025640" y="4959594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Channels and Systems</a:t>
            </a:r>
          </a:p>
        </p:txBody>
      </p:sp>
    </p:spTree>
    <p:extLst>
      <p:ext uri="{BB962C8B-B14F-4D97-AF65-F5344CB8AC3E}">
        <p14:creationId xmlns:p14="http://schemas.microsoft.com/office/powerpoint/2010/main" val="421634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8EE7-82F9-69D9-D026-2492E6C14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60D1-FCEB-9F96-680F-D4A05E3E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1944"/>
            <a:ext cx="11460480" cy="1325563"/>
          </a:xfrm>
        </p:spPr>
        <p:txBody>
          <a:bodyPr/>
          <a:lstStyle/>
          <a:p>
            <a:r>
              <a:rPr lang="en-US" dirty="0"/>
              <a:t>Constituent Journey – 2. Application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B4895-F24A-8261-3D2F-8A6DB1A7B89B}"/>
              </a:ext>
            </a:extLst>
          </p:cNvPr>
          <p:cNvSpPr txBox="1"/>
          <p:nvPr/>
        </p:nvSpPr>
        <p:spPr>
          <a:xfrm>
            <a:off x="6675119" y="1213272"/>
            <a:ext cx="49757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Applicant watches for communication from </a:t>
            </a:r>
            <a:r>
              <a:rPr lang="en-US" sz="1600" dirty="0" err="1"/>
              <a:t>MassAbility</a:t>
            </a:r>
            <a:r>
              <a:rPr lang="en-US" sz="1600" dirty="0"/>
              <a:t> regarding the status.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Applicant checks email or other provided contact methods for updates.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5698E-48BA-FEC1-DA8F-2C977EFF6365}"/>
              </a:ext>
            </a:extLst>
          </p:cNvPr>
          <p:cNvSpPr txBox="1"/>
          <p:nvPr/>
        </p:nvSpPr>
        <p:spPr>
          <a:xfrm>
            <a:off x="6675119" y="2538835"/>
            <a:ext cx="49025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Maintain awareness about the next steps in the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Receive confirmation that the application has been received and is under review.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2527B-59D3-543A-8C0C-F2E3F8463BB4}"/>
              </a:ext>
            </a:extLst>
          </p:cNvPr>
          <p:cNvSpPr txBox="1"/>
          <p:nvPr/>
        </p:nvSpPr>
        <p:spPr>
          <a:xfrm>
            <a:off x="6675120" y="3893052"/>
            <a:ext cx="533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Case worker reviews submitted application.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System creates a </a:t>
            </a:r>
            <a:r>
              <a:rPr lang="en-US" sz="1600" dirty="0" err="1"/>
              <a:t>Mass.gov</a:t>
            </a:r>
            <a:r>
              <a:rPr lang="en-US" sz="1600" dirty="0"/>
              <a:t> account for the applicant.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/>
              <a:t>MassAbility</a:t>
            </a:r>
            <a:r>
              <a:rPr lang="en-US" sz="1600" dirty="0"/>
              <a:t> sends email invitation to applicant to begin the intake process.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120AC3-C578-4847-B3BE-3D680E07D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5A8E2D-3367-2ADC-8BE5-56DBF9324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5764B4C-0BBF-4703-F47A-920DB20A5C09}"/>
              </a:ext>
            </a:extLst>
          </p:cNvPr>
          <p:cNvSpPr txBox="1"/>
          <p:nvPr/>
        </p:nvSpPr>
        <p:spPr>
          <a:xfrm>
            <a:off x="6675119" y="5232255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Channels and Systems</a:t>
            </a:r>
          </a:p>
        </p:txBody>
      </p:sp>
      <p:pic>
        <p:nvPicPr>
          <p:cNvPr id="12" name="Picture 11" descr="Application Review">
            <a:extLst>
              <a:ext uri="{FF2B5EF4-FFF2-40B4-BE49-F238E27FC236}">
                <a16:creationId xmlns:a16="http://schemas.microsoft.com/office/drawing/2014/main" id="{930BB67F-E4ED-46BE-0BA1-14BA145E3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2" y="1555451"/>
            <a:ext cx="5905428" cy="3747098"/>
          </a:xfrm>
          <a:prstGeom prst="rect">
            <a:avLst/>
          </a:prstGeom>
        </p:spPr>
      </p:pic>
      <p:pic>
        <p:nvPicPr>
          <p:cNvPr id="19" name="Picture 18" descr="A black and white square with a square and a square in the middle&#10;&#10;AI-generated content may be incorrect.">
            <a:extLst>
              <a:ext uri="{FF2B5EF4-FFF2-40B4-BE49-F238E27FC236}">
                <a16:creationId xmlns:a16="http://schemas.microsoft.com/office/drawing/2014/main" id="{491DA048-7B76-876A-8814-E8B4A7FC28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914" y="5603803"/>
            <a:ext cx="819497" cy="356303"/>
          </a:xfrm>
          <a:prstGeom prst="rect">
            <a:avLst/>
          </a:prstGeom>
        </p:spPr>
      </p:pic>
      <p:pic>
        <p:nvPicPr>
          <p:cNvPr id="21" name="Picture 20" descr="A black and white rectangular object with a rectangle in the middle&#10;&#10;AI-generated content may be incorrect.">
            <a:extLst>
              <a:ext uri="{FF2B5EF4-FFF2-40B4-BE49-F238E27FC236}">
                <a16:creationId xmlns:a16="http://schemas.microsoft.com/office/drawing/2014/main" id="{A63EA626-9296-4BED-65F1-95D43A3486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378" y="5601587"/>
            <a:ext cx="881851" cy="356303"/>
          </a:xfrm>
          <a:prstGeom prst="rect">
            <a:avLst/>
          </a:prstGeom>
        </p:spPr>
      </p:pic>
      <p:pic>
        <p:nvPicPr>
          <p:cNvPr id="22" name="Picture 21" descr="A close-up of a sign&#10;&#10;AI-generated content may be incorrect.">
            <a:extLst>
              <a:ext uri="{FF2B5EF4-FFF2-40B4-BE49-F238E27FC236}">
                <a16:creationId xmlns:a16="http://schemas.microsoft.com/office/drawing/2014/main" id="{0CD957A4-A889-B412-FF26-48195D1C1B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0096" y="5590774"/>
            <a:ext cx="1791256" cy="3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E586A-0D63-4B1E-467C-39DEC3A34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0ECD-5E19-A1CE-8AE7-BCDB8637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1944"/>
            <a:ext cx="11460480" cy="1325563"/>
          </a:xfrm>
        </p:spPr>
        <p:txBody>
          <a:bodyPr/>
          <a:lstStyle/>
          <a:p>
            <a:r>
              <a:rPr lang="en-US" dirty="0"/>
              <a:t>Constituent Journey – 3. Intake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E079C-A671-1A21-E46E-8B5D69831CDF}"/>
              </a:ext>
            </a:extLst>
          </p:cNvPr>
          <p:cNvSpPr txBox="1"/>
          <p:nvPr/>
        </p:nvSpPr>
        <p:spPr>
          <a:xfrm>
            <a:off x="6598919" y="1030392"/>
            <a:ext cx="5334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Applicant follows link in email to access the intake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Applicant fills out the intake form with required information and submits 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422A31-F1F6-3FC8-C60D-6B912295494A}"/>
              </a:ext>
            </a:extLst>
          </p:cNvPr>
          <p:cNvSpPr txBox="1"/>
          <p:nvPr/>
        </p:nvSpPr>
        <p:spPr>
          <a:xfrm>
            <a:off x="6598919" y="2355955"/>
            <a:ext cx="496824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Complete submit intake for eligibility determination.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Ensure all required data is provided for accurate assessment.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A11972-C5B2-C488-272E-75654E52A606}"/>
              </a:ext>
            </a:extLst>
          </p:cNvPr>
          <p:cNvSpPr txBox="1"/>
          <p:nvPr/>
        </p:nvSpPr>
        <p:spPr>
          <a:xfrm>
            <a:off x="6598918" y="3710172"/>
            <a:ext cx="47396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System processes the submitted intake form and stores the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System performs initial check for completeness and validity.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Submitted intake data transfers to OnBase via API for processing.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5BE92C-C5C1-8ACD-9C90-8079ED6A0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0A1C6-119D-91AC-13F6-133BEEE9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968F7D6-031A-135C-0538-85B10B93A85E}"/>
              </a:ext>
            </a:extLst>
          </p:cNvPr>
          <p:cNvSpPr txBox="1"/>
          <p:nvPr/>
        </p:nvSpPr>
        <p:spPr>
          <a:xfrm>
            <a:off x="6598918" y="5482478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Channels and Systems</a:t>
            </a:r>
          </a:p>
        </p:txBody>
      </p:sp>
      <p:pic>
        <p:nvPicPr>
          <p:cNvPr id="19" name="Picture 18" descr="A black and white square with a square and a square in the middle&#10;&#10;AI-generated content may be incorrect.">
            <a:extLst>
              <a:ext uri="{FF2B5EF4-FFF2-40B4-BE49-F238E27FC236}">
                <a16:creationId xmlns:a16="http://schemas.microsoft.com/office/drawing/2014/main" id="{0399C60B-B8F2-69B8-9281-81B32E23C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187" y="5844145"/>
            <a:ext cx="762688" cy="331603"/>
          </a:xfrm>
          <a:prstGeom prst="rect">
            <a:avLst/>
          </a:prstGeom>
        </p:spPr>
      </p:pic>
      <p:pic>
        <p:nvPicPr>
          <p:cNvPr id="21" name="Picture 20" descr="A black and white rectangular object with a rectangle in the middle&#10;&#10;AI-generated content may be incorrect.">
            <a:extLst>
              <a:ext uri="{FF2B5EF4-FFF2-40B4-BE49-F238E27FC236}">
                <a16:creationId xmlns:a16="http://schemas.microsoft.com/office/drawing/2014/main" id="{38DB9AC0-39A0-6615-E260-4954D97AE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4207" y="5844496"/>
            <a:ext cx="796691" cy="321895"/>
          </a:xfrm>
          <a:prstGeom prst="rect">
            <a:avLst/>
          </a:prstGeom>
        </p:spPr>
      </p:pic>
      <p:pic>
        <p:nvPicPr>
          <p:cNvPr id="22" name="Picture 21" descr="A close-up of a sign&#10;&#10;AI-generated content may be incorrect.">
            <a:extLst>
              <a:ext uri="{FF2B5EF4-FFF2-40B4-BE49-F238E27FC236}">
                <a16:creationId xmlns:a16="http://schemas.microsoft.com/office/drawing/2014/main" id="{8B31C4B9-134D-EE50-CD11-5C69A4149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164" y="5844422"/>
            <a:ext cx="1606929" cy="331326"/>
          </a:xfrm>
          <a:prstGeom prst="rect">
            <a:avLst/>
          </a:prstGeom>
        </p:spPr>
      </p:pic>
      <p:pic>
        <p:nvPicPr>
          <p:cNvPr id="11" name="Picture 10" descr="MassAbility Intake Form acknolwedgement">
            <a:extLst>
              <a:ext uri="{FF2B5EF4-FFF2-40B4-BE49-F238E27FC236}">
                <a16:creationId xmlns:a16="http://schemas.microsoft.com/office/drawing/2014/main" id="{BDBA7085-A9A3-902B-BFE1-D03504785C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" y="1516193"/>
            <a:ext cx="6029167" cy="38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6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C816-ADD5-6FC5-BE91-C73064BC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3C57-7D9C-9276-22DF-BE2BBD55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1944"/>
            <a:ext cx="11460480" cy="1325563"/>
          </a:xfrm>
        </p:spPr>
        <p:txBody>
          <a:bodyPr/>
          <a:lstStyle/>
          <a:p>
            <a:r>
              <a:rPr lang="en-US" dirty="0"/>
              <a:t>Constituent Journey – 4. Review &amp; Follow-Up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978C2-7290-6AD8-00F6-604FEEA6616B}"/>
              </a:ext>
            </a:extLst>
          </p:cNvPr>
          <p:cNvSpPr txBox="1"/>
          <p:nvPr/>
        </p:nvSpPr>
        <p:spPr>
          <a:xfrm>
            <a:off x="6675119" y="1213272"/>
            <a:ext cx="49757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Applicant waits for the case worker’s feedback or decision regarding eligibility.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Applicant provides requested additional information when contacted.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DA52B-5AF2-F51D-2D2C-39737917BAB7}"/>
              </a:ext>
            </a:extLst>
          </p:cNvPr>
          <p:cNvSpPr txBox="1"/>
          <p:nvPr/>
        </p:nvSpPr>
        <p:spPr>
          <a:xfrm>
            <a:off x="6675119" y="2538835"/>
            <a:ext cx="4902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Applicant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Receive a decision regarding eligibility for services.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99DFE-7D1C-8066-104A-1FE300DF4F5D}"/>
              </a:ext>
            </a:extLst>
          </p:cNvPr>
          <p:cNvSpPr txBox="1"/>
          <p:nvPr/>
        </p:nvSpPr>
        <p:spPr>
          <a:xfrm>
            <a:off x="6640428" y="3332836"/>
            <a:ext cx="533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Case worker reviews OnBase intake data for completeness and accuracy.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Case worker evaluates eligibility using intake data and internal policies.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Applicant is notified of their eligibility, either confirming acceptance or requesting more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DA6F8-F505-570B-99A1-932AA38A2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42EFF0-0FEA-A05E-6504-5573A231F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29DE01-BE2C-AB5F-C71C-6B4DBD760B37}"/>
              </a:ext>
            </a:extLst>
          </p:cNvPr>
          <p:cNvSpPr txBox="1"/>
          <p:nvPr/>
        </p:nvSpPr>
        <p:spPr>
          <a:xfrm>
            <a:off x="6675119" y="5232255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57F3"/>
                </a:solidFill>
              </a:rPr>
              <a:t>Channels and Systems</a:t>
            </a:r>
          </a:p>
        </p:txBody>
      </p:sp>
      <p:pic>
        <p:nvPicPr>
          <p:cNvPr id="12" name="Picture 11" descr="Review and follow-up">
            <a:extLst>
              <a:ext uri="{FF2B5EF4-FFF2-40B4-BE49-F238E27FC236}">
                <a16:creationId xmlns:a16="http://schemas.microsoft.com/office/drawing/2014/main" id="{2C31126D-6F37-40F9-4BFF-0EE396D5D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92" y="1555451"/>
            <a:ext cx="5905428" cy="3747098"/>
          </a:xfrm>
          <a:prstGeom prst="rect">
            <a:avLst/>
          </a:prstGeom>
        </p:spPr>
      </p:pic>
      <p:pic>
        <p:nvPicPr>
          <p:cNvPr id="19" name="Picture 18" descr="A black and white square with a square and a square in the middle&#10;&#10;AI-generated content may be incorrect.">
            <a:extLst>
              <a:ext uri="{FF2B5EF4-FFF2-40B4-BE49-F238E27FC236}">
                <a16:creationId xmlns:a16="http://schemas.microsoft.com/office/drawing/2014/main" id="{0F861228-125A-DBB7-2E4D-02D0781FE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914" y="5603803"/>
            <a:ext cx="819497" cy="356303"/>
          </a:xfrm>
          <a:prstGeom prst="rect">
            <a:avLst/>
          </a:prstGeom>
        </p:spPr>
      </p:pic>
      <p:pic>
        <p:nvPicPr>
          <p:cNvPr id="21" name="Picture 20" descr="A black and white rectangular object with a rectangle in the middle&#10;&#10;AI-generated content may be incorrect.">
            <a:extLst>
              <a:ext uri="{FF2B5EF4-FFF2-40B4-BE49-F238E27FC236}">
                <a16:creationId xmlns:a16="http://schemas.microsoft.com/office/drawing/2014/main" id="{D43E8BAA-AAE2-B75A-8CA0-79339037A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378" y="5601587"/>
            <a:ext cx="881851" cy="356303"/>
          </a:xfrm>
          <a:prstGeom prst="rect">
            <a:avLst/>
          </a:prstGeom>
        </p:spPr>
      </p:pic>
      <p:pic>
        <p:nvPicPr>
          <p:cNvPr id="22" name="Picture 21" descr="A close-up of a sign&#10;&#10;AI-generated content may be incorrect.">
            <a:extLst>
              <a:ext uri="{FF2B5EF4-FFF2-40B4-BE49-F238E27FC236}">
                <a16:creationId xmlns:a16="http://schemas.microsoft.com/office/drawing/2014/main" id="{0A474E9C-54E6-D42D-69DD-4F399EC77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0096" y="5590774"/>
            <a:ext cx="1791256" cy="3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9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E28BC-9C99-687A-9D2D-14E1D46CE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CC46-009B-3DFF-519B-1650DEAB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1944"/>
            <a:ext cx="11460480" cy="1325563"/>
          </a:xfrm>
        </p:spPr>
        <p:txBody>
          <a:bodyPr/>
          <a:lstStyle/>
          <a:p>
            <a:r>
              <a:rPr lang="en-US" dirty="0"/>
              <a:t>Live Demo Of </a:t>
            </a:r>
            <a:r>
              <a:rPr lang="en-US" sz="4400" dirty="0"/>
              <a:t>Assisted Intake Form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DE166-1863-97C4-18AA-E2FE56600106}"/>
              </a:ext>
            </a:extLst>
          </p:cNvPr>
          <p:cNvSpPr txBox="1"/>
          <p:nvPr/>
        </p:nvSpPr>
        <p:spPr>
          <a:xfrm>
            <a:off x="740228" y="1908268"/>
            <a:ext cx="10308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Test Link for Assisted Intake Form</a:t>
            </a:r>
          </a:p>
          <a:p>
            <a:pPr algn="ctr"/>
            <a:r>
              <a:rPr lang="en-US" sz="3200" dirty="0">
                <a:hlinkClick r:id="rId3"/>
              </a:rPr>
              <a:t>https://chatbot.dev.neurosoph-cloud.com/mrc-uat-1/login</a:t>
            </a:r>
            <a:r>
              <a:rPr lang="en-US" sz="32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1369AE-ED4B-E334-CBA4-B56A1D2BF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021ACC-D844-6400-FE07-E0F6E8E48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36D62-E1F5-907B-2201-18D4D21D6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552169-221A-313E-0DF8-34D7BC8BB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7" y="176685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Benefits &amp; Expected Impact</a:t>
            </a:r>
            <a:endParaRPr lang="en-US" sz="38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0B351BB-840E-F97E-DE92-8944EF848887}"/>
              </a:ext>
            </a:extLst>
          </p:cNvPr>
          <p:cNvSpPr/>
          <p:nvPr/>
        </p:nvSpPr>
        <p:spPr>
          <a:xfrm>
            <a:off x="472437" y="1354809"/>
            <a:ext cx="4587234" cy="2208883"/>
          </a:xfrm>
          <a:prstGeom prst="roundRect">
            <a:avLst>
              <a:gd name="adj" fmla="val 4146"/>
            </a:avLst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756000" bIns="216000" rtlCol="0" anchor="t"/>
          <a:lstStyle/>
          <a:p>
            <a:r>
              <a:rPr lang="en-US" sz="2400" b="1" dirty="0">
                <a:solidFill>
                  <a:srgbClr val="7157F3"/>
                </a:solidFill>
              </a:rPr>
              <a:t>For applicants: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Faster eligibility determination.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Easier, more accessible application process.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Reduced need for manual follow-ups.</a:t>
            </a:r>
          </a:p>
          <a:p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74AC7312-9E8E-2B16-7C8D-F286E9B178B6}"/>
              </a:ext>
            </a:extLst>
          </p:cNvPr>
          <p:cNvSpPr/>
          <p:nvPr/>
        </p:nvSpPr>
        <p:spPr>
          <a:xfrm>
            <a:off x="7109466" y="1354809"/>
            <a:ext cx="4587234" cy="2208883"/>
          </a:xfrm>
          <a:prstGeom prst="roundRect">
            <a:avLst>
              <a:gd name="adj" fmla="val 4213"/>
            </a:avLst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216000" rIns="216000" bIns="216000" rtlCol="0" anchor="t"/>
          <a:lstStyle/>
          <a:p>
            <a:r>
              <a:rPr lang="en-US" sz="2400" b="1" dirty="0">
                <a:solidFill>
                  <a:srgbClr val="7157F3"/>
                </a:solidFill>
              </a:rPr>
              <a:t>For Staff &amp; Operations: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Less administrative burden.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Improved accuracy and consistency.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Enhanced tracking and reporting capabilities.</a:t>
            </a: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92615543-D338-1FC5-3F3C-C4D507062659}"/>
              </a:ext>
            </a:extLst>
          </p:cNvPr>
          <p:cNvSpPr/>
          <p:nvPr/>
        </p:nvSpPr>
        <p:spPr>
          <a:xfrm>
            <a:off x="3802383" y="3958711"/>
            <a:ext cx="4587234" cy="2502249"/>
          </a:xfrm>
          <a:prstGeom prst="roundRect">
            <a:avLst>
              <a:gd name="adj" fmla="val 4442"/>
            </a:avLst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612000" rIns="216000" bIns="216000" rtlCol="0" anchor="t"/>
          <a:lstStyle/>
          <a:p>
            <a:r>
              <a:rPr lang="en-US" sz="2400" b="1" dirty="0">
                <a:solidFill>
                  <a:srgbClr val="7157F3"/>
                </a:solidFill>
              </a:rPr>
              <a:t>Early Metrics &amp; Feedback: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Reduction in process time.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Increase in successful first-time applications.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Positive feedback from user and staff.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D2AD531-05DA-BF99-42E7-A91EE6B295CD}"/>
              </a:ext>
            </a:extLst>
          </p:cNvPr>
          <p:cNvSpPr/>
          <p:nvPr/>
        </p:nvSpPr>
        <p:spPr>
          <a:xfrm>
            <a:off x="6642354" y="1984435"/>
            <a:ext cx="979952" cy="979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4A0755B-D63E-0D5B-CE0D-DBC96D0FB0D4}"/>
              </a:ext>
            </a:extLst>
          </p:cNvPr>
          <p:cNvSpPr/>
          <p:nvPr/>
        </p:nvSpPr>
        <p:spPr>
          <a:xfrm>
            <a:off x="4569694" y="1984434"/>
            <a:ext cx="979953" cy="9799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A95BBC-1669-9687-89B4-7AB45C814BB1}"/>
              </a:ext>
            </a:extLst>
          </p:cNvPr>
          <p:cNvCxnSpPr>
            <a:cxnSpLocks/>
            <a:stCxn id="22" idx="6"/>
            <a:endCxn id="21" idx="2"/>
          </p:cNvCxnSpPr>
          <p:nvPr/>
        </p:nvCxnSpPr>
        <p:spPr>
          <a:xfrm>
            <a:off x="5549647" y="2474411"/>
            <a:ext cx="109270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89C3AA-E997-4D0E-13A9-2FD4BABAECBE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6096000" y="2490361"/>
            <a:ext cx="0" cy="97916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024C4E1-B5FA-C59D-6949-00EC1473CC80}"/>
              </a:ext>
            </a:extLst>
          </p:cNvPr>
          <p:cNvSpPr/>
          <p:nvPr/>
        </p:nvSpPr>
        <p:spPr>
          <a:xfrm>
            <a:off x="5606024" y="3469525"/>
            <a:ext cx="979952" cy="979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staff">
            <a:extLst>
              <a:ext uri="{FF2B5EF4-FFF2-40B4-BE49-F238E27FC236}">
                <a16:creationId xmlns:a16="http://schemas.microsoft.com/office/drawing/2014/main" id="{2ADEC8F8-B089-AB8B-6579-4AFC28B28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700" y="2177859"/>
            <a:ext cx="604915" cy="562782"/>
          </a:xfrm>
          <a:prstGeom prst="rect">
            <a:avLst/>
          </a:prstGeom>
        </p:spPr>
      </p:pic>
      <p:pic>
        <p:nvPicPr>
          <p:cNvPr id="43" name="Picture 42" descr="feedback">
            <a:extLst>
              <a:ext uri="{FF2B5EF4-FFF2-40B4-BE49-F238E27FC236}">
                <a16:creationId xmlns:a16="http://schemas.microsoft.com/office/drawing/2014/main" id="{29A24ECE-62AF-82C1-8E7E-9EFCC27FE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680" y="3634266"/>
            <a:ext cx="632640" cy="626282"/>
          </a:xfrm>
          <a:prstGeom prst="rect">
            <a:avLst/>
          </a:prstGeom>
        </p:spPr>
      </p:pic>
      <p:pic>
        <p:nvPicPr>
          <p:cNvPr id="45" name="Picture 44" descr="applicants">
            <a:extLst>
              <a:ext uri="{FF2B5EF4-FFF2-40B4-BE49-F238E27FC236}">
                <a16:creationId xmlns:a16="http://schemas.microsoft.com/office/drawing/2014/main" id="{F62B2966-4794-775A-9DB7-A87EFE892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124" y="2213564"/>
            <a:ext cx="612491" cy="62404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5B177E4-225B-527D-F582-89DB9C7C7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F98AB07-A021-571E-E8F6-74B843129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6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4A7E3-27B8-61F5-9B86-4B2A76524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709BA6-B45E-59A4-1932-B69AF8FC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7" y="176685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Implementation</a:t>
            </a:r>
            <a:endParaRPr lang="en-US" sz="3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1E97F0-81E5-3455-4DD8-8C832796DCFE}"/>
              </a:ext>
            </a:extLst>
          </p:cNvPr>
          <p:cNvSpPr/>
          <p:nvPr/>
        </p:nvSpPr>
        <p:spPr>
          <a:xfrm>
            <a:off x="472437" y="1299664"/>
            <a:ext cx="11155683" cy="4262935"/>
          </a:xfrm>
          <a:prstGeom prst="roundRect">
            <a:avLst>
              <a:gd name="adj" fmla="val 4146"/>
            </a:avLst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/>
          <a:lstStyle/>
          <a:p>
            <a:r>
              <a:rPr lang="en-US" sz="2400" b="1" dirty="0">
                <a:solidFill>
                  <a:srgbClr val="7157F3"/>
                </a:solidFill>
              </a:rPr>
              <a:t>Current Rollout Status: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Soft Launched </a:t>
            </a:r>
            <a:r>
              <a:rPr lang="en-US" b="1" dirty="0">
                <a:solidFill>
                  <a:schemeClr val="tx1"/>
                </a:solidFill>
              </a:rPr>
              <a:t>March 7, 2025.</a:t>
            </a:r>
          </a:p>
          <a:p>
            <a:endParaRPr lang="en-US" sz="1400" u="sng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56E0E-6328-FBBC-0D31-821F9CED6AE7}"/>
              </a:ext>
            </a:extLst>
          </p:cNvPr>
          <p:cNvSpPr txBox="1"/>
          <p:nvPr/>
        </p:nvSpPr>
        <p:spPr>
          <a:xfrm>
            <a:off x="1130803" y="2967335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Reduced wait times</a:t>
            </a:r>
            <a:r>
              <a:rPr lang="en-US" dirty="0">
                <a:solidFill>
                  <a:schemeClr val="tx1"/>
                </a:solidFill>
              </a:rPr>
              <a:t> and increases in self-service adoption.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9319C-40E3-4859-5E38-AC50D2909929}"/>
              </a:ext>
            </a:extLst>
          </p:cNvPr>
          <p:cNvSpPr txBox="1"/>
          <p:nvPr/>
        </p:nvSpPr>
        <p:spPr>
          <a:xfrm>
            <a:off x="4892893" y="2967335"/>
            <a:ext cx="2826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Empowers staff </a:t>
            </a:r>
            <a:r>
              <a:rPr lang="en-US" dirty="0">
                <a:solidFill>
                  <a:schemeClr val="tx1"/>
                </a:solidFill>
              </a:rPr>
              <a:t>to focus on human-centered interactions.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9F11A5-9E6C-A51C-39ED-7B1DD98AEEF1}"/>
              </a:ext>
            </a:extLst>
          </p:cNvPr>
          <p:cNvSpPr txBox="1"/>
          <p:nvPr/>
        </p:nvSpPr>
        <p:spPr>
          <a:xfrm>
            <a:off x="1192301" y="4426504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sz="1800" dirty="0">
                <a:solidFill>
                  <a:schemeClr val="tx1"/>
                </a:solidFill>
              </a:rPr>
              <a:t>ompleted intake from </a:t>
            </a:r>
            <a:r>
              <a:rPr lang="en-US" sz="1800" b="1" dirty="0">
                <a:solidFill>
                  <a:schemeClr val="tx1"/>
                </a:solidFill>
              </a:rPr>
              <a:t>90 minutes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15 minutes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CA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12836-866F-726A-03B2-7259804EE1BE}"/>
              </a:ext>
            </a:extLst>
          </p:cNvPr>
          <p:cNvSpPr txBox="1"/>
          <p:nvPr/>
        </p:nvSpPr>
        <p:spPr>
          <a:xfrm>
            <a:off x="8366760" y="4372631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Faster, more efficient</a:t>
            </a:r>
            <a:r>
              <a:rPr lang="en-US" dirty="0">
                <a:solidFill>
                  <a:schemeClr val="tx1"/>
                </a:solidFill>
              </a:rPr>
              <a:t> delivery of </a:t>
            </a:r>
            <a:r>
              <a:rPr lang="en-US" dirty="0" err="1">
                <a:solidFill>
                  <a:schemeClr val="tx1"/>
                </a:solidFill>
              </a:rPr>
              <a:t>MassAbility</a:t>
            </a:r>
            <a:r>
              <a:rPr lang="en-US" dirty="0">
                <a:solidFill>
                  <a:schemeClr val="tx1"/>
                </a:solidFill>
              </a:rPr>
              <a:t> services.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C26B5-BF8F-5C9C-6C37-2AF8F7FB3D5A}"/>
              </a:ext>
            </a:extLst>
          </p:cNvPr>
          <p:cNvSpPr txBox="1"/>
          <p:nvPr/>
        </p:nvSpPr>
        <p:spPr>
          <a:xfrm>
            <a:off x="8366761" y="2935344"/>
            <a:ext cx="3261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Enhanced accessibility</a:t>
            </a:r>
            <a:r>
              <a:rPr lang="en-US" dirty="0">
                <a:solidFill>
                  <a:schemeClr val="tx1"/>
                </a:solidFill>
              </a:rPr>
              <a:t> with guided voice-overs and speech-to-text.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AFAEC9-3800-CBE5-F80B-275DABB1D75D}"/>
              </a:ext>
            </a:extLst>
          </p:cNvPr>
          <p:cNvSpPr txBox="1"/>
          <p:nvPr/>
        </p:nvSpPr>
        <p:spPr>
          <a:xfrm>
            <a:off x="4892893" y="4426504"/>
            <a:ext cx="30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Significantly reduces</a:t>
            </a:r>
            <a:r>
              <a:rPr lang="en-US" dirty="0">
                <a:solidFill>
                  <a:schemeClr val="tx1"/>
                </a:solidFill>
              </a:rPr>
              <a:t> contacts to staff.</a:t>
            </a:r>
          </a:p>
        </p:txBody>
      </p:sp>
      <p:pic>
        <p:nvPicPr>
          <p:cNvPr id="18" name="Picture 17" descr="accessibility">
            <a:extLst>
              <a:ext uri="{FF2B5EF4-FFF2-40B4-BE49-F238E27FC236}">
                <a16:creationId xmlns:a16="http://schemas.microsoft.com/office/drawing/2014/main" id="{BE394049-B8AF-DBD3-B0F1-BF9C3284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962" y="3144947"/>
            <a:ext cx="571192" cy="568105"/>
          </a:xfrm>
          <a:prstGeom prst="rect">
            <a:avLst/>
          </a:prstGeom>
        </p:spPr>
      </p:pic>
      <p:pic>
        <p:nvPicPr>
          <p:cNvPr id="20" name="Picture 19" descr="staff">
            <a:extLst>
              <a:ext uri="{FF2B5EF4-FFF2-40B4-BE49-F238E27FC236}">
                <a16:creationId xmlns:a16="http://schemas.microsoft.com/office/drawing/2014/main" id="{4C50E454-6513-D25D-022A-C53DADC5C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667" y="3129707"/>
            <a:ext cx="627017" cy="583345"/>
          </a:xfrm>
          <a:prstGeom prst="rect">
            <a:avLst/>
          </a:prstGeom>
        </p:spPr>
      </p:pic>
      <p:pic>
        <p:nvPicPr>
          <p:cNvPr id="22" name="Picture 21" descr="reducing emails and calls">
            <a:extLst>
              <a:ext uri="{FF2B5EF4-FFF2-40B4-BE49-F238E27FC236}">
                <a16:creationId xmlns:a16="http://schemas.microsoft.com/office/drawing/2014/main" id="{83F5A889-B6A1-8F7A-3315-B9D5C18E6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197" y="4466268"/>
            <a:ext cx="719547" cy="585762"/>
          </a:xfrm>
          <a:prstGeom prst="rect">
            <a:avLst/>
          </a:prstGeom>
        </p:spPr>
      </p:pic>
      <p:pic>
        <p:nvPicPr>
          <p:cNvPr id="24" name="Picture 23" descr="gears and efficiency">
            <a:extLst>
              <a:ext uri="{FF2B5EF4-FFF2-40B4-BE49-F238E27FC236}">
                <a16:creationId xmlns:a16="http://schemas.microsoft.com/office/drawing/2014/main" id="{29D8FA98-5347-BBFA-9D10-9A5D1DCCD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861" y="4481502"/>
            <a:ext cx="555293" cy="555293"/>
          </a:xfrm>
          <a:prstGeom prst="rect">
            <a:avLst/>
          </a:prstGeom>
        </p:spPr>
      </p:pic>
      <p:pic>
        <p:nvPicPr>
          <p:cNvPr id="26" name="Picture 25" descr="hourglass">
            <a:extLst>
              <a:ext uri="{FF2B5EF4-FFF2-40B4-BE49-F238E27FC236}">
                <a16:creationId xmlns:a16="http://schemas.microsoft.com/office/drawing/2014/main" id="{4891C8B6-86DB-CE32-2189-408D1FBDC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402" y="3144947"/>
            <a:ext cx="390979" cy="534604"/>
          </a:xfrm>
          <a:prstGeom prst="rect">
            <a:avLst/>
          </a:prstGeom>
        </p:spPr>
      </p:pic>
      <p:pic>
        <p:nvPicPr>
          <p:cNvPr id="28" name="Picture 27" descr="lower completion time">
            <a:extLst>
              <a:ext uri="{FF2B5EF4-FFF2-40B4-BE49-F238E27FC236}">
                <a16:creationId xmlns:a16="http://schemas.microsoft.com/office/drawing/2014/main" id="{E7E12C0F-6F10-D60B-5D15-6BC816D94E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80" y="4495069"/>
            <a:ext cx="583618" cy="5184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8ABAB08-9A8A-5ED1-26BC-E62666339F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5B5181-F42D-5253-1632-FD7794E13F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238A7-CC5F-DC7F-06B4-3F0D9084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C7D899-F4F0-5F9B-4700-A1A0215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Overview of the Assisted Intake Form</a:t>
            </a:r>
            <a:endParaRPr lang="en-US" sz="38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F7A459E-0B13-8D8C-5997-5CFB2BF42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>
              <a:highlight>
                <a:srgbClr val="FFFF00"/>
              </a:highlight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INSERT VIDEO DEMO HERE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AA56F-5D55-3CDD-D95A-EA5939CF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69E20C-3BE3-EF57-3487-16109FAE9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0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D26D9-7D3F-066D-4CF2-3EBA21270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A7D0C5-E377-57C0-A756-8EC14982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7" y="237645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Next Steps</a:t>
            </a:r>
            <a:endParaRPr lang="en-US" sz="3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C06D71-6F6C-7D69-B0D3-0AAAFEF7C446}"/>
              </a:ext>
            </a:extLst>
          </p:cNvPr>
          <p:cNvGrpSpPr/>
          <p:nvPr/>
        </p:nvGrpSpPr>
        <p:grpSpPr>
          <a:xfrm>
            <a:off x="520487" y="3057534"/>
            <a:ext cx="11151026" cy="2566026"/>
            <a:chOff x="515936" y="1905077"/>
            <a:chExt cx="11151026" cy="315111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C17A05E-93F5-FEE9-AC52-FE55E5680CC2}"/>
                </a:ext>
              </a:extLst>
            </p:cNvPr>
            <p:cNvSpPr/>
            <p:nvPr/>
          </p:nvSpPr>
          <p:spPr>
            <a:xfrm>
              <a:off x="515936" y="1905077"/>
              <a:ext cx="3600331" cy="3151112"/>
            </a:xfrm>
            <a:prstGeom prst="roundRect">
              <a:avLst>
                <a:gd name="adj" fmla="val 414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503998" rIns="216000" bIns="216000" rtlCol="0" anchor="ctr"/>
            <a:lstStyle/>
            <a:p>
              <a:pPr algn="ctr"/>
              <a:r>
                <a:rPr lang="en-US" sz="2000" b="1" dirty="0">
                  <a:solidFill>
                    <a:srgbClr val="7157F3"/>
                  </a:solidFill>
                </a:rPr>
                <a:t>Full Launch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Review user feedback , improve with insights gained, scale up, and prepare for next full launch</a:t>
              </a:r>
            </a:p>
          </p:txBody>
        </p:sp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F1349134-1184-0310-FA18-B157AF4546BC}"/>
                </a:ext>
              </a:extLst>
            </p:cNvPr>
            <p:cNvSpPr/>
            <p:nvPr/>
          </p:nvSpPr>
          <p:spPr>
            <a:xfrm>
              <a:off x="4291284" y="1905077"/>
              <a:ext cx="3600331" cy="3151112"/>
            </a:xfrm>
            <a:prstGeom prst="roundRect">
              <a:avLst>
                <a:gd name="adj" fmla="val 4213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0" rIns="216000" bIns="216000" rtlCol="0" anchor="ctr"/>
            <a:lstStyle/>
            <a:p>
              <a:pPr algn="ctr"/>
              <a:r>
                <a:rPr lang="en-US" sz="2000" b="1" dirty="0">
                  <a:solidFill>
                    <a:srgbClr val="7157F3"/>
                  </a:solidFill>
                </a:rPr>
                <a:t>Training &amp; Support for Staff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Comprehensive training is essential to effectively utilize new Assisted Intake Form to improve services to users.</a:t>
              </a:r>
            </a:p>
          </p:txBody>
        </p:sp>
        <p:sp>
          <p:nvSpPr>
            <p:cNvPr id="18" name="Rounded Rectangle 20">
              <a:extLst>
                <a:ext uri="{FF2B5EF4-FFF2-40B4-BE49-F238E27FC236}">
                  <a16:creationId xmlns:a16="http://schemas.microsoft.com/office/drawing/2014/main" id="{A2E24E43-B138-7A0E-134D-95E2A3FB6EDB}"/>
                </a:ext>
              </a:extLst>
            </p:cNvPr>
            <p:cNvSpPr/>
            <p:nvPr/>
          </p:nvSpPr>
          <p:spPr>
            <a:xfrm>
              <a:off x="8066631" y="1905077"/>
              <a:ext cx="3600331" cy="3151112"/>
            </a:xfrm>
            <a:prstGeom prst="roundRect">
              <a:avLst>
                <a:gd name="adj" fmla="val 4442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0" rIns="216000" bIns="216000" rtlCol="0" anchor="ctr"/>
            <a:lstStyle/>
            <a:p>
              <a:pPr algn="ctr"/>
              <a:r>
                <a:rPr lang="en-US" sz="2000" b="1">
                  <a:solidFill>
                    <a:srgbClr val="7157F3"/>
                  </a:solidFill>
                </a:rPr>
                <a:t>Monitoring &amp; Optimization</a:t>
              </a:r>
              <a:br>
                <a:rPr lang="en-US" sz="2000" b="1">
                  <a:solidFill>
                    <a:schemeClr val="accent1"/>
                  </a:solidFill>
                </a:rPr>
              </a:br>
              <a:r>
                <a:rPr lang="en-US" sz="1600">
                  <a:solidFill>
                    <a:schemeClr val="tx1"/>
                  </a:solidFill>
                </a:rPr>
                <a:t>Ongoing monitoring and optimization is critical to maintain efficient operations, enhance security, and improve.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1B1CD39-BDA4-4548-00E4-49CC9371306C}"/>
              </a:ext>
            </a:extLst>
          </p:cNvPr>
          <p:cNvSpPr/>
          <p:nvPr/>
        </p:nvSpPr>
        <p:spPr>
          <a:xfrm>
            <a:off x="1344144" y="1641156"/>
            <a:ext cx="1953016" cy="1953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52D8B73-CE5E-41C8-CF04-AA995DC64E0E}"/>
              </a:ext>
            </a:extLst>
          </p:cNvPr>
          <p:cNvSpPr/>
          <p:nvPr/>
        </p:nvSpPr>
        <p:spPr>
          <a:xfrm>
            <a:off x="5119492" y="1641156"/>
            <a:ext cx="1953016" cy="1953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377158-DB1F-2D0F-5C2B-6EF1A2DF7D39}"/>
              </a:ext>
            </a:extLst>
          </p:cNvPr>
          <p:cNvSpPr/>
          <p:nvPr/>
        </p:nvSpPr>
        <p:spPr>
          <a:xfrm>
            <a:off x="8894839" y="1641156"/>
            <a:ext cx="1953016" cy="19530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training book">
            <a:extLst>
              <a:ext uri="{FF2B5EF4-FFF2-40B4-BE49-F238E27FC236}">
                <a16:creationId xmlns:a16="http://schemas.microsoft.com/office/drawing/2014/main" id="{9B4D4C37-D14C-A107-F717-BEA9C46A6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065" y="2155897"/>
            <a:ext cx="1276350" cy="958850"/>
          </a:xfrm>
          <a:prstGeom prst="rect">
            <a:avLst/>
          </a:prstGeom>
        </p:spPr>
      </p:pic>
      <p:pic>
        <p:nvPicPr>
          <p:cNvPr id="31" name="Picture 30" descr="launch">
            <a:extLst>
              <a:ext uri="{FF2B5EF4-FFF2-40B4-BE49-F238E27FC236}">
                <a16:creationId xmlns:a16="http://schemas.microsoft.com/office/drawing/2014/main" id="{3297601B-7434-3306-5DEA-30D93ABD3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212" y="2155897"/>
            <a:ext cx="1112428" cy="1073493"/>
          </a:xfrm>
          <a:prstGeom prst="rect">
            <a:avLst/>
          </a:prstGeom>
        </p:spPr>
      </p:pic>
      <p:pic>
        <p:nvPicPr>
          <p:cNvPr id="33" name="Picture 32" descr="monitoring">
            <a:extLst>
              <a:ext uri="{FF2B5EF4-FFF2-40B4-BE49-F238E27FC236}">
                <a16:creationId xmlns:a16="http://schemas.microsoft.com/office/drawing/2014/main" id="{08A12E14-CCCB-D081-4048-E343317AB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50" y="2079866"/>
            <a:ext cx="1082846" cy="10828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F8E1EF-5876-05E3-EE22-A53415690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B8F9C78-1692-BE7C-30DC-D74B950BC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732B-1A22-A579-9BA1-6FFFE04E9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BC8B-5573-2F81-4834-42AE6E0A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5" y="188924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Q&amp;A/Discussion</a:t>
            </a:r>
            <a:endParaRPr lang="en-US" sz="3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E9A83-03CF-D4DA-F683-147DFC479122}"/>
              </a:ext>
            </a:extLst>
          </p:cNvPr>
          <p:cNvGrpSpPr/>
          <p:nvPr/>
        </p:nvGrpSpPr>
        <p:grpSpPr>
          <a:xfrm>
            <a:off x="515935" y="1251963"/>
            <a:ext cx="11160125" cy="1313302"/>
            <a:chOff x="515937" y="1338950"/>
            <a:chExt cx="11160125" cy="1313302"/>
          </a:xfrm>
        </p:grpSpPr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66A2F61A-37DD-3117-7FC2-D14DEF798D86}"/>
                </a:ext>
              </a:extLst>
            </p:cNvPr>
            <p:cNvSpPr>
              <a:spLocks/>
            </p:cNvSpPr>
            <p:nvPr/>
          </p:nvSpPr>
          <p:spPr>
            <a:xfrm>
              <a:off x="515937" y="1338950"/>
              <a:ext cx="11160125" cy="1313302"/>
            </a:xfrm>
            <a:prstGeom prst="roundRect">
              <a:avLst>
                <a:gd name="adj" fmla="val 10120"/>
              </a:avLst>
            </a:pr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  <a:effectLst>
              <a:outerShdw blurRad="203200" sx="89000" sy="89000" algn="ctr" rotWithShape="0">
                <a:schemeClr val="accent1">
                  <a:lumMod val="40000"/>
                  <a:lumOff val="60000"/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40000" rIns="144000" bIns="108000" rtlCol="0" anchor="t"/>
            <a:lstStyle/>
            <a:p>
              <a:pPr algn="ctr"/>
              <a:r>
                <a:rPr lang="en-CA" sz="1400" i="0" dirty="0">
                  <a:solidFill>
                    <a:srgbClr val="141414"/>
                  </a:solidFill>
                  <a:effectLst/>
                  <a:latin typeface="Aptos" panose="020B0004020202020204" pitchFamily="34" charset="0"/>
                </a:rPr>
                <a:t>Empowers people with disabilities to live life on their own terms. </a:t>
              </a:r>
              <a:r>
                <a:rPr lang="en-CA" sz="1400" dirty="0">
                  <a:solidFill>
                    <a:srgbClr val="141414"/>
                  </a:solidFill>
                  <a:latin typeface="Aptos" panose="020B0004020202020204" pitchFamily="34" charset="0"/>
                </a:rPr>
                <a:t>Their</a:t>
              </a:r>
              <a:r>
                <a:rPr lang="en-CA" sz="1400" i="0" dirty="0">
                  <a:solidFill>
                    <a:srgbClr val="141414"/>
                  </a:solidFill>
                  <a:effectLst/>
                  <a:latin typeface="Aptos" panose="020B0004020202020204" pitchFamily="34" charset="0"/>
                </a:rPr>
                <a:t> programs and services expand possibilities in careers and training, home and community life, and legal rights and benefits – including disability determination for federal programs.</a:t>
              </a:r>
              <a:endParaRPr lang="en-US" sz="1400" dirty="0">
                <a:latin typeface="Aptos" panose="020B0004020202020204" pitchFamily="34" charset="0"/>
              </a:endParaRPr>
            </a:p>
            <a:p>
              <a:pPr algn="ctr"/>
              <a:endParaRPr lang="en-CA" sz="14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8" name="Picture 7" descr="A blue and purple text&#10;&#10;Description automatically generated">
              <a:extLst>
                <a:ext uri="{FF2B5EF4-FFF2-40B4-BE49-F238E27FC236}">
                  <a16:creationId xmlns:a16="http://schemas.microsoft.com/office/drawing/2014/main" id="{038EB8C0-C591-AEED-A27B-8470695DA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8777" b="38899"/>
            <a:stretch/>
          </p:blipFill>
          <p:spPr>
            <a:xfrm>
              <a:off x="5187993" y="1466623"/>
              <a:ext cx="1793939" cy="4001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BF24EF-7680-5515-E076-B62616DA0921}"/>
              </a:ext>
            </a:extLst>
          </p:cNvPr>
          <p:cNvSpPr txBox="1"/>
          <p:nvPr/>
        </p:nvSpPr>
        <p:spPr>
          <a:xfrm>
            <a:off x="3781709" y="3050770"/>
            <a:ext cx="4628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Thank you!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Open Floor for Questions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DBEBF8-5DC7-BC30-4127-D22D17759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D3ED58-C895-D6AC-AEC8-10F4D6568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331D-D756-02BB-2C1E-ED75C0DC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47676-2B7C-C347-9705-4464D077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Key objectives and takeaways</a:t>
            </a:r>
            <a:endParaRPr lang="en-US" sz="38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1A88192-5F0E-150D-B497-EC681C839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Objectives</a:t>
            </a:r>
          </a:p>
          <a:p>
            <a:pPr lvl="1"/>
            <a:r>
              <a:rPr lang="en-US" dirty="0"/>
              <a:t>Explain the purpose of the assisted intake form</a:t>
            </a:r>
          </a:p>
          <a:p>
            <a:pPr lvl="1"/>
            <a:r>
              <a:rPr lang="en-US" dirty="0"/>
              <a:t>Highlight key features and benefits</a:t>
            </a:r>
          </a:p>
          <a:p>
            <a:pPr lvl="1"/>
            <a:r>
              <a:rPr lang="en-US" dirty="0"/>
              <a:t>Discuss the impact on efficiency and customer service</a:t>
            </a:r>
          </a:p>
          <a:p>
            <a:pPr lvl="1"/>
            <a:endParaRPr lang="en-US" dirty="0"/>
          </a:p>
          <a:p>
            <a:r>
              <a:rPr lang="en-US" b="1" dirty="0"/>
              <a:t>Takeaways</a:t>
            </a:r>
          </a:p>
          <a:p>
            <a:pPr lvl="1"/>
            <a:r>
              <a:rPr lang="en-US" dirty="0"/>
              <a:t>For Staff &amp; Operations</a:t>
            </a:r>
          </a:p>
          <a:p>
            <a:pPr lvl="1"/>
            <a:r>
              <a:rPr lang="en-US" dirty="0"/>
              <a:t>Next Phase Outcome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A488B-5A8E-2417-8442-DA1EA8EF7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2BB41-B734-3840-DD3B-5150892C6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8661E-42B1-362B-F92D-41542CB5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35277-40EA-B16D-9FD8-3C6B2AA9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Evaluation and Feedback</a:t>
            </a:r>
            <a:endParaRPr lang="en-US" sz="38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50E041-1499-CCFA-DD93-B191EEE0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Complete evaluation – get your CRCC credits</a:t>
            </a:r>
          </a:p>
          <a:p>
            <a:r>
              <a:rPr lang="en-US"/>
              <a:t>Also may provide direct feedback to </a:t>
            </a:r>
            <a:r>
              <a:rPr lang="en-US">
                <a:hlinkClick r:id="rId2"/>
              </a:rPr>
              <a:t>info@csavr.org</a:t>
            </a:r>
            <a:endParaRPr lang="en-US"/>
          </a:p>
          <a:p>
            <a:r>
              <a:rPr lang="en-US"/>
              <a:t>What’s next on the agenda?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FF66F-BCC8-0C73-15B0-59A3F9A3E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AB0D7-371C-D0B5-0201-3FF916BFC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38851-2744-30A9-56F3-9CB881173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1028FD-B260-BAB5-85B6-A9666B41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/>
              <a:t>Background &amp; Need for the Assisted Intake Form</a:t>
            </a:r>
            <a:endParaRPr lang="en-US" sz="380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1613018-D322-A1C4-7993-09CF3796A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Challenges in the Previous Intake Process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Lengthy processing times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High volume of applications causing bottlenecks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Manual data entry errors and inconsistencies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Drivers for Change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Increased demand for services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Need for improved efficiency and accessibility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AI partnership with EOTSS to expedite applications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0CD85-8565-25D8-7D2C-4787481CB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DF89A-5E79-E29E-EA7F-94F112E84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331D-D756-02BB-2C1E-ED75C0DC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F47676-2B7C-C347-9705-4464D077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5" y="208527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Previous Challenges</a:t>
            </a:r>
            <a:endParaRPr lang="en-US" sz="3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B3A4F7-D788-B18A-98F8-4E746C9220D6}"/>
              </a:ext>
            </a:extLst>
          </p:cNvPr>
          <p:cNvGrpSpPr/>
          <p:nvPr/>
        </p:nvGrpSpPr>
        <p:grpSpPr>
          <a:xfrm>
            <a:off x="515935" y="1707514"/>
            <a:ext cx="11160125" cy="1313302"/>
            <a:chOff x="515937" y="1338950"/>
            <a:chExt cx="11160125" cy="1313302"/>
          </a:xfrm>
        </p:grpSpPr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4D0027B3-C297-B5E9-5852-AAD34589D4FF}"/>
                </a:ext>
              </a:extLst>
            </p:cNvPr>
            <p:cNvSpPr>
              <a:spLocks/>
            </p:cNvSpPr>
            <p:nvPr/>
          </p:nvSpPr>
          <p:spPr>
            <a:xfrm>
              <a:off x="515937" y="1338950"/>
              <a:ext cx="11160125" cy="1313302"/>
            </a:xfrm>
            <a:prstGeom prst="roundRect">
              <a:avLst>
                <a:gd name="adj" fmla="val 10120"/>
              </a:avLst>
            </a:prstGeom>
            <a:solidFill>
              <a:schemeClr val="bg1"/>
            </a:solidFill>
            <a:ln w="12700">
              <a:solidFill>
                <a:schemeClr val="tx1">
                  <a:alpha val="50000"/>
                </a:schemeClr>
              </a:solidFill>
            </a:ln>
            <a:effectLst>
              <a:outerShdw blurRad="203200" sx="89000" sy="89000" algn="ctr" rotWithShape="0">
                <a:schemeClr val="accent1">
                  <a:lumMod val="40000"/>
                  <a:lumOff val="60000"/>
                  <a:alpha val="2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540000" rIns="144000" bIns="108000" rtlCol="0" anchor="t"/>
            <a:lstStyle/>
            <a:p>
              <a:pPr algn="ctr"/>
              <a:r>
                <a:rPr lang="en-CA" sz="1400" i="0" dirty="0">
                  <a:solidFill>
                    <a:srgbClr val="141414"/>
                  </a:solidFill>
                  <a:effectLst/>
                  <a:latin typeface="Aptos" panose="020B0004020202020204" pitchFamily="34" charset="0"/>
                </a:rPr>
                <a:t>Empowers people with disabilities to live life on their own terms. </a:t>
              </a:r>
              <a:r>
                <a:rPr lang="en-CA" sz="1400" dirty="0">
                  <a:solidFill>
                    <a:srgbClr val="141414"/>
                  </a:solidFill>
                  <a:latin typeface="Aptos" panose="020B0004020202020204" pitchFamily="34" charset="0"/>
                </a:rPr>
                <a:t>Their</a:t>
              </a:r>
              <a:r>
                <a:rPr lang="en-CA" sz="1400" i="0" dirty="0">
                  <a:solidFill>
                    <a:srgbClr val="141414"/>
                  </a:solidFill>
                  <a:effectLst/>
                  <a:latin typeface="Aptos" panose="020B0004020202020204" pitchFamily="34" charset="0"/>
                </a:rPr>
                <a:t> programs and services expand possibilities in careers and training, home and community life, and legal rights and benefits – including disability determination for federal programs.</a:t>
              </a:r>
              <a:endParaRPr lang="en-US" sz="1400" dirty="0">
                <a:latin typeface="Aptos" panose="020B0004020202020204" pitchFamily="34" charset="0"/>
              </a:endParaRPr>
            </a:p>
            <a:p>
              <a:pPr algn="ctr"/>
              <a:endParaRPr lang="en-CA" sz="14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pic>
          <p:nvPicPr>
            <p:cNvPr id="8" name="Picture 7" descr="A blue and purple text&#10;&#10;Description automatically generated">
              <a:extLst>
                <a:ext uri="{FF2B5EF4-FFF2-40B4-BE49-F238E27FC236}">
                  <a16:creationId xmlns:a16="http://schemas.microsoft.com/office/drawing/2014/main" id="{48E38228-2FC9-ADE2-C426-CCE904431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8777" b="38899"/>
            <a:stretch/>
          </p:blipFill>
          <p:spPr>
            <a:xfrm>
              <a:off x="5187993" y="1466623"/>
              <a:ext cx="1793939" cy="40011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7420BF0-295D-C08C-D12F-D9E8FCD5B0DC}"/>
              </a:ext>
            </a:extLst>
          </p:cNvPr>
          <p:cNvSpPr txBox="1"/>
          <p:nvPr/>
        </p:nvSpPr>
        <p:spPr>
          <a:xfrm>
            <a:off x="2081936" y="3163725"/>
            <a:ext cx="8028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800" b="1" dirty="0">
                <a:latin typeface="Aptos" panose="020B0004020202020204" pitchFamily="34" charset="0"/>
              </a:rPr>
              <a:t>Key Operational Challenges</a:t>
            </a:r>
            <a:endParaRPr lang="en-IN" sz="1800" b="1" dirty="0">
              <a:latin typeface="Aptos" panose="020B0004020202020204" pitchFamily="34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7303D7DB-5F65-4B25-C45B-CA6C326AB38C}"/>
              </a:ext>
            </a:extLst>
          </p:cNvPr>
          <p:cNvSpPr>
            <a:spLocks/>
          </p:cNvSpPr>
          <p:nvPr/>
        </p:nvSpPr>
        <p:spPr>
          <a:xfrm>
            <a:off x="515935" y="3706378"/>
            <a:ext cx="3645983" cy="1573794"/>
          </a:xfrm>
          <a:prstGeom prst="roundRect">
            <a:avLst>
              <a:gd name="adj" fmla="val 10120"/>
            </a:avLst>
          </a:prstGeom>
          <a:solidFill>
            <a:schemeClr val="bg1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203200" sx="89000" sy="89000" algn="ctr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44000" bIns="108000" rtlCol="0" anchor="t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7157F3"/>
                </a:solidFill>
                <a:latin typeface="Aptos" panose="020B0004020202020204" pitchFamily="34" charset="0"/>
              </a:rPr>
              <a:t>Lengthy Processing Times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Extended eligibility verifications create financial uncertainty and delays assistance.</a:t>
            </a:r>
            <a:endParaRPr lang="en-US" sz="16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967F90D8-F3C7-2732-624A-DF1C24A335DA}"/>
              </a:ext>
            </a:extLst>
          </p:cNvPr>
          <p:cNvSpPr>
            <a:spLocks/>
          </p:cNvSpPr>
          <p:nvPr/>
        </p:nvSpPr>
        <p:spPr>
          <a:xfrm>
            <a:off x="4273006" y="3682722"/>
            <a:ext cx="3645983" cy="1573794"/>
          </a:xfrm>
          <a:prstGeom prst="roundRect">
            <a:avLst>
              <a:gd name="adj" fmla="val 10120"/>
            </a:avLst>
          </a:prstGeom>
          <a:solidFill>
            <a:schemeClr val="bg1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203200" sx="89000" sy="89000" algn="ctr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44000" bIns="108000" rtlCol="0" anchor="t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7157F3"/>
                </a:solidFill>
                <a:latin typeface="Aptos" panose="020B0004020202020204" pitchFamily="34" charset="0"/>
              </a:rPr>
              <a:t>Bottlenecks from Volume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During periods of higher volume, overwhelmed staff leads to increase in bottlenecks.</a:t>
            </a:r>
            <a:endParaRPr lang="en-IN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9135C9CA-F2E8-EC62-E6FD-99261F2F4B71}"/>
              </a:ext>
            </a:extLst>
          </p:cNvPr>
          <p:cNvSpPr>
            <a:spLocks/>
          </p:cNvSpPr>
          <p:nvPr/>
        </p:nvSpPr>
        <p:spPr>
          <a:xfrm>
            <a:off x="8030077" y="3675966"/>
            <a:ext cx="3645983" cy="1573794"/>
          </a:xfrm>
          <a:prstGeom prst="roundRect">
            <a:avLst>
              <a:gd name="adj" fmla="val 10120"/>
            </a:avLst>
          </a:prstGeom>
          <a:solidFill>
            <a:schemeClr val="bg1"/>
          </a:solidFill>
          <a:ln w="12700">
            <a:solidFill>
              <a:schemeClr val="tx1">
                <a:alpha val="50000"/>
              </a:schemeClr>
            </a:solidFill>
          </a:ln>
          <a:effectLst>
            <a:outerShdw blurRad="203200" sx="89000" sy="89000" algn="ctr" rotWithShape="0">
              <a:schemeClr val="accent1">
                <a:lumMod val="40000"/>
                <a:lumOff val="6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44000" bIns="108000" rtlCol="0" anchor="t"/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7157F3"/>
                </a:solidFill>
                <a:latin typeface="Aptos" panose="020B0004020202020204" pitchFamily="34" charset="0"/>
              </a:rPr>
              <a:t>Inaccuracies &amp; Inconsistencies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Aptos" panose="020B0004020202020204" pitchFamily="34" charset="0"/>
              </a:rPr>
              <a:t>Manual data entry is prone to errors and can introduce significant delays into workflows.</a:t>
            </a:r>
            <a:endParaRPr lang="en-IN" sz="16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D4C850-0D68-C0D1-2F5F-59C2E12A4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9EFCC-07C2-1F55-6596-92F2D372A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6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DD9FE-A288-DBBA-9A60-E61851935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C5439F-15C8-E59F-5D22-A81C70B7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8498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Drivers for Change</a:t>
            </a:r>
            <a:endParaRPr lang="en-US" sz="3800" dirty="0"/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2F24D60E-0303-1395-2389-8177667A4F4D}"/>
              </a:ext>
            </a:extLst>
          </p:cNvPr>
          <p:cNvSpPr/>
          <p:nvPr/>
        </p:nvSpPr>
        <p:spPr>
          <a:xfrm>
            <a:off x="7322232" y="1321278"/>
            <a:ext cx="3276905" cy="1139781"/>
          </a:xfrm>
          <a:prstGeom prst="roundRect">
            <a:avLst>
              <a:gd name="adj" fmla="val 4146"/>
            </a:avLst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 algn="ctr"/>
            <a:r>
              <a:rPr lang="en-US" b="1" dirty="0">
                <a:solidFill>
                  <a:srgbClr val="7157F3"/>
                </a:solidFill>
              </a:rPr>
              <a:t>Efficiency &amp; Accessibility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Enhance information access, streamline processes, improve services, and accessibility.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EEF2449-01BA-244A-25DD-6682583F49B7}"/>
              </a:ext>
            </a:extLst>
          </p:cNvPr>
          <p:cNvSpPr/>
          <p:nvPr/>
        </p:nvSpPr>
        <p:spPr>
          <a:xfrm>
            <a:off x="515937" y="4550888"/>
            <a:ext cx="3276905" cy="1139781"/>
          </a:xfrm>
          <a:prstGeom prst="roundRect">
            <a:avLst>
              <a:gd name="adj" fmla="val 4146"/>
            </a:avLst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216000" rIns="216000" bIns="216000" rtlCol="0" anchor="t"/>
          <a:lstStyle/>
          <a:p>
            <a:pPr algn="ctr"/>
            <a:r>
              <a:rPr lang="en-US" b="1" dirty="0">
                <a:solidFill>
                  <a:srgbClr val="7157F3"/>
                </a:solidFill>
              </a:rPr>
              <a:t>Increased Service Demand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Higher demands to meet the needs of individuals with disabilities.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D1C453-9A8C-8318-E639-39653846618F}"/>
              </a:ext>
            </a:extLst>
          </p:cNvPr>
          <p:cNvSpPr/>
          <p:nvPr/>
        </p:nvSpPr>
        <p:spPr>
          <a:xfrm>
            <a:off x="4278423" y="2431142"/>
            <a:ext cx="3635153" cy="3635153"/>
          </a:xfrm>
          <a:prstGeom prst="ellipse">
            <a:avLst/>
          </a:prstGeom>
          <a:noFill/>
          <a:ln>
            <a:solidFill>
              <a:srgbClr val="000A7D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2420BD-13A3-B29D-C20A-D3AADF1A1C04}"/>
              </a:ext>
            </a:extLst>
          </p:cNvPr>
          <p:cNvSpPr/>
          <p:nvPr/>
        </p:nvSpPr>
        <p:spPr>
          <a:xfrm>
            <a:off x="5325532" y="1891169"/>
            <a:ext cx="1540933" cy="1540933"/>
          </a:xfrm>
          <a:prstGeom prst="ellipse">
            <a:avLst/>
          </a:prstGeom>
          <a:solidFill>
            <a:srgbClr val="715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81859A-2C67-EAE1-615F-0F0D38EC3A55}"/>
              </a:ext>
            </a:extLst>
          </p:cNvPr>
          <p:cNvSpPr/>
          <p:nvPr/>
        </p:nvSpPr>
        <p:spPr>
          <a:xfrm rot="14400000">
            <a:off x="3909058" y="4293999"/>
            <a:ext cx="1540933" cy="1540933"/>
          </a:xfrm>
          <a:prstGeom prst="ellipse">
            <a:avLst/>
          </a:prstGeom>
          <a:solidFill>
            <a:srgbClr val="715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CE3185-6E41-FF1C-381D-725D5E3201E7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792842" y="5120779"/>
            <a:ext cx="111501" cy="0"/>
          </a:xfrm>
          <a:prstGeom prst="line">
            <a:avLst/>
          </a:prstGeom>
          <a:ln>
            <a:solidFill>
              <a:srgbClr val="000A7D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E29280-8AF7-CBF7-CB3A-7A24A346A2B8}"/>
              </a:ext>
            </a:extLst>
          </p:cNvPr>
          <p:cNvCxnSpPr>
            <a:cxnSpLocks/>
            <a:stCxn id="20" idx="1"/>
            <a:endCxn id="23" idx="0"/>
          </p:cNvCxnSpPr>
          <p:nvPr/>
        </p:nvCxnSpPr>
        <p:spPr>
          <a:xfrm flipH="1">
            <a:off x="6095999" y="1891169"/>
            <a:ext cx="1226233" cy="0"/>
          </a:xfrm>
          <a:prstGeom prst="line">
            <a:avLst/>
          </a:prstGeom>
          <a:ln>
            <a:solidFill>
              <a:srgbClr val="000A7D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AB68476-E928-B346-70E8-AD5F8E57A262}"/>
              </a:ext>
            </a:extLst>
          </p:cNvPr>
          <p:cNvSpPr/>
          <p:nvPr/>
        </p:nvSpPr>
        <p:spPr>
          <a:xfrm>
            <a:off x="4055790" y="4446217"/>
            <a:ext cx="1236495" cy="1236495"/>
          </a:xfrm>
          <a:prstGeom prst="ellipse">
            <a:avLst/>
          </a:prstGeom>
          <a:ln>
            <a:solidFill>
              <a:srgbClr val="7157F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B0F6D4B-7860-3289-6361-486465D90558}"/>
              </a:ext>
            </a:extLst>
          </p:cNvPr>
          <p:cNvSpPr/>
          <p:nvPr/>
        </p:nvSpPr>
        <p:spPr>
          <a:xfrm>
            <a:off x="6749868" y="4346998"/>
            <a:ext cx="1540933" cy="1540933"/>
          </a:xfrm>
          <a:prstGeom prst="ellipse">
            <a:avLst/>
          </a:prstGeom>
          <a:solidFill>
            <a:srgbClr val="715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305F7D-5AF2-56C6-7628-C892C0D12109}"/>
              </a:ext>
            </a:extLst>
          </p:cNvPr>
          <p:cNvSpPr/>
          <p:nvPr/>
        </p:nvSpPr>
        <p:spPr>
          <a:xfrm>
            <a:off x="6896815" y="4499216"/>
            <a:ext cx="1236495" cy="1236495"/>
          </a:xfrm>
          <a:prstGeom prst="ellipse">
            <a:avLst/>
          </a:prstGeom>
          <a:ln>
            <a:solidFill>
              <a:srgbClr val="7157F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2DD3F416-79EA-E278-26B8-69757480EA08}"/>
              </a:ext>
            </a:extLst>
          </p:cNvPr>
          <p:cNvSpPr/>
          <p:nvPr/>
        </p:nvSpPr>
        <p:spPr>
          <a:xfrm>
            <a:off x="8399157" y="4550888"/>
            <a:ext cx="3276905" cy="1139781"/>
          </a:xfrm>
          <a:prstGeom prst="roundRect">
            <a:avLst>
              <a:gd name="adj" fmla="val 4146"/>
            </a:avLst>
          </a:prstGeom>
          <a:noFill/>
          <a:ln w="12700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t"/>
          <a:lstStyle/>
          <a:p>
            <a:pPr algn="ctr"/>
            <a:r>
              <a:rPr lang="en-US" b="1" dirty="0">
                <a:solidFill>
                  <a:srgbClr val="7157F3"/>
                </a:solidFill>
              </a:rPr>
              <a:t>AI Partnership with EOTSS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Partnership with EOTSS to expedite applications.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D69BB85-E8C9-9260-DB78-0346E1273384}"/>
              </a:ext>
            </a:extLst>
          </p:cNvPr>
          <p:cNvSpPr/>
          <p:nvPr/>
        </p:nvSpPr>
        <p:spPr>
          <a:xfrm>
            <a:off x="5472620" y="2034808"/>
            <a:ext cx="1236495" cy="1236495"/>
          </a:xfrm>
          <a:prstGeom prst="ellipse">
            <a:avLst/>
          </a:prstGeom>
          <a:ln>
            <a:solidFill>
              <a:srgbClr val="7157F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5B5A1D-44B8-0DF9-93A6-CB7058D00214}"/>
              </a:ext>
            </a:extLst>
          </p:cNvPr>
          <p:cNvCxnSpPr>
            <a:cxnSpLocks/>
          </p:cNvCxnSpPr>
          <p:nvPr/>
        </p:nvCxnSpPr>
        <p:spPr>
          <a:xfrm>
            <a:off x="8284478" y="5131863"/>
            <a:ext cx="111501" cy="0"/>
          </a:xfrm>
          <a:prstGeom prst="line">
            <a:avLst/>
          </a:prstGeom>
          <a:ln>
            <a:solidFill>
              <a:srgbClr val="000A7D">
                <a:alpha val="1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blue and purple text&#10;&#10;Description automatically generated">
            <a:extLst>
              <a:ext uri="{FF2B5EF4-FFF2-40B4-BE49-F238E27FC236}">
                <a16:creationId xmlns:a16="http://schemas.microsoft.com/office/drawing/2014/main" id="{93F01C06-203B-BAD3-A39C-BFDF27439B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777" b="38899"/>
          <a:stretch/>
        </p:blipFill>
        <p:spPr>
          <a:xfrm>
            <a:off x="5193897" y="3956219"/>
            <a:ext cx="1793939" cy="400110"/>
          </a:xfrm>
          <a:prstGeom prst="rect">
            <a:avLst/>
          </a:prstGeom>
        </p:spPr>
      </p:pic>
      <p:pic>
        <p:nvPicPr>
          <p:cNvPr id="40" name="Picture 39" descr="increased service demand">
            <a:extLst>
              <a:ext uri="{FF2B5EF4-FFF2-40B4-BE49-F238E27FC236}">
                <a16:creationId xmlns:a16="http://schemas.microsoft.com/office/drawing/2014/main" id="{97821686-6453-1987-7D58-8783D3CBC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316" y="4741168"/>
            <a:ext cx="711354" cy="698261"/>
          </a:xfrm>
          <a:prstGeom prst="rect">
            <a:avLst/>
          </a:prstGeom>
        </p:spPr>
      </p:pic>
      <p:pic>
        <p:nvPicPr>
          <p:cNvPr id="44" name="Picture 43" descr="accessibility">
            <a:extLst>
              <a:ext uri="{FF2B5EF4-FFF2-40B4-BE49-F238E27FC236}">
                <a16:creationId xmlns:a16="http://schemas.microsoft.com/office/drawing/2014/main" id="{F34D481F-F225-3408-D0F1-C6E0C8A00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491" y="2242909"/>
            <a:ext cx="824749" cy="820291"/>
          </a:xfrm>
          <a:prstGeom prst="rect">
            <a:avLst/>
          </a:prstGeom>
        </p:spPr>
      </p:pic>
      <p:pic>
        <p:nvPicPr>
          <p:cNvPr id="46" name="Picture 45" descr="AI partnership with EOTSS">
            <a:extLst>
              <a:ext uri="{FF2B5EF4-FFF2-40B4-BE49-F238E27FC236}">
                <a16:creationId xmlns:a16="http://schemas.microsoft.com/office/drawing/2014/main" id="{7EE4869B-77C1-7DA3-678E-C35FE1FF3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4860" y="4766424"/>
            <a:ext cx="918932" cy="7855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8E23355-27BF-4F2C-BD0A-4DA11CFEAF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6544E86-FF7E-E4DE-F1B0-5E4B26812A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1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97A3-769E-A2E9-5225-1940921A7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CF97DC-85B3-8960-598F-951F2275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8498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Drivers for Change </a:t>
            </a:r>
            <a:endParaRPr lang="en-US" sz="3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199AB-161C-F776-4BA2-735DE1BDCC39}"/>
              </a:ext>
            </a:extLst>
          </p:cNvPr>
          <p:cNvGrpSpPr/>
          <p:nvPr/>
        </p:nvGrpSpPr>
        <p:grpSpPr>
          <a:xfrm>
            <a:off x="525035" y="2155070"/>
            <a:ext cx="11151026" cy="3151112"/>
            <a:chOff x="515936" y="1905077"/>
            <a:chExt cx="11151026" cy="315111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8ADF64D5-5840-C980-7335-FA04F903F344}"/>
                </a:ext>
              </a:extLst>
            </p:cNvPr>
            <p:cNvSpPr/>
            <p:nvPr/>
          </p:nvSpPr>
          <p:spPr>
            <a:xfrm>
              <a:off x="515936" y="1905077"/>
              <a:ext cx="3600331" cy="3151112"/>
            </a:xfrm>
            <a:prstGeom prst="roundRect">
              <a:avLst>
                <a:gd name="adj" fmla="val 4146"/>
              </a:avLst>
            </a:prstGeom>
            <a:noFill/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980000" rIns="216000" bIns="216000" rtlCol="0" anchor="t"/>
            <a:lstStyle/>
            <a:p>
              <a:r>
                <a:rPr lang="en-US" b="1" dirty="0">
                  <a:solidFill>
                    <a:srgbClr val="7157F3"/>
                  </a:solidFill>
                </a:rPr>
                <a:t>Improves User Experience: 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Assisted Intake Form </a:t>
              </a:r>
              <a:r>
                <a:rPr lang="en-US" sz="1400" b="1" dirty="0">
                  <a:solidFill>
                    <a:schemeClr val="tx1"/>
                  </a:solidFill>
                </a:rPr>
                <a:t>enhances constituent experience</a:t>
              </a:r>
              <a:r>
                <a:rPr lang="en-US" sz="1400" dirty="0">
                  <a:solidFill>
                    <a:schemeClr val="tx1"/>
                  </a:solidFill>
                </a:rPr>
                <a:t>, reducing friction in the eligibility process.</a:t>
              </a:r>
            </a:p>
            <a:p>
              <a:endParaRPr lang="en-US" sz="1400" u="sng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20">
              <a:extLst>
                <a:ext uri="{FF2B5EF4-FFF2-40B4-BE49-F238E27FC236}">
                  <a16:creationId xmlns:a16="http://schemas.microsoft.com/office/drawing/2014/main" id="{D3429BED-F3EC-F8D4-3968-4D3D85E04CB4}"/>
                </a:ext>
              </a:extLst>
            </p:cNvPr>
            <p:cNvSpPr/>
            <p:nvPr/>
          </p:nvSpPr>
          <p:spPr>
            <a:xfrm>
              <a:off x="4291284" y="1905077"/>
              <a:ext cx="3600331" cy="3151112"/>
            </a:xfrm>
            <a:prstGeom prst="roundRect">
              <a:avLst>
                <a:gd name="adj" fmla="val 4213"/>
              </a:avLst>
            </a:prstGeom>
            <a:noFill/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980000" rIns="216000" bIns="216000" rtlCol="0" anchor="t"/>
            <a:lstStyle/>
            <a:p>
              <a:r>
                <a:rPr lang="en-US" b="1" dirty="0">
                  <a:solidFill>
                    <a:srgbClr val="7157F3"/>
                  </a:solidFill>
                </a:rPr>
                <a:t>Multi-Channel Access: 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Helps </a:t>
              </a:r>
              <a:r>
                <a:rPr lang="en-US" sz="1400" dirty="0" err="1">
                  <a:solidFill>
                    <a:schemeClr val="tx1"/>
                  </a:solidFill>
                </a:rPr>
                <a:t>MassAbility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b="1" dirty="0">
                  <a:solidFill>
                    <a:schemeClr val="tx1"/>
                  </a:solidFill>
                </a:rPr>
                <a:t>meet the applicants where they are – </a:t>
              </a:r>
              <a:r>
                <a:rPr lang="en-US" sz="1400" dirty="0">
                  <a:solidFill>
                    <a:schemeClr val="tx1"/>
                  </a:solidFill>
                </a:rPr>
                <a:t>online, mobile, or in-person. </a:t>
              </a:r>
            </a:p>
          </p:txBody>
        </p:sp>
        <p:sp>
          <p:nvSpPr>
            <p:cNvPr id="8" name="Rounded Rectangle 20">
              <a:extLst>
                <a:ext uri="{FF2B5EF4-FFF2-40B4-BE49-F238E27FC236}">
                  <a16:creationId xmlns:a16="http://schemas.microsoft.com/office/drawing/2014/main" id="{C515CF3F-50E1-4289-2D90-020CCD9B1CC0}"/>
                </a:ext>
              </a:extLst>
            </p:cNvPr>
            <p:cNvSpPr/>
            <p:nvPr/>
          </p:nvSpPr>
          <p:spPr>
            <a:xfrm>
              <a:off x="8066631" y="1905077"/>
              <a:ext cx="3600331" cy="3151112"/>
            </a:xfrm>
            <a:prstGeom prst="roundRect">
              <a:avLst>
                <a:gd name="adj" fmla="val 4442"/>
              </a:avLst>
            </a:prstGeom>
            <a:noFill/>
            <a:ln w="127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980000" rIns="216000" bIns="216000" rtlCol="0" anchor="t"/>
            <a:lstStyle/>
            <a:p>
              <a:r>
                <a:rPr lang="en-US" b="1" dirty="0">
                  <a:solidFill>
                    <a:srgbClr val="7157F3"/>
                  </a:solidFill>
                </a:rPr>
                <a:t>Smart Automation: </a:t>
              </a:r>
              <a:br>
                <a:rPr lang="en-US" b="1" dirty="0">
                  <a:solidFill>
                    <a:schemeClr val="accent1"/>
                  </a:solidFill>
                </a:rPr>
              </a:br>
              <a:r>
                <a:rPr lang="en-US" sz="1400" dirty="0">
                  <a:solidFill>
                    <a:schemeClr val="tx1"/>
                  </a:solidFill>
                </a:rPr>
                <a:t>Automates intake and verification while</a:t>
              </a:r>
              <a:r>
                <a:rPr lang="en-US" sz="1400" b="1" dirty="0">
                  <a:solidFill>
                    <a:schemeClr val="tx1"/>
                  </a:solidFill>
                </a:rPr>
                <a:t> keeping human-centered interactions at the core.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 descr="feedback">
            <a:extLst>
              <a:ext uri="{FF2B5EF4-FFF2-40B4-BE49-F238E27FC236}">
                <a16:creationId xmlns:a16="http://schemas.microsoft.com/office/drawing/2014/main" id="{AC107BE2-511D-3419-CC96-38D371F9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13" y="2517962"/>
            <a:ext cx="868506" cy="859777"/>
          </a:xfrm>
          <a:prstGeom prst="rect">
            <a:avLst/>
          </a:prstGeom>
        </p:spPr>
      </p:pic>
      <p:pic>
        <p:nvPicPr>
          <p:cNvPr id="15" name="Picture 14" descr="A computer screen with check marks&#10;">
            <a:extLst>
              <a:ext uri="{FF2B5EF4-FFF2-40B4-BE49-F238E27FC236}">
                <a16:creationId xmlns:a16="http://schemas.microsoft.com/office/drawing/2014/main" id="{2C0795E5-F145-6073-6C09-54383D11A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601" y="2517962"/>
            <a:ext cx="802438" cy="806450"/>
          </a:xfrm>
          <a:prstGeom prst="rect">
            <a:avLst/>
          </a:prstGeom>
        </p:spPr>
      </p:pic>
      <p:pic>
        <p:nvPicPr>
          <p:cNvPr id="17" name="Picture 16" descr="gears and automation">
            <a:extLst>
              <a:ext uri="{FF2B5EF4-FFF2-40B4-BE49-F238E27FC236}">
                <a16:creationId xmlns:a16="http://schemas.microsoft.com/office/drawing/2014/main" id="{2EAE7D3B-8A28-6F2D-7C40-2F37B59D6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560" y="2517962"/>
            <a:ext cx="806450" cy="806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579AB2-0DC2-99FC-5193-38B6C78D4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A9066D-67F8-86E9-DD53-A695148D6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4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B995C-98F3-8F65-66C0-657E6CA9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A72DF-E607-FC53-0E03-04C12B69A59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69575"/>
            <a:ext cx="11917017" cy="13119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Session connection to CSAVR Strategic Priorities</a:t>
            </a:r>
            <a:endParaRPr lang="en-US" sz="3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C4C2F-E8A6-9EF4-08D3-EFEC5C96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AC653-62F5-2767-EB59-9BD091C39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pic>
        <p:nvPicPr>
          <p:cNvPr id="2" name="Content Placeholder 8" descr="A graphic of a structure with three pillars, each identifying one of the three strategic priorities:&#10;-Recruit and Retain VR Staff&#10;-Redesign and Streamline Internal Processes&#10;-Increase Public Awareness of VR Services">
            <a:extLst>
              <a:ext uri="{FF2B5EF4-FFF2-40B4-BE49-F238E27FC236}">
                <a16:creationId xmlns:a16="http://schemas.microsoft.com/office/drawing/2014/main" id="{2524D162-905A-5F4E-557C-DF96360F6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192"/>
          <a:stretch/>
        </p:blipFill>
        <p:spPr>
          <a:xfrm>
            <a:off x="3069971" y="1825625"/>
            <a:ext cx="60520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5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B81DA-2B4B-AB7D-3036-81EC6E920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71DAB-4CD6-3ED6-6D39-56514FADF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15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Session connection to CSAVR Message House</a:t>
            </a:r>
            <a:endParaRPr lang="en-US" sz="3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26C5F-B46C-56C9-4038-A6C404C6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956" y="6044565"/>
            <a:ext cx="1785995" cy="813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2AF87-5813-01B6-643C-09648BDF3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7920"/>
            <a:ext cx="1511300" cy="711200"/>
          </a:xfrm>
          <a:prstGeom prst="rect">
            <a:avLst/>
          </a:prstGeom>
        </p:spPr>
      </p:pic>
      <p:pic>
        <p:nvPicPr>
          <p:cNvPr id="2" name="Content Placeholder 3" descr="Graphic representing the Value Proposition of Vocational Rehabilitation. Image contains both text, the CSAVR logo, then a stylized shape of a house with a black peaked roof while the walls of the house are made of three vertical rectangles of varying colors, with columns/categories titled Employment, Scaling Impact, and Talent Innovation with descriptive text that reads:&#10;Employment: Vocational Rehabilitation supports people along their career path, from their first job thorughout their chosen profession.&#10;Scaling Impact: Vocational Rehabilitation scales its impact and drives results through collaboration wtih individuals, their familes, businesses, and partners.&#10;Talen Innovation: Vocational Rehabilitation futureproofs the evolving workforce by ensuring businesses have a diverse talent pool to meet their needs.">
            <a:extLst>
              <a:ext uri="{FF2B5EF4-FFF2-40B4-BE49-F238E27FC236}">
                <a16:creationId xmlns:a16="http://schemas.microsoft.com/office/drawing/2014/main" id="{B9639838-23B0-B5A6-F60F-F35C17368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8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09452-19F5-BB25-FCD5-568AB2796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45E751-B6F0-E745-C3A5-D9949DB1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7" y="130965"/>
            <a:ext cx="10515600" cy="813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Overview of Assisted Intake Form</a:t>
            </a:r>
            <a:endParaRPr lang="en-US" sz="3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93E66A-51AE-2312-3802-D2CF89D44A19}"/>
              </a:ext>
            </a:extLst>
          </p:cNvPr>
          <p:cNvSpPr txBox="1"/>
          <p:nvPr/>
        </p:nvSpPr>
        <p:spPr>
          <a:xfrm>
            <a:off x="984070" y="1222182"/>
            <a:ext cx="2849801" cy="15081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/>
              <a:t>AI-assisted support</a:t>
            </a:r>
          </a:p>
          <a:p>
            <a:endParaRPr lang="en-US" sz="1400" dirty="0"/>
          </a:p>
          <a:p>
            <a:r>
              <a:rPr lang="en-US" sz="1400" dirty="0"/>
              <a:t>Speech-to-Text</a:t>
            </a:r>
          </a:p>
          <a:p>
            <a:endParaRPr lang="en-US" sz="1400" dirty="0"/>
          </a:p>
          <a:p>
            <a:r>
              <a:rPr lang="en-US" sz="1400" dirty="0"/>
              <a:t>Multilingual (9) Support</a:t>
            </a:r>
          </a:p>
          <a:p>
            <a:br>
              <a:rPr lang="en-US" sz="1400" dirty="0"/>
            </a:br>
            <a:r>
              <a:rPr lang="en-US" sz="1400" dirty="0"/>
              <a:t>Analytics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6A822-4A30-6E78-BEC3-91E4CC0FA25A}"/>
              </a:ext>
            </a:extLst>
          </p:cNvPr>
          <p:cNvSpPr txBox="1"/>
          <p:nvPr/>
        </p:nvSpPr>
        <p:spPr>
          <a:xfrm>
            <a:off x="3849291" y="1246432"/>
            <a:ext cx="4004215" cy="150810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400" dirty="0"/>
              <a:t>Case Management Integration</a:t>
            </a:r>
          </a:p>
          <a:p>
            <a:endParaRPr lang="en-US" sz="1400" dirty="0"/>
          </a:p>
          <a:p>
            <a:r>
              <a:rPr lang="en-US" sz="1400" dirty="0"/>
              <a:t>Unified Intake</a:t>
            </a:r>
          </a:p>
          <a:p>
            <a:endParaRPr lang="en-US" sz="1400" dirty="0"/>
          </a:p>
          <a:p>
            <a:r>
              <a:rPr lang="en-US" sz="1400" dirty="0"/>
              <a:t>WCAG 2.2 Compliance</a:t>
            </a:r>
          </a:p>
          <a:p>
            <a:endParaRPr lang="en-US" sz="1400" dirty="0"/>
          </a:p>
          <a:p>
            <a:r>
              <a:rPr lang="en-US" sz="1400" dirty="0"/>
              <a:t>Multi-Device Accessibility</a:t>
            </a:r>
          </a:p>
        </p:txBody>
      </p:sp>
      <p:pic>
        <p:nvPicPr>
          <p:cNvPr id="18" name="Picture 17" descr="MassAbility Assisted Intake Form on computer and mobile screen.&#10;">
            <a:extLst>
              <a:ext uri="{FF2B5EF4-FFF2-40B4-BE49-F238E27FC236}">
                <a16:creationId xmlns:a16="http://schemas.microsoft.com/office/drawing/2014/main" id="{04AA839A-1A91-E0B7-7320-E55A17442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83" y="1248056"/>
            <a:ext cx="5379587" cy="44928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288B408-805B-3528-4576-91C9D008559B}"/>
              </a:ext>
            </a:extLst>
          </p:cNvPr>
          <p:cNvSpPr txBox="1"/>
          <p:nvPr/>
        </p:nvSpPr>
        <p:spPr>
          <a:xfrm>
            <a:off x="741815" y="3192036"/>
            <a:ext cx="5567546" cy="28007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7157F3"/>
                </a:solidFill>
              </a:rPr>
              <a:t>AI-enhanced solution to streamline eligibility determination.</a:t>
            </a:r>
            <a:endParaRPr lang="en-US" sz="1600" dirty="0">
              <a:solidFill>
                <a:srgbClr val="7157F3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single application for multiple programs </a:t>
            </a:r>
            <a:r>
              <a:rPr lang="en-US" sz="1600" dirty="0"/>
              <a:t>(</a:t>
            </a:r>
            <a:r>
              <a:rPr lang="en-CA" sz="1600" dirty="0">
                <a:solidFill>
                  <a:schemeClr val="tx1"/>
                </a:solidFill>
              </a:rPr>
              <a:t>SHIP, SL, Career Services, an</a:t>
            </a:r>
            <a:r>
              <a:rPr lang="en-CA" sz="1600" dirty="0"/>
              <a:t>d Homecare</a:t>
            </a:r>
            <a:r>
              <a:rPr lang="en-CA" sz="1600" dirty="0">
                <a:solidFill>
                  <a:schemeClr val="tx1"/>
                </a:solidFill>
              </a:rPr>
              <a:t>).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Real-time data validation </a:t>
            </a:r>
            <a:r>
              <a:rPr lang="en-US" sz="1600" dirty="0"/>
              <a:t>to prevent errors.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Smart pre-fill features </a:t>
            </a:r>
            <a:r>
              <a:rPr lang="en-US" sz="1600" dirty="0"/>
              <a:t>to minimize manual input.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Automated </a:t>
            </a:r>
            <a:r>
              <a:rPr lang="en-US" sz="1600" dirty="0"/>
              <a:t>eligibility checks.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User-friendly</a:t>
            </a:r>
            <a:r>
              <a:rPr lang="en-US" sz="1600" dirty="0"/>
              <a:t> interface for applicants and staff.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1" name="Picture 20" descr="AI support">
            <a:extLst>
              <a:ext uri="{FF2B5EF4-FFF2-40B4-BE49-F238E27FC236}">
                <a16:creationId xmlns:a16="http://schemas.microsoft.com/office/drawing/2014/main" id="{905F28EE-A739-D5AB-033A-14025BDBE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25" y="1197521"/>
            <a:ext cx="327551" cy="293167"/>
          </a:xfrm>
          <a:prstGeom prst="rect">
            <a:avLst/>
          </a:prstGeom>
        </p:spPr>
      </p:pic>
      <p:pic>
        <p:nvPicPr>
          <p:cNvPr id="23" name="Picture 22" descr="accessibility">
            <a:extLst>
              <a:ext uri="{FF2B5EF4-FFF2-40B4-BE49-F238E27FC236}">
                <a16:creationId xmlns:a16="http://schemas.microsoft.com/office/drawing/2014/main" id="{F8FED7FD-1910-410A-F3EB-74795D6E5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356" y="2028438"/>
            <a:ext cx="331995" cy="330200"/>
          </a:xfrm>
          <a:prstGeom prst="rect">
            <a:avLst/>
          </a:prstGeom>
        </p:spPr>
      </p:pic>
      <p:pic>
        <p:nvPicPr>
          <p:cNvPr id="25" name="Picture 24" descr="unified intake">
            <a:extLst>
              <a:ext uri="{FF2B5EF4-FFF2-40B4-BE49-F238E27FC236}">
                <a16:creationId xmlns:a16="http://schemas.microsoft.com/office/drawing/2014/main" id="{A31D6C1E-462C-0A43-1F12-D740DC884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705" y="1659874"/>
            <a:ext cx="313298" cy="290625"/>
          </a:xfrm>
          <a:prstGeom prst="rect">
            <a:avLst/>
          </a:prstGeom>
        </p:spPr>
      </p:pic>
      <p:pic>
        <p:nvPicPr>
          <p:cNvPr id="27" name="Picture 26" descr="analytics">
            <a:extLst>
              <a:ext uri="{FF2B5EF4-FFF2-40B4-BE49-F238E27FC236}">
                <a16:creationId xmlns:a16="http://schemas.microsoft.com/office/drawing/2014/main" id="{01F4186A-4EC3-2B7C-B215-886D078E0D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35" y="2533650"/>
            <a:ext cx="290830" cy="240397"/>
          </a:xfrm>
          <a:prstGeom prst="rect">
            <a:avLst/>
          </a:prstGeom>
        </p:spPr>
      </p:pic>
      <p:pic>
        <p:nvPicPr>
          <p:cNvPr id="29" name="Picture 28" descr="multilingual">
            <a:extLst>
              <a:ext uri="{FF2B5EF4-FFF2-40B4-BE49-F238E27FC236}">
                <a16:creationId xmlns:a16="http://schemas.microsoft.com/office/drawing/2014/main" id="{96E812B6-870F-7CBB-E2E6-B625355C8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303" y="2064092"/>
            <a:ext cx="329182" cy="327552"/>
          </a:xfrm>
          <a:prstGeom prst="rect">
            <a:avLst/>
          </a:prstGeom>
        </p:spPr>
      </p:pic>
      <p:pic>
        <p:nvPicPr>
          <p:cNvPr id="31" name="Picture 30" descr="speech to text">
            <a:extLst>
              <a:ext uri="{FF2B5EF4-FFF2-40B4-BE49-F238E27FC236}">
                <a16:creationId xmlns:a16="http://schemas.microsoft.com/office/drawing/2014/main" id="{1B0B841B-CAED-57C5-627A-1946C4C8B8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039" y="1635160"/>
            <a:ext cx="327551" cy="327551"/>
          </a:xfrm>
          <a:prstGeom prst="rect">
            <a:avLst/>
          </a:prstGeom>
        </p:spPr>
      </p:pic>
      <p:pic>
        <p:nvPicPr>
          <p:cNvPr id="33" name="Picture 32" descr="case management">
            <a:extLst>
              <a:ext uri="{FF2B5EF4-FFF2-40B4-BE49-F238E27FC236}">
                <a16:creationId xmlns:a16="http://schemas.microsoft.com/office/drawing/2014/main" id="{5CB73F84-A5F0-16FE-7F84-F2099E290F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139" y="1176582"/>
            <a:ext cx="387361" cy="381664"/>
          </a:xfrm>
          <a:prstGeom prst="rect">
            <a:avLst/>
          </a:prstGeom>
        </p:spPr>
      </p:pic>
      <p:pic>
        <p:nvPicPr>
          <p:cNvPr id="35" name="Picture 34" descr="multi-device accessibility">
            <a:extLst>
              <a:ext uri="{FF2B5EF4-FFF2-40B4-BE49-F238E27FC236}">
                <a16:creationId xmlns:a16="http://schemas.microsoft.com/office/drawing/2014/main" id="{AF64B464-6E94-A136-156A-AFDA2F3190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7185" y="2476164"/>
            <a:ext cx="318853" cy="3204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3BC6001-A261-9866-4A90-505BB60C20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03015"/>
            <a:ext cx="1371600" cy="645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450085-FC2D-631C-D244-BF4AD8680C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27404" y="6146789"/>
            <a:ext cx="1561547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50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c5c2827-0558-44fb-bf64-1e67e4b929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EF485BFB7B014DA5FB3EC585D1737A" ma:contentTypeVersion="16" ma:contentTypeDescription="Create a new document." ma:contentTypeScope="" ma:versionID="03cf7672b45bf595f89d580b8c66768e">
  <xsd:schema xmlns:xsd="http://www.w3.org/2001/XMLSchema" xmlns:xs="http://www.w3.org/2001/XMLSchema" xmlns:p="http://schemas.microsoft.com/office/2006/metadata/properties" xmlns:ns3="ac5c2827-0558-44fb-bf64-1e67e4b92913" xmlns:ns4="2ff48068-8a5d-4d99-8622-919406873ac1" targetNamespace="http://schemas.microsoft.com/office/2006/metadata/properties" ma:root="true" ma:fieldsID="b3c528ca9126f300d55c51b4fbd9dbb3" ns3:_="" ns4:_="">
    <xsd:import namespace="ac5c2827-0558-44fb-bf64-1e67e4b92913"/>
    <xsd:import namespace="2ff48068-8a5d-4d99-8622-919406873a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c2827-0558-44fb-bf64-1e67e4b92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8068-8a5d-4d99-8622-919406873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D075F8-46CF-47F7-B396-DA449722EAA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2ff48068-8a5d-4d99-8622-919406873ac1"/>
    <ds:schemaRef ds:uri="http://purl.org/dc/elements/1.1/"/>
    <ds:schemaRef ds:uri="ac5c2827-0558-44fb-bf64-1e67e4b92913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99DBCE-D7ED-41E8-8824-4B2F8B1DA7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2CDA2-700A-4661-9E7A-F6325107E0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c2827-0558-44fb-bf64-1e67e4b92913"/>
    <ds:schemaRef ds:uri="2ff48068-8a5d-4d99-8622-919406873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1761</Words>
  <Application>Microsoft Office PowerPoint</Application>
  <PresentationFormat>Widescreen</PresentationFormat>
  <Paragraphs>287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Helvetica</vt:lpstr>
      <vt:lpstr>Office Theme</vt:lpstr>
      <vt:lpstr>Building on Success</vt:lpstr>
      <vt:lpstr>Key objectives and takeaways</vt:lpstr>
      <vt:lpstr>Background &amp; Need for the Assisted Intake Form</vt:lpstr>
      <vt:lpstr>Previous Challenges</vt:lpstr>
      <vt:lpstr>Drivers for Change</vt:lpstr>
      <vt:lpstr>Drivers for Change </vt:lpstr>
      <vt:lpstr>Session connection to CSAVR Strategic Priorities</vt:lpstr>
      <vt:lpstr>Session connection to CSAVR Message House</vt:lpstr>
      <vt:lpstr>Overview of Assisted Intake Form</vt:lpstr>
      <vt:lpstr>Constituent Journey – 1. Application Submission</vt:lpstr>
      <vt:lpstr>Constituent Journey – 2. Application Review</vt:lpstr>
      <vt:lpstr>Constituent Journey – 3. Intake Process</vt:lpstr>
      <vt:lpstr>Constituent Journey – 4. Review &amp; Follow-Up</vt:lpstr>
      <vt:lpstr>Live Demo Of Assisted Intake Form</vt:lpstr>
      <vt:lpstr>Benefits &amp; Expected Impact</vt:lpstr>
      <vt:lpstr>Implementation</vt:lpstr>
      <vt:lpstr>Overview of the Assisted Intake Form</vt:lpstr>
      <vt:lpstr>Next Steps</vt:lpstr>
      <vt:lpstr>Q&amp;A/Discussion</vt:lpstr>
      <vt:lpstr>Evaluation and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Wooderson</dc:creator>
  <cp:lastModifiedBy>Akinlapa, Oluwafunke (MBY)</cp:lastModifiedBy>
  <cp:revision>7</cp:revision>
  <dcterms:created xsi:type="dcterms:W3CDTF">2025-01-10T13:17:31Z</dcterms:created>
  <dcterms:modified xsi:type="dcterms:W3CDTF">2025-04-02T19:36:06Z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0x010100F8EF485BFB7B014DA5FB3EC585D1737A</vt:lpwstr>
  </property>
</Properties>
</file>