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8" r:id="rId1"/>
  </p:sldMasterIdLst>
  <p:notesMasterIdLst>
    <p:notesMasterId r:id="rId59"/>
  </p:notesMasterIdLst>
  <p:handoutMasterIdLst>
    <p:handoutMasterId r:id="rId60"/>
  </p:handoutMasterIdLst>
  <p:sldIdLst>
    <p:sldId id="511" r:id="rId2"/>
    <p:sldId id="510" r:id="rId3"/>
    <p:sldId id="453" r:id="rId4"/>
    <p:sldId id="337" r:id="rId5"/>
    <p:sldId id="488" r:id="rId6"/>
    <p:sldId id="489" r:id="rId7"/>
    <p:sldId id="482" r:id="rId8"/>
    <p:sldId id="329" r:id="rId9"/>
    <p:sldId id="465" r:id="rId10"/>
    <p:sldId id="328" r:id="rId11"/>
    <p:sldId id="334" r:id="rId12"/>
    <p:sldId id="508" r:id="rId13"/>
    <p:sldId id="459" r:id="rId14"/>
    <p:sldId id="461" r:id="rId15"/>
    <p:sldId id="424" r:id="rId16"/>
    <p:sldId id="457" r:id="rId17"/>
    <p:sldId id="338" r:id="rId18"/>
    <p:sldId id="471" r:id="rId19"/>
    <p:sldId id="473" r:id="rId20"/>
    <p:sldId id="472" r:id="rId21"/>
    <p:sldId id="474" r:id="rId22"/>
    <p:sldId id="455" r:id="rId23"/>
    <p:sldId id="499" r:id="rId24"/>
    <p:sldId id="509" r:id="rId25"/>
    <p:sldId id="500" r:id="rId26"/>
    <p:sldId id="470" r:id="rId27"/>
    <p:sldId id="490" r:id="rId28"/>
    <p:sldId id="448" r:id="rId29"/>
    <p:sldId id="475" r:id="rId30"/>
    <p:sldId id="429" r:id="rId31"/>
    <p:sldId id="466" r:id="rId32"/>
    <p:sldId id="476" r:id="rId33"/>
    <p:sldId id="425" r:id="rId34"/>
    <p:sldId id="427" r:id="rId35"/>
    <p:sldId id="477" r:id="rId36"/>
    <p:sldId id="438" r:id="rId37"/>
    <p:sldId id="493" r:id="rId38"/>
    <p:sldId id="464" r:id="rId39"/>
    <p:sldId id="443" r:id="rId40"/>
    <p:sldId id="463" r:id="rId41"/>
    <p:sldId id="462" r:id="rId42"/>
    <p:sldId id="495" r:id="rId43"/>
    <p:sldId id="485" r:id="rId44"/>
    <p:sldId id="497" r:id="rId45"/>
    <p:sldId id="496" r:id="rId46"/>
    <p:sldId id="494" r:id="rId47"/>
    <p:sldId id="469" r:id="rId48"/>
    <p:sldId id="507" r:id="rId49"/>
    <p:sldId id="506" r:id="rId50"/>
    <p:sldId id="504" r:id="rId51"/>
    <p:sldId id="439" r:id="rId52"/>
    <p:sldId id="479" r:id="rId53"/>
    <p:sldId id="256" r:id="rId54"/>
    <p:sldId id="409" r:id="rId55"/>
    <p:sldId id="410" r:id="rId56"/>
    <p:sldId id="411" r:id="rId57"/>
    <p:sldId id="336"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58" autoAdjust="0"/>
    <p:restoredTop sz="87456" autoAdjust="0"/>
  </p:normalViewPr>
  <p:slideViewPr>
    <p:cSldViewPr snapToGrid="0" snapToObjects="1">
      <p:cViewPr varScale="1">
        <p:scale>
          <a:sx n="81" d="100"/>
          <a:sy n="81" d="100"/>
        </p:scale>
        <p:origin x="799" y="41"/>
      </p:cViewPr>
      <p:guideLst>
        <p:guide orient="horz" pos="2160"/>
        <p:guide pos="2880"/>
      </p:guideLst>
    </p:cSldViewPr>
  </p:slideViewPr>
  <p:outlineViewPr>
    <p:cViewPr>
      <p:scale>
        <a:sx n="33" d="100"/>
        <a:sy n="33" d="100"/>
      </p:scale>
      <p:origin x="0" y="47288"/>
    </p:cViewPr>
  </p:outlineViewPr>
  <p:notesTextViewPr>
    <p:cViewPr>
      <p:scale>
        <a:sx n="100" d="100"/>
        <a:sy n="100" d="100"/>
      </p:scale>
      <p:origin x="0" y="0"/>
    </p:cViewPr>
  </p:notesTextViewPr>
  <p:sorterViewPr>
    <p:cViewPr>
      <p:scale>
        <a:sx n="150" d="100"/>
        <a:sy n="150" d="100"/>
      </p:scale>
      <p:origin x="0" y="54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635F2C-F4DD-514B-9456-853E1F5F0EBB}" type="datetimeFigureOut">
              <a:rPr lang="en-US" smtClean="0"/>
              <a:pPr/>
              <a:t>10/20/2024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568FDE-767C-884B-BE16-7761FC042010}" type="slidenum">
              <a:rPr lang="en-US" smtClean="0"/>
              <a:pPr/>
              <a:t>‹#›</a:t>
            </a:fld>
            <a:endParaRPr lang="en-US"/>
          </a:p>
        </p:txBody>
      </p:sp>
    </p:spTree>
    <p:extLst>
      <p:ext uri="{BB962C8B-B14F-4D97-AF65-F5344CB8AC3E}">
        <p14:creationId xmlns:p14="http://schemas.microsoft.com/office/powerpoint/2010/main" val="12859504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BA2460-E817-824F-808B-D728A886DFB1}" type="datetimeFigureOut">
              <a:rPr lang="en-US" smtClean="0"/>
              <a:pPr/>
              <a:t>10/20/2024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F9278-E391-F54B-AA24-53309EE75A7A}" type="slidenum">
              <a:rPr lang="en-US" smtClean="0"/>
              <a:pPr/>
              <a:t>‹#›</a:t>
            </a:fld>
            <a:endParaRPr lang="en-US"/>
          </a:p>
        </p:txBody>
      </p:sp>
    </p:spTree>
    <p:extLst>
      <p:ext uri="{BB962C8B-B14F-4D97-AF65-F5344CB8AC3E}">
        <p14:creationId xmlns:p14="http://schemas.microsoft.com/office/powerpoint/2010/main" val="27857537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a picture of the presenter, Dr. Jim Herbert who is an older white male with silver hair and a beard. He is wearing a dark blue sport coat and a purple shirt. Although you cannot see his pants or shoes – trust me, he was wearing them. The picture taken indoors includes a fig tree that needs some help. Even though he is smiling in the picture, he does not enjoy his picture being taken as it reminds him that he has a large circular face. During the showing of this first slide, he is being introduced to the audience who listens to some of his accomplishments. Rather than paste those remarks here in this note, if you want to learn about these, contact Jim at jth4@psu.edu and he would be glad to send his vitae.</a:t>
            </a:r>
          </a:p>
        </p:txBody>
      </p:sp>
      <p:sp>
        <p:nvSpPr>
          <p:cNvPr id="4" name="Slide Number Placeholder 3"/>
          <p:cNvSpPr>
            <a:spLocks noGrp="1"/>
          </p:cNvSpPr>
          <p:nvPr>
            <p:ph type="sldNum" sz="quarter" idx="5"/>
          </p:nvPr>
        </p:nvSpPr>
        <p:spPr/>
        <p:txBody>
          <a:bodyPr/>
          <a:lstStyle/>
          <a:p>
            <a:fld id="{68BF9278-E391-F54B-AA24-53309EE75A7A}" type="slidenum">
              <a:rPr lang="en-US" smtClean="0"/>
              <a:pPr/>
              <a:t>1</a:t>
            </a:fld>
            <a:endParaRPr lang="en-US"/>
          </a:p>
        </p:txBody>
      </p:sp>
    </p:spTree>
    <p:extLst>
      <p:ext uri="{BB962C8B-B14F-4D97-AF65-F5344CB8AC3E}">
        <p14:creationId xmlns:p14="http://schemas.microsoft.com/office/powerpoint/2010/main" val="3629785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there is a picture of a pepperoni pizza that is cut into 8 slices. I use this image as a way to describe the percent of variance accounted for our prediction model or in terms of the pizza the number of slices that the model accounts for.</a:t>
            </a:r>
          </a:p>
        </p:txBody>
      </p:sp>
      <p:sp>
        <p:nvSpPr>
          <p:cNvPr id="4" name="Slide Number Placeholder 3"/>
          <p:cNvSpPr>
            <a:spLocks noGrp="1"/>
          </p:cNvSpPr>
          <p:nvPr>
            <p:ph type="sldNum" sz="quarter" idx="5"/>
          </p:nvPr>
        </p:nvSpPr>
        <p:spPr/>
        <p:txBody>
          <a:bodyPr/>
          <a:lstStyle/>
          <a:p>
            <a:fld id="{68BF9278-E391-F54B-AA24-53309EE75A7A}" type="slidenum">
              <a:rPr lang="en-US" smtClean="0"/>
              <a:pPr/>
              <a:t>19</a:t>
            </a:fld>
            <a:endParaRPr lang="en-US"/>
          </a:p>
        </p:txBody>
      </p:sp>
    </p:spTree>
    <p:extLst>
      <p:ext uri="{BB962C8B-B14F-4D97-AF65-F5344CB8AC3E}">
        <p14:creationId xmlns:p14="http://schemas.microsoft.com/office/powerpoint/2010/main" val="2581415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22</a:t>
            </a:fld>
            <a:endParaRPr lang="en-US"/>
          </a:p>
        </p:txBody>
      </p:sp>
    </p:spTree>
    <p:extLst>
      <p:ext uri="{BB962C8B-B14F-4D97-AF65-F5344CB8AC3E}">
        <p14:creationId xmlns:p14="http://schemas.microsoft.com/office/powerpoint/2010/main" val="1729482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hand of the slide is a caption that reads, “OK, OK. But…”</a:t>
            </a:r>
          </a:p>
        </p:txBody>
      </p:sp>
      <p:sp>
        <p:nvSpPr>
          <p:cNvPr id="4" name="Slide Number Placeholder 3"/>
          <p:cNvSpPr>
            <a:spLocks noGrp="1"/>
          </p:cNvSpPr>
          <p:nvPr>
            <p:ph type="sldNum" sz="quarter" idx="5"/>
          </p:nvPr>
        </p:nvSpPr>
        <p:spPr/>
        <p:txBody>
          <a:bodyPr/>
          <a:lstStyle/>
          <a:p>
            <a:fld id="{68BF9278-E391-F54B-AA24-53309EE75A7A}" type="slidenum">
              <a:rPr lang="en-US" smtClean="0"/>
              <a:pPr/>
              <a:t>23</a:t>
            </a:fld>
            <a:endParaRPr lang="en-US"/>
          </a:p>
        </p:txBody>
      </p:sp>
    </p:spTree>
    <p:extLst>
      <p:ext uri="{BB962C8B-B14F-4D97-AF65-F5344CB8AC3E}">
        <p14:creationId xmlns:p14="http://schemas.microsoft.com/office/powerpoint/2010/main" val="20868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24</a:t>
            </a:fld>
            <a:endParaRPr lang="en-US"/>
          </a:p>
        </p:txBody>
      </p:sp>
    </p:spTree>
    <p:extLst>
      <p:ext uri="{BB962C8B-B14F-4D97-AF65-F5344CB8AC3E}">
        <p14:creationId xmlns:p14="http://schemas.microsoft.com/office/powerpoint/2010/main" val="87972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hand of the slide is a caption that reads, “The flip side”</a:t>
            </a:r>
          </a:p>
        </p:txBody>
      </p:sp>
      <p:sp>
        <p:nvSpPr>
          <p:cNvPr id="4" name="Slide Number Placeholder 3"/>
          <p:cNvSpPr>
            <a:spLocks noGrp="1"/>
          </p:cNvSpPr>
          <p:nvPr>
            <p:ph type="sldNum" sz="quarter" idx="5"/>
          </p:nvPr>
        </p:nvSpPr>
        <p:spPr/>
        <p:txBody>
          <a:bodyPr/>
          <a:lstStyle/>
          <a:p>
            <a:fld id="{68BF9278-E391-F54B-AA24-53309EE75A7A}" type="slidenum">
              <a:rPr lang="en-US" smtClean="0"/>
              <a:pPr/>
              <a:t>25</a:t>
            </a:fld>
            <a:endParaRPr lang="en-US"/>
          </a:p>
        </p:txBody>
      </p:sp>
    </p:spTree>
    <p:extLst>
      <p:ext uri="{BB962C8B-B14F-4D97-AF65-F5344CB8AC3E}">
        <p14:creationId xmlns:p14="http://schemas.microsoft.com/office/powerpoint/2010/main" val="365252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 ranged from 1= Strongly Disagree to 5=Strongly Agree</a:t>
            </a:r>
          </a:p>
        </p:txBody>
      </p:sp>
      <p:sp>
        <p:nvSpPr>
          <p:cNvPr id="4" name="Slide Number Placeholder 3"/>
          <p:cNvSpPr>
            <a:spLocks noGrp="1"/>
          </p:cNvSpPr>
          <p:nvPr>
            <p:ph type="sldNum" sz="quarter" idx="5"/>
          </p:nvPr>
        </p:nvSpPr>
        <p:spPr/>
        <p:txBody>
          <a:bodyPr/>
          <a:lstStyle/>
          <a:p>
            <a:fld id="{68BF9278-E391-F54B-AA24-53309EE75A7A}" type="slidenum">
              <a:rPr lang="en-US" smtClean="0"/>
              <a:pPr/>
              <a:t>27</a:t>
            </a:fld>
            <a:endParaRPr lang="en-US"/>
          </a:p>
        </p:txBody>
      </p:sp>
    </p:spTree>
    <p:extLst>
      <p:ext uri="{BB962C8B-B14F-4D97-AF65-F5344CB8AC3E}">
        <p14:creationId xmlns:p14="http://schemas.microsoft.com/office/powerpoint/2010/main" val="176672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28</a:t>
            </a:fld>
            <a:endParaRPr lang="en-US"/>
          </a:p>
        </p:txBody>
      </p:sp>
    </p:spTree>
    <p:extLst>
      <p:ext uri="{BB962C8B-B14F-4D97-AF65-F5344CB8AC3E}">
        <p14:creationId xmlns:p14="http://schemas.microsoft.com/office/powerpoint/2010/main" val="2735636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In comparison to US employees, 23% of workforce will quit  https://</a:t>
            </a:r>
            <a:r>
              <a:rPr lang="en-US" dirty="0" err="1"/>
              <a:t>www.computerworld.com</a:t>
            </a:r>
            <a:r>
              <a:rPr lang="en-US" dirty="0"/>
              <a:t>/article/1617584/the-great-resignation-where-did-the-millions-who-quit-their-jobs-go.html</a:t>
            </a:r>
          </a:p>
          <a:p>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30</a:t>
            </a:fld>
            <a:endParaRPr lang="en-US"/>
          </a:p>
        </p:txBody>
      </p:sp>
    </p:spTree>
    <p:extLst>
      <p:ext uri="{BB962C8B-B14F-4D97-AF65-F5344CB8AC3E}">
        <p14:creationId xmlns:p14="http://schemas.microsoft.com/office/powerpoint/2010/main" val="3636160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31</a:t>
            </a:fld>
            <a:endParaRPr lang="en-US"/>
          </a:p>
        </p:txBody>
      </p:sp>
    </p:spTree>
    <p:extLst>
      <p:ext uri="{BB962C8B-B14F-4D97-AF65-F5344CB8AC3E}">
        <p14:creationId xmlns:p14="http://schemas.microsoft.com/office/powerpoint/2010/main" val="953135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33</a:t>
            </a:fld>
            <a:endParaRPr lang="en-US"/>
          </a:p>
        </p:txBody>
      </p:sp>
    </p:spTree>
    <p:extLst>
      <p:ext uri="{BB962C8B-B14F-4D97-AF65-F5344CB8AC3E}">
        <p14:creationId xmlns:p14="http://schemas.microsoft.com/office/powerpoint/2010/main" val="419031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a:t>
            </a:r>
            <a:r>
              <a:rPr lang="en-US" dirty="0" err="1"/>
              <a:t>jim</a:t>
            </a:r>
            <a:r>
              <a:rPr lang="en-US" dirty="0"/>
              <a:t>: Remind </a:t>
            </a:r>
            <a:r>
              <a:rPr lang="en-US" dirty="0" err="1"/>
              <a:t>th</a:t>
            </a:r>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5</a:t>
            </a:fld>
            <a:endParaRPr lang="en-US"/>
          </a:p>
        </p:txBody>
      </p:sp>
    </p:spTree>
    <p:extLst>
      <p:ext uri="{BB962C8B-B14F-4D97-AF65-F5344CB8AC3E}">
        <p14:creationId xmlns:p14="http://schemas.microsoft.com/office/powerpoint/2010/main" val="206302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reads “let’s get practical” – I use this slide as an introduction to talk about the practical implications of research findings.</a:t>
            </a:r>
          </a:p>
        </p:txBody>
      </p:sp>
      <p:sp>
        <p:nvSpPr>
          <p:cNvPr id="4" name="Slide Number Placeholder 3"/>
          <p:cNvSpPr>
            <a:spLocks noGrp="1"/>
          </p:cNvSpPr>
          <p:nvPr>
            <p:ph type="sldNum" sz="quarter" idx="5"/>
          </p:nvPr>
        </p:nvSpPr>
        <p:spPr/>
        <p:txBody>
          <a:bodyPr/>
          <a:lstStyle/>
          <a:p>
            <a:fld id="{68BF9278-E391-F54B-AA24-53309EE75A7A}" type="slidenum">
              <a:rPr lang="en-US" smtClean="0"/>
              <a:pPr/>
              <a:t>35</a:t>
            </a:fld>
            <a:endParaRPr lang="en-US"/>
          </a:p>
        </p:txBody>
      </p:sp>
    </p:spTree>
    <p:extLst>
      <p:ext uri="{BB962C8B-B14F-4D97-AF65-F5344CB8AC3E}">
        <p14:creationId xmlns:p14="http://schemas.microsoft.com/office/powerpoint/2010/main" val="2170954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36</a:t>
            </a:fld>
            <a:endParaRPr lang="en-US"/>
          </a:p>
        </p:txBody>
      </p:sp>
    </p:spTree>
    <p:extLst>
      <p:ext uri="{BB962C8B-B14F-4D97-AF65-F5344CB8AC3E}">
        <p14:creationId xmlns:p14="http://schemas.microsoft.com/office/powerpoint/2010/main" val="1769381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right side of slide is a non-descript  all-white character (i.e., no facial features or indicators as to gender) who leaning against a giant red question mark. I use this image simple to indicate that we are going to address the question written on the left side of the slide. </a:t>
            </a:r>
          </a:p>
        </p:txBody>
      </p:sp>
      <p:sp>
        <p:nvSpPr>
          <p:cNvPr id="4" name="Slide Number Placeholder 3"/>
          <p:cNvSpPr>
            <a:spLocks noGrp="1"/>
          </p:cNvSpPr>
          <p:nvPr>
            <p:ph type="sldNum" sz="quarter" idx="5"/>
          </p:nvPr>
        </p:nvSpPr>
        <p:spPr/>
        <p:txBody>
          <a:bodyPr/>
          <a:lstStyle/>
          <a:p>
            <a:fld id="{68BF9278-E391-F54B-AA24-53309EE75A7A}" type="slidenum">
              <a:rPr lang="en-US" smtClean="0"/>
              <a:pPr/>
              <a:t>37</a:t>
            </a:fld>
            <a:endParaRPr lang="en-US"/>
          </a:p>
        </p:txBody>
      </p:sp>
    </p:spTree>
    <p:extLst>
      <p:ext uri="{BB962C8B-B14F-4D97-AF65-F5344CB8AC3E}">
        <p14:creationId xmlns:p14="http://schemas.microsoft.com/office/powerpoint/2010/main" val="3336091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12 OCS items, 4 are highlighted in red font to indicate that these pertain to recruitment – Employee Orientation Program, Win-Win Recruitment Realistic Recruitment and Internal Job Information System</a:t>
            </a:r>
          </a:p>
        </p:txBody>
      </p:sp>
      <p:sp>
        <p:nvSpPr>
          <p:cNvPr id="4" name="Slide Number Placeholder 3"/>
          <p:cNvSpPr>
            <a:spLocks noGrp="1"/>
          </p:cNvSpPr>
          <p:nvPr>
            <p:ph type="sldNum" sz="quarter" idx="5"/>
          </p:nvPr>
        </p:nvSpPr>
        <p:spPr/>
        <p:txBody>
          <a:bodyPr/>
          <a:lstStyle/>
          <a:p>
            <a:fld id="{68BF9278-E391-F54B-AA24-53309EE75A7A}" type="slidenum">
              <a:rPr lang="en-US" smtClean="0"/>
              <a:pPr/>
              <a:t>38</a:t>
            </a:fld>
            <a:endParaRPr lang="en-US"/>
          </a:p>
        </p:txBody>
      </p:sp>
    </p:spTree>
    <p:extLst>
      <p:ext uri="{BB962C8B-B14F-4D97-AF65-F5344CB8AC3E}">
        <p14:creationId xmlns:p14="http://schemas.microsoft.com/office/powerpoint/2010/main" val="4006647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highlighted links that, if opened, will provide: (a)  a list of CACREP accredited programs in clinical rehabilitation counseling as well as clinical mental health; (b) a new professional association of rehabilitation educators, many of whom teach in undergraduate programs; and (c) a list of every RSA training grant by state. Typical employee lasts about three years before leaving a new job.</a:t>
            </a:r>
          </a:p>
        </p:txBody>
      </p:sp>
      <p:sp>
        <p:nvSpPr>
          <p:cNvPr id="4" name="Slide Number Placeholder 3"/>
          <p:cNvSpPr>
            <a:spLocks noGrp="1"/>
          </p:cNvSpPr>
          <p:nvPr>
            <p:ph type="sldNum" sz="quarter" idx="5"/>
          </p:nvPr>
        </p:nvSpPr>
        <p:spPr/>
        <p:txBody>
          <a:bodyPr/>
          <a:lstStyle/>
          <a:p>
            <a:fld id="{68BF9278-E391-F54B-AA24-53309EE75A7A}" type="slidenum">
              <a:rPr lang="en-US" smtClean="0"/>
              <a:pPr/>
              <a:t>40</a:t>
            </a:fld>
            <a:endParaRPr lang="en-US"/>
          </a:p>
        </p:txBody>
      </p:sp>
    </p:spTree>
    <p:extLst>
      <p:ext uri="{BB962C8B-B14F-4D97-AF65-F5344CB8AC3E}">
        <p14:creationId xmlns:p14="http://schemas.microsoft.com/office/powerpoint/2010/main" val="2265782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ill Sans Light"/>
              </a:rPr>
              <a:t>Examples of on-line job search engines: CareerBuilder, </a:t>
            </a:r>
            <a:r>
              <a:rPr lang="en-US" dirty="0" err="1">
                <a:latin typeface="Gill Sans Light"/>
              </a:rPr>
              <a:t>Flexjobs</a:t>
            </a:r>
            <a:r>
              <a:rPr lang="en-US" dirty="0">
                <a:latin typeface="Gill Sans Light"/>
              </a:rPr>
              <a:t>, Indeed, </a:t>
            </a:r>
            <a:r>
              <a:rPr lang="en-US" dirty="0" err="1">
                <a:latin typeface="Gill Sans Light"/>
              </a:rPr>
              <a:t>JobTree</a:t>
            </a:r>
            <a:r>
              <a:rPr lang="en-US" dirty="0">
                <a:latin typeface="Gill Sans Light"/>
              </a:rPr>
              <a:t>, </a:t>
            </a:r>
            <a:r>
              <a:rPr lang="en-US" dirty="0" err="1">
                <a:latin typeface="Gill Sans Light"/>
              </a:rPr>
              <a:t>Linkedin</a:t>
            </a:r>
            <a:r>
              <a:rPr lang="en-US" dirty="0">
                <a:latin typeface="Gill Sans Light"/>
              </a:rPr>
              <a:t>, Monster, ZipRecruiter</a:t>
            </a:r>
          </a:p>
          <a:p>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41</a:t>
            </a:fld>
            <a:endParaRPr lang="en-US"/>
          </a:p>
        </p:txBody>
      </p:sp>
    </p:spTree>
    <p:extLst>
      <p:ext uri="{BB962C8B-B14F-4D97-AF65-F5344CB8AC3E}">
        <p14:creationId xmlns:p14="http://schemas.microsoft.com/office/powerpoint/2010/main" val="1285882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there are two highlighted terms: “Example 1” and “Example 2” – when you </a:t>
            </a:r>
            <a:r>
              <a:rPr lang="en-US" dirty="0" err="1"/>
              <a:t>dlick</a:t>
            </a:r>
            <a:r>
              <a:rPr lang="en-US" dirty="0"/>
              <a:t> these highlighted terms, it will take you directly to a YouTube video produced by Connecticut Bureau of Rehabilitation Services that could be used for recruitment. </a:t>
            </a:r>
          </a:p>
        </p:txBody>
      </p:sp>
      <p:sp>
        <p:nvSpPr>
          <p:cNvPr id="4" name="Slide Number Placeholder 3"/>
          <p:cNvSpPr>
            <a:spLocks noGrp="1"/>
          </p:cNvSpPr>
          <p:nvPr>
            <p:ph type="sldNum" sz="quarter" idx="5"/>
          </p:nvPr>
        </p:nvSpPr>
        <p:spPr/>
        <p:txBody>
          <a:bodyPr/>
          <a:lstStyle/>
          <a:p>
            <a:fld id="{68BF9278-E391-F54B-AA24-53309EE75A7A}" type="slidenum">
              <a:rPr lang="en-US" smtClean="0"/>
              <a:pPr/>
              <a:t>42</a:t>
            </a:fld>
            <a:endParaRPr lang="en-US"/>
          </a:p>
        </p:txBody>
      </p:sp>
    </p:spTree>
    <p:extLst>
      <p:ext uri="{BB962C8B-B14F-4D97-AF65-F5344CB8AC3E}">
        <p14:creationId xmlns:p14="http://schemas.microsoft.com/office/powerpoint/2010/main" val="3981038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buNone/>
            </a:pPr>
            <a:r>
              <a:rPr lang="en-US" dirty="0">
                <a:latin typeface="Gill Sans Light"/>
              </a:rPr>
              <a:t>SOURCE: https://</a:t>
            </a:r>
            <a:r>
              <a:rPr lang="en-US" dirty="0" err="1">
                <a:latin typeface="Gill Sans Light"/>
              </a:rPr>
              <a:t>www.glassdoor.com</a:t>
            </a:r>
            <a:r>
              <a:rPr lang="en-US" dirty="0">
                <a:latin typeface="Gill Sans Light"/>
              </a:rPr>
              <a:t>/blog/guide/types-of-interview-questions/  - Traditional (interest in job, describe self, reason for leaving;    - Skills-based (knowledge and proficiency);  - Behavioral (how skill/knowledge applied in work situation) and - Situational (how make decisions, solve problems)</a:t>
            </a:r>
          </a:p>
          <a:p>
            <a:pPr marL="109728" indent="0">
              <a:buNone/>
            </a:pPr>
            <a:endParaRPr lang="en-US" dirty="0">
              <a:latin typeface="Gill Sans Ligh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43</a:t>
            </a:fld>
            <a:endParaRPr lang="en-US"/>
          </a:p>
        </p:txBody>
      </p:sp>
    </p:spTree>
    <p:extLst>
      <p:ext uri="{BB962C8B-B14F-4D97-AF65-F5344CB8AC3E}">
        <p14:creationId xmlns:p14="http://schemas.microsoft.com/office/powerpoint/2010/main" val="3790766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buNone/>
            </a:pPr>
            <a:r>
              <a:rPr lang="en-US" dirty="0">
                <a:latin typeface="Gill Sans Light"/>
              </a:rPr>
              <a:t>SOURCE: https://</a:t>
            </a:r>
            <a:r>
              <a:rPr lang="en-US" dirty="0" err="1">
                <a:latin typeface="Gill Sans Light"/>
              </a:rPr>
              <a:t>www.glassdoor.com</a:t>
            </a:r>
            <a:r>
              <a:rPr lang="en-US" dirty="0">
                <a:latin typeface="Gill Sans Light"/>
              </a:rPr>
              <a:t>/blog/guide/types-of-interview-questions/  - Traditional (interest in job, describe self, reason for leaving;    - Skills-based (knowledge and proficiency);  - Behavioral (how skill/knowledge applied in work situation) and - Situational (how make decisions, solve problems)</a:t>
            </a:r>
          </a:p>
          <a:p>
            <a:pPr marL="109728" indent="0">
              <a:buNone/>
            </a:pPr>
            <a:endParaRPr lang="en-US" dirty="0">
              <a:latin typeface="Gill Sans Ligh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44</a:t>
            </a:fld>
            <a:endParaRPr lang="en-US"/>
          </a:p>
        </p:txBody>
      </p:sp>
    </p:spTree>
    <p:extLst>
      <p:ext uri="{BB962C8B-B14F-4D97-AF65-F5344CB8AC3E}">
        <p14:creationId xmlns:p14="http://schemas.microsoft.com/office/powerpoint/2010/main" val="1401009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a picture of Henry Ford, automotive genius and person largely responsible from changing the work week from 9 hours per day, 6 days a week to a 5-day, 40-hour work week.</a:t>
            </a:r>
          </a:p>
          <a:p>
            <a:r>
              <a:rPr lang="en-US" dirty="0"/>
              <a:t>Source:  https://</a:t>
            </a:r>
            <a:r>
              <a:rPr lang="en-US" dirty="0" err="1"/>
              <a:t>www.history.com</a:t>
            </a:r>
            <a:r>
              <a:rPr lang="en-US" dirty="0"/>
              <a:t>/news/five-day-work-week-labor-movement  </a:t>
            </a:r>
          </a:p>
          <a:p>
            <a:endParaRPr lang="en-US" dirty="0"/>
          </a:p>
          <a:p>
            <a:r>
              <a:rPr lang="en-US" b="0" i="0" dirty="0">
                <a:solidFill>
                  <a:srgbClr val="666666"/>
                </a:solidFill>
                <a:effectLst/>
                <a:highlight>
                  <a:srgbClr val="FFFFFF"/>
                </a:highlight>
                <a:latin typeface="Roboto" panose="020F0502020204030204" pitchFamily="34" charset="0"/>
              </a:rPr>
              <a:t>By late 1913, even before assembly lines were fully implemented throughout the shop, labor turnover was a whopping 380 percent. People quit so often that in order to expand the labor force by 100 men, the company had to hire 963. T</a:t>
            </a:r>
            <a:r>
              <a:rPr lang="en-US" b="0" i="0" dirty="0">
                <a:solidFill>
                  <a:srgbClr val="666666"/>
                </a:solidFill>
                <a:effectLst/>
                <a:highlight>
                  <a:srgbClr val="FFFFFF"/>
                </a:highlight>
                <a:latin typeface="Roboto" panose="02000000000000000000" pitchFamily="2" charset="0"/>
              </a:rPr>
              <a:t>he company announced that it would pay five dollars for an eight-hour day. Since the previous rate had been $2.34 for a nine-hour day, this was a shocking announcement. </a:t>
            </a:r>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45</a:t>
            </a:fld>
            <a:endParaRPr lang="en-US"/>
          </a:p>
        </p:txBody>
      </p:sp>
    </p:spTree>
    <p:extLst>
      <p:ext uri="{BB962C8B-B14F-4D97-AF65-F5344CB8AC3E}">
        <p14:creationId xmlns:p14="http://schemas.microsoft.com/office/powerpoint/2010/main" val="54363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diagram that shows the proposed model. We hypothesize that organizational career support and supervisor support influence counselor hopeful career state which, in turn impacts work engagement. The combination of these five factors is believed to affect counselor job satisfaction, intent to leave and self-perception of job performance.</a:t>
            </a:r>
          </a:p>
        </p:txBody>
      </p:sp>
      <p:sp>
        <p:nvSpPr>
          <p:cNvPr id="4" name="Slide Number Placeholder 3"/>
          <p:cNvSpPr>
            <a:spLocks noGrp="1"/>
          </p:cNvSpPr>
          <p:nvPr>
            <p:ph type="sldNum" sz="quarter" idx="5"/>
          </p:nvPr>
        </p:nvSpPr>
        <p:spPr/>
        <p:txBody>
          <a:bodyPr/>
          <a:lstStyle/>
          <a:p>
            <a:fld id="{68BF9278-E391-F54B-AA24-53309EE75A7A}" type="slidenum">
              <a:rPr lang="en-US" smtClean="0"/>
              <a:pPr/>
              <a:t>11</a:t>
            </a:fld>
            <a:endParaRPr lang="en-US"/>
          </a:p>
        </p:txBody>
      </p:sp>
    </p:spTree>
    <p:extLst>
      <p:ext uri="{BB962C8B-B14F-4D97-AF65-F5344CB8AC3E}">
        <p14:creationId xmlns:p14="http://schemas.microsoft.com/office/powerpoint/2010/main" val="996268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46</a:t>
            </a:fld>
            <a:endParaRPr lang="en-US"/>
          </a:p>
        </p:txBody>
      </p:sp>
    </p:spTree>
    <p:extLst>
      <p:ext uri="{BB962C8B-B14F-4D97-AF65-F5344CB8AC3E}">
        <p14:creationId xmlns:p14="http://schemas.microsoft.com/office/powerpoint/2010/main" val="2725567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BLS https://</a:t>
            </a:r>
            <a:r>
              <a:rPr lang="en-US" dirty="0" err="1"/>
              <a:t>www.computerworld.com</a:t>
            </a:r>
            <a:r>
              <a:rPr lang="en-US" dirty="0"/>
              <a:t>/article/1617584/the-great-resignation-where-did-the-millions-who-quit-their-jobs-go.html</a:t>
            </a:r>
          </a:p>
        </p:txBody>
      </p:sp>
      <p:sp>
        <p:nvSpPr>
          <p:cNvPr id="4" name="Slide Number Placeholder 3"/>
          <p:cNvSpPr>
            <a:spLocks noGrp="1"/>
          </p:cNvSpPr>
          <p:nvPr>
            <p:ph type="sldNum" sz="quarter" idx="5"/>
          </p:nvPr>
        </p:nvSpPr>
        <p:spPr/>
        <p:txBody>
          <a:bodyPr/>
          <a:lstStyle/>
          <a:p>
            <a:fld id="{68BF9278-E391-F54B-AA24-53309EE75A7A}" type="slidenum">
              <a:rPr lang="en-US" smtClean="0"/>
              <a:pPr/>
              <a:t>47</a:t>
            </a:fld>
            <a:endParaRPr lang="en-US"/>
          </a:p>
        </p:txBody>
      </p:sp>
    </p:spTree>
    <p:extLst>
      <p:ext uri="{BB962C8B-B14F-4D97-AF65-F5344CB8AC3E}">
        <p14:creationId xmlns:p14="http://schemas.microsoft.com/office/powerpoint/2010/main" val="1203242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part of the prediction model diagram that shows three circles. On the left side there is circle call work engagement with two arrows pointing to two other outcome circles which denote two variables – job satisfaction and turnover intention. There are correlations that show work engagement is correlated .53 with job satisfaction and work engagement is correlated -.43 to turnover intention.</a:t>
            </a:r>
          </a:p>
        </p:txBody>
      </p:sp>
      <p:sp>
        <p:nvSpPr>
          <p:cNvPr id="4" name="Slide Number Placeholder 3"/>
          <p:cNvSpPr>
            <a:spLocks noGrp="1"/>
          </p:cNvSpPr>
          <p:nvPr>
            <p:ph type="sldNum" sz="quarter" idx="5"/>
          </p:nvPr>
        </p:nvSpPr>
        <p:spPr/>
        <p:txBody>
          <a:bodyPr/>
          <a:lstStyle/>
          <a:p>
            <a:fld id="{68BF9278-E391-F54B-AA24-53309EE75A7A}" type="slidenum">
              <a:rPr lang="en-US" smtClean="0"/>
              <a:pPr/>
              <a:t>48</a:t>
            </a:fld>
            <a:endParaRPr lang="en-US"/>
          </a:p>
        </p:txBody>
      </p:sp>
    </p:spTree>
    <p:extLst>
      <p:ext uri="{BB962C8B-B14F-4D97-AF65-F5344CB8AC3E}">
        <p14:creationId xmlns:p14="http://schemas.microsoft.com/office/powerpoint/2010/main" val="3699532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www.lumapps.com</a:t>
            </a:r>
            <a:r>
              <a:rPr lang="en-US" dirty="0"/>
              <a:t>/resources/guides/improving-employee-engagement-guide/?</a:t>
            </a:r>
            <a:r>
              <a:rPr lang="en-US" dirty="0" err="1"/>
              <a:t>utm_source</a:t>
            </a:r>
            <a:r>
              <a:rPr lang="en-US" dirty="0"/>
              <a:t>=</a:t>
            </a:r>
            <a:r>
              <a:rPr lang="en-US" dirty="0" err="1"/>
              <a:t>bing&amp;utm_medium</a:t>
            </a:r>
            <a:r>
              <a:rPr lang="en-US" dirty="0"/>
              <a:t>=</a:t>
            </a:r>
            <a:r>
              <a:rPr lang="en-US" dirty="0" err="1"/>
              <a:t>cpc&amp;utm_campaign</a:t>
            </a:r>
            <a:r>
              <a:rPr lang="en-US" dirty="0"/>
              <a:t>=employee-engagement-guide </a:t>
            </a:r>
          </a:p>
        </p:txBody>
      </p:sp>
      <p:sp>
        <p:nvSpPr>
          <p:cNvPr id="4" name="Slide Number Placeholder 3"/>
          <p:cNvSpPr>
            <a:spLocks noGrp="1"/>
          </p:cNvSpPr>
          <p:nvPr>
            <p:ph type="sldNum" sz="quarter" idx="5"/>
          </p:nvPr>
        </p:nvSpPr>
        <p:spPr/>
        <p:txBody>
          <a:bodyPr/>
          <a:lstStyle/>
          <a:p>
            <a:fld id="{68BF9278-E391-F54B-AA24-53309EE75A7A}" type="slidenum">
              <a:rPr lang="en-US" smtClean="0"/>
              <a:pPr/>
              <a:t>49</a:t>
            </a:fld>
            <a:endParaRPr lang="en-US"/>
          </a:p>
        </p:txBody>
      </p:sp>
    </p:spTree>
    <p:extLst>
      <p:ext uri="{BB962C8B-B14F-4D97-AF65-F5344CB8AC3E}">
        <p14:creationId xmlns:p14="http://schemas.microsoft.com/office/powerpoint/2010/main" val="3937097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hbr.org</a:t>
            </a:r>
            <a:r>
              <a:rPr lang="en-US" dirty="0"/>
              <a:t>/2023/11/4-fundamental-ways-to-boost-employee-engagement</a:t>
            </a:r>
          </a:p>
        </p:txBody>
      </p:sp>
      <p:sp>
        <p:nvSpPr>
          <p:cNvPr id="4" name="Slide Number Placeholder 3"/>
          <p:cNvSpPr>
            <a:spLocks noGrp="1"/>
          </p:cNvSpPr>
          <p:nvPr>
            <p:ph type="sldNum" sz="quarter" idx="5"/>
          </p:nvPr>
        </p:nvSpPr>
        <p:spPr/>
        <p:txBody>
          <a:bodyPr/>
          <a:lstStyle/>
          <a:p>
            <a:fld id="{68BF9278-E391-F54B-AA24-53309EE75A7A}" type="slidenum">
              <a:rPr lang="en-US" smtClean="0"/>
              <a:pPr/>
              <a:t>50</a:t>
            </a:fld>
            <a:endParaRPr lang="en-US"/>
          </a:p>
        </p:txBody>
      </p:sp>
    </p:spTree>
    <p:extLst>
      <p:ext uri="{BB962C8B-B14F-4D97-AF65-F5344CB8AC3E}">
        <p14:creationId xmlns:p14="http://schemas.microsoft.com/office/powerpoint/2010/main" val="3134094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is an image of an open envelope with contact information that if you want additional consultation about implementing these strategies then contact me at jth4@psu.edu</a:t>
            </a:r>
          </a:p>
          <a:p>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53</a:t>
            </a:fld>
            <a:endParaRPr lang="en-US"/>
          </a:p>
        </p:txBody>
      </p:sp>
    </p:spTree>
    <p:extLst>
      <p:ext uri="{BB962C8B-B14F-4D97-AF65-F5344CB8AC3E}">
        <p14:creationId xmlns:p14="http://schemas.microsoft.com/office/powerpoint/2010/main" val="164405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an image of a mailbox with the words “Results are in!” </a:t>
            </a:r>
          </a:p>
        </p:txBody>
      </p:sp>
      <p:sp>
        <p:nvSpPr>
          <p:cNvPr id="4" name="Slide Number Placeholder 3"/>
          <p:cNvSpPr>
            <a:spLocks noGrp="1"/>
          </p:cNvSpPr>
          <p:nvPr>
            <p:ph type="sldNum" sz="quarter" idx="5"/>
          </p:nvPr>
        </p:nvSpPr>
        <p:spPr/>
        <p:txBody>
          <a:bodyPr/>
          <a:lstStyle/>
          <a:p>
            <a:fld id="{68BF9278-E391-F54B-AA24-53309EE75A7A}" type="slidenum">
              <a:rPr lang="en-US" smtClean="0"/>
              <a:pPr/>
              <a:t>12</a:t>
            </a:fld>
            <a:endParaRPr lang="en-US"/>
          </a:p>
        </p:txBody>
      </p:sp>
    </p:spTree>
    <p:extLst>
      <p:ext uri="{BB962C8B-B14F-4D97-AF65-F5344CB8AC3E}">
        <p14:creationId xmlns:p14="http://schemas.microsoft.com/office/powerpoint/2010/main" val="3325894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13</a:t>
            </a:fld>
            <a:endParaRPr lang="en-US"/>
          </a:p>
        </p:txBody>
      </p:sp>
    </p:spTree>
    <p:extLst>
      <p:ext uri="{BB962C8B-B14F-4D97-AF65-F5344CB8AC3E}">
        <p14:creationId xmlns:p14="http://schemas.microsoft.com/office/powerpoint/2010/main" val="544901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14</a:t>
            </a:fld>
            <a:endParaRPr lang="en-US"/>
          </a:p>
        </p:txBody>
      </p:sp>
    </p:spTree>
    <p:extLst>
      <p:ext uri="{BB962C8B-B14F-4D97-AF65-F5344CB8AC3E}">
        <p14:creationId xmlns:p14="http://schemas.microsoft.com/office/powerpoint/2010/main" val="4185611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F9278-E391-F54B-AA24-53309EE75A7A}" type="slidenum">
              <a:rPr lang="en-US" smtClean="0"/>
              <a:pPr/>
              <a:t>15</a:t>
            </a:fld>
            <a:endParaRPr lang="en-US"/>
          </a:p>
        </p:txBody>
      </p:sp>
    </p:spTree>
    <p:extLst>
      <p:ext uri="{BB962C8B-B14F-4D97-AF65-F5344CB8AC3E}">
        <p14:creationId xmlns:p14="http://schemas.microsoft.com/office/powerpoint/2010/main" val="62937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the same one that was described earlier as to how organizational career support and supervisor support affects job satisfaction, turnover intention and job performance.</a:t>
            </a:r>
          </a:p>
        </p:txBody>
      </p:sp>
      <p:sp>
        <p:nvSpPr>
          <p:cNvPr id="4" name="Slide Number Placeholder 3"/>
          <p:cNvSpPr>
            <a:spLocks noGrp="1"/>
          </p:cNvSpPr>
          <p:nvPr>
            <p:ph type="sldNum" sz="quarter" idx="5"/>
          </p:nvPr>
        </p:nvSpPr>
        <p:spPr/>
        <p:txBody>
          <a:bodyPr/>
          <a:lstStyle/>
          <a:p>
            <a:fld id="{68BF9278-E391-F54B-AA24-53309EE75A7A}" type="slidenum">
              <a:rPr lang="en-US" smtClean="0"/>
              <a:pPr/>
              <a:t>16</a:t>
            </a:fld>
            <a:endParaRPr lang="en-US"/>
          </a:p>
        </p:txBody>
      </p:sp>
    </p:spTree>
    <p:extLst>
      <p:ext uri="{BB962C8B-B14F-4D97-AF65-F5344CB8AC3E}">
        <p14:creationId xmlns:p14="http://schemas.microsoft.com/office/powerpoint/2010/main" val="43848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diagram provides all of the correlation coefficients between variables. The findings are summarized on the next slide in terms of what all of this means.</a:t>
            </a:r>
          </a:p>
        </p:txBody>
      </p:sp>
      <p:sp>
        <p:nvSpPr>
          <p:cNvPr id="4" name="Slide Number Placeholder 3"/>
          <p:cNvSpPr>
            <a:spLocks noGrp="1"/>
          </p:cNvSpPr>
          <p:nvPr>
            <p:ph type="sldNum" sz="quarter" idx="5"/>
          </p:nvPr>
        </p:nvSpPr>
        <p:spPr/>
        <p:txBody>
          <a:bodyPr/>
          <a:lstStyle/>
          <a:p>
            <a:fld id="{68BF9278-E391-F54B-AA24-53309EE75A7A}" type="slidenum">
              <a:rPr lang="en-US" smtClean="0"/>
              <a:pPr/>
              <a:t>17</a:t>
            </a:fld>
            <a:endParaRPr lang="en-US"/>
          </a:p>
        </p:txBody>
      </p:sp>
    </p:spTree>
    <p:extLst>
      <p:ext uri="{BB962C8B-B14F-4D97-AF65-F5344CB8AC3E}">
        <p14:creationId xmlns:p14="http://schemas.microsoft.com/office/powerpoint/2010/main" val="372974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6E41AB25-4C41-F74A-A398-F48CC3FF3CB8}" type="datetime1">
              <a:rPr lang="en-US" smtClean="0"/>
              <a:pPr/>
              <a:t>10/20/2024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9D441ED-22D9-48D6-AD92-DEFB122789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43BB1B-D867-8D45-908E-ADF3754883BD}" type="datetime1">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59DC2-7C2F-984E-B136-C5491C1145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44CF30-4001-6946-9A1D-360098BF911C}" type="datetime1">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59DC2-7C2F-984E-B136-C5491C1145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89C9C4-E19B-C440-9F92-FDE61061FA3A}" type="datetime1">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59DC2-7C2F-984E-B136-C5491C1145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CE9056E-D4D1-4340-BD13-FC09E87EF93C}" type="datetime1">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441ED-22D9-48D6-AD92-DEFB122789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B5B562A-DFD4-274B-BDAE-95536204FA79}" type="datetime1">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59DC2-7C2F-984E-B136-C5491C1145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3D0E177F-788F-BF47-BC11-FD756F60E9A9}" type="datetime1">
              <a:rPr lang="en-US" smtClean="0"/>
              <a:pPr/>
              <a:t>10/20/2024</a:t>
            </a:fld>
            <a:endParaRPr lang="en-US"/>
          </a:p>
        </p:txBody>
      </p:sp>
      <p:sp>
        <p:nvSpPr>
          <p:cNvPr id="27" name="Slide Number Placeholder 26"/>
          <p:cNvSpPr>
            <a:spLocks noGrp="1"/>
          </p:cNvSpPr>
          <p:nvPr>
            <p:ph type="sldNum" sz="quarter" idx="11"/>
          </p:nvPr>
        </p:nvSpPr>
        <p:spPr/>
        <p:txBody>
          <a:bodyPr rtlCol="0"/>
          <a:lstStyle/>
          <a:p>
            <a:fld id="{7A859DC2-7C2F-984E-B136-C5491C11450A}"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754436D2-2314-0C4D-8D63-D488020176F2}" type="datetime1">
              <a:rPr lang="en-US" smtClean="0"/>
              <a:pPr/>
              <a:t>10/20/2024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A859DC2-7C2F-984E-B136-C5491C1145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5CA83-5499-264C-9175-B7DF746C101E}" type="datetime1">
              <a:rPr lang="en-US" smtClean="0"/>
              <a:pPr/>
              <a:t>10/20/2024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859DC2-7C2F-984E-B136-C5491C1145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E03489F-2AF3-CC49-A59C-76BFD9B39949}" type="datetime1">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59DC2-7C2F-984E-B136-C5491C1145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56CF570-E812-4541-881E-B92376E938DA}" type="datetime1">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59DC2-7C2F-984E-B136-C5491C1145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C223316-EA59-F643-8AC6-5D13EC39D078}" type="datetime1">
              <a:rPr lang="en-US" smtClean="0"/>
              <a:pPr/>
              <a:t>10/20/2024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A859DC2-7C2F-984E-B136-C5491C1145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acrep.org/directory/?p=%257B%2522states%2522%253A%255B%255D%252C%2522programStatuses%2522%253A%255B%25222%2520Year%2522%252C%25228%2520Year%2522%252C%2522Accredited%2522%255D%252C%2522programTypes%2522%253A%255B%255D%252C%2522programCharacteristics%2522%253A%255B%255D%252C%2522keywords%2522%253A%2522%2522%252C%2522page%2522%253A1%252C%2522perPage%2522%253A10%252C%2522sort%2522%253A%2522institution_name%2522%252C%2522sortdir%2522%253A%2522asc%2522%257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rsa.ed.gov/about/programs/rehabilitation-training-long-term/grantees" TargetMode="External"/><Relationship Id="rId4" Type="http://schemas.openxmlformats.org/officeDocument/2006/relationships/hyperlink" Target="https://www.arrpe.net/i4a/pages/index.cfm?pageid=1"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video.search.yahoo.com/yhs/search?fr=yhs-dcola-089&amp;ei=UTF-8&amp;hsimp=yhs-089&amp;hspart=dcola&amp;param1=1&amp;param2=a%3Dgsp_2aeomhqzhvoounfhjlnprx31l_00_00%26cat%3Dweb%26sesid%3D579712a9-45b7-4d13-833e-2149a4575b75%26ip%3D71.58.91.137%26b%3Dchrome%26os%3Dmacos%26pa%3D500A8064E82C%26sid%3De2e4384d-074c-4a99-8903-ae1c7b7c6cec%26fri%3D_aDx6XBQEVAVzgcjp3_9A3dbXKLJlgwA2HWISSnuM7bs6TkcjxPIbw%26abid%3D0%26abg%3D0%26et%3D1&amp;p=youtube+state+vocational+rehabilitation+counselor&amp;vm=p&amp;type=gsp_2aeomhqzhvoounfhjlnprx31l_00_00#id=1&amp;vid=9bc671c7fe655d9a1a71f21dd61e8b32&amp;action=clic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video.search.yahoo.com/yhs/search?fr=yhs-dcola-089&amp;ei=UTF-8&amp;hsimp=yhs-089&amp;hspart=dcola&amp;param1=1&amp;param2=a%3Dgsp_2aeomhqzhvoounfhjlnprx31l_00_00%26cat%3Dweb%26sesid%3D579712a9-45b7-4d13-833e-2149a4575b75%26ip%3D71.58.91.137%26b%3Dchrome%26os%3Dmacos%26pa%3D500A8064E82C%26sid%3De2e4384d-074c-4a99-8903-ae1c7b7c6cec%26fri%3D_aDx6XBQEVAVzgcjp3_9A3dbXKLJlgwA2HWISSnuM7bs6TkcjxPIbw%26abid%3D0%26abg%3D0%26et%3D1&amp;p=youtube+state+vocational+rehabilitation+counselor&amp;vm=p&amp;type=gsp_2aeomhqzhvoounfhjlnprx31l_00_00#id=47&amp;vid=1156a57494680d9b81b1fe84f15fba25&amp;action=view"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managerminutevrtac-qw.libsyn.com/vrtac-qm-manager-minute-part-2-where-did-all-the-staff-go-addressing-your-retention-woes-a-conversation-with-dr-jim-herbert-penn-state" TargetMode="External"/><Relationship Id="rId2" Type="http://schemas.openxmlformats.org/officeDocument/2006/relationships/hyperlink" Target="https://managerminutevrtac-qw.libsyn.com/where-did-all-the-staff-go-addressing-your-recruitment-woes-a-conversation-with-dr-jim-herbert-penn-stat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tacqe.com/trainings/improving-retention-of-vr-counselors-webinar/" TargetMode="External"/><Relationship Id="rId2" Type="http://schemas.openxmlformats.org/officeDocument/2006/relationships/hyperlink" Target="https://psu.mediaspace.kaltura.com/media/Improving%20Recruitment%20and%20Retention%20of%20State%20Vocational%20Rehabilitation%20Counselors%20Final/1_k8qszlc5"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BDAA-CB89-DE11-4336-1F7A7FD4E54E}"/>
              </a:ext>
            </a:extLst>
          </p:cNvPr>
          <p:cNvSpPr>
            <a:spLocks noGrp="1"/>
          </p:cNvSpPr>
          <p:nvPr>
            <p:ph type="title"/>
          </p:nvPr>
        </p:nvSpPr>
        <p:spPr>
          <a:xfrm>
            <a:off x="457200" y="763675"/>
            <a:ext cx="8229600" cy="1045027"/>
          </a:xfrm>
        </p:spPr>
        <p:txBody>
          <a:bodyPr>
            <a:normAutofit/>
          </a:bodyPr>
          <a:lstStyle/>
          <a:p>
            <a:pPr algn="ctr"/>
            <a:r>
              <a:rPr lang="en-US" dirty="0">
                <a:latin typeface="Gill Sans Light" panose="020B0302020104020203" pitchFamily="34" charset="-79"/>
                <a:cs typeface="Gill Sans Light" panose="020B0302020104020203" pitchFamily="34" charset="-79"/>
              </a:rPr>
              <a:t>Dr. Jim Herbert</a:t>
            </a:r>
          </a:p>
        </p:txBody>
      </p:sp>
      <p:sp>
        <p:nvSpPr>
          <p:cNvPr id="3" name="Content Placeholder 2">
            <a:extLst>
              <a:ext uri="{FF2B5EF4-FFF2-40B4-BE49-F238E27FC236}">
                <a16:creationId xmlns:a16="http://schemas.microsoft.com/office/drawing/2014/main" id="{8CEC0CD5-7BEF-775C-0BDB-D7C938ADE1CF}"/>
              </a:ext>
            </a:extLst>
          </p:cNvPr>
          <p:cNvSpPr>
            <a:spLocks noGrp="1"/>
          </p:cNvSpPr>
          <p:nvPr>
            <p:ph sz="half" idx="1"/>
          </p:nvPr>
        </p:nvSpPr>
        <p:spPr/>
        <p:txBody>
          <a:bodyPr>
            <a:normAutofit/>
          </a:bodyPr>
          <a:lstStyle/>
          <a:p>
            <a:pPr marL="109728" indent="0" algn="ctr">
              <a:buNone/>
            </a:pPr>
            <a:r>
              <a:rPr lang="en-US" sz="3600" dirty="0">
                <a:latin typeface="Gill Sans Light"/>
              </a:rPr>
              <a:t>“Counselor Intent to Remain or Leave the State Vocational Rehabilitation Program”</a:t>
            </a:r>
            <a:endParaRPr lang="en-US" sz="3600" dirty="0"/>
          </a:p>
        </p:txBody>
      </p:sp>
      <p:pic>
        <p:nvPicPr>
          <p:cNvPr id="7" name="Content Placeholder 6" descr="A person in a suit smiling&#10;&#10;Description automatically generated">
            <a:extLst>
              <a:ext uri="{FF2B5EF4-FFF2-40B4-BE49-F238E27FC236}">
                <a16:creationId xmlns:a16="http://schemas.microsoft.com/office/drawing/2014/main" id="{69DDEE5F-34D4-0C6E-FE68-C3678EC6DEF8}"/>
              </a:ext>
            </a:extLst>
          </p:cNvPr>
          <p:cNvPicPr>
            <a:picLocks noGrp="1" noChangeAspect="1"/>
          </p:cNvPicPr>
          <p:nvPr>
            <p:ph sz="half" idx="2"/>
          </p:nvPr>
        </p:nvPicPr>
        <p:blipFill>
          <a:blip r:embed="rId3"/>
          <a:stretch>
            <a:fillRect/>
          </a:stretch>
        </p:blipFill>
        <p:spPr>
          <a:xfrm>
            <a:off x="4857115" y="2249488"/>
            <a:ext cx="3620769" cy="4525962"/>
          </a:xfrm>
        </p:spPr>
      </p:pic>
      <p:sp>
        <p:nvSpPr>
          <p:cNvPr id="5" name="Slide Number Placeholder 4">
            <a:extLst>
              <a:ext uri="{FF2B5EF4-FFF2-40B4-BE49-F238E27FC236}">
                <a16:creationId xmlns:a16="http://schemas.microsoft.com/office/drawing/2014/main" id="{C850957C-1D6D-9A6D-D258-F53D6C6E418E}"/>
              </a:ext>
            </a:extLst>
          </p:cNvPr>
          <p:cNvSpPr>
            <a:spLocks noGrp="1"/>
          </p:cNvSpPr>
          <p:nvPr>
            <p:ph type="sldNum" sz="quarter" idx="12"/>
          </p:nvPr>
        </p:nvSpPr>
        <p:spPr/>
        <p:txBody>
          <a:bodyPr/>
          <a:lstStyle/>
          <a:p>
            <a:fld id="{7A859DC2-7C2F-984E-B136-C5491C11450A}" type="slidenum">
              <a:rPr lang="en-US" smtClean="0"/>
              <a:pPr/>
              <a:t>1</a:t>
            </a:fld>
            <a:endParaRPr lang="en-US"/>
          </a:p>
        </p:txBody>
      </p:sp>
    </p:spTree>
    <p:extLst>
      <p:ext uri="{BB962C8B-B14F-4D97-AF65-F5344CB8AC3E}">
        <p14:creationId xmlns:p14="http://schemas.microsoft.com/office/powerpoint/2010/main" val="226554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BF80F-AC45-DEC3-75DE-E363531AB169}"/>
              </a:ext>
            </a:extLst>
          </p:cNvPr>
          <p:cNvSpPr>
            <a:spLocks noGrp="1"/>
          </p:cNvSpPr>
          <p:nvPr>
            <p:ph type="title"/>
          </p:nvPr>
        </p:nvSpPr>
        <p:spPr>
          <a:xfrm>
            <a:off x="484584" y="512064"/>
            <a:ext cx="7053542" cy="932688"/>
          </a:xfrm>
        </p:spPr>
        <p:txBody>
          <a:bodyPr>
            <a:normAutofit/>
          </a:bodyPr>
          <a:lstStyle/>
          <a:p>
            <a:r>
              <a:rPr lang="en-US" sz="3200" u="sng" dirty="0">
                <a:latin typeface="Gill Sans Light" panose="020B0302020104020203" pitchFamily="34" charset="-79"/>
                <a:cs typeface="Gill Sans Light" panose="020B0302020104020203" pitchFamily="34" charset="-79"/>
              </a:rPr>
              <a:t>Defining Outcome Variables</a:t>
            </a:r>
            <a:r>
              <a:rPr lang="en-US" sz="3200" dirty="0">
                <a:latin typeface="Gill Sans Light" panose="020B0302020104020203" pitchFamily="34" charset="-79"/>
                <a:cs typeface="Gill Sans Light" panose="020B0302020104020203" pitchFamily="34" charset="-79"/>
              </a:rPr>
              <a:t> </a:t>
            </a:r>
            <a:r>
              <a:rPr lang="en-US" sz="2400" dirty="0">
                <a:latin typeface="Gill Sans Light" panose="020B0302020104020203" pitchFamily="34" charset="-79"/>
                <a:cs typeface="Gill Sans Light" panose="020B0302020104020203" pitchFamily="34" charset="-79"/>
              </a:rPr>
              <a:t>(continued-3)</a:t>
            </a:r>
            <a:endParaRPr lang="en-US" sz="2400" u="sng" dirty="0">
              <a:latin typeface="Gill Sans Light" panose="020B0302020104020203" pitchFamily="34" charset="-79"/>
              <a:cs typeface="Gill Sans Light" panose="020B0302020104020203" pitchFamily="34" charset="-79"/>
            </a:endParaRPr>
          </a:p>
        </p:txBody>
      </p:sp>
      <p:sp>
        <p:nvSpPr>
          <p:cNvPr id="3" name="Content Placeholder 2">
            <a:extLst>
              <a:ext uri="{FF2B5EF4-FFF2-40B4-BE49-F238E27FC236}">
                <a16:creationId xmlns:a16="http://schemas.microsoft.com/office/drawing/2014/main" id="{C60AC176-1168-D470-E648-371E7E4756B2}"/>
              </a:ext>
            </a:extLst>
          </p:cNvPr>
          <p:cNvSpPr>
            <a:spLocks noGrp="1"/>
          </p:cNvSpPr>
          <p:nvPr>
            <p:ph idx="1"/>
          </p:nvPr>
        </p:nvSpPr>
        <p:spPr>
          <a:xfrm>
            <a:off x="338667" y="1335024"/>
            <a:ext cx="8805333" cy="4901183"/>
          </a:xfrm>
        </p:spPr>
        <p:txBody>
          <a:bodyPr>
            <a:normAutofit/>
          </a:bodyPr>
          <a:lstStyle/>
          <a:p>
            <a:pPr marL="411480" lvl="1" indent="0">
              <a:buNone/>
            </a:pPr>
            <a:endParaRPr lang="en-US" dirty="0">
              <a:latin typeface="Gill Sans Light" panose="020B0302020104020203" pitchFamily="34" charset="-79"/>
              <a:cs typeface="Gill Sans Light" panose="020B0302020104020203" pitchFamily="34" charset="-79"/>
            </a:endParaRPr>
          </a:p>
          <a:p>
            <a:r>
              <a:rPr lang="en-US" dirty="0">
                <a:solidFill>
                  <a:srgbClr val="FF0000"/>
                </a:solidFill>
                <a:latin typeface="Gill Sans Light" panose="020B0302020104020203" pitchFamily="34" charset="-79"/>
                <a:cs typeface="Gill Sans Light" panose="020B0302020104020203" pitchFamily="34" charset="-79"/>
              </a:rPr>
              <a:t>Job Satisfaction </a:t>
            </a:r>
            <a:r>
              <a:rPr lang="en-US" dirty="0">
                <a:latin typeface="Gill Sans Light" panose="020B0302020104020203" pitchFamily="34" charset="-79"/>
                <a:cs typeface="Gill Sans Light" panose="020B0302020104020203" pitchFamily="34" charset="-79"/>
              </a:rPr>
              <a:t>(3 items) (r=.89) </a:t>
            </a:r>
          </a:p>
          <a:p>
            <a:pPr marL="109728" indent="0">
              <a:buNone/>
            </a:pPr>
            <a:r>
              <a:rPr lang="en-US" dirty="0">
                <a:latin typeface="Gill Sans Light" panose="020B0302020104020203" pitchFamily="34" charset="-79"/>
                <a:cs typeface="Gill Sans Light" panose="020B0302020104020203" pitchFamily="34" charset="-79"/>
              </a:rPr>
              <a:t>  Global indicator of one’s satisfaction about their job</a:t>
            </a:r>
          </a:p>
          <a:p>
            <a:endParaRPr lang="en-US" dirty="0">
              <a:latin typeface="Gill Sans Light" panose="020B0302020104020203" pitchFamily="34" charset="-79"/>
              <a:cs typeface="Gill Sans Light" panose="020B0302020104020203" pitchFamily="34" charset="-79"/>
            </a:endParaRPr>
          </a:p>
          <a:p>
            <a:r>
              <a:rPr lang="en-US" dirty="0">
                <a:solidFill>
                  <a:srgbClr val="FF0000"/>
                </a:solidFill>
                <a:latin typeface="Gill Sans Light" panose="020B0302020104020203" pitchFamily="34" charset="-79"/>
                <a:cs typeface="Gill Sans Light" panose="020B0302020104020203" pitchFamily="34" charset="-79"/>
              </a:rPr>
              <a:t>Turnover Intent </a:t>
            </a:r>
            <a:r>
              <a:rPr lang="en-US" dirty="0">
                <a:latin typeface="Gill Sans Light" panose="020B0302020104020203" pitchFamily="34" charset="-79"/>
                <a:cs typeface="Gill Sans Light" panose="020B0302020104020203" pitchFamily="34" charset="-79"/>
              </a:rPr>
              <a:t>(3 items) (r=.85) </a:t>
            </a:r>
          </a:p>
          <a:p>
            <a:pPr marL="109728" indent="0">
              <a:buNone/>
            </a:pPr>
            <a:r>
              <a:rPr lang="en-US" dirty="0">
                <a:latin typeface="Gill Sans Light" panose="020B0302020104020203" pitchFamily="34" charset="-79"/>
                <a:cs typeface="Gill Sans Light" panose="020B0302020104020203" pitchFamily="34" charset="-79"/>
              </a:rPr>
              <a:t>   Intention to leave job within next 12 months</a:t>
            </a:r>
          </a:p>
          <a:p>
            <a:pPr lvl="1"/>
            <a:endParaRPr lang="en-US" dirty="0">
              <a:latin typeface="Gill Sans Light" panose="020B0302020104020203" pitchFamily="34" charset="-79"/>
              <a:cs typeface="Gill Sans Light" panose="020B0302020104020203" pitchFamily="34" charset="-79"/>
            </a:endParaRPr>
          </a:p>
          <a:p>
            <a:r>
              <a:rPr lang="en-US" dirty="0">
                <a:solidFill>
                  <a:srgbClr val="FF0000"/>
                </a:solidFill>
                <a:latin typeface="Gill Sans Light" panose="020B0302020104020203" pitchFamily="34" charset="-79"/>
                <a:cs typeface="Gill Sans Light" panose="020B0302020104020203" pitchFamily="34" charset="-79"/>
              </a:rPr>
              <a:t>Job Performance </a:t>
            </a:r>
            <a:r>
              <a:rPr lang="en-US" dirty="0">
                <a:latin typeface="Gill Sans Light" panose="020B0302020104020203" pitchFamily="34" charset="-79"/>
                <a:cs typeface="Gill Sans Light" panose="020B0302020104020203" pitchFamily="34" charset="-79"/>
              </a:rPr>
              <a:t>(4 items) (r=.92) </a:t>
            </a:r>
          </a:p>
          <a:p>
            <a:pPr marL="109728" indent="0">
              <a:buNone/>
            </a:pPr>
            <a:r>
              <a:rPr lang="en-US" dirty="0">
                <a:latin typeface="Gill Sans Light" panose="020B0302020104020203" pitchFamily="34" charset="-79"/>
                <a:cs typeface="Gill Sans Light" panose="020B0302020104020203" pitchFamily="34" charset="-79"/>
              </a:rPr>
              <a:t>   How well carry out job related tasks as expected</a:t>
            </a:r>
          </a:p>
          <a:p>
            <a:pPr marL="411480" lvl="1" indent="0">
              <a:buNone/>
            </a:pPr>
            <a:endParaRPr lang="en-US" dirty="0">
              <a:latin typeface="Gill Sans Light" panose="020B0302020104020203" pitchFamily="34" charset="-79"/>
              <a:cs typeface="Gill Sans Light" panose="020B0302020104020203" pitchFamily="34" charset="-79"/>
            </a:endParaRPr>
          </a:p>
          <a:p>
            <a:pPr marL="0" indent="0">
              <a:buNone/>
            </a:pPr>
            <a:endParaRPr lang="en-US" dirty="0">
              <a:latin typeface="Gill Sans Light" panose="020B0302020104020203" pitchFamily="34" charset="-79"/>
              <a:cs typeface="Gill Sans Light" panose="020B0302020104020203" pitchFamily="34" charset="-79"/>
            </a:endParaRPr>
          </a:p>
        </p:txBody>
      </p:sp>
    </p:spTree>
    <p:extLst>
      <p:ext uri="{BB962C8B-B14F-4D97-AF65-F5344CB8AC3E}">
        <p14:creationId xmlns:p14="http://schemas.microsoft.com/office/powerpoint/2010/main" val="331924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E672F-39E4-D6A3-3F4D-4EC4A8D9975E}"/>
              </a:ext>
            </a:extLst>
          </p:cNvPr>
          <p:cNvSpPr>
            <a:spLocks noGrp="1"/>
          </p:cNvSpPr>
          <p:nvPr>
            <p:ph type="title"/>
          </p:nvPr>
        </p:nvSpPr>
        <p:spPr>
          <a:xfrm>
            <a:off x="484584" y="1004207"/>
            <a:ext cx="7053542" cy="538844"/>
          </a:xfrm>
        </p:spPr>
        <p:txBody>
          <a:bodyPr>
            <a:normAutofit fontScale="90000"/>
          </a:bodyPr>
          <a:lstStyle/>
          <a:p>
            <a:r>
              <a:rPr lang="en-US" u="sng" dirty="0">
                <a:latin typeface="Gill Sans Light" panose="020B0302020104020203" pitchFamily="34" charset="-79"/>
                <a:cs typeface="Gill Sans Light" panose="020B0302020104020203" pitchFamily="34" charset="-79"/>
              </a:rPr>
              <a:t>Prediction Model </a:t>
            </a:r>
          </a:p>
        </p:txBody>
      </p:sp>
      <p:sp>
        <p:nvSpPr>
          <p:cNvPr id="5" name="Rectangle 2">
            <a:extLst>
              <a:ext uri="{FF2B5EF4-FFF2-40B4-BE49-F238E27FC236}">
                <a16:creationId xmlns:a16="http://schemas.microsoft.com/office/drawing/2014/main" id="{A917A8C9-C19E-7310-CC30-64274D9E9B62}"/>
              </a:ext>
            </a:extLst>
          </p:cNvPr>
          <p:cNvSpPr>
            <a:spLocks noChangeArrowheads="1"/>
          </p:cNvSpPr>
          <p:nvPr/>
        </p:nvSpPr>
        <p:spPr bwMode="auto">
          <a:xfrm>
            <a:off x="800100" y="893194"/>
            <a:ext cx="180523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sp>
        <p:nvSpPr>
          <p:cNvPr id="6" name="Rectangle 3">
            <a:extLst>
              <a:ext uri="{FF2B5EF4-FFF2-40B4-BE49-F238E27FC236}">
                <a16:creationId xmlns:a16="http://schemas.microsoft.com/office/drawing/2014/main" id="{F42949B0-8D5B-03DD-CF9B-9B40774A0902}"/>
              </a:ext>
            </a:extLst>
          </p:cNvPr>
          <p:cNvSpPr>
            <a:spLocks noChangeArrowheads="1"/>
          </p:cNvSpPr>
          <p:nvPr/>
        </p:nvSpPr>
        <p:spPr bwMode="auto">
          <a:xfrm flipV="1">
            <a:off x="800100" y="2450395"/>
            <a:ext cx="180523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sp>
        <p:nvSpPr>
          <p:cNvPr id="3" name="Oval 2">
            <a:extLst>
              <a:ext uri="{FF2B5EF4-FFF2-40B4-BE49-F238E27FC236}">
                <a16:creationId xmlns:a16="http://schemas.microsoft.com/office/drawing/2014/main" id="{D97C19FE-B4AC-3C0D-41E5-2B1E6F459F69}"/>
              </a:ext>
            </a:extLst>
          </p:cNvPr>
          <p:cNvSpPr/>
          <p:nvPr/>
        </p:nvSpPr>
        <p:spPr>
          <a:xfrm>
            <a:off x="314960" y="1866146"/>
            <a:ext cx="1930942" cy="17692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err="1">
                <a:solidFill>
                  <a:schemeClr val="tx1"/>
                </a:solidFill>
                <a:latin typeface="Gill Sans Light" panose="020B0302020104020203" pitchFamily="34" charset="-79"/>
                <a:cs typeface="Gill Sans Light" panose="020B0302020104020203" pitchFamily="34" charset="-79"/>
              </a:rPr>
              <a:t>OrganizationalCareer</a:t>
            </a:r>
            <a:r>
              <a:rPr lang="en-US" sz="1600" dirty="0">
                <a:solidFill>
                  <a:schemeClr val="tx1"/>
                </a:solidFill>
                <a:latin typeface="Gill Sans Light" panose="020B0302020104020203" pitchFamily="34" charset="-79"/>
                <a:cs typeface="Gill Sans Light" panose="020B0302020104020203" pitchFamily="34" charset="-79"/>
              </a:rPr>
              <a:t> Support</a:t>
            </a:r>
          </a:p>
        </p:txBody>
      </p:sp>
      <p:sp>
        <p:nvSpPr>
          <p:cNvPr id="4" name="Oval 3">
            <a:extLst>
              <a:ext uri="{FF2B5EF4-FFF2-40B4-BE49-F238E27FC236}">
                <a16:creationId xmlns:a16="http://schemas.microsoft.com/office/drawing/2014/main" id="{11DAB7C4-2DB5-751C-B01E-3317E391A02F}"/>
              </a:ext>
            </a:extLst>
          </p:cNvPr>
          <p:cNvSpPr/>
          <p:nvPr/>
        </p:nvSpPr>
        <p:spPr>
          <a:xfrm>
            <a:off x="2856287" y="3020184"/>
            <a:ext cx="1428750" cy="13785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Gill Sans Light" panose="020B0302020104020203" pitchFamily="34" charset="-79"/>
                <a:cs typeface="Gill Sans Light" panose="020B0302020104020203" pitchFamily="34" charset="-79"/>
              </a:rPr>
              <a:t>Hopeful</a:t>
            </a:r>
            <a:br>
              <a:rPr lang="en-US" sz="1600" dirty="0">
                <a:solidFill>
                  <a:schemeClr val="tx1"/>
                </a:solidFill>
                <a:latin typeface="Gill Sans Light" panose="020B0302020104020203" pitchFamily="34" charset="-79"/>
                <a:cs typeface="Gill Sans Light" panose="020B0302020104020203" pitchFamily="34" charset="-79"/>
              </a:rPr>
            </a:br>
            <a:r>
              <a:rPr lang="en-US" sz="1600" dirty="0">
                <a:solidFill>
                  <a:schemeClr val="tx1"/>
                </a:solidFill>
                <a:latin typeface="Gill Sans Light" panose="020B0302020104020203" pitchFamily="34" charset="-79"/>
                <a:cs typeface="Gill Sans Light" panose="020B0302020104020203" pitchFamily="34" charset="-79"/>
              </a:rPr>
              <a:t>Career</a:t>
            </a:r>
          </a:p>
          <a:p>
            <a:pPr algn="ctr">
              <a:defRPr/>
            </a:pPr>
            <a:r>
              <a:rPr lang="en-US" sz="1600" dirty="0">
                <a:solidFill>
                  <a:schemeClr val="tx1"/>
                </a:solidFill>
                <a:latin typeface="Gill Sans Light" panose="020B0302020104020203" pitchFamily="34" charset="-79"/>
                <a:cs typeface="Gill Sans Light" panose="020B0302020104020203" pitchFamily="34" charset="-79"/>
              </a:rPr>
              <a:t>State</a:t>
            </a:r>
          </a:p>
        </p:txBody>
      </p:sp>
      <p:sp>
        <p:nvSpPr>
          <p:cNvPr id="7" name="Oval 6">
            <a:extLst>
              <a:ext uri="{FF2B5EF4-FFF2-40B4-BE49-F238E27FC236}">
                <a16:creationId xmlns:a16="http://schemas.microsoft.com/office/drawing/2014/main" id="{A4D1B60A-15B4-5093-CF60-664E4C49505F}"/>
              </a:ext>
            </a:extLst>
          </p:cNvPr>
          <p:cNvSpPr/>
          <p:nvPr/>
        </p:nvSpPr>
        <p:spPr>
          <a:xfrm>
            <a:off x="6898098" y="1281206"/>
            <a:ext cx="1761317" cy="14461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Gill Sans Light" panose="020B0302020104020203" pitchFamily="34" charset="-79"/>
                <a:cs typeface="Gill Sans Light" panose="020B0302020104020203" pitchFamily="34" charset="-79"/>
              </a:rPr>
              <a:t>Job Satisfaction</a:t>
            </a:r>
          </a:p>
        </p:txBody>
      </p:sp>
      <p:cxnSp>
        <p:nvCxnSpPr>
          <p:cNvPr id="8" name="Straight Arrow Connector 7">
            <a:extLst>
              <a:ext uri="{FF2B5EF4-FFF2-40B4-BE49-F238E27FC236}">
                <a16:creationId xmlns:a16="http://schemas.microsoft.com/office/drawing/2014/main" id="{CF9F656B-CF4A-06B7-3A6C-B2EA1CD4A232}"/>
              </a:ext>
            </a:extLst>
          </p:cNvPr>
          <p:cNvCxnSpPr>
            <a:cxnSpLocks/>
            <a:stCxn id="4" idx="6"/>
            <a:endCxn id="11" idx="2"/>
          </p:cNvCxnSpPr>
          <p:nvPr/>
        </p:nvCxnSpPr>
        <p:spPr>
          <a:xfrm flipV="1">
            <a:off x="4285037" y="3706262"/>
            <a:ext cx="655449" cy="320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ACBA8A8-34A3-2B7F-C232-5E824DB3FC74}"/>
              </a:ext>
            </a:extLst>
          </p:cNvPr>
          <p:cNvSpPr/>
          <p:nvPr/>
        </p:nvSpPr>
        <p:spPr>
          <a:xfrm>
            <a:off x="314960" y="3899998"/>
            <a:ext cx="1911389" cy="17692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Gill Sans Light" panose="020B0302020104020203" pitchFamily="34" charset="-79"/>
                <a:cs typeface="Gill Sans Light" panose="020B0302020104020203" pitchFamily="34" charset="-79"/>
              </a:rPr>
              <a:t>Supervisor Support</a:t>
            </a:r>
          </a:p>
        </p:txBody>
      </p:sp>
      <p:sp>
        <p:nvSpPr>
          <p:cNvPr id="11" name="Oval 10">
            <a:extLst>
              <a:ext uri="{FF2B5EF4-FFF2-40B4-BE49-F238E27FC236}">
                <a16:creationId xmlns:a16="http://schemas.microsoft.com/office/drawing/2014/main" id="{23C175A7-1B08-187B-AAED-2583BAF38D56}"/>
              </a:ext>
            </a:extLst>
          </p:cNvPr>
          <p:cNvSpPr/>
          <p:nvPr/>
        </p:nvSpPr>
        <p:spPr>
          <a:xfrm>
            <a:off x="4940486" y="3020184"/>
            <a:ext cx="1429881" cy="13721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600" dirty="0">
                <a:solidFill>
                  <a:schemeClr val="tx1"/>
                </a:solidFill>
                <a:latin typeface="Gill Sans Light" panose="020B0302020104020203" pitchFamily="34" charset="-79"/>
                <a:cs typeface="Gill Sans Light" panose="020B0302020104020203" pitchFamily="34" charset="-79"/>
              </a:rPr>
              <a:t>Work</a:t>
            </a:r>
          </a:p>
          <a:p>
            <a:pPr algn="ctr">
              <a:defRPr/>
            </a:pPr>
            <a:r>
              <a:rPr lang="en-US" sz="1600" dirty="0">
                <a:solidFill>
                  <a:schemeClr val="tx1"/>
                </a:solidFill>
                <a:latin typeface="Gill Sans Light" panose="020B0302020104020203" pitchFamily="34" charset="-79"/>
                <a:cs typeface="Gill Sans Light" panose="020B0302020104020203" pitchFamily="34" charset="-79"/>
              </a:rPr>
              <a:t>Engagement</a:t>
            </a:r>
          </a:p>
        </p:txBody>
      </p:sp>
      <p:sp>
        <p:nvSpPr>
          <p:cNvPr id="12" name="Oval 11">
            <a:extLst>
              <a:ext uri="{FF2B5EF4-FFF2-40B4-BE49-F238E27FC236}">
                <a16:creationId xmlns:a16="http://schemas.microsoft.com/office/drawing/2014/main" id="{C36302D6-F75F-9EFD-950A-B808B97A4C86}"/>
              </a:ext>
            </a:extLst>
          </p:cNvPr>
          <p:cNvSpPr/>
          <p:nvPr/>
        </p:nvSpPr>
        <p:spPr>
          <a:xfrm>
            <a:off x="6979621" y="2915690"/>
            <a:ext cx="1734860" cy="14766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Gill Sans Light" panose="020B0302020104020203" pitchFamily="34" charset="-79"/>
                <a:cs typeface="Gill Sans Light" panose="020B0302020104020203" pitchFamily="34" charset="-79"/>
              </a:rPr>
              <a:t>Turnover Intention</a:t>
            </a:r>
          </a:p>
        </p:txBody>
      </p:sp>
      <p:sp>
        <p:nvSpPr>
          <p:cNvPr id="13" name="Oval 12">
            <a:extLst>
              <a:ext uri="{FF2B5EF4-FFF2-40B4-BE49-F238E27FC236}">
                <a16:creationId xmlns:a16="http://schemas.microsoft.com/office/drawing/2014/main" id="{FDB79E7A-FD47-731C-16FF-4F4035D89E19}"/>
              </a:ext>
            </a:extLst>
          </p:cNvPr>
          <p:cNvSpPr/>
          <p:nvPr/>
        </p:nvSpPr>
        <p:spPr>
          <a:xfrm>
            <a:off x="6979621" y="4663484"/>
            <a:ext cx="1734860" cy="14766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600" dirty="0">
                <a:solidFill>
                  <a:schemeClr val="tx1"/>
                </a:solidFill>
                <a:latin typeface="Gill Sans Light" panose="020B0302020104020203" pitchFamily="34" charset="-79"/>
                <a:cs typeface="Gill Sans Light" panose="020B0302020104020203" pitchFamily="34" charset="-79"/>
              </a:rPr>
              <a:t>Job Performance</a:t>
            </a:r>
          </a:p>
        </p:txBody>
      </p:sp>
      <p:cxnSp>
        <p:nvCxnSpPr>
          <p:cNvPr id="14" name="Straight Arrow Connector 13">
            <a:extLst>
              <a:ext uri="{FF2B5EF4-FFF2-40B4-BE49-F238E27FC236}">
                <a16:creationId xmlns:a16="http://schemas.microsoft.com/office/drawing/2014/main" id="{6273609C-61E8-33F5-9820-1151E1A63D7E}"/>
              </a:ext>
            </a:extLst>
          </p:cNvPr>
          <p:cNvCxnSpPr>
            <a:cxnSpLocks/>
            <a:stCxn id="11" idx="6"/>
          </p:cNvCxnSpPr>
          <p:nvPr/>
        </p:nvCxnSpPr>
        <p:spPr>
          <a:xfrm>
            <a:off x="6370367" y="3706262"/>
            <a:ext cx="60925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4D0CD00-492C-940A-AF38-DE92B3AA338E}"/>
              </a:ext>
            </a:extLst>
          </p:cNvPr>
          <p:cNvCxnSpPr>
            <a:cxnSpLocks/>
            <a:stCxn id="11" idx="7"/>
            <a:endCxn id="7" idx="2"/>
          </p:cNvCxnSpPr>
          <p:nvPr/>
        </p:nvCxnSpPr>
        <p:spPr>
          <a:xfrm flipV="1">
            <a:off x="6160966" y="2004300"/>
            <a:ext cx="737132" cy="121683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5FABE26-BB98-19BF-696A-7C16AB95355F}"/>
              </a:ext>
            </a:extLst>
          </p:cNvPr>
          <p:cNvCxnSpPr>
            <a:cxnSpLocks/>
            <a:stCxn id="11" idx="5"/>
          </p:cNvCxnSpPr>
          <p:nvPr/>
        </p:nvCxnSpPr>
        <p:spPr>
          <a:xfrm>
            <a:off x="6160966" y="4191392"/>
            <a:ext cx="818655" cy="100696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8FF23E8-9B0B-F387-8E14-71C770711EE0}"/>
              </a:ext>
            </a:extLst>
          </p:cNvPr>
          <p:cNvCxnSpPr>
            <a:cxnSpLocks/>
            <a:endCxn id="4" idx="1"/>
          </p:cNvCxnSpPr>
          <p:nvPr/>
        </p:nvCxnSpPr>
        <p:spPr>
          <a:xfrm>
            <a:off x="2245901" y="2871299"/>
            <a:ext cx="819622" cy="35077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9A2C2B2-73FF-AC5B-A226-243F568E3EA8}"/>
              </a:ext>
            </a:extLst>
          </p:cNvPr>
          <p:cNvCxnSpPr>
            <a:cxnSpLocks/>
          </p:cNvCxnSpPr>
          <p:nvPr/>
        </p:nvCxnSpPr>
        <p:spPr>
          <a:xfrm flipV="1">
            <a:off x="2226349" y="4131678"/>
            <a:ext cx="767096" cy="53164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02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870A-5699-F59D-4F12-D9A9151D1B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78924C-028E-63B9-15C3-A19C2BF6E7A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40A3880-B0F1-3621-FE0F-EFB98D9AB3AC}"/>
              </a:ext>
            </a:extLst>
          </p:cNvPr>
          <p:cNvSpPr>
            <a:spLocks noGrp="1"/>
          </p:cNvSpPr>
          <p:nvPr>
            <p:ph type="sldNum" sz="quarter" idx="12"/>
          </p:nvPr>
        </p:nvSpPr>
        <p:spPr/>
        <p:txBody>
          <a:bodyPr/>
          <a:lstStyle/>
          <a:p>
            <a:fld id="{7A859DC2-7C2F-984E-B136-C5491C11450A}" type="slidenum">
              <a:rPr lang="en-US" smtClean="0"/>
              <a:pPr/>
              <a:t>12</a:t>
            </a:fld>
            <a:endParaRPr lang="en-US"/>
          </a:p>
        </p:txBody>
      </p:sp>
      <p:pic>
        <p:nvPicPr>
          <p:cNvPr id="5" name="Picture 4">
            <a:extLst>
              <a:ext uri="{FF2B5EF4-FFF2-40B4-BE49-F238E27FC236}">
                <a16:creationId xmlns:a16="http://schemas.microsoft.com/office/drawing/2014/main" id="{8E8BD62B-5121-F9F8-EE65-B301973A2006}"/>
              </a:ext>
            </a:extLst>
          </p:cNvPr>
          <p:cNvPicPr>
            <a:picLocks noChangeAspect="1"/>
          </p:cNvPicPr>
          <p:nvPr/>
        </p:nvPicPr>
        <p:blipFill>
          <a:blip r:embed="rId3"/>
          <a:stretch>
            <a:fillRect/>
          </a:stretch>
        </p:blipFill>
        <p:spPr>
          <a:xfrm>
            <a:off x="0" y="368032"/>
            <a:ext cx="9144000" cy="6487696"/>
          </a:xfrm>
          <a:prstGeom prst="rect">
            <a:avLst/>
          </a:prstGeom>
        </p:spPr>
      </p:pic>
    </p:spTree>
    <p:extLst>
      <p:ext uri="{BB962C8B-B14F-4D97-AF65-F5344CB8AC3E}">
        <p14:creationId xmlns:p14="http://schemas.microsoft.com/office/powerpoint/2010/main" val="2662790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2F52-1AAA-5F42-A637-F36C49F03828}"/>
              </a:ext>
            </a:extLst>
          </p:cNvPr>
          <p:cNvSpPr>
            <a:spLocks noGrp="1"/>
          </p:cNvSpPr>
          <p:nvPr>
            <p:ph type="title"/>
          </p:nvPr>
        </p:nvSpPr>
        <p:spPr>
          <a:xfrm>
            <a:off x="457200" y="516836"/>
            <a:ext cx="8229600" cy="596348"/>
          </a:xfrm>
        </p:spPr>
        <p:txBody>
          <a:bodyPr>
            <a:normAutofit fontScale="90000"/>
          </a:bodyPr>
          <a:lstStyle/>
          <a:p>
            <a:r>
              <a:rPr lang="en-US" sz="4000" b="0" i="0" u="sng" dirty="0">
                <a:latin typeface="Gill Sans Light" panose="020B0302020104020203" pitchFamily="34" charset="-79"/>
                <a:cs typeface="Gill Sans Light" panose="020B0302020104020203" pitchFamily="34" charset="-79"/>
              </a:rPr>
              <a:t>Sample Demographics </a:t>
            </a:r>
            <a:r>
              <a:rPr lang="en-US" sz="4000" b="0" i="0" dirty="0">
                <a:latin typeface="Gill Sans Light" panose="020B0302020104020203" pitchFamily="34" charset="-79"/>
                <a:cs typeface="Gill Sans Light" panose="020B0302020104020203" pitchFamily="34" charset="-79"/>
              </a:rPr>
              <a:t>(n=465)</a:t>
            </a:r>
            <a:endParaRPr lang="en-US" dirty="0"/>
          </a:p>
        </p:txBody>
      </p:sp>
      <p:graphicFrame>
        <p:nvGraphicFramePr>
          <p:cNvPr id="5" name="Content Placeholder 4">
            <a:extLst>
              <a:ext uri="{FF2B5EF4-FFF2-40B4-BE49-F238E27FC236}">
                <a16:creationId xmlns:a16="http://schemas.microsoft.com/office/drawing/2014/main" id="{6EB1464C-7A6E-C971-3A70-2870F587F26D}"/>
              </a:ext>
            </a:extLst>
          </p:cNvPr>
          <p:cNvGraphicFramePr>
            <a:graphicFrameLocks noGrp="1"/>
          </p:cNvGraphicFramePr>
          <p:nvPr>
            <p:ph idx="1"/>
            <p:extLst>
              <p:ext uri="{D42A27DB-BD31-4B8C-83A1-F6EECF244321}">
                <p14:modId xmlns:p14="http://schemas.microsoft.com/office/powerpoint/2010/main" val="2977227737"/>
              </p:ext>
            </p:extLst>
          </p:nvPr>
        </p:nvGraphicFramePr>
        <p:xfrm>
          <a:off x="0" y="1325219"/>
          <a:ext cx="9144000" cy="5981088"/>
        </p:xfrm>
        <a:graphic>
          <a:graphicData uri="http://schemas.openxmlformats.org/drawingml/2006/table">
            <a:tbl>
              <a:tblPr firstRow="1" bandRow="1">
                <a:tableStyleId>{5C22544A-7EE6-4342-B048-85BDC9FD1C3A}</a:tableStyleId>
              </a:tblPr>
              <a:tblGrid>
                <a:gridCol w="2809461">
                  <a:extLst>
                    <a:ext uri="{9D8B030D-6E8A-4147-A177-3AD203B41FA5}">
                      <a16:colId xmlns:a16="http://schemas.microsoft.com/office/drawing/2014/main" val="339553501"/>
                    </a:ext>
                  </a:extLst>
                </a:gridCol>
                <a:gridCol w="2239617">
                  <a:extLst>
                    <a:ext uri="{9D8B030D-6E8A-4147-A177-3AD203B41FA5}">
                      <a16:colId xmlns:a16="http://schemas.microsoft.com/office/drawing/2014/main" val="1673947281"/>
                    </a:ext>
                  </a:extLst>
                </a:gridCol>
                <a:gridCol w="1921565">
                  <a:extLst>
                    <a:ext uri="{9D8B030D-6E8A-4147-A177-3AD203B41FA5}">
                      <a16:colId xmlns:a16="http://schemas.microsoft.com/office/drawing/2014/main" val="1740722581"/>
                    </a:ext>
                  </a:extLst>
                </a:gridCol>
                <a:gridCol w="2173357">
                  <a:extLst>
                    <a:ext uri="{9D8B030D-6E8A-4147-A177-3AD203B41FA5}">
                      <a16:colId xmlns:a16="http://schemas.microsoft.com/office/drawing/2014/main" val="242355187"/>
                    </a:ext>
                  </a:extLst>
                </a:gridCol>
              </a:tblGrid>
              <a:tr h="1560933">
                <a:tc>
                  <a:txBody>
                    <a:bodyPr/>
                    <a:lstStyle/>
                    <a:p>
                      <a:pPr algn="ctr"/>
                      <a:endParaRPr lang="en-US" sz="2800" b="0" i="0" dirty="0">
                        <a:latin typeface="Gill Sans Light" panose="020B0302020104020203" pitchFamily="34" charset="-79"/>
                        <a:cs typeface="Gill Sans Light" panose="020B0302020104020203" pitchFamily="34" charset="-79"/>
                      </a:endParaRPr>
                    </a:p>
                    <a:p>
                      <a:pPr algn="ctr"/>
                      <a:r>
                        <a:rPr lang="en-US" sz="2800" b="0" i="0" dirty="0">
                          <a:latin typeface="Gill Sans Light" panose="020B0302020104020203" pitchFamily="34" charset="-79"/>
                          <a:cs typeface="Gill Sans Light" panose="020B0302020104020203" pitchFamily="34" charset="-79"/>
                        </a:rPr>
                        <a:t>Variable</a:t>
                      </a: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p>
                      <a:pPr algn="ctr"/>
                      <a:r>
                        <a:rPr lang="en-US" sz="2800" b="0" i="0" dirty="0">
                          <a:latin typeface="Gill Sans Light" panose="020B0302020104020203" pitchFamily="34" charset="-79"/>
                          <a:cs typeface="Gill Sans Light" panose="020B0302020104020203" pitchFamily="34" charset="-79"/>
                        </a:rPr>
                        <a:t>Counselor</a:t>
                      </a:r>
                    </a:p>
                    <a:p>
                      <a:pPr algn="ctr"/>
                      <a:r>
                        <a:rPr lang="en-US" sz="2800" b="0" i="0" dirty="0">
                          <a:latin typeface="Gill Sans Light" panose="020B0302020104020203" pitchFamily="34" charset="-79"/>
                          <a:cs typeface="Gill Sans Light" panose="020B0302020104020203" pitchFamily="34" charset="-79"/>
                        </a:rPr>
                        <a:t>n=250</a:t>
                      </a: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p>
                      <a:pPr algn="ctr"/>
                      <a:r>
                        <a:rPr lang="en-US" sz="2800" b="0" i="0" dirty="0">
                          <a:latin typeface="Gill Sans Light" panose="020B0302020104020203" pitchFamily="34" charset="-79"/>
                          <a:cs typeface="Gill Sans Light" panose="020B0302020104020203" pitchFamily="34" charset="-79"/>
                        </a:rPr>
                        <a:t>Supervisor</a:t>
                      </a:r>
                    </a:p>
                    <a:p>
                      <a:pPr algn="ctr"/>
                      <a:r>
                        <a:rPr lang="en-US" sz="2800" b="0" i="0" dirty="0">
                          <a:latin typeface="Gill Sans Light" panose="020B0302020104020203" pitchFamily="34" charset="-79"/>
                          <a:cs typeface="Gill Sans Light" panose="020B0302020104020203" pitchFamily="34" charset="-79"/>
                        </a:rPr>
                        <a:t>n=99</a:t>
                      </a: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p>
                      <a:pPr algn="ctr"/>
                      <a:r>
                        <a:rPr lang="en-US" sz="2800" b="0" i="0" dirty="0" err="1">
                          <a:latin typeface="Gill Sans Light" panose="020B0302020104020203" pitchFamily="34" charset="-79"/>
                          <a:cs typeface="Gill Sans Light" panose="020B0302020104020203" pitchFamily="34" charset="-79"/>
                        </a:rPr>
                        <a:t>Administratorn</a:t>
                      </a:r>
                      <a:r>
                        <a:rPr lang="en-US" sz="2800" b="0" i="0" dirty="0">
                          <a:latin typeface="Gill Sans Light" panose="020B0302020104020203" pitchFamily="34" charset="-79"/>
                          <a:cs typeface="Gill Sans Light" panose="020B0302020104020203" pitchFamily="34" charset="-79"/>
                        </a:rPr>
                        <a:t>=105</a:t>
                      </a:r>
                    </a:p>
                  </a:txBody>
                  <a:tcPr/>
                </a:tc>
                <a:extLst>
                  <a:ext uri="{0D108BD9-81ED-4DB2-BD59-A6C34878D82A}">
                    <a16:rowId xmlns:a16="http://schemas.microsoft.com/office/drawing/2014/main" val="3017772507"/>
                  </a:ext>
                </a:extLst>
              </a:tr>
              <a:tr h="589687">
                <a:tc>
                  <a:txBody>
                    <a:bodyPr/>
                    <a:lstStyle/>
                    <a:p>
                      <a:pPr algn="l"/>
                      <a:r>
                        <a:rPr lang="en-US" sz="2800" b="0" i="0" dirty="0">
                          <a:latin typeface="Gill Sans Light" panose="020B0302020104020203" pitchFamily="34" charset="-79"/>
                          <a:cs typeface="Gill Sans Light" panose="020B0302020104020203" pitchFamily="34" charset="-79"/>
                        </a:rPr>
                        <a:t>Gender</a:t>
                      </a:r>
                    </a:p>
                  </a:txBody>
                  <a:tcPr/>
                </a:tc>
                <a:tc>
                  <a:txBody>
                    <a:bodyPr/>
                    <a:lstStyle/>
                    <a:p>
                      <a:endParaRPr lang="en-US" sz="2800" b="0" i="0">
                        <a:latin typeface="Gill Sans Light" panose="020B0302020104020203" pitchFamily="34" charset="-79"/>
                        <a:cs typeface="Gill Sans Light" panose="020B0302020104020203" pitchFamily="34" charset="-79"/>
                      </a:endParaRPr>
                    </a:p>
                  </a:txBody>
                  <a:tcPr/>
                </a:tc>
                <a:tc>
                  <a:txBody>
                    <a:bodyPr/>
                    <a:lstStyle/>
                    <a:p>
                      <a:endParaRPr lang="en-US" sz="2800" b="0" i="0">
                        <a:latin typeface="Gill Sans Light" panose="020B0302020104020203" pitchFamily="34" charset="-79"/>
                        <a:cs typeface="Gill Sans Light" panose="020B0302020104020203" pitchFamily="34" charset="-79"/>
                      </a:endParaRPr>
                    </a:p>
                  </a:txBody>
                  <a:tcPr/>
                </a:tc>
                <a:tc>
                  <a:txBody>
                    <a:bodyPr/>
                    <a:lstStyle/>
                    <a:p>
                      <a:endParaRPr lang="en-US" sz="2800" b="0" i="0">
                        <a:latin typeface="Gill Sans Light" panose="020B0302020104020203" pitchFamily="34" charset="-79"/>
                        <a:cs typeface="Gill Sans Light" panose="020B0302020104020203" pitchFamily="34" charset="-79"/>
                      </a:endParaRPr>
                    </a:p>
                  </a:txBody>
                  <a:tcPr/>
                </a:tc>
                <a:extLst>
                  <a:ext uri="{0D108BD9-81ED-4DB2-BD59-A6C34878D82A}">
                    <a16:rowId xmlns:a16="http://schemas.microsoft.com/office/drawing/2014/main" val="2839576022"/>
                  </a:ext>
                </a:extLst>
              </a:tr>
              <a:tr h="589687">
                <a:tc>
                  <a:txBody>
                    <a:bodyPr/>
                    <a:lstStyle/>
                    <a:p>
                      <a:pPr algn="l"/>
                      <a:r>
                        <a:rPr lang="en-US" sz="2800" b="0" i="0" dirty="0">
                          <a:latin typeface="Gill Sans Light" panose="020B0302020104020203" pitchFamily="34" charset="-79"/>
                          <a:cs typeface="Gill Sans Light" panose="020B0302020104020203" pitchFamily="34" charset="-79"/>
                        </a:rPr>
                        <a:t>     Female </a:t>
                      </a:r>
                    </a:p>
                  </a:txBody>
                  <a:tcPr/>
                </a:tc>
                <a:tc>
                  <a:txBody>
                    <a:bodyPr/>
                    <a:lstStyle/>
                    <a:p>
                      <a:pPr algn="ctr"/>
                      <a:r>
                        <a:rPr lang="en-US" sz="2800" b="0" i="0" dirty="0">
                          <a:latin typeface="Gill Sans Light" panose="020B0302020104020203" pitchFamily="34" charset="-79"/>
                          <a:cs typeface="Gill Sans Light" panose="020B0302020104020203" pitchFamily="34" charset="-79"/>
                        </a:rPr>
                        <a:t>82%</a:t>
                      </a:r>
                    </a:p>
                  </a:txBody>
                  <a:tcPr/>
                </a:tc>
                <a:tc>
                  <a:txBody>
                    <a:bodyPr/>
                    <a:lstStyle/>
                    <a:p>
                      <a:pPr algn="ctr"/>
                      <a:r>
                        <a:rPr lang="en-US" sz="2800" b="0" i="0" dirty="0">
                          <a:latin typeface="Gill Sans Light" panose="020B0302020104020203" pitchFamily="34" charset="-79"/>
                          <a:cs typeface="Gill Sans Light" panose="020B0302020104020203" pitchFamily="34" charset="-79"/>
                        </a:rPr>
                        <a:t>80%</a:t>
                      </a:r>
                    </a:p>
                  </a:txBody>
                  <a:tcPr/>
                </a:tc>
                <a:tc>
                  <a:txBody>
                    <a:bodyPr/>
                    <a:lstStyle/>
                    <a:p>
                      <a:pPr algn="ctr"/>
                      <a:r>
                        <a:rPr lang="en-US" sz="2800" b="0" i="0" dirty="0">
                          <a:latin typeface="Gill Sans Light" panose="020B0302020104020203" pitchFamily="34" charset="-79"/>
                          <a:cs typeface="Gill Sans Light" panose="020B0302020104020203" pitchFamily="34" charset="-79"/>
                        </a:rPr>
                        <a:t>71%</a:t>
                      </a:r>
                    </a:p>
                  </a:txBody>
                  <a:tcPr/>
                </a:tc>
                <a:extLst>
                  <a:ext uri="{0D108BD9-81ED-4DB2-BD59-A6C34878D82A}">
                    <a16:rowId xmlns:a16="http://schemas.microsoft.com/office/drawing/2014/main" val="623207239"/>
                  </a:ext>
                </a:extLst>
              </a:tr>
              <a:tr h="589687">
                <a:tc>
                  <a:txBody>
                    <a:bodyPr/>
                    <a:lstStyle/>
                    <a:p>
                      <a:r>
                        <a:rPr lang="en-US" sz="2800" b="0" i="0" dirty="0">
                          <a:latin typeface="Gill Sans Light" panose="020B0302020104020203" pitchFamily="34" charset="-79"/>
                          <a:cs typeface="Gill Sans Light" panose="020B0302020104020203" pitchFamily="34" charset="-79"/>
                        </a:rPr>
                        <a:t>     Male</a:t>
                      </a:r>
                    </a:p>
                  </a:txBody>
                  <a:tcPr/>
                </a:tc>
                <a:tc>
                  <a:txBody>
                    <a:bodyPr/>
                    <a:lstStyle/>
                    <a:p>
                      <a:pPr algn="ctr"/>
                      <a:r>
                        <a:rPr lang="en-US" sz="2800" b="0" i="0" dirty="0">
                          <a:latin typeface="Gill Sans Light" panose="020B0302020104020203" pitchFamily="34" charset="-79"/>
                          <a:cs typeface="Gill Sans Light" panose="020B0302020104020203" pitchFamily="34" charset="-79"/>
                        </a:rPr>
                        <a:t>17%</a:t>
                      </a:r>
                    </a:p>
                  </a:txBody>
                  <a:tcPr/>
                </a:tc>
                <a:tc>
                  <a:txBody>
                    <a:bodyPr/>
                    <a:lstStyle/>
                    <a:p>
                      <a:pPr algn="ctr"/>
                      <a:r>
                        <a:rPr lang="en-US" sz="2800" b="0" i="0" dirty="0">
                          <a:latin typeface="Gill Sans Light" panose="020B0302020104020203" pitchFamily="34" charset="-79"/>
                          <a:cs typeface="Gill Sans Light" panose="020B0302020104020203" pitchFamily="34" charset="-79"/>
                        </a:rPr>
                        <a:t>19%</a:t>
                      </a:r>
                    </a:p>
                  </a:txBody>
                  <a:tcPr/>
                </a:tc>
                <a:tc>
                  <a:txBody>
                    <a:bodyPr/>
                    <a:lstStyle/>
                    <a:p>
                      <a:pPr algn="ctr"/>
                      <a:r>
                        <a:rPr lang="en-US" sz="2800" b="0" i="0" dirty="0">
                          <a:latin typeface="Gill Sans Light" panose="020B0302020104020203" pitchFamily="34" charset="-79"/>
                          <a:cs typeface="Gill Sans Light" panose="020B0302020104020203" pitchFamily="34" charset="-79"/>
                        </a:rPr>
                        <a:t>28%</a:t>
                      </a:r>
                    </a:p>
                  </a:txBody>
                  <a:tcPr/>
                </a:tc>
                <a:extLst>
                  <a:ext uri="{0D108BD9-81ED-4DB2-BD59-A6C34878D82A}">
                    <a16:rowId xmlns:a16="http://schemas.microsoft.com/office/drawing/2014/main" val="626142071"/>
                  </a:ext>
                </a:extLst>
              </a:tr>
              <a:tr h="578939">
                <a:tc>
                  <a:txBody>
                    <a:bodyPr/>
                    <a:lstStyle/>
                    <a:p>
                      <a:r>
                        <a:rPr lang="en-US" sz="2800" b="0" i="0" dirty="0">
                          <a:latin typeface="Gill Sans Light" panose="020B0302020104020203" pitchFamily="34" charset="-79"/>
                          <a:cs typeface="Gill Sans Light" panose="020B0302020104020203" pitchFamily="34" charset="-79"/>
                        </a:rPr>
                        <a:t>     Transgender</a:t>
                      </a:r>
                    </a:p>
                  </a:txBody>
                  <a:tcPr/>
                </a:tc>
                <a:tc>
                  <a:txBody>
                    <a:bodyPr/>
                    <a:lstStyle/>
                    <a:p>
                      <a:pPr algn="ctr"/>
                      <a:r>
                        <a:rPr lang="en-US" sz="2800" b="0" i="0" dirty="0">
                          <a:latin typeface="Gill Sans Light" panose="020B0302020104020203" pitchFamily="34" charset="-79"/>
                          <a:cs typeface="Gill Sans Light" panose="020B0302020104020203" pitchFamily="34" charset="-79"/>
                        </a:rPr>
                        <a:t>1%</a:t>
                      </a:r>
                    </a:p>
                  </a:txBody>
                  <a:tcPr/>
                </a:tc>
                <a:tc>
                  <a:txBody>
                    <a:bodyPr/>
                    <a:lstStyle/>
                    <a:p>
                      <a:pPr algn="ctr"/>
                      <a:r>
                        <a:rPr lang="en-US" sz="2800" b="0" i="0" dirty="0">
                          <a:latin typeface="Gill Sans Light" panose="020B0302020104020203" pitchFamily="34" charset="-79"/>
                          <a:cs typeface="Gill Sans Light" panose="020B0302020104020203" pitchFamily="34" charset="-79"/>
                        </a:rPr>
                        <a:t>0%</a:t>
                      </a:r>
                    </a:p>
                  </a:txBody>
                  <a:tcPr/>
                </a:tc>
                <a:tc>
                  <a:txBody>
                    <a:bodyPr/>
                    <a:lstStyle/>
                    <a:p>
                      <a:pPr algn="ctr"/>
                      <a:r>
                        <a:rPr lang="en-US" sz="2800" b="0" i="0" dirty="0">
                          <a:latin typeface="Gill Sans Light" panose="020B0302020104020203" pitchFamily="34" charset="-79"/>
                          <a:cs typeface="Gill Sans Light" panose="020B0302020104020203" pitchFamily="34" charset="-79"/>
                        </a:rPr>
                        <a:t>1%</a:t>
                      </a:r>
                    </a:p>
                  </a:txBody>
                  <a:tcPr/>
                </a:tc>
                <a:extLst>
                  <a:ext uri="{0D108BD9-81ED-4DB2-BD59-A6C34878D82A}">
                    <a16:rowId xmlns:a16="http://schemas.microsoft.com/office/drawing/2014/main" val="3955115506"/>
                  </a:ext>
                </a:extLst>
              </a:tr>
              <a:tr h="589687">
                <a:tc>
                  <a:txBody>
                    <a:bodyPr/>
                    <a:lstStyle/>
                    <a:p>
                      <a:r>
                        <a:rPr lang="en-US" sz="2800" b="0" i="0" dirty="0">
                          <a:latin typeface="Gill Sans Light" panose="020B0302020104020203" pitchFamily="34" charset="-79"/>
                          <a:cs typeface="Gill Sans Light" panose="020B0302020104020203" pitchFamily="34" charset="-79"/>
                        </a:rPr>
                        <a:t>RSA Scholar  </a:t>
                      </a:r>
                    </a:p>
                  </a:txBody>
                  <a:tcPr/>
                </a:tc>
                <a:tc>
                  <a:txBody>
                    <a:bodyPr/>
                    <a:lstStyle/>
                    <a:p>
                      <a:pPr algn="ctr"/>
                      <a:r>
                        <a:rPr lang="en-US" sz="2800" b="0" i="0" dirty="0">
                          <a:latin typeface="Gill Sans Light" panose="020B0302020104020203" pitchFamily="34" charset="-79"/>
                          <a:cs typeface="Gill Sans Light" panose="020B0302020104020203" pitchFamily="34" charset="-79"/>
                        </a:rPr>
                        <a:t>40%</a:t>
                      </a:r>
                    </a:p>
                  </a:txBody>
                  <a:tcPr/>
                </a:tc>
                <a:tc>
                  <a:txBody>
                    <a:bodyPr/>
                    <a:lstStyle/>
                    <a:p>
                      <a:pPr algn="ctr"/>
                      <a:r>
                        <a:rPr lang="en-US" sz="2800" b="0" i="0" dirty="0">
                          <a:latin typeface="Gill Sans Light" panose="020B0302020104020203" pitchFamily="34" charset="-79"/>
                          <a:cs typeface="Gill Sans Light" panose="020B0302020104020203" pitchFamily="34" charset="-79"/>
                        </a:rPr>
                        <a:t>41%</a:t>
                      </a:r>
                    </a:p>
                  </a:txBody>
                  <a:tcPr/>
                </a:tc>
                <a:tc>
                  <a:txBody>
                    <a:bodyPr/>
                    <a:lstStyle/>
                    <a:p>
                      <a:pPr algn="ctr"/>
                      <a:r>
                        <a:rPr lang="en-US" sz="2800" b="0" i="0" dirty="0">
                          <a:latin typeface="Gill Sans Light" panose="020B0302020104020203" pitchFamily="34" charset="-79"/>
                          <a:cs typeface="Gill Sans Light" panose="020B0302020104020203" pitchFamily="34" charset="-79"/>
                        </a:rPr>
                        <a:t>41%</a:t>
                      </a:r>
                    </a:p>
                  </a:txBody>
                  <a:tcPr/>
                </a:tc>
                <a:extLst>
                  <a:ext uri="{0D108BD9-81ED-4DB2-BD59-A6C34878D82A}">
                    <a16:rowId xmlns:a16="http://schemas.microsoft.com/office/drawing/2014/main" val="3306401907"/>
                  </a:ext>
                </a:extLst>
              </a:tr>
              <a:tr h="1060437">
                <a:tc>
                  <a:txBody>
                    <a:bodyPr/>
                    <a:lstStyle/>
                    <a:p>
                      <a:r>
                        <a:rPr lang="en-US" sz="2800" b="0" i="0" dirty="0">
                          <a:latin typeface="Gill Sans Light" panose="020B0302020104020203" pitchFamily="34" charset="-79"/>
                          <a:cs typeface="Gill Sans Light" panose="020B0302020104020203" pitchFamily="34" charset="-79"/>
                        </a:rPr>
                        <a:t>Average and Range of Caseload</a:t>
                      </a:r>
                    </a:p>
                  </a:txBody>
                  <a:tcPr/>
                </a:tc>
                <a:tc>
                  <a:txBody>
                    <a:bodyPr/>
                    <a:lstStyle/>
                    <a:p>
                      <a:pPr algn="ctr"/>
                      <a:r>
                        <a:rPr lang="en-US" sz="2800" b="0" i="0" dirty="0">
                          <a:latin typeface="Gill Sans Light" panose="020B0302020104020203" pitchFamily="34" charset="-79"/>
                          <a:cs typeface="Gill Sans Light" panose="020B0302020104020203" pitchFamily="34" charset="-79"/>
                        </a:rPr>
                        <a:t>49</a:t>
                      </a:r>
                    </a:p>
                    <a:p>
                      <a:pPr algn="ctr"/>
                      <a:r>
                        <a:rPr lang="en-US" sz="2800" b="0" i="0" dirty="0">
                          <a:latin typeface="Gill Sans Light" panose="020B0302020104020203" pitchFamily="34" charset="-79"/>
                          <a:cs typeface="Gill Sans Light" panose="020B0302020104020203" pitchFamily="34" charset="-79"/>
                        </a:rPr>
                        <a:t>(0 – 600) </a:t>
                      </a:r>
                    </a:p>
                  </a:txBody>
                  <a:tcPr/>
                </a:tc>
                <a:tc>
                  <a:txBody>
                    <a:bodyPr/>
                    <a:lstStyle/>
                    <a:p>
                      <a:pPr algn="ctr"/>
                      <a:r>
                        <a:rPr lang="en-US" sz="2800" b="0" i="0" dirty="0">
                          <a:latin typeface="Gill Sans Light" panose="020B0302020104020203" pitchFamily="34" charset="-79"/>
                          <a:cs typeface="Gill Sans Light" panose="020B0302020104020203" pitchFamily="34" charset="-79"/>
                        </a:rPr>
                        <a:t>19</a:t>
                      </a:r>
                    </a:p>
                    <a:p>
                      <a:pPr algn="ctr"/>
                      <a:r>
                        <a:rPr lang="en-US" sz="2800" b="0" i="0" dirty="0">
                          <a:latin typeface="Gill Sans Light" panose="020B0302020104020203" pitchFamily="34" charset="-79"/>
                          <a:cs typeface="Gill Sans Light" panose="020B0302020104020203" pitchFamily="34" charset="-79"/>
                        </a:rPr>
                        <a:t>(0-250)</a:t>
                      </a:r>
                    </a:p>
                  </a:txBody>
                  <a:tcPr/>
                </a:tc>
                <a:tc>
                  <a:txBody>
                    <a:bodyPr/>
                    <a:lstStyle/>
                    <a:p>
                      <a:pPr algn="ctr"/>
                      <a:r>
                        <a:rPr lang="en-US" sz="2800" b="0" i="0" dirty="0">
                          <a:latin typeface="Gill Sans Light" panose="020B0302020104020203" pitchFamily="34" charset="-79"/>
                          <a:cs typeface="Gill Sans Light" panose="020B0302020104020203" pitchFamily="34" charset="-79"/>
                        </a:rPr>
                        <a:t>--</a:t>
                      </a:r>
                    </a:p>
                  </a:txBody>
                  <a:tcPr/>
                </a:tc>
                <a:extLst>
                  <a:ext uri="{0D108BD9-81ED-4DB2-BD59-A6C34878D82A}">
                    <a16:rowId xmlns:a16="http://schemas.microsoft.com/office/drawing/2014/main" val="2570953378"/>
                  </a:ext>
                </a:extLst>
              </a:tr>
              <a:tr h="42203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63333528"/>
                  </a:ext>
                </a:extLst>
              </a:tr>
            </a:tbl>
          </a:graphicData>
        </a:graphic>
      </p:graphicFrame>
      <p:sp>
        <p:nvSpPr>
          <p:cNvPr id="4" name="Slide Number Placeholder 3">
            <a:extLst>
              <a:ext uri="{FF2B5EF4-FFF2-40B4-BE49-F238E27FC236}">
                <a16:creationId xmlns:a16="http://schemas.microsoft.com/office/drawing/2014/main" id="{30689356-602C-AF64-219F-C822E9E12FED}"/>
              </a:ext>
            </a:extLst>
          </p:cNvPr>
          <p:cNvSpPr>
            <a:spLocks noGrp="1"/>
          </p:cNvSpPr>
          <p:nvPr>
            <p:ph type="sldNum" sz="quarter" idx="12"/>
          </p:nvPr>
        </p:nvSpPr>
        <p:spPr/>
        <p:txBody>
          <a:bodyPr/>
          <a:lstStyle/>
          <a:p>
            <a:fld id="{7A859DC2-7C2F-984E-B136-C5491C11450A}" type="slidenum">
              <a:rPr lang="en-US" smtClean="0"/>
              <a:pPr/>
              <a:t>13</a:t>
            </a:fld>
            <a:endParaRPr lang="en-US"/>
          </a:p>
        </p:txBody>
      </p:sp>
    </p:spTree>
    <p:extLst>
      <p:ext uri="{BB962C8B-B14F-4D97-AF65-F5344CB8AC3E}">
        <p14:creationId xmlns:p14="http://schemas.microsoft.com/office/powerpoint/2010/main" val="3618355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FC96-5CCA-D644-CA32-24F66C9828BD}"/>
              </a:ext>
            </a:extLst>
          </p:cNvPr>
          <p:cNvSpPr>
            <a:spLocks noGrp="1"/>
          </p:cNvSpPr>
          <p:nvPr>
            <p:ph type="title"/>
          </p:nvPr>
        </p:nvSpPr>
        <p:spPr>
          <a:xfrm>
            <a:off x="238539" y="543340"/>
            <a:ext cx="8448261" cy="365760"/>
          </a:xfrm>
        </p:spPr>
        <p:txBody>
          <a:bodyPr>
            <a:normAutofit fontScale="90000"/>
          </a:bodyPr>
          <a:lstStyle/>
          <a:p>
            <a:r>
              <a:rPr lang="en-US" sz="3600" u="sng" dirty="0">
                <a:latin typeface="Gill Sans Light" panose="020B0302020104020203" pitchFamily="34" charset="-79"/>
                <a:cs typeface="Gill Sans Light" panose="020B0302020104020203" pitchFamily="34" charset="-79"/>
              </a:rPr>
              <a:t>Sample Demographics</a:t>
            </a:r>
            <a:r>
              <a:rPr lang="en-US" sz="3600" dirty="0">
                <a:latin typeface="Gill Sans Light" panose="020B0302020104020203" pitchFamily="34" charset="-79"/>
                <a:cs typeface="Gill Sans Light" panose="020B0302020104020203" pitchFamily="34" charset="-79"/>
              </a:rPr>
              <a:t> </a:t>
            </a:r>
            <a:r>
              <a:rPr lang="en-US" sz="3100" dirty="0">
                <a:latin typeface="Gill Sans Light" panose="020B0302020104020203" pitchFamily="34" charset="-79"/>
                <a:cs typeface="Gill Sans Light" panose="020B0302020104020203" pitchFamily="34" charset="-79"/>
              </a:rPr>
              <a:t>(Continued-2)</a:t>
            </a:r>
            <a:endParaRPr lang="en-US" sz="3100" dirty="0"/>
          </a:p>
        </p:txBody>
      </p:sp>
      <p:graphicFrame>
        <p:nvGraphicFramePr>
          <p:cNvPr id="5" name="Content Placeholder 4">
            <a:extLst>
              <a:ext uri="{FF2B5EF4-FFF2-40B4-BE49-F238E27FC236}">
                <a16:creationId xmlns:a16="http://schemas.microsoft.com/office/drawing/2014/main" id="{790E97B8-7A01-C028-DF84-C97D61857DBE}"/>
              </a:ext>
            </a:extLst>
          </p:cNvPr>
          <p:cNvGraphicFramePr>
            <a:graphicFrameLocks noGrp="1"/>
          </p:cNvGraphicFramePr>
          <p:nvPr>
            <p:ph idx="1"/>
            <p:extLst>
              <p:ext uri="{D42A27DB-BD31-4B8C-83A1-F6EECF244321}">
                <p14:modId xmlns:p14="http://schemas.microsoft.com/office/powerpoint/2010/main" val="2313191339"/>
              </p:ext>
            </p:extLst>
          </p:nvPr>
        </p:nvGraphicFramePr>
        <p:xfrm>
          <a:off x="0" y="1084409"/>
          <a:ext cx="9144000" cy="5827081"/>
        </p:xfrm>
        <a:graphic>
          <a:graphicData uri="http://schemas.openxmlformats.org/drawingml/2006/table">
            <a:tbl>
              <a:tblPr firstRow="1" bandRow="1">
                <a:tableStyleId>{5C22544A-7EE6-4342-B048-85BDC9FD1C3A}</a:tableStyleId>
              </a:tblPr>
              <a:tblGrid>
                <a:gridCol w="2794014">
                  <a:extLst>
                    <a:ext uri="{9D8B030D-6E8A-4147-A177-3AD203B41FA5}">
                      <a16:colId xmlns:a16="http://schemas.microsoft.com/office/drawing/2014/main" val="4030702296"/>
                    </a:ext>
                  </a:extLst>
                </a:gridCol>
                <a:gridCol w="1940671">
                  <a:extLst>
                    <a:ext uri="{9D8B030D-6E8A-4147-A177-3AD203B41FA5}">
                      <a16:colId xmlns:a16="http://schemas.microsoft.com/office/drawing/2014/main" val="2883725377"/>
                    </a:ext>
                  </a:extLst>
                </a:gridCol>
                <a:gridCol w="2123315">
                  <a:extLst>
                    <a:ext uri="{9D8B030D-6E8A-4147-A177-3AD203B41FA5}">
                      <a16:colId xmlns:a16="http://schemas.microsoft.com/office/drawing/2014/main" val="1722053954"/>
                    </a:ext>
                  </a:extLst>
                </a:gridCol>
                <a:gridCol w="2286000">
                  <a:extLst>
                    <a:ext uri="{9D8B030D-6E8A-4147-A177-3AD203B41FA5}">
                      <a16:colId xmlns:a16="http://schemas.microsoft.com/office/drawing/2014/main" val="3731034572"/>
                    </a:ext>
                  </a:extLst>
                </a:gridCol>
              </a:tblGrid>
              <a:tr h="616899">
                <a:tc>
                  <a:txBody>
                    <a:bodyPr/>
                    <a:lstStyle/>
                    <a:p>
                      <a:pPr algn="ctr"/>
                      <a:r>
                        <a:rPr lang="en-US" sz="2800" b="0" i="0" dirty="0">
                          <a:latin typeface="Gill Sans Light" panose="020B0302020104020203" pitchFamily="34" charset="-79"/>
                          <a:cs typeface="Gill Sans Light" panose="020B0302020104020203" pitchFamily="34" charset="-79"/>
                        </a:rPr>
                        <a:t>Race/Ethnicity</a:t>
                      </a:r>
                    </a:p>
                  </a:txBody>
                  <a:tcPr/>
                </a:tc>
                <a:tc>
                  <a:txBody>
                    <a:bodyPr/>
                    <a:lstStyle/>
                    <a:p>
                      <a:pPr algn="ctr"/>
                      <a:r>
                        <a:rPr lang="en-US" sz="2800" b="0" i="0" dirty="0">
                          <a:latin typeface="Gill Sans Light" panose="020B0302020104020203" pitchFamily="34" charset="-79"/>
                          <a:cs typeface="Gill Sans Light" panose="020B0302020104020203" pitchFamily="34" charset="-79"/>
                        </a:rPr>
                        <a:t>Counselor</a:t>
                      </a:r>
                    </a:p>
                  </a:txBody>
                  <a:tcPr/>
                </a:tc>
                <a:tc>
                  <a:txBody>
                    <a:bodyPr/>
                    <a:lstStyle/>
                    <a:p>
                      <a:pPr algn="ctr"/>
                      <a:r>
                        <a:rPr lang="en-US" sz="2800" b="0" i="0" dirty="0">
                          <a:latin typeface="Gill Sans Light" panose="020B0302020104020203" pitchFamily="34" charset="-79"/>
                          <a:cs typeface="Gill Sans Light" panose="020B0302020104020203" pitchFamily="34" charset="-79"/>
                        </a:rPr>
                        <a:t>Supervisor</a:t>
                      </a:r>
                    </a:p>
                  </a:txBody>
                  <a:tcPr/>
                </a:tc>
                <a:tc>
                  <a:txBody>
                    <a:bodyPr/>
                    <a:lstStyle/>
                    <a:p>
                      <a:pPr algn="ctr"/>
                      <a:r>
                        <a:rPr lang="en-US" sz="2800" b="0" i="0" dirty="0">
                          <a:latin typeface="Gill Sans Light" panose="020B0302020104020203" pitchFamily="34" charset="-79"/>
                          <a:cs typeface="Gill Sans Light" panose="020B0302020104020203" pitchFamily="34" charset="-79"/>
                        </a:rPr>
                        <a:t>Administrator</a:t>
                      </a:r>
                    </a:p>
                  </a:txBody>
                  <a:tcPr/>
                </a:tc>
                <a:extLst>
                  <a:ext uri="{0D108BD9-81ED-4DB2-BD59-A6C34878D82A}">
                    <a16:rowId xmlns:a16="http://schemas.microsoft.com/office/drawing/2014/main" val="1968946624"/>
                  </a:ext>
                </a:extLst>
              </a:tr>
              <a:tr h="698521">
                <a:tc>
                  <a:txBody>
                    <a:bodyPr/>
                    <a:lstStyle/>
                    <a:p>
                      <a:r>
                        <a:rPr lang="en-US" sz="2800" b="0" i="0" dirty="0">
                          <a:latin typeface="Gill Sans Light" panose="020B0302020104020203" pitchFamily="34" charset="-79"/>
                          <a:cs typeface="Gill Sans Light" panose="020B0302020104020203" pitchFamily="34" charset="-79"/>
                        </a:rPr>
                        <a:t>White/Caucasian</a:t>
                      </a:r>
                    </a:p>
                  </a:txBody>
                  <a:tcPr/>
                </a:tc>
                <a:tc>
                  <a:txBody>
                    <a:bodyPr/>
                    <a:lstStyle/>
                    <a:p>
                      <a:pPr algn="ctr"/>
                      <a:r>
                        <a:rPr lang="en-US" sz="2800" b="0" i="0" dirty="0">
                          <a:latin typeface="Gill Sans Light" panose="020B0302020104020203" pitchFamily="34" charset="-79"/>
                          <a:cs typeface="Gill Sans Light" panose="020B0302020104020203" pitchFamily="34" charset="-79"/>
                        </a:rPr>
                        <a:t>73%</a:t>
                      </a:r>
                    </a:p>
                  </a:txBody>
                  <a:tcPr/>
                </a:tc>
                <a:tc>
                  <a:txBody>
                    <a:bodyPr/>
                    <a:lstStyle/>
                    <a:p>
                      <a:pPr algn="ctr"/>
                      <a:r>
                        <a:rPr lang="en-US" sz="2800" b="0" i="0" dirty="0">
                          <a:latin typeface="Gill Sans Light" panose="020B0302020104020203" pitchFamily="34" charset="-79"/>
                          <a:cs typeface="Gill Sans Light" panose="020B0302020104020203" pitchFamily="34" charset="-79"/>
                        </a:rPr>
                        <a:t>72%</a:t>
                      </a:r>
                    </a:p>
                  </a:txBody>
                  <a:tcPr/>
                </a:tc>
                <a:tc>
                  <a:txBody>
                    <a:bodyPr/>
                    <a:lstStyle/>
                    <a:p>
                      <a:pPr algn="ctr"/>
                      <a:r>
                        <a:rPr lang="en-US" sz="2800" b="0" i="0" dirty="0">
                          <a:latin typeface="Gill Sans Light" panose="020B0302020104020203" pitchFamily="34" charset="-79"/>
                          <a:cs typeface="Gill Sans Light" panose="020B0302020104020203" pitchFamily="34" charset="-79"/>
                        </a:rPr>
                        <a:t>77%</a:t>
                      </a:r>
                    </a:p>
                  </a:txBody>
                  <a:tcPr/>
                </a:tc>
                <a:extLst>
                  <a:ext uri="{0D108BD9-81ED-4DB2-BD59-A6C34878D82A}">
                    <a16:rowId xmlns:a16="http://schemas.microsoft.com/office/drawing/2014/main" val="1181418796"/>
                  </a:ext>
                </a:extLst>
              </a:tr>
              <a:tr h="891389">
                <a:tc>
                  <a:txBody>
                    <a:bodyPr/>
                    <a:lstStyle/>
                    <a:p>
                      <a:r>
                        <a:rPr lang="en-US" sz="2800" b="0" i="0" dirty="0">
                          <a:latin typeface="Gill Sans Light" panose="020B0302020104020203" pitchFamily="34" charset="-79"/>
                          <a:cs typeface="Gill Sans Light" panose="020B0302020104020203" pitchFamily="34" charset="-79"/>
                        </a:rPr>
                        <a:t>Black/African</a:t>
                      </a:r>
                    </a:p>
                    <a:p>
                      <a:r>
                        <a:rPr lang="en-US" sz="2800" b="0" i="0" dirty="0">
                          <a:latin typeface="Gill Sans Light" panose="020B0302020104020203" pitchFamily="34" charset="-79"/>
                          <a:cs typeface="Gill Sans Light" panose="020B0302020104020203" pitchFamily="34" charset="-79"/>
                        </a:rPr>
                        <a:t>American</a:t>
                      </a: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p>
                      <a:pPr algn="ctr"/>
                      <a:r>
                        <a:rPr lang="en-US" sz="2800" b="0" i="0" dirty="0">
                          <a:latin typeface="Gill Sans Light" panose="020B0302020104020203" pitchFamily="34" charset="-79"/>
                          <a:cs typeface="Gill Sans Light" panose="020B0302020104020203" pitchFamily="34" charset="-79"/>
                        </a:rPr>
                        <a:t>12%</a:t>
                      </a: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p>
                      <a:pPr algn="ctr"/>
                      <a:r>
                        <a:rPr lang="en-US" sz="2800" b="0" i="0" dirty="0">
                          <a:latin typeface="Gill Sans Light" panose="020B0302020104020203" pitchFamily="34" charset="-79"/>
                          <a:cs typeface="Gill Sans Light" panose="020B0302020104020203" pitchFamily="34" charset="-79"/>
                        </a:rPr>
                        <a:t>12%</a:t>
                      </a: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p>
                      <a:pPr algn="ctr"/>
                      <a:r>
                        <a:rPr lang="en-US" sz="2800" b="0" i="0" dirty="0">
                          <a:latin typeface="Gill Sans Light" panose="020B0302020104020203" pitchFamily="34" charset="-79"/>
                          <a:cs typeface="Gill Sans Light" panose="020B0302020104020203" pitchFamily="34" charset="-79"/>
                        </a:rPr>
                        <a:t>10%</a:t>
                      </a:r>
                    </a:p>
                  </a:txBody>
                  <a:tcPr/>
                </a:tc>
                <a:extLst>
                  <a:ext uri="{0D108BD9-81ED-4DB2-BD59-A6C34878D82A}">
                    <a16:rowId xmlns:a16="http://schemas.microsoft.com/office/drawing/2014/main" val="1561786576"/>
                  </a:ext>
                </a:extLst>
              </a:tr>
              <a:tr h="833799">
                <a:tc>
                  <a:txBody>
                    <a:bodyPr/>
                    <a:lstStyle/>
                    <a:p>
                      <a:r>
                        <a:rPr lang="en-US" sz="2800" b="0" i="0" dirty="0">
                          <a:latin typeface="Gill Sans Light" panose="020B0302020104020203" pitchFamily="34" charset="-79"/>
                          <a:cs typeface="Gill Sans Light" panose="020B0302020104020203" pitchFamily="34" charset="-79"/>
                        </a:rPr>
                        <a:t>Hispanic/Latino</a:t>
                      </a:r>
                    </a:p>
                  </a:txBody>
                  <a:tcPr/>
                </a:tc>
                <a:tc>
                  <a:txBody>
                    <a:bodyPr/>
                    <a:lstStyle/>
                    <a:p>
                      <a:pPr algn="ctr"/>
                      <a:r>
                        <a:rPr lang="en-US" sz="2800" b="0" i="0" dirty="0">
                          <a:latin typeface="Gill Sans Light" panose="020B0302020104020203" pitchFamily="34" charset="-79"/>
                          <a:cs typeface="Gill Sans Light" panose="020B0302020104020203" pitchFamily="34" charset="-79"/>
                        </a:rPr>
                        <a:t>8%</a:t>
                      </a:r>
                    </a:p>
                  </a:txBody>
                  <a:tcPr/>
                </a:tc>
                <a:tc>
                  <a:txBody>
                    <a:bodyPr/>
                    <a:lstStyle/>
                    <a:p>
                      <a:pPr algn="ctr"/>
                      <a:r>
                        <a:rPr lang="en-US" sz="2800" b="0" i="0" dirty="0">
                          <a:latin typeface="Gill Sans Light" panose="020B0302020104020203" pitchFamily="34" charset="-79"/>
                          <a:cs typeface="Gill Sans Light" panose="020B0302020104020203" pitchFamily="34" charset="-79"/>
                        </a:rPr>
                        <a:t>5%</a:t>
                      </a:r>
                    </a:p>
                  </a:txBody>
                  <a:tcPr/>
                </a:tc>
                <a:tc>
                  <a:txBody>
                    <a:bodyPr/>
                    <a:lstStyle/>
                    <a:p>
                      <a:pPr algn="ctr"/>
                      <a:r>
                        <a:rPr lang="en-US" sz="2800" b="0" i="0" dirty="0">
                          <a:latin typeface="Gill Sans Light" panose="020B0302020104020203" pitchFamily="34" charset="-79"/>
                          <a:cs typeface="Gill Sans Light" panose="020B0302020104020203" pitchFamily="34" charset="-79"/>
                        </a:rPr>
                        <a:t>4%</a:t>
                      </a:r>
                    </a:p>
                  </a:txBody>
                  <a:tcPr/>
                </a:tc>
                <a:extLst>
                  <a:ext uri="{0D108BD9-81ED-4DB2-BD59-A6C34878D82A}">
                    <a16:rowId xmlns:a16="http://schemas.microsoft.com/office/drawing/2014/main" val="21607155"/>
                  </a:ext>
                </a:extLst>
              </a:tr>
              <a:tr h="609360">
                <a:tc>
                  <a:txBody>
                    <a:bodyPr/>
                    <a:lstStyle/>
                    <a:p>
                      <a:r>
                        <a:rPr lang="en-US" sz="2800" b="0" i="0" dirty="0">
                          <a:latin typeface="Gill Sans Light" panose="020B0302020104020203" pitchFamily="34" charset="-79"/>
                          <a:cs typeface="Gill Sans Light" panose="020B0302020104020203" pitchFamily="34" charset="-79"/>
                        </a:rPr>
                        <a:t>Bi-/Multi-racial</a:t>
                      </a:r>
                    </a:p>
                  </a:txBody>
                  <a:tcPr/>
                </a:tc>
                <a:tc>
                  <a:txBody>
                    <a:bodyPr/>
                    <a:lstStyle/>
                    <a:p>
                      <a:pPr algn="ctr"/>
                      <a:r>
                        <a:rPr lang="en-US" sz="2800" b="0" i="0" dirty="0">
                          <a:latin typeface="Gill Sans Light" panose="020B0302020104020203" pitchFamily="34" charset="-79"/>
                          <a:cs typeface="Gill Sans Light" panose="020B0302020104020203" pitchFamily="34" charset="-79"/>
                        </a:rPr>
                        <a:t>3%</a:t>
                      </a:r>
                    </a:p>
                  </a:txBody>
                  <a:tcPr/>
                </a:tc>
                <a:tc>
                  <a:txBody>
                    <a:bodyPr/>
                    <a:lstStyle/>
                    <a:p>
                      <a:pPr algn="ctr"/>
                      <a:r>
                        <a:rPr lang="en-US" sz="2800" b="0" i="0" dirty="0">
                          <a:latin typeface="Gill Sans Light" panose="020B0302020104020203" pitchFamily="34" charset="-79"/>
                          <a:cs typeface="Gill Sans Light" panose="020B0302020104020203" pitchFamily="34" charset="-79"/>
                        </a:rPr>
                        <a:t>5%</a:t>
                      </a:r>
                    </a:p>
                  </a:txBody>
                  <a:tcPr/>
                </a:tc>
                <a:tc>
                  <a:txBody>
                    <a:bodyPr/>
                    <a:lstStyle/>
                    <a:p>
                      <a:pPr algn="ctr"/>
                      <a:r>
                        <a:rPr lang="en-US" sz="2800" b="0" i="0" dirty="0">
                          <a:latin typeface="Gill Sans Light" panose="020B0302020104020203" pitchFamily="34" charset="-79"/>
                          <a:cs typeface="Gill Sans Light" panose="020B0302020104020203" pitchFamily="34" charset="-79"/>
                        </a:rPr>
                        <a:t>4%</a:t>
                      </a:r>
                    </a:p>
                  </a:txBody>
                  <a:tcPr/>
                </a:tc>
                <a:extLst>
                  <a:ext uri="{0D108BD9-81ED-4DB2-BD59-A6C34878D82A}">
                    <a16:rowId xmlns:a16="http://schemas.microsoft.com/office/drawing/2014/main" val="1940133438"/>
                  </a:ext>
                </a:extLst>
              </a:tr>
              <a:tr h="840370">
                <a:tc>
                  <a:txBody>
                    <a:bodyPr/>
                    <a:lstStyle/>
                    <a:p>
                      <a:r>
                        <a:rPr lang="en-US" sz="2800" b="0" i="0" dirty="0">
                          <a:latin typeface="Gill Sans Light" panose="020B0302020104020203" pitchFamily="34" charset="-79"/>
                          <a:cs typeface="Gill Sans Light" panose="020B0302020104020203" pitchFamily="34" charset="-79"/>
                        </a:rPr>
                        <a:t>Asian</a:t>
                      </a:r>
                    </a:p>
                  </a:txBody>
                  <a:tcPr/>
                </a:tc>
                <a:tc>
                  <a:txBody>
                    <a:bodyPr/>
                    <a:lstStyle/>
                    <a:p>
                      <a:pPr algn="ctr"/>
                      <a:r>
                        <a:rPr lang="en-US" sz="2800" b="0" i="0" dirty="0">
                          <a:latin typeface="Gill Sans Light" panose="020B0302020104020203" pitchFamily="34" charset="-79"/>
                          <a:cs typeface="Gill Sans Light" panose="020B0302020104020203" pitchFamily="34" charset="-79"/>
                        </a:rPr>
                        <a:t>4%</a:t>
                      </a:r>
                    </a:p>
                  </a:txBody>
                  <a:tcPr/>
                </a:tc>
                <a:tc>
                  <a:txBody>
                    <a:bodyPr/>
                    <a:lstStyle/>
                    <a:p>
                      <a:pPr algn="ctr"/>
                      <a:r>
                        <a:rPr lang="en-US" sz="2800" b="0" i="0" dirty="0">
                          <a:latin typeface="Gill Sans Light" panose="020B0302020104020203" pitchFamily="34" charset="-79"/>
                          <a:cs typeface="Gill Sans Light" panose="020B0302020104020203" pitchFamily="34" charset="-79"/>
                        </a:rPr>
                        <a:t>5%</a:t>
                      </a:r>
                    </a:p>
                  </a:txBody>
                  <a:tcPr/>
                </a:tc>
                <a:tc>
                  <a:txBody>
                    <a:bodyPr/>
                    <a:lstStyle/>
                    <a:p>
                      <a:pPr algn="ctr"/>
                      <a:r>
                        <a:rPr lang="en-US" sz="2800" b="0" i="0" dirty="0">
                          <a:latin typeface="Gill Sans Light" panose="020B0302020104020203" pitchFamily="34" charset="-79"/>
                          <a:cs typeface="Gill Sans Light" panose="020B0302020104020203" pitchFamily="34" charset="-79"/>
                        </a:rPr>
                        <a:t>5%</a:t>
                      </a:r>
                    </a:p>
                  </a:txBody>
                  <a:tcPr/>
                </a:tc>
                <a:extLst>
                  <a:ext uri="{0D108BD9-81ED-4DB2-BD59-A6C34878D82A}">
                    <a16:rowId xmlns:a16="http://schemas.microsoft.com/office/drawing/2014/main" val="564203205"/>
                  </a:ext>
                </a:extLst>
              </a:tr>
              <a:tr h="1283252">
                <a:tc>
                  <a:txBody>
                    <a:bodyPr/>
                    <a:lstStyle/>
                    <a:p>
                      <a:r>
                        <a:rPr lang="en-US" sz="2800" b="0" i="0" dirty="0">
                          <a:latin typeface="Gill Sans Light" panose="020B0302020104020203" pitchFamily="34" charset="-79"/>
                          <a:cs typeface="Gill Sans Light" panose="020B0302020104020203" pitchFamily="34" charset="-79"/>
                        </a:rPr>
                        <a:t>American Indian or Alaska Native</a:t>
                      </a: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p>
                      <a:pPr algn="ctr"/>
                      <a:r>
                        <a:rPr lang="en-US" sz="2800" b="0" i="0" dirty="0">
                          <a:latin typeface="Gill Sans Light" panose="020B0302020104020203" pitchFamily="34" charset="-79"/>
                          <a:cs typeface="Gill Sans Light" panose="020B0302020104020203" pitchFamily="34" charset="-79"/>
                        </a:rPr>
                        <a:t>&lt;1%</a:t>
                      </a: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p>
                      <a:pPr algn="ctr"/>
                      <a:r>
                        <a:rPr lang="en-US" sz="2800" b="0" i="0" dirty="0">
                          <a:latin typeface="Gill Sans Light" panose="020B0302020104020203" pitchFamily="34" charset="-79"/>
                          <a:cs typeface="Gill Sans Light" panose="020B0302020104020203" pitchFamily="34" charset="-79"/>
                        </a:rPr>
                        <a:t>0%</a:t>
                      </a: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p>
                      <a:pPr algn="ctr"/>
                      <a:r>
                        <a:rPr lang="en-US" sz="2800" b="0" i="0" dirty="0">
                          <a:latin typeface="Gill Sans Light" panose="020B0302020104020203" pitchFamily="34" charset="-79"/>
                          <a:cs typeface="Gill Sans Light" panose="020B0302020104020203" pitchFamily="34" charset="-79"/>
                        </a:rPr>
                        <a:t>0%</a:t>
                      </a:r>
                    </a:p>
                  </a:txBody>
                  <a:tcPr/>
                </a:tc>
                <a:extLst>
                  <a:ext uri="{0D108BD9-81ED-4DB2-BD59-A6C34878D82A}">
                    <a16:rowId xmlns:a16="http://schemas.microsoft.com/office/drawing/2014/main" val="1588002009"/>
                  </a:ext>
                </a:extLst>
              </a:tr>
            </a:tbl>
          </a:graphicData>
        </a:graphic>
      </p:graphicFrame>
      <p:sp>
        <p:nvSpPr>
          <p:cNvPr id="4" name="Slide Number Placeholder 3">
            <a:extLst>
              <a:ext uri="{FF2B5EF4-FFF2-40B4-BE49-F238E27FC236}">
                <a16:creationId xmlns:a16="http://schemas.microsoft.com/office/drawing/2014/main" id="{6838692F-8B10-877E-10F0-E94774DD90A9}"/>
              </a:ext>
            </a:extLst>
          </p:cNvPr>
          <p:cNvSpPr>
            <a:spLocks noGrp="1"/>
          </p:cNvSpPr>
          <p:nvPr>
            <p:ph type="sldNum" sz="quarter" idx="12"/>
          </p:nvPr>
        </p:nvSpPr>
        <p:spPr/>
        <p:txBody>
          <a:bodyPr/>
          <a:lstStyle/>
          <a:p>
            <a:fld id="{7A859DC2-7C2F-984E-B136-C5491C11450A}" type="slidenum">
              <a:rPr lang="en-US" smtClean="0"/>
              <a:pPr/>
              <a:t>14</a:t>
            </a:fld>
            <a:endParaRPr lang="en-US"/>
          </a:p>
        </p:txBody>
      </p:sp>
    </p:spTree>
    <p:extLst>
      <p:ext uri="{BB962C8B-B14F-4D97-AF65-F5344CB8AC3E}">
        <p14:creationId xmlns:p14="http://schemas.microsoft.com/office/powerpoint/2010/main" val="501964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BEBD-A5E2-804D-34ED-A853E3975930}"/>
              </a:ext>
            </a:extLst>
          </p:cNvPr>
          <p:cNvSpPr>
            <a:spLocks noGrp="1"/>
          </p:cNvSpPr>
          <p:nvPr>
            <p:ph type="title"/>
          </p:nvPr>
        </p:nvSpPr>
        <p:spPr>
          <a:xfrm>
            <a:off x="229743" y="630936"/>
            <a:ext cx="8485632" cy="91440"/>
          </a:xfrm>
        </p:spPr>
        <p:txBody>
          <a:bodyPr>
            <a:noAutofit/>
          </a:bodyPr>
          <a:lstStyle/>
          <a:p>
            <a:r>
              <a:rPr lang="en-US" sz="2800" u="sng" dirty="0">
                <a:latin typeface="Gill Sans Light" panose="020B0302020104020203" pitchFamily="34" charset="-79"/>
                <a:cs typeface="Gill Sans Light" panose="020B0302020104020203" pitchFamily="34" charset="-79"/>
              </a:rPr>
              <a:t>Sample Demographics</a:t>
            </a:r>
            <a:r>
              <a:rPr lang="en-US" sz="2800" dirty="0">
                <a:latin typeface="Gill Sans Light" panose="020B0302020104020203" pitchFamily="34" charset="-79"/>
                <a:cs typeface="Gill Sans Light" panose="020B0302020104020203" pitchFamily="34" charset="-79"/>
              </a:rPr>
              <a:t> </a:t>
            </a:r>
            <a:r>
              <a:rPr lang="en-US" sz="2400" dirty="0">
                <a:latin typeface="Gill Sans Light" panose="020B0302020104020203" pitchFamily="34" charset="-79"/>
                <a:cs typeface="Gill Sans Light" panose="020B0302020104020203" pitchFamily="34" charset="-79"/>
              </a:rPr>
              <a:t>(Continued-3)</a:t>
            </a:r>
          </a:p>
        </p:txBody>
      </p:sp>
      <p:graphicFrame>
        <p:nvGraphicFramePr>
          <p:cNvPr id="5" name="Content Placeholder 4">
            <a:extLst>
              <a:ext uri="{FF2B5EF4-FFF2-40B4-BE49-F238E27FC236}">
                <a16:creationId xmlns:a16="http://schemas.microsoft.com/office/drawing/2014/main" id="{711AA201-90A1-3625-D17A-2E83B745F973}"/>
              </a:ext>
            </a:extLst>
          </p:cNvPr>
          <p:cNvGraphicFramePr>
            <a:graphicFrameLocks noGrp="1"/>
          </p:cNvGraphicFramePr>
          <p:nvPr>
            <p:ph idx="1"/>
            <p:extLst>
              <p:ext uri="{D42A27DB-BD31-4B8C-83A1-F6EECF244321}">
                <p14:modId xmlns:p14="http://schemas.microsoft.com/office/powerpoint/2010/main" val="2982341198"/>
              </p:ext>
            </p:extLst>
          </p:nvPr>
        </p:nvGraphicFramePr>
        <p:xfrm>
          <a:off x="0" y="985280"/>
          <a:ext cx="9144000" cy="5872723"/>
        </p:xfrm>
        <a:graphic>
          <a:graphicData uri="http://schemas.openxmlformats.org/drawingml/2006/table">
            <a:tbl>
              <a:tblPr firstRow="1" bandRow="1">
                <a:tableStyleId>{5C22544A-7EE6-4342-B048-85BDC9FD1C3A}</a:tableStyleId>
              </a:tblPr>
              <a:tblGrid>
                <a:gridCol w="3233057">
                  <a:extLst>
                    <a:ext uri="{9D8B030D-6E8A-4147-A177-3AD203B41FA5}">
                      <a16:colId xmlns:a16="http://schemas.microsoft.com/office/drawing/2014/main" val="3622306398"/>
                    </a:ext>
                  </a:extLst>
                </a:gridCol>
                <a:gridCol w="1774372">
                  <a:extLst>
                    <a:ext uri="{9D8B030D-6E8A-4147-A177-3AD203B41FA5}">
                      <a16:colId xmlns:a16="http://schemas.microsoft.com/office/drawing/2014/main" val="3394173299"/>
                    </a:ext>
                  </a:extLst>
                </a:gridCol>
                <a:gridCol w="1785257">
                  <a:extLst>
                    <a:ext uri="{9D8B030D-6E8A-4147-A177-3AD203B41FA5}">
                      <a16:colId xmlns:a16="http://schemas.microsoft.com/office/drawing/2014/main" val="663307550"/>
                    </a:ext>
                  </a:extLst>
                </a:gridCol>
                <a:gridCol w="2351314">
                  <a:extLst>
                    <a:ext uri="{9D8B030D-6E8A-4147-A177-3AD203B41FA5}">
                      <a16:colId xmlns:a16="http://schemas.microsoft.com/office/drawing/2014/main" val="739103323"/>
                    </a:ext>
                  </a:extLst>
                </a:gridCol>
              </a:tblGrid>
              <a:tr h="529871">
                <a:tc>
                  <a:txBody>
                    <a:bodyPr/>
                    <a:lstStyle/>
                    <a:p>
                      <a:pPr algn="ctr"/>
                      <a:r>
                        <a:rPr lang="en-US" sz="2800" b="0" i="0" dirty="0">
                          <a:latin typeface="Gill Sans Light" panose="020B0302020104020203" pitchFamily="34" charset="-79"/>
                          <a:cs typeface="Gill Sans Light" panose="020B0302020104020203" pitchFamily="34" charset="-79"/>
                        </a:rPr>
                        <a:t>Variable</a:t>
                      </a:r>
                    </a:p>
                  </a:txBody>
                  <a:tcPr/>
                </a:tc>
                <a:tc>
                  <a:txBody>
                    <a:bodyPr/>
                    <a:lstStyle/>
                    <a:p>
                      <a:pPr algn="ctr"/>
                      <a:r>
                        <a:rPr lang="en-US" sz="2800" b="0" i="0" dirty="0">
                          <a:latin typeface="Gill Sans Light" panose="020B0302020104020203" pitchFamily="34" charset="-79"/>
                          <a:cs typeface="Gill Sans Light" panose="020B0302020104020203" pitchFamily="34" charset="-79"/>
                        </a:rPr>
                        <a:t>Counselor</a:t>
                      </a:r>
                    </a:p>
                  </a:txBody>
                  <a:tcPr/>
                </a:tc>
                <a:tc>
                  <a:txBody>
                    <a:bodyPr/>
                    <a:lstStyle/>
                    <a:p>
                      <a:pPr algn="ctr"/>
                      <a:r>
                        <a:rPr lang="en-US" sz="2800" b="0" i="0" dirty="0">
                          <a:latin typeface="Gill Sans Light" panose="020B0302020104020203" pitchFamily="34" charset="-79"/>
                          <a:cs typeface="Gill Sans Light" panose="020B0302020104020203" pitchFamily="34" charset="-79"/>
                        </a:rPr>
                        <a:t>Supervisor</a:t>
                      </a:r>
                    </a:p>
                  </a:txBody>
                  <a:tcPr/>
                </a:tc>
                <a:tc>
                  <a:txBody>
                    <a:bodyPr/>
                    <a:lstStyle/>
                    <a:p>
                      <a:pPr algn="ctr"/>
                      <a:r>
                        <a:rPr lang="en-US" sz="2800" b="0" i="0" dirty="0">
                          <a:latin typeface="Gill Sans Light" panose="020B0302020104020203" pitchFamily="34" charset="-79"/>
                          <a:cs typeface="Gill Sans Light" panose="020B0302020104020203" pitchFamily="34" charset="-79"/>
                        </a:rPr>
                        <a:t>Administrator</a:t>
                      </a:r>
                    </a:p>
                  </a:txBody>
                  <a:tcPr/>
                </a:tc>
                <a:extLst>
                  <a:ext uri="{0D108BD9-81ED-4DB2-BD59-A6C34878D82A}">
                    <a16:rowId xmlns:a16="http://schemas.microsoft.com/office/drawing/2014/main" val="2962483558"/>
                  </a:ext>
                </a:extLst>
              </a:tr>
              <a:tr h="966236">
                <a:tc>
                  <a:txBody>
                    <a:bodyPr/>
                    <a:lstStyle/>
                    <a:p>
                      <a:r>
                        <a:rPr lang="en-US" sz="2800" b="0" i="0" dirty="0">
                          <a:latin typeface="Gill Sans Light" panose="020B0302020104020203" pitchFamily="34" charset="-79"/>
                          <a:cs typeface="Gill Sans Light" panose="020B0302020104020203" pitchFamily="34" charset="-79"/>
                        </a:rPr>
                        <a:t>Disability (Yes)</a:t>
                      </a:r>
                    </a:p>
                  </a:txBody>
                  <a:tcPr/>
                </a:tc>
                <a:tc>
                  <a:txBody>
                    <a:bodyPr/>
                    <a:lstStyle/>
                    <a:p>
                      <a:pPr algn="ctr"/>
                      <a:r>
                        <a:rPr lang="en-US" sz="2800" b="0" i="0" dirty="0">
                          <a:latin typeface="Gill Sans Light" panose="020B0302020104020203" pitchFamily="34" charset="-79"/>
                          <a:cs typeface="Gill Sans Light" panose="020B0302020104020203" pitchFamily="34" charset="-79"/>
                        </a:rPr>
                        <a:t>n=78</a:t>
                      </a:r>
                    </a:p>
                    <a:p>
                      <a:pPr algn="ctr"/>
                      <a:r>
                        <a:rPr lang="en-US" sz="2800" b="0" i="0" dirty="0">
                          <a:latin typeface="Gill Sans Light" panose="020B0302020104020203" pitchFamily="34" charset="-79"/>
                          <a:cs typeface="Gill Sans Light" panose="020B0302020104020203" pitchFamily="34" charset="-79"/>
                        </a:rPr>
                        <a:t>31%</a:t>
                      </a:r>
                    </a:p>
                  </a:txBody>
                  <a:tcPr/>
                </a:tc>
                <a:tc>
                  <a:txBody>
                    <a:bodyPr/>
                    <a:lstStyle/>
                    <a:p>
                      <a:pPr algn="ctr"/>
                      <a:r>
                        <a:rPr lang="en-US" sz="2800" b="0" i="0" dirty="0">
                          <a:latin typeface="Gill Sans Light" panose="020B0302020104020203" pitchFamily="34" charset="-79"/>
                          <a:cs typeface="Gill Sans Light" panose="020B0302020104020203" pitchFamily="34" charset="-79"/>
                        </a:rPr>
                        <a:t>n=23</a:t>
                      </a:r>
                    </a:p>
                    <a:p>
                      <a:pPr algn="ctr"/>
                      <a:r>
                        <a:rPr lang="en-US" sz="2800" b="0" i="0" dirty="0">
                          <a:latin typeface="Gill Sans Light" panose="020B0302020104020203" pitchFamily="34" charset="-79"/>
                          <a:cs typeface="Gill Sans Light" panose="020B0302020104020203" pitchFamily="34" charset="-79"/>
                        </a:rPr>
                        <a:t>23%</a:t>
                      </a:r>
                    </a:p>
                  </a:txBody>
                  <a:tcPr/>
                </a:tc>
                <a:tc>
                  <a:txBody>
                    <a:bodyPr/>
                    <a:lstStyle/>
                    <a:p>
                      <a:pPr algn="ctr"/>
                      <a:r>
                        <a:rPr lang="en-US" sz="2800" b="0" i="0" dirty="0">
                          <a:latin typeface="Gill Sans Light" panose="020B0302020104020203" pitchFamily="34" charset="-79"/>
                          <a:cs typeface="Gill Sans Light" panose="020B0302020104020203" pitchFamily="34" charset="-79"/>
                        </a:rPr>
                        <a:t>n=23</a:t>
                      </a:r>
                    </a:p>
                    <a:p>
                      <a:pPr algn="ctr"/>
                      <a:r>
                        <a:rPr lang="en-US" sz="2800" b="0" i="0" dirty="0">
                          <a:latin typeface="Gill Sans Light" panose="020B0302020104020203" pitchFamily="34" charset="-79"/>
                          <a:cs typeface="Gill Sans Light" panose="020B0302020104020203" pitchFamily="34" charset="-79"/>
                        </a:rPr>
                        <a:t>22%</a:t>
                      </a:r>
                    </a:p>
                  </a:txBody>
                  <a:tcPr/>
                </a:tc>
                <a:extLst>
                  <a:ext uri="{0D108BD9-81ED-4DB2-BD59-A6C34878D82A}">
                    <a16:rowId xmlns:a16="http://schemas.microsoft.com/office/drawing/2014/main" val="3323461475"/>
                  </a:ext>
                </a:extLst>
              </a:tr>
              <a:tr h="547077">
                <a:tc>
                  <a:txBody>
                    <a:bodyPr/>
                    <a:lstStyle/>
                    <a:p>
                      <a:r>
                        <a:rPr lang="en-US" sz="2800" b="0" i="0" dirty="0">
                          <a:latin typeface="Gill Sans Light" panose="020B0302020104020203" pitchFamily="34" charset="-79"/>
                          <a:cs typeface="Gill Sans Light" panose="020B0302020104020203" pitchFamily="34" charset="-79"/>
                        </a:rPr>
                        <a:t>   Physical </a:t>
                      </a:r>
                    </a:p>
                  </a:txBody>
                  <a:tcPr/>
                </a:tc>
                <a:tc>
                  <a:txBody>
                    <a:bodyPr/>
                    <a:lstStyle/>
                    <a:p>
                      <a:pPr algn="ctr"/>
                      <a:r>
                        <a:rPr lang="en-US" sz="2800" b="0" i="0" dirty="0">
                          <a:latin typeface="Gill Sans Light" panose="020B0302020104020203" pitchFamily="34" charset="-79"/>
                          <a:cs typeface="Gill Sans Light" panose="020B0302020104020203" pitchFamily="34" charset="-79"/>
                        </a:rPr>
                        <a:t>38%</a:t>
                      </a:r>
                    </a:p>
                  </a:txBody>
                  <a:tcPr/>
                </a:tc>
                <a:tc>
                  <a:txBody>
                    <a:bodyPr/>
                    <a:lstStyle/>
                    <a:p>
                      <a:pPr algn="ctr"/>
                      <a:r>
                        <a:rPr lang="en-US" sz="2800" b="0" i="0" dirty="0">
                          <a:latin typeface="Gill Sans Light" panose="020B0302020104020203" pitchFamily="34" charset="-79"/>
                          <a:cs typeface="Gill Sans Light" panose="020B0302020104020203" pitchFamily="34" charset="-79"/>
                        </a:rPr>
                        <a:t>52%</a:t>
                      </a:r>
                    </a:p>
                  </a:txBody>
                  <a:tcPr/>
                </a:tc>
                <a:tc>
                  <a:txBody>
                    <a:bodyPr/>
                    <a:lstStyle/>
                    <a:p>
                      <a:pPr algn="ctr"/>
                      <a:r>
                        <a:rPr lang="en-US" sz="2800" b="0" i="0" dirty="0">
                          <a:latin typeface="Gill Sans Light" panose="020B0302020104020203" pitchFamily="34" charset="-79"/>
                          <a:cs typeface="Gill Sans Light" panose="020B0302020104020203" pitchFamily="34" charset="-79"/>
                        </a:rPr>
                        <a:t>61%</a:t>
                      </a:r>
                    </a:p>
                  </a:txBody>
                  <a:tcPr/>
                </a:tc>
                <a:extLst>
                  <a:ext uri="{0D108BD9-81ED-4DB2-BD59-A6C34878D82A}">
                    <a16:rowId xmlns:a16="http://schemas.microsoft.com/office/drawing/2014/main" val="2947702835"/>
                  </a:ext>
                </a:extLst>
              </a:tr>
              <a:tr h="547077">
                <a:tc>
                  <a:txBody>
                    <a:bodyPr/>
                    <a:lstStyle/>
                    <a:p>
                      <a:r>
                        <a:rPr lang="en-US" sz="2800" b="0" i="0" dirty="0">
                          <a:latin typeface="Gill Sans Light" panose="020B0302020104020203" pitchFamily="34" charset="-79"/>
                          <a:cs typeface="Gill Sans Light" panose="020B0302020104020203" pitchFamily="34" charset="-79"/>
                        </a:rPr>
                        <a:t>   Mental</a:t>
                      </a:r>
                    </a:p>
                  </a:txBody>
                  <a:tcPr/>
                </a:tc>
                <a:tc>
                  <a:txBody>
                    <a:bodyPr/>
                    <a:lstStyle/>
                    <a:p>
                      <a:pPr algn="ctr"/>
                      <a:r>
                        <a:rPr lang="en-US" sz="2800" b="0" i="0" dirty="0">
                          <a:latin typeface="Gill Sans Light" panose="020B0302020104020203" pitchFamily="34" charset="-79"/>
                          <a:cs typeface="Gill Sans Light" panose="020B0302020104020203" pitchFamily="34" charset="-79"/>
                        </a:rPr>
                        <a:t>40%</a:t>
                      </a:r>
                    </a:p>
                  </a:txBody>
                  <a:tcPr/>
                </a:tc>
                <a:tc>
                  <a:txBody>
                    <a:bodyPr/>
                    <a:lstStyle/>
                    <a:p>
                      <a:pPr algn="ctr"/>
                      <a:r>
                        <a:rPr lang="en-US" sz="2800" b="0" i="0" dirty="0">
                          <a:latin typeface="Gill Sans Light" panose="020B0302020104020203" pitchFamily="34" charset="-79"/>
                          <a:cs typeface="Gill Sans Light" panose="020B0302020104020203" pitchFamily="34" charset="-79"/>
                        </a:rPr>
                        <a:t>52%</a:t>
                      </a:r>
                    </a:p>
                  </a:txBody>
                  <a:tcPr/>
                </a:tc>
                <a:tc>
                  <a:txBody>
                    <a:bodyPr/>
                    <a:lstStyle/>
                    <a:p>
                      <a:pPr algn="ctr"/>
                      <a:r>
                        <a:rPr lang="en-US" sz="2800" b="0" i="0" dirty="0">
                          <a:latin typeface="Gill Sans Light" panose="020B0302020104020203" pitchFamily="34" charset="-79"/>
                          <a:cs typeface="Gill Sans Light" panose="020B0302020104020203" pitchFamily="34" charset="-79"/>
                        </a:rPr>
                        <a:t>26%</a:t>
                      </a:r>
                    </a:p>
                  </a:txBody>
                  <a:tcPr/>
                </a:tc>
                <a:extLst>
                  <a:ext uri="{0D108BD9-81ED-4DB2-BD59-A6C34878D82A}">
                    <a16:rowId xmlns:a16="http://schemas.microsoft.com/office/drawing/2014/main" val="3744514243"/>
                  </a:ext>
                </a:extLst>
              </a:tr>
              <a:tr h="547077">
                <a:tc>
                  <a:txBody>
                    <a:bodyPr/>
                    <a:lstStyle/>
                    <a:p>
                      <a:r>
                        <a:rPr lang="en-US" sz="2800" b="0" i="0" dirty="0">
                          <a:latin typeface="Gill Sans Light" panose="020B0302020104020203" pitchFamily="34" charset="-79"/>
                          <a:cs typeface="Gill Sans Light" panose="020B0302020104020203" pitchFamily="34" charset="-79"/>
                        </a:rPr>
                        <a:t>   Learning</a:t>
                      </a:r>
                    </a:p>
                  </a:txBody>
                  <a:tcPr/>
                </a:tc>
                <a:tc>
                  <a:txBody>
                    <a:bodyPr/>
                    <a:lstStyle/>
                    <a:p>
                      <a:pPr algn="ctr"/>
                      <a:r>
                        <a:rPr lang="en-US" sz="2800" b="0" i="0" dirty="0">
                          <a:latin typeface="Gill Sans Light" panose="020B0302020104020203" pitchFamily="34" charset="-79"/>
                          <a:cs typeface="Gill Sans Light" panose="020B0302020104020203" pitchFamily="34" charset="-79"/>
                        </a:rPr>
                        <a:t>8%</a:t>
                      </a:r>
                    </a:p>
                  </a:txBody>
                  <a:tcPr/>
                </a:tc>
                <a:tc>
                  <a:txBody>
                    <a:bodyPr/>
                    <a:lstStyle/>
                    <a:p>
                      <a:pPr algn="ctr"/>
                      <a:r>
                        <a:rPr lang="en-US" sz="2800" b="0" i="0" dirty="0">
                          <a:latin typeface="Gill Sans Light" panose="020B0302020104020203" pitchFamily="34" charset="-79"/>
                          <a:cs typeface="Gill Sans Light" panose="020B0302020104020203" pitchFamily="34" charset="-79"/>
                        </a:rPr>
                        <a:t>9%</a:t>
                      </a:r>
                    </a:p>
                  </a:txBody>
                  <a:tcPr/>
                </a:tc>
                <a:tc>
                  <a:txBody>
                    <a:bodyPr/>
                    <a:lstStyle/>
                    <a:p>
                      <a:pPr algn="ctr"/>
                      <a:r>
                        <a:rPr lang="en-US" sz="2800" b="0" i="0" dirty="0">
                          <a:latin typeface="Gill Sans Light" panose="020B0302020104020203" pitchFamily="34" charset="-79"/>
                          <a:cs typeface="Gill Sans Light" panose="020B0302020104020203" pitchFamily="34" charset="-79"/>
                        </a:rPr>
                        <a:t>30%</a:t>
                      </a:r>
                    </a:p>
                  </a:txBody>
                  <a:tcPr/>
                </a:tc>
                <a:extLst>
                  <a:ext uri="{0D108BD9-81ED-4DB2-BD59-A6C34878D82A}">
                    <a16:rowId xmlns:a16="http://schemas.microsoft.com/office/drawing/2014/main" val="2541977527"/>
                  </a:ext>
                </a:extLst>
              </a:tr>
              <a:tr h="547077">
                <a:tc>
                  <a:txBody>
                    <a:bodyPr/>
                    <a:lstStyle/>
                    <a:p>
                      <a:r>
                        <a:rPr lang="en-US" sz="2800" b="0" i="0" dirty="0">
                          <a:latin typeface="Gill Sans Light" panose="020B0302020104020203" pitchFamily="34" charset="-79"/>
                          <a:cs typeface="Gill Sans Light" panose="020B0302020104020203" pitchFamily="34" charset="-79"/>
                        </a:rPr>
                        <a:t>   Sensory</a:t>
                      </a:r>
                    </a:p>
                  </a:txBody>
                  <a:tcPr/>
                </a:tc>
                <a:tc>
                  <a:txBody>
                    <a:bodyPr/>
                    <a:lstStyle/>
                    <a:p>
                      <a:pPr algn="ctr"/>
                      <a:r>
                        <a:rPr lang="en-US" sz="2800" b="0" i="0" dirty="0">
                          <a:latin typeface="Gill Sans Light" panose="020B0302020104020203" pitchFamily="34" charset="-79"/>
                          <a:cs typeface="Gill Sans Light" panose="020B0302020104020203" pitchFamily="34" charset="-79"/>
                        </a:rPr>
                        <a:t>12%</a:t>
                      </a:r>
                    </a:p>
                  </a:txBody>
                  <a:tcPr/>
                </a:tc>
                <a:tc>
                  <a:txBody>
                    <a:bodyPr/>
                    <a:lstStyle/>
                    <a:p>
                      <a:pPr algn="ctr"/>
                      <a:r>
                        <a:rPr lang="en-US" sz="2800" b="0" i="0" dirty="0">
                          <a:latin typeface="Gill Sans Light" panose="020B0302020104020203" pitchFamily="34" charset="-79"/>
                          <a:cs typeface="Gill Sans Light" panose="020B0302020104020203" pitchFamily="34" charset="-79"/>
                        </a:rPr>
                        <a:t>13%</a:t>
                      </a:r>
                    </a:p>
                  </a:txBody>
                  <a:tcPr/>
                </a:tc>
                <a:tc>
                  <a:txBody>
                    <a:bodyPr/>
                    <a:lstStyle/>
                    <a:p>
                      <a:pPr algn="ctr"/>
                      <a:r>
                        <a:rPr lang="en-US" sz="2800" b="0" i="0" dirty="0">
                          <a:latin typeface="Gill Sans Light" panose="020B0302020104020203" pitchFamily="34" charset="-79"/>
                          <a:cs typeface="Gill Sans Light" panose="020B0302020104020203" pitchFamily="34" charset="-79"/>
                        </a:rPr>
                        <a:t>17%</a:t>
                      </a:r>
                    </a:p>
                  </a:txBody>
                  <a:tcPr/>
                </a:tc>
                <a:extLst>
                  <a:ext uri="{0D108BD9-81ED-4DB2-BD59-A6C34878D82A}">
                    <a16:rowId xmlns:a16="http://schemas.microsoft.com/office/drawing/2014/main" val="1738362798"/>
                  </a:ext>
                </a:extLst>
              </a:tr>
              <a:tr h="547077">
                <a:tc>
                  <a:txBody>
                    <a:bodyPr/>
                    <a:lstStyle/>
                    <a:p>
                      <a:r>
                        <a:rPr lang="en-US" sz="2800" b="0" i="0" dirty="0">
                          <a:latin typeface="Gill Sans Light" panose="020B0302020104020203" pitchFamily="34" charset="-79"/>
                          <a:cs typeface="Gill Sans Light" panose="020B0302020104020203" pitchFamily="34" charset="-79"/>
                        </a:rPr>
                        <a:t>   Other</a:t>
                      </a:r>
                    </a:p>
                  </a:txBody>
                  <a:tcPr/>
                </a:tc>
                <a:tc>
                  <a:txBody>
                    <a:bodyPr/>
                    <a:lstStyle/>
                    <a:p>
                      <a:pPr algn="ctr"/>
                      <a:r>
                        <a:rPr lang="en-US" sz="2800" b="0" i="0" dirty="0">
                          <a:latin typeface="Gill Sans Light" panose="020B0302020104020203" pitchFamily="34" charset="-79"/>
                          <a:cs typeface="Gill Sans Light" panose="020B0302020104020203" pitchFamily="34" charset="-79"/>
                        </a:rPr>
                        <a:t>19%</a:t>
                      </a:r>
                    </a:p>
                  </a:txBody>
                  <a:tcPr/>
                </a:tc>
                <a:tc>
                  <a:txBody>
                    <a:bodyPr/>
                    <a:lstStyle/>
                    <a:p>
                      <a:pPr algn="ctr"/>
                      <a:r>
                        <a:rPr lang="en-US" sz="2800" b="0" i="0" dirty="0">
                          <a:latin typeface="Gill Sans Light" panose="020B0302020104020203" pitchFamily="34" charset="-79"/>
                          <a:cs typeface="Gill Sans Light" panose="020B0302020104020203" pitchFamily="34" charset="-79"/>
                        </a:rPr>
                        <a:t>4%</a:t>
                      </a:r>
                    </a:p>
                  </a:txBody>
                  <a:tcPr/>
                </a:tc>
                <a:tc>
                  <a:txBody>
                    <a:bodyPr/>
                    <a:lstStyle/>
                    <a:p>
                      <a:pPr algn="ctr"/>
                      <a:r>
                        <a:rPr lang="en-US" sz="2800" b="0" i="0" dirty="0">
                          <a:latin typeface="Gill Sans Light" panose="020B0302020104020203" pitchFamily="34" charset="-79"/>
                          <a:cs typeface="Gill Sans Light" panose="020B0302020104020203" pitchFamily="34" charset="-79"/>
                        </a:rPr>
                        <a:t>13%</a:t>
                      </a:r>
                    </a:p>
                  </a:txBody>
                  <a:tcPr/>
                </a:tc>
                <a:extLst>
                  <a:ext uri="{0D108BD9-81ED-4DB2-BD59-A6C34878D82A}">
                    <a16:rowId xmlns:a16="http://schemas.microsoft.com/office/drawing/2014/main" val="3273786024"/>
                  </a:ext>
                </a:extLst>
              </a:tr>
              <a:tr h="547077">
                <a:tc>
                  <a:txBody>
                    <a:bodyPr/>
                    <a:lstStyle/>
                    <a:p>
                      <a:r>
                        <a:rPr lang="en-US" sz="2800" b="0" i="0" dirty="0">
                          <a:latin typeface="Gill Sans Light" panose="020B0302020104020203" pitchFamily="34" charset="-79"/>
                          <a:cs typeface="Gill Sans Light" panose="020B0302020104020203" pitchFamily="34" charset="-79"/>
                        </a:rPr>
                        <a:t> Education</a:t>
                      </a:r>
                    </a:p>
                  </a:txBody>
                  <a:tcPr/>
                </a:tc>
                <a:tc>
                  <a:txBody>
                    <a:bodyPr/>
                    <a:lstStyle/>
                    <a:p>
                      <a:pPr algn="ctr"/>
                      <a:endParaRPr lang="en-US" sz="2800" b="0" i="0">
                        <a:latin typeface="Gill Sans Light" panose="020B0302020104020203" pitchFamily="34" charset="-79"/>
                        <a:cs typeface="Gill Sans Light" panose="020B0302020104020203" pitchFamily="34" charset="-79"/>
                      </a:endParaRP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txBody>
                  <a:tcPr/>
                </a:tc>
                <a:extLst>
                  <a:ext uri="{0D108BD9-81ED-4DB2-BD59-A6C34878D82A}">
                    <a16:rowId xmlns:a16="http://schemas.microsoft.com/office/drawing/2014/main" val="494419082"/>
                  </a:ext>
                </a:extLst>
              </a:tr>
              <a:tr h="547077">
                <a:tc>
                  <a:txBody>
                    <a:bodyPr/>
                    <a:lstStyle/>
                    <a:p>
                      <a:r>
                        <a:rPr lang="en-US" sz="2800" b="0" i="0" dirty="0">
                          <a:latin typeface="Gill Sans Light" panose="020B0302020104020203" pitchFamily="34" charset="-79"/>
                          <a:cs typeface="Gill Sans Light" panose="020B0302020104020203" pitchFamily="34" charset="-79"/>
                        </a:rPr>
                        <a:t>   Master’s</a:t>
                      </a:r>
                    </a:p>
                  </a:txBody>
                  <a:tcPr/>
                </a:tc>
                <a:tc>
                  <a:txBody>
                    <a:bodyPr/>
                    <a:lstStyle/>
                    <a:p>
                      <a:pPr algn="ctr"/>
                      <a:r>
                        <a:rPr lang="en-US" sz="2800" b="0" i="0" dirty="0">
                          <a:latin typeface="Gill Sans Light" panose="020B0302020104020203" pitchFamily="34" charset="-79"/>
                          <a:cs typeface="Gill Sans Light" panose="020B0302020104020203" pitchFamily="34" charset="-79"/>
                        </a:rPr>
                        <a:t>90%</a:t>
                      </a:r>
                    </a:p>
                  </a:txBody>
                  <a:tcPr/>
                </a:tc>
                <a:tc>
                  <a:txBody>
                    <a:bodyPr/>
                    <a:lstStyle/>
                    <a:p>
                      <a:pPr algn="ctr"/>
                      <a:r>
                        <a:rPr lang="en-US" sz="2800" b="0" i="0" dirty="0">
                          <a:latin typeface="Gill Sans Light" panose="020B0302020104020203" pitchFamily="34" charset="-79"/>
                          <a:cs typeface="Gill Sans Light" panose="020B0302020104020203" pitchFamily="34" charset="-79"/>
                        </a:rPr>
                        <a:t>88%</a:t>
                      </a:r>
                    </a:p>
                  </a:txBody>
                  <a:tcPr/>
                </a:tc>
                <a:tc>
                  <a:txBody>
                    <a:bodyPr/>
                    <a:lstStyle/>
                    <a:p>
                      <a:pPr algn="ctr"/>
                      <a:r>
                        <a:rPr lang="en-US" sz="2800" b="0" i="0" dirty="0">
                          <a:latin typeface="Gill Sans Light" panose="020B0302020104020203" pitchFamily="34" charset="-79"/>
                          <a:cs typeface="Gill Sans Light" panose="020B0302020104020203" pitchFamily="34" charset="-79"/>
                        </a:rPr>
                        <a:t>64%</a:t>
                      </a:r>
                    </a:p>
                  </a:txBody>
                  <a:tcPr/>
                </a:tc>
                <a:extLst>
                  <a:ext uri="{0D108BD9-81ED-4DB2-BD59-A6C34878D82A}">
                    <a16:rowId xmlns:a16="http://schemas.microsoft.com/office/drawing/2014/main" val="673000667"/>
                  </a:ext>
                </a:extLst>
              </a:tr>
              <a:tr h="547077">
                <a:tc>
                  <a:txBody>
                    <a:bodyPr/>
                    <a:lstStyle/>
                    <a:p>
                      <a:r>
                        <a:rPr lang="en-US" sz="2800" b="0" i="0" dirty="0">
                          <a:latin typeface="Gill Sans Light" panose="020B0302020104020203" pitchFamily="34" charset="-79"/>
                          <a:cs typeface="Gill Sans Light" panose="020B0302020104020203" pitchFamily="34" charset="-79"/>
                        </a:rPr>
                        <a:t>   Doctoral</a:t>
                      </a:r>
                    </a:p>
                  </a:txBody>
                  <a:tcPr/>
                </a:tc>
                <a:tc>
                  <a:txBody>
                    <a:bodyPr/>
                    <a:lstStyle/>
                    <a:p>
                      <a:pPr algn="ctr"/>
                      <a:r>
                        <a:rPr lang="en-US" sz="2800" b="0" i="0" dirty="0">
                          <a:latin typeface="Gill Sans Light" panose="020B0302020104020203" pitchFamily="34" charset="-79"/>
                          <a:cs typeface="Gill Sans Light" panose="020B0302020104020203" pitchFamily="34" charset="-79"/>
                        </a:rPr>
                        <a:t>8%</a:t>
                      </a:r>
                    </a:p>
                  </a:txBody>
                  <a:tcPr/>
                </a:tc>
                <a:tc>
                  <a:txBody>
                    <a:bodyPr/>
                    <a:lstStyle/>
                    <a:p>
                      <a:pPr algn="ctr"/>
                      <a:r>
                        <a:rPr lang="en-US" sz="2800" b="0" i="0" dirty="0">
                          <a:latin typeface="Gill Sans Light" panose="020B0302020104020203" pitchFamily="34" charset="-79"/>
                          <a:cs typeface="Gill Sans Light" panose="020B0302020104020203" pitchFamily="34" charset="-79"/>
                        </a:rPr>
                        <a:t>10%</a:t>
                      </a:r>
                    </a:p>
                  </a:txBody>
                  <a:tcPr/>
                </a:tc>
                <a:tc>
                  <a:txBody>
                    <a:bodyPr/>
                    <a:lstStyle/>
                    <a:p>
                      <a:pPr algn="ctr"/>
                      <a:r>
                        <a:rPr lang="en-US" sz="2800" b="0" i="0" dirty="0">
                          <a:latin typeface="Gill Sans Light" panose="020B0302020104020203" pitchFamily="34" charset="-79"/>
                          <a:cs typeface="Gill Sans Light" panose="020B0302020104020203" pitchFamily="34" charset="-79"/>
                        </a:rPr>
                        <a:t>35%</a:t>
                      </a:r>
                    </a:p>
                  </a:txBody>
                  <a:tcPr/>
                </a:tc>
                <a:extLst>
                  <a:ext uri="{0D108BD9-81ED-4DB2-BD59-A6C34878D82A}">
                    <a16:rowId xmlns:a16="http://schemas.microsoft.com/office/drawing/2014/main" val="3860246717"/>
                  </a:ext>
                </a:extLst>
              </a:tr>
            </a:tbl>
          </a:graphicData>
        </a:graphic>
      </p:graphicFrame>
      <p:sp>
        <p:nvSpPr>
          <p:cNvPr id="4" name="Slide Number Placeholder 3">
            <a:extLst>
              <a:ext uri="{FF2B5EF4-FFF2-40B4-BE49-F238E27FC236}">
                <a16:creationId xmlns:a16="http://schemas.microsoft.com/office/drawing/2014/main" id="{2F610896-DD82-806E-5DEC-0B3F4233DDFD}"/>
              </a:ext>
            </a:extLst>
          </p:cNvPr>
          <p:cNvSpPr>
            <a:spLocks noGrp="1"/>
          </p:cNvSpPr>
          <p:nvPr>
            <p:ph type="sldNum" sz="quarter" idx="12"/>
          </p:nvPr>
        </p:nvSpPr>
        <p:spPr/>
        <p:txBody>
          <a:bodyPr/>
          <a:lstStyle/>
          <a:p>
            <a:fld id="{7A859DC2-7C2F-984E-B136-C5491C11450A}" type="slidenum">
              <a:rPr lang="en-US" smtClean="0"/>
              <a:pPr/>
              <a:t>15</a:t>
            </a:fld>
            <a:endParaRPr lang="en-US"/>
          </a:p>
        </p:txBody>
      </p:sp>
    </p:spTree>
    <p:extLst>
      <p:ext uri="{BB962C8B-B14F-4D97-AF65-F5344CB8AC3E}">
        <p14:creationId xmlns:p14="http://schemas.microsoft.com/office/powerpoint/2010/main" val="835709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E672F-39E4-D6A3-3F4D-4EC4A8D9975E}"/>
              </a:ext>
            </a:extLst>
          </p:cNvPr>
          <p:cNvSpPr>
            <a:spLocks noGrp="1"/>
          </p:cNvSpPr>
          <p:nvPr>
            <p:ph type="title"/>
          </p:nvPr>
        </p:nvSpPr>
        <p:spPr>
          <a:xfrm>
            <a:off x="484584" y="1004207"/>
            <a:ext cx="7053542" cy="538844"/>
          </a:xfrm>
        </p:spPr>
        <p:txBody>
          <a:bodyPr>
            <a:normAutofit fontScale="90000"/>
          </a:bodyPr>
          <a:lstStyle/>
          <a:p>
            <a:r>
              <a:rPr lang="en-US" u="sng" dirty="0">
                <a:latin typeface="Gill Sans Light" panose="020B0302020104020203" pitchFamily="34" charset="-79"/>
                <a:cs typeface="Gill Sans Light" panose="020B0302020104020203" pitchFamily="34" charset="-79"/>
              </a:rPr>
              <a:t>Prediction Model </a:t>
            </a:r>
          </a:p>
        </p:txBody>
      </p:sp>
      <p:sp>
        <p:nvSpPr>
          <p:cNvPr id="5" name="Rectangle 2">
            <a:extLst>
              <a:ext uri="{FF2B5EF4-FFF2-40B4-BE49-F238E27FC236}">
                <a16:creationId xmlns:a16="http://schemas.microsoft.com/office/drawing/2014/main" id="{A917A8C9-C19E-7310-CC30-64274D9E9B62}"/>
              </a:ext>
            </a:extLst>
          </p:cNvPr>
          <p:cNvSpPr>
            <a:spLocks noChangeArrowheads="1"/>
          </p:cNvSpPr>
          <p:nvPr/>
        </p:nvSpPr>
        <p:spPr bwMode="auto">
          <a:xfrm>
            <a:off x="800100" y="893194"/>
            <a:ext cx="180523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sp>
        <p:nvSpPr>
          <p:cNvPr id="6" name="Rectangle 3">
            <a:extLst>
              <a:ext uri="{FF2B5EF4-FFF2-40B4-BE49-F238E27FC236}">
                <a16:creationId xmlns:a16="http://schemas.microsoft.com/office/drawing/2014/main" id="{F42949B0-8D5B-03DD-CF9B-9B40774A0902}"/>
              </a:ext>
            </a:extLst>
          </p:cNvPr>
          <p:cNvSpPr>
            <a:spLocks noChangeArrowheads="1"/>
          </p:cNvSpPr>
          <p:nvPr/>
        </p:nvSpPr>
        <p:spPr bwMode="auto">
          <a:xfrm flipV="1">
            <a:off x="800100" y="2450395"/>
            <a:ext cx="180523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sp>
        <p:nvSpPr>
          <p:cNvPr id="3" name="Oval 2">
            <a:extLst>
              <a:ext uri="{FF2B5EF4-FFF2-40B4-BE49-F238E27FC236}">
                <a16:creationId xmlns:a16="http://schemas.microsoft.com/office/drawing/2014/main" id="{D97C19FE-B4AC-3C0D-41E5-2B1E6F459F69}"/>
              </a:ext>
            </a:extLst>
          </p:cNvPr>
          <p:cNvSpPr/>
          <p:nvPr/>
        </p:nvSpPr>
        <p:spPr>
          <a:xfrm>
            <a:off x="314960" y="1866146"/>
            <a:ext cx="1930942" cy="17692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err="1">
                <a:solidFill>
                  <a:schemeClr val="tx1"/>
                </a:solidFill>
                <a:latin typeface="Gill Sans Light" panose="020B0302020104020203" pitchFamily="34" charset="-79"/>
                <a:cs typeface="Gill Sans Light" panose="020B0302020104020203" pitchFamily="34" charset="-79"/>
              </a:rPr>
              <a:t>OrganizationalCareer</a:t>
            </a:r>
            <a:r>
              <a:rPr lang="en-US" sz="1600" dirty="0">
                <a:solidFill>
                  <a:schemeClr val="tx1"/>
                </a:solidFill>
                <a:latin typeface="Gill Sans Light" panose="020B0302020104020203" pitchFamily="34" charset="-79"/>
                <a:cs typeface="Gill Sans Light" panose="020B0302020104020203" pitchFamily="34" charset="-79"/>
              </a:rPr>
              <a:t> Support</a:t>
            </a:r>
          </a:p>
        </p:txBody>
      </p:sp>
      <p:sp>
        <p:nvSpPr>
          <p:cNvPr id="4" name="Oval 3">
            <a:extLst>
              <a:ext uri="{FF2B5EF4-FFF2-40B4-BE49-F238E27FC236}">
                <a16:creationId xmlns:a16="http://schemas.microsoft.com/office/drawing/2014/main" id="{11DAB7C4-2DB5-751C-B01E-3317E391A02F}"/>
              </a:ext>
            </a:extLst>
          </p:cNvPr>
          <p:cNvSpPr/>
          <p:nvPr/>
        </p:nvSpPr>
        <p:spPr>
          <a:xfrm>
            <a:off x="2856287" y="3020184"/>
            <a:ext cx="1428750" cy="13785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Gill Sans Light" panose="020B0302020104020203" pitchFamily="34" charset="-79"/>
                <a:cs typeface="Gill Sans Light" panose="020B0302020104020203" pitchFamily="34" charset="-79"/>
              </a:rPr>
              <a:t>Hopeful</a:t>
            </a:r>
            <a:br>
              <a:rPr lang="en-US" sz="1600" dirty="0">
                <a:solidFill>
                  <a:schemeClr val="tx1"/>
                </a:solidFill>
                <a:latin typeface="Gill Sans Light" panose="020B0302020104020203" pitchFamily="34" charset="-79"/>
                <a:cs typeface="Gill Sans Light" panose="020B0302020104020203" pitchFamily="34" charset="-79"/>
              </a:rPr>
            </a:br>
            <a:r>
              <a:rPr lang="en-US" sz="1600" dirty="0">
                <a:solidFill>
                  <a:schemeClr val="tx1"/>
                </a:solidFill>
                <a:latin typeface="Gill Sans Light" panose="020B0302020104020203" pitchFamily="34" charset="-79"/>
                <a:cs typeface="Gill Sans Light" panose="020B0302020104020203" pitchFamily="34" charset="-79"/>
              </a:rPr>
              <a:t>Career</a:t>
            </a:r>
          </a:p>
          <a:p>
            <a:pPr algn="ctr">
              <a:defRPr/>
            </a:pPr>
            <a:r>
              <a:rPr lang="en-US" sz="1600" dirty="0">
                <a:solidFill>
                  <a:schemeClr val="tx1"/>
                </a:solidFill>
                <a:latin typeface="Gill Sans Light" panose="020B0302020104020203" pitchFamily="34" charset="-79"/>
                <a:cs typeface="Gill Sans Light" panose="020B0302020104020203" pitchFamily="34" charset="-79"/>
              </a:rPr>
              <a:t>State</a:t>
            </a:r>
          </a:p>
        </p:txBody>
      </p:sp>
      <p:sp>
        <p:nvSpPr>
          <p:cNvPr id="7" name="Oval 6">
            <a:extLst>
              <a:ext uri="{FF2B5EF4-FFF2-40B4-BE49-F238E27FC236}">
                <a16:creationId xmlns:a16="http://schemas.microsoft.com/office/drawing/2014/main" id="{A4D1B60A-15B4-5093-CF60-664E4C49505F}"/>
              </a:ext>
            </a:extLst>
          </p:cNvPr>
          <p:cNvSpPr/>
          <p:nvPr/>
        </p:nvSpPr>
        <p:spPr>
          <a:xfrm>
            <a:off x="6898098" y="1281206"/>
            <a:ext cx="1761317" cy="14461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Gill Sans Light" panose="020B0302020104020203" pitchFamily="34" charset="-79"/>
                <a:cs typeface="Gill Sans Light" panose="020B0302020104020203" pitchFamily="34" charset="-79"/>
              </a:rPr>
              <a:t>Job Satisfaction</a:t>
            </a:r>
          </a:p>
        </p:txBody>
      </p:sp>
      <p:cxnSp>
        <p:nvCxnSpPr>
          <p:cNvPr id="8" name="Straight Arrow Connector 7">
            <a:extLst>
              <a:ext uri="{FF2B5EF4-FFF2-40B4-BE49-F238E27FC236}">
                <a16:creationId xmlns:a16="http://schemas.microsoft.com/office/drawing/2014/main" id="{CF9F656B-CF4A-06B7-3A6C-B2EA1CD4A232}"/>
              </a:ext>
            </a:extLst>
          </p:cNvPr>
          <p:cNvCxnSpPr>
            <a:cxnSpLocks/>
            <a:stCxn id="4" idx="6"/>
          </p:cNvCxnSpPr>
          <p:nvPr/>
        </p:nvCxnSpPr>
        <p:spPr>
          <a:xfrm>
            <a:off x="4285037" y="3709470"/>
            <a:ext cx="51534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ACBA8A8-34A3-2B7F-C232-5E824DB3FC74}"/>
              </a:ext>
            </a:extLst>
          </p:cNvPr>
          <p:cNvSpPr/>
          <p:nvPr/>
        </p:nvSpPr>
        <p:spPr>
          <a:xfrm>
            <a:off x="314960" y="3899998"/>
            <a:ext cx="1911389" cy="17692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Gill Sans Light" panose="020B0302020104020203" pitchFamily="34" charset="-79"/>
                <a:cs typeface="Gill Sans Light" panose="020B0302020104020203" pitchFamily="34" charset="-79"/>
              </a:rPr>
              <a:t>Supervisor Support</a:t>
            </a:r>
          </a:p>
        </p:txBody>
      </p:sp>
      <p:sp>
        <p:nvSpPr>
          <p:cNvPr id="11" name="Oval 10">
            <a:extLst>
              <a:ext uri="{FF2B5EF4-FFF2-40B4-BE49-F238E27FC236}">
                <a16:creationId xmlns:a16="http://schemas.microsoft.com/office/drawing/2014/main" id="{23C175A7-1B08-187B-AAED-2583BAF38D56}"/>
              </a:ext>
            </a:extLst>
          </p:cNvPr>
          <p:cNvSpPr/>
          <p:nvPr/>
        </p:nvSpPr>
        <p:spPr>
          <a:xfrm>
            <a:off x="4800382" y="3020184"/>
            <a:ext cx="1569985" cy="12651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600" dirty="0">
                <a:solidFill>
                  <a:schemeClr val="tx1"/>
                </a:solidFill>
                <a:latin typeface="Gill Sans Light" panose="020B0302020104020203" pitchFamily="34" charset="-79"/>
                <a:cs typeface="Gill Sans Light" panose="020B0302020104020203" pitchFamily="34" charset="-79"/>
              </a:rPr>
              <a:t>Work</a:t>
            </a:r>
          </a:p>
          <a:p>
            <a:pPr algn="ctr">
              <a:defRPr/>
            </a:pPr>
            <a:r>
              <a:rPr lang="en-US" sz="1600" dirty="0">
                <a:solidFill>
                  <a:schemeClr val="tx1"/>
                </a:solidFill>
                <a:latin typeface="Gill Sans Light" panose="020B0302020104020203" pitchFamily="34" charset="-79"/>
                <a:cs typeface="Gill Sans Light" panose="020B0302020104020203" pitchFamily="34" charset="-79"/>
              </a:rPr>
              <a:t>Engagement</a:t>
            </a:r>
          </a:p>
        </p:txBody>
      </p:sp>
      <p:sp>
        <p:nvSpPr>
          <p:cNvPr id="12" name="Oval 11">
            <a:extLst>
              <a:ext uri="{FF2B5EF4-FFF2-40B4-BE49-F238E27FC236}">
                <a16:creationId xmlns:a16="http://schemas.microsoft.com/office/drawing/2014/main" id="{C36302D6-F75F-9EFD-950A-B808B97A4C86}"/>
              </a:ext>
            </a:extLst>
          </p:cNvPr>
          <p:cNvSpPr/>
          <p:nvPr/>
        </p:nvSpPr>
        <p:spPr>
          <a:xfrm>
            <a:off x="6979621" y="2915690"/>
            <a:ext cx="1734860" cy="14766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Gill Sans Light" panose="020B0302020104020203" pitchFamily="34" charset="-79"/>
                <a:cs typeface="Gill Sans Light" panose="020B0302020104020203" pitchFamily="34" charset="-79"/>
              </a:rPr>
              <a:t>Turnover Intention</a:t>
            </a:r>
          </a:p>
        </p:txBody>
      </p:sp>
      <p:sp>
        <p:nvSpPr>
          <p:cNvPr id="13" name="Oval 12">
            <a:extLst>
              <a:ext uri="{FF2B5EF4-FFF2-40B4-BE49-F238E27FC236}">
                <a16:creationId xmlns:a16="http://schemas.microsoft.com/office/drawing/2014/main" id="{FDB79E7A-FD47-731C-16FF-4F4035D89E19}"/>
              </a:ext>
            </a:extLst>
          </p:cNvPr>
          <p:cNvSpPr/>
          <p:nvPr/>
        </p:nvSpPr>
        <p:spPr>
          <a:xfrm>
            <a:off x="6979621" y="4663484"/>
            <a:ext cx="1734860" cy="14766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600" dirty="0">
                <a:solidFill>
                  <a:schemeClr val="tx1"/>
                </a:solidFill>
                <a:latin typeface="Gill Sans Light" panose="020B0302020104020203" pitchFamily="34" charset="-79"/>
                <a:cs typeface="Gill Sans Light" panose="020B0302020104020203" pitchFamily="34" charset="-79"/>
              </a:rPr>
              <a:t>Job Performance</a:t>
            </a:r>
          </a:p>
        </p:txBody>
      </p:sp>
      <p:cxnSp>
        <p:nvCxnSpPr>
          <p:cNvPr id="14" name="Straight Arrow Connector 13">
            <a:extLst>
              <a:ext uri="{FF2B5EF4-FFF2-40B4-BE49-F238E27FC236}">
                <a16:creationId xmlns:a16="http://schemas.microsoft.com/office/drawing/2014/main" id="{6273609C-61E8-33F5-9820-1151E1A63D7E}"/>
              </a:ext>
            </a:extLst>
          </p:cNvPr>
          <p:cNvCxnSpPr>
            <a:cxnSpLocks/>
            <a:stCxn id="11" idx="6"/>
            <a:endCxn id="12" idx="2"/>
          </p:cNvCxnSpPr>
          <p:nvPr/>
        </p:nvCxnSpPr>
        <p:spPr>
          <a:xfrm>
            <a:off x="6370367" y="3652745"/>
            <a:ext cx="609254" cy="127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4D0CD00-492C-940A-AF38-DE92B3AA338E}"/>
              </a:ext>
            </a:extLst>
          </p:cNvPr>
          <p:cNvCxnSpPr>
            <a:cxnSpLocks/>
            <a:stCxn id="11" idx="7"/>
            <a:endCxn id="7" idx="2"/>
          </p:cNvCxnSpPr>
          <p:nvPr/>
        </p:nvCxnSpPr>
        <p:spPr>
          <a:xfrm flipV="1">
            <a:off x="6140448" y="2004300"/>
            <a:ext cx="757650" cy="12011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5FABE26-BB98-19BF-696A-7C16AB95355F}"/>
              </a:ext>
            </a:extLst>
          </p:cNvPr>
          <p:cNvCxnSpPr>
            <a:cxnSpLocks/>
            <a:stCxn id="11" idx="5"/>
          </p:cNvCxnSpPr>
          <p:nvPr/>
        </p:nvCxnSpPr>
        <p:spPr>
          <a:xfrm>
            <a:off x="6140448" y="4100033"/>
            <a:ext cx="839173" cy="109832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8FF23E8-9B0B-F387-8E14-71C770711EE0}"/>
              </a:ext>
            </a:extLst>
          </p:cNvPr>
          <p:cNvCxnSpPr>
            <a:cxnSpLocks/>
            <a:endCxn id="4" idx="1"/>
          </p:cNvCxnSpPr>
          <p:nvPr/>
        </p:nvCxnSpPr>
        <p:spPr>
          <a:xfrm>
            <a:off x="2245901" y="2871299"/>
            <a:ext cx="819622" cy="35077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9A2C2B2-73FF-AC5B-A226-243F568E3EA8}"/>
              </a:ext>
            </a:extLst>
          </p:cNvPr>
          <p:cNvCxnSpPr>
            <a:cxnSpLocks/>
          </p:cNvCxnSpPr>
          <p:nvPr/>
        </p:nvCxnSpPr>
        <p:spPr>
          <a:xfrm flipV="1">
            <a:off x="2226349" y="4131678"/>
            <a:ext cx="767096" cy="53164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029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34B4-9D6D-6710-09EA-FC767D4803E9}"/>
              </a:ext>
            </a:extLst>
          </p:cNvPr>
          <p:cNvSpPr>
            <a:spLocks noGrp="1"/>
          </p:cNvSpPr>
          <p:nvPr>
            <p:ph type="title"/>
          </p:nvPr>
        </p:nvSpPr>
        <p:spPr>
          <a:xfrm>
            <a:off x="484583" y="744988"/>
            <a:ext cx="7378631" cy="503769"/>
          </a:xfrm>
        </p:spPr>
        <p:txBody>
          <a:bodyPr>
            <a:normAutofit/>
          </a:bodyPr>
          <a:lstStyle/>
          <a:p>
            <a:r>
              <a:rPr lang="en-US" sz="2700" u="sng" dirty="0">
                <a:latin typeface="Gill Sans Light" panose="020B0302020104020203" pitchFamily="34" charset="-79"/>
                <a:cs typeface="Gill Sans Light" panose="020B0302020104020203" pitchFamily="34" charset="-79"/>
              </a:rPr>
              <a:t>SEM Results (State VR Data Only)</a:t>
            </a:r>
          </a:p>
        </p:txBody>
      </p:sp>
      <p:sp>
        <p:nvSpPr>
          <p:cNvPr id="6" name="Oval 5">
            <a:extLst>
              <a:ext uri="{FF2B5EF4-FFF2-40B4-BE49-F238E27FC236}">
                <a16:creationId xmlns:a16="http://schemas.microsoft.com/office/drawing/2014/main" id="{FA78F4E6-F84F-AD75-EBC8-3796936B7D43}"/>
              </a:ext>
            </a:extLst>
          </p:cNvPr>
          <p:cNvSpPr/>
          <p:nvPr/>
        </p:nvSpPr>
        <p:spPr>
          <a:xfrm>
            <a:off x="292879" y="1863075"/>
            <a:ext cx="1763834" cy="18934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solidFill>
                  <a:schemeClr val="tx1"/>
                </a:solidFill>
                <a:latin typeface="Gill Sans Light" panose="020B0302020104020203" pitchFamily="34" charset="-79"/>
                <a:cs typeface="Gill Sans Light" panose="020B0302020104020203" pitchFamily="34" charset="-79"/>
              </a:rPr>
              <a:t>Org. Career Support</a:t>
            </a:r>
          </a:p>
        </p:txBody>
      </p:sp>
      <p:sp>
        <p:nvSpPr>
          <p:cNvPr id="7" name="Oval 6">
            <a:extLst>
              <a:ext uri="{FF2B5EF4-FFF2-40B4-BE49-F238E27FC236}">
                <a16:creationId xmlns:a16="http://schemas.microsoft.com/office/drawing/2014/main" id="{F600B6E5-6DF8-0ED3-79C3-FD1016E9B0E9}"/>
              </a:ext>
            </a:extLst>
          </p:cNvPr>
          <p:cNvSpPr/>
          <p:nvPr/>
        </p:nvSpPr>
        <p:spPr>
          <a:xfrm>
            <a:off x="2667098" y="2795540"/>
            <a:ext cx="1428750" cy="12194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solidFill>
                  <a:schemeClr val="tx1"/>
                </a:solidFill>
                <a:latin typeface="Gill Sans Light" panose="020B0302020104020203" pitchFamily="34" charset="-79"/>
                <a:cs typeface="Gill Sans Light" panose="020B0302020104020203" pitchFamily="34" charset="-79"/>
              </a:rPr>
              <a:t>Hopeful</a:t>
            </a:r>
            <a:br>
              <a:rPr lang="en-US" sz="1350" dirty="0">
                <a:solidFill>
                  <a:schemeClr val="tx1"/>
                </a:solidFill>
                <a:latin typeface="Gill Sans Light" panose="020B0302020104020203" pitchFamily="34" charset="-79"/>
                <a:cs typeface="Gill Sans Light" panose="020B0302020104020203" pitchFamily="34" charset="-79"/>
              </a:rPr>
            </a:br>
            <a:r>
              <a:rPr lang="en-US" sz="1350" dirty="0">
                <a:solidFill>
                  <a:schemeClr val="tx1"/>
                </a:solidFill>
                <a:latin typeface="Gill Sans Light" panose="020B0302020104020203" pitchFamily="34" charset="-79"/>
                <a:cs typeface="Gill Sans Light" panose="020B0302020104020203" pitchFamily="34" charset="-79"/>
              </a:rPr>
              <a:t>Career</a:t>
            </a:r>
          </a:p>
          <a:p>
            <a:pPr algn="ctr">
              <a:defRPr/>
            </a:pPr>
            <a:r>
              <a:rPr lang="en-US" sz="1350" dirty="0">
                <a:solidFill>
                  <a:schemeClr val="tx1"/>
                </a:solidFill>
                <a:latin typeface="Gill Sans Light" panose="020B0302020104020203" pitchFamily="34" charset="-79"/>
                <a:cs typeface="Gill Sans Light" panose="020B0302020104020203" pitchFamily="34" charset="-79"/>
              </a:rPr>
              <a:t>State</a:t>
            </a:r>
          </a:p>
          <a:p>
            <a:pPr algn="ctr">
              <a:defRPr/>
            </a:pPr>
            <a:r>
              <a:rPr lang="en-US" sz="1125" dirty="0">
                <a:solidFill>
                  <a:schemeClr val="tx1"/>
                </a:solidFill>
                <a:latin typeface="Gill Sans Light" panose="020B0302020104020203" pitchFamily="34" charset="-79"/>
                <a:cs typeface="Gill Sans Light" panose="020B0302020104020203" pitchFamily="34" charset="-79"/>
              </a:rPr>
              <a:t>(R</a:t>
            </a:r>
            <a:r>
              <a:rPr lang="en-US" sz="1125" baseline="30000" dirty="0">
                <a:solidFill>
                  <a:schemeClr val="tx1"/>
                </a:solidFill>
                <a:latin typeface="Gill Sans Light" panose="020B0302020104020203" pitchFamily="34" charset="-79"/>
                <a:cs typeface="Gill Sans Light" panose="020B0302020104020203" pitchFamily="34" charset="-79"/>
              </a:rPr>
              <a:t>2</a:t>
            </a:r>
            <a:r>
              <a:rPr lang="en-US" sz="1125" dirty="0">
                <a:solidFill>
                  <a:schemeClr val="tx1"/>
                </a:solidFill>
                <a:latin typeface="Gill Sans Light" panose="020B0302020104020203" pitchFamily="34" charset="-79"/>
                <a:cs typeface="Gill Sans Light" panose="020B0302020104020203" pitchFamily="34" charset="-79"/>
              </a:rPr>
              <a:t>=.299)</a:t>
            </a:r>
          </a:p>
        </p:txBody>
      </p:sp>
      <p:sp>
        <p:nvSpPr>
          <p:cNvPr id="9" name="Oval 8">
            <a:extLst>
              <a:ext uri="{FF2B5EF4-FFF2-40B4-BE49-F238E27FC236}">
                <a16:creationId xmlns:a16="http://schemas.microsoft.com/office/drawing/2014/main" id="{9832A4F9-4B41-C68B-2B61-C68ADA0ABEC2}"/>
              </a:ext>
            </a:extLst>
          </p:cNvPr>
          <p:cNvSpPr/>
          <p:nvPr/>
        </p:nvSpPr>
        <p:spPr>
          <a:xfrm>
            <a:off x="6594891" y="969144"/>
            <a:ext cx="2256229" cy="16121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solidFill>
                  <a:schemeClr val="tx1"/>
                </a:solidFill>
                <a:latin typeface="Gill Sans Light" panose="020B0302020104020203" pitchFamily="34" charset="-79"/>
                <a:cs typeface="Gill Sans Light" panose="020B0302020104020203" pitchFamily="34" charset="-79"/>
              </a:rPr>
              <a:t>Job Satisfaction</a:t>
            </a:r>
          </a:p>
          <a:p>
            <a:pPr algn="ctr">
              <a:defRPr/>
            </a:pPr>
            <a:r>
              <a:rPr lang="en-US" sz="1125" dirty="0">
                <a:solidFill>
                  <a:schemeClr val="tx1"/>
                </a:solidFill>
                <a:latin typeface="Gill Sans Light" panose="020B0302020104020203" pitchFamily="34" charset="-79"/>
                <a:cs typeface="Gill Sans Light" panose="020B0302020104020203" pitchFamily="34" charset="-79"/>
              </a:rPr>
              <a:t>(R</a:t>
            </a:r>
            <a:r>
              <a:rPr lang="en-US" sz="1125" baseline="30000" dirty="0">
                <a:solidFill>
                  <a:schemeClr val="tx1"/>
                </a:solidFill>
                <a:latin typeface="Gill Sans Light" panose="020B0302020104020203" pitchFamily="34" charset="-79"/>
                <a:cs typeface="Gill Sans Light" panose="020B0302020104020203" pitchFamily="34" charset="-79"/>
              </a:rPr>
              <a:t>2</a:t>
            </a:r>
            <a:r>
              <a:rPr lang="en-US" sz="1125" dirty="0">
                <a:solidFill>
                  <a:schemeClr val="tx1"/>
                </a:solidFill>
                <a:latin typeface="Gill Sans Light" panose="020B0302020104020203" pitchFamily="34" charset="-79"/>
                <a:cs typeface="Gill Sans Light" panose="020B0302020104020203" pitchFamily="34" charset="-79"/>
              </a:rPr>
              <a:t>=.716)</a:t>
            </a:r>
          </a:p>
        </p:txBody>
      </p:sp>
      <p:cxnSp>
        <p:nvCxnSpPr>
          <p:cNvPr id="10" name="Straight Arrow Connector 9">
            <a:extLst>
              <a:ext uri="{FF2B5EF4-FFF2-40B4-BE49-F238E27FC236}">
                <a16:creationId xmlns:a16="http://schemas.microsoft.com/office/drawing/2014/main" id="{E6FACF34-9F01-0791-3964-00B0D0DB6693}"/>
              </a:ext>
            </a:extLst>
          </p:cNvPr>
          <p:cNvCxnSpPr>
            <a:cxnSpLocks/>
            <a:stCxn id="6" idx="6"/>
            <a:endCxn id="7" idx="1"/>
          </p:cNvCxnSpPr>
          <p:nvPr/>
        </p:nvCxnSpPr>
        <p:spPr>
          <a:xfrm>
            <a:off x="2056713" y="2809802"/>
            <a:ext cx="819621" cy="16431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E9772DF-9187-F24B-4A82-3D9A61E42D36}"/>
              </a:ext>
            </a:extLst>
          </p:cNvPr>
          <p:cNvCxnSpPr>
            <a:cxnSpLocks/>
            <a:stCxn id="17" idx="7"/>
          </p:cNvCxnSpPr>
          <p:nvPr/>
        </p:nvCxnSpPr>
        <p:spPr>
          <a:xfrm flipV="1">
            <a:off x="2050113" y="3915895"/>
            <a:ext cx="906696" cy="76362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9C23532-4652-C4CB-8FBA-E96CFD726324}"/>
              </a:ext>
            </a:extLst>
          </p:cNvPr>
          <p:cNvCxnSpPr>
            <a:cxnSpLocks/>
            <a:stCxn id="7" idx="6"/>
            <a:endCxn id="18" idx="2"/>
          </p:cNvCxnSpPr>
          <p:nvPr/>
        </p:nvCxnSpPr>
        <p:spPr>
          <a:xfrm>
            <a:off x="4095848" y="3405254"/>
            <a:ext cx="51534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37">
            <a:extLst>
              <a:ext uri="{FF2B5EF4-FFF2-40B4-BE49-F238E27FC236}">
                <a16:creationId xmlns:a16="http://schemas.microsoft.com/office/drawing/2014/main" id="{008EC19F-51BD-6532-F72C-52DEED40ED89}"/>
              </a:ext>
            </a:extLst>
          </p:cNvPr>
          <p:cNvSpPr txBox="1">
            <a:spLocks noChangeArrowheads="1"/>
          </p:cNvSpPr>
          <p:nvPr/>
        </p:nvSpPr>
        <p:spPr bwMode="auto">
          <a:xfrm>
            <a:off x="2100219" y="2973838"/>
            <a:ext cx="72006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50" dirty="0">
                <a:solidFill>
                  <a:schemeClr val="accent2"/>
                </a:solidFill>
                <a:latin typeface="Gill Sans Light" panose="020B0302020104020203" pitchFamily="34" charset="-79"/>
                <a:cs typeface="Gill Sans Light" panose="020B0302020104020203" pitchFamily="34" charset="-79"/>
              </a:rPr>
              <a:t>.360***</a:t>
            </a:r>
          </a:p>
        </p:txBody>
      </p:sp>
      <p:cxnSp>
        <p:nvCxnSpPr>
          <p:cNvPr id="15" name="Straight Arrow Connector 14">
            <a:extLst>
              <a:ext uri="{FF2B5EF4-FFF2-40B4-BE49-F238E27FC236}">
                <a16:creationId xmlns:a16="http://schemas.microsoft.com/office/drawing/2014/main" id="{0F93772F-721F-3FB6-D7BD-B348AC10E3D7}"/>
              </a:ext>
            </a:extLst>
          </p:cNvPr>
          <p:cNvCxnSpPr>
            <a:cxnSpLocks/>
            <a:stCxn id="6" idx="6"/>
            <a:endCxn id="19" idx="0"/>
          </p:cNvCxnSpPr>
          <p:nvPr/>
        </p:nvCxnSpPr>
        <p:spPr>
          <a:xfrm>
            <a:off x="2056713" y="2809802"/>
            <a:ext cx="5755958" cy="1056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AD450A95-C7D1-2AA5-E605-D54EC51FCAB0}"/>
              </a:ext>
            </a:extLst>
          </p:cNvPr>
          <p:cNvSpPr/>
          <p:nvPr/>
        </p:nvSpPr>
        <p:spPr>
          <a:xfrm>
            <a:off x="342900" y="4386470"/>
            <a:ext cx="2000124" cy="20010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solidFill>
                  <a:schemeClr val="tx1"/>
                </a:solidFill>
                <a:latin typeface="Gill Sans Light" panose="020B0302020104020203" pitchFamily="34" charset="-79"/>
                <a:cs typeface="Gill Sans Light" panose="020B0302020104020203" pitchFamily="34" charset="-79"/>
              </a:rPr>
              <a:t>Supervisor Support</a:t>
            </a:r>
          </a:p>
        </p:txBody>
      </p:sp>
      <p:sp>
        <p:nvSpPr>
          <p:cNvPr id="18" name="Oval 17">
            <a:extLst>
              <a:ext uri="{FF2B5EF4-FFF2-40B4-BE49-F238E27FC236}">
                <a16:creationId xmlns:a16="http://schemas.microsoft.com/office/drawing/2014/main" id="{696454D5-0F9B-DF7D-744F-A5D8E7073053}"/>
              </a:ext>
            </a:extLst>
          </p:cNvPr>
          <p:cNvSpPr/>
          <p:nvPr/>
        </p:nvSpPr>
        <p:spPr>
          <a:xfrm>
            <a:off x="4611193" y="2795540"/>
            <a:ext cx="1569985" cy="12194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350" dirty="0">
                <a:solidFill>
                  <a:schemeClr val="tx1"/>
                </a:solidFill>
                <a:latin typeface="Gill Sans Light" panose="020B0302020104020203" pitchFamily="34" charset="-79"/>
                <a:cs typeface="Gill Sans Light" panose="020B0302020104020203" pitchFamily="34" charset="-79"/>
              </a:rPr>
              <a:t>Work</a:t>
            </a:r>
          </a:p>
          <a:p>
            <a:pPr algn="ctr">
              <a:defRPr/>
            </a:pPr>
            <a:r>
              <a:rPr lang="en-US" sz="1350" dirty="0">
                <a:solidFill>
                  <a:schemeClr val="tx1"/>
                </a:solidFill>
                <a:latin typeface="Gill Sans Light" panose="020B0302020104020203" pitchFamily="34" charset="-79"/>
                <a:cs typeface="Gill Sans Light" panose="020B0302020104020203" pitchFamily="34" charset="-79"/>
              </a:rPr>
              <a:t>Engagement</a:t>
            </a:r>
          </a:p>
          <a:p>
            <a:pPr algn="ctr">
              <a:defRPr/>
            </a:pPr>
            <a:r>
              <a:rPr lang="en-US" sz="1125" dirty="0">
                <a:solidFill>
                  <a:schemeClr val="tx1"/>
                </a:solidFill>
                <a:latin typeface="Gill Sans Light" panose="020B0302020104020203" pitchFamily="34" charset="-79"/>
                <a:cs typeface="Gill Sans Light" panose="020B0302020104020203" pitchFamily="34" charset="-79"/>
              </a:rPr>
              <a:t>(R</a:t>
            </a:r>
            <a:r>
              <a:rPr lang="en-US" sz="1125" baseline="30000" dirty="0">
                <a:solidFill>
                  <a:schemeClr val="tx1"/>
                </a:solidFill>
                <a:latin typeface="Gill Sans Light" panose="020B0302020104020203" pitchFamily="34" charset="-79"/>
                <a:cs typeface="Gill Sans Light" panose="020B0302020104020203" pitchFamily="34" charset="-79"/>
              </a:rPr>
              <a:t>2</a:t>
            </a:r>
            <a:r>
              <a:rPr lang="en-US" sz="1125" dirty="0">
                <a:solidFill>
                  <a:schemeClr val="tx1"/>
                </a:solidFill>
                <a:latin typeface="Gill Sans Light" panose="020B0302020104020203" pitchFamily="34" charset="-79"/>
                <a:cs typeface="Gill Sans Light" panose="020B0302020104020203" pitchFamily="34" charset="-79"/>
              </a:rPr>
              <a:t>=.465)</a:t>
            </a:r>
          </a:p>
        </p:txBody>
      </p:sp>
      <p:sp>
        <p:nvSpPr>
          <p:cNvPr id="19" name="Oval 18">
            <a:extLst>
              <a:ext uri="{FF2B5EF4-FFF2-40B4-BE49-F238E27FC236}">
                <a16:creationId xmlns:a16="http://schemas.microsoft.com/office/drawing/2014/main" id="{58A9E01A-9D99-8685-5EC7-BBB84181DC1F}"/>
              </a:ext>
            </a:extLst>
          </p:cNvPr>
          <p:cNvSpPr/>
          <p:nvPr/>
        </p:nvSpPr>
        <p:spPr>
          <a:xfrm>
            <a:off x="6774220" y="2915495"/>
            <a:ext cx="2076901" cy="19795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solidFill>
                  <a:schemeClr val="tx1"/>
                </a:solidFill>
                <a:latin typeface="Gill Sans Light" panose="020B0302020104020203" pitchFamily="34" charset="-79"/>
                <a:cs typeface="Gill Sans Light" panose="020B0302020104020203" pitchFamily="34" charset="-79"/>
              </a:rPr>
              <a:t>Turnover Intention</a:t>
            </a:r>
            <a:br>
              <a:rPr lang="en-US" sz="1350" dirty="0">
                <a:solidFill>
                  <a:schemeClr val="tx1"/>
                </a:solidFill>
                <a:latin typeface="Gill Sans Light" panose="020B0302020104020203" pitchFamily="34" charset="-79"/>
                <a:cs typeface="Gill Sans Light" panose="020B0302020104020203" pitchFamily="34" charset="-79"/>
              </a:rPr>
            </a:br>
            <a:r>
              <a:rPr lang="en-US" sz="1125" dirty="0">
                <a:solidFill>
                  <a:schemeClr val="tx1"/>
                </a:solidFill>
                <a:latin typeface="Gill Sans Light" panose="020B0302020104020203" pitchFamily="34" charset="-79"/>
                <a:cs typeface="Gill Sans Light" panose="020B0302020104020203" pitchFamily="34" charset="-79"/>
              </a:rPr>
              <a:t>(R</a:t>
            </a:r>
            <a:r>
              <a:rPr lang="en-US" sz="1125" baseline="30000" dirty="0">
                <a:solidFill>
                  <a:schemeClr val="tx1"/>
                </a:solidFill>
                <a:latin typeface="Gill Sans Light" panose="020B0302020104020203" pitchFamily="34" charset="-79"/>
                <a:cs typeface="Gill Sans Light" panose="020B0302020104020203" pitchFamily="34" charset="-79"/>
              </a:rPr>
              <a:t>2</a:t>
            </a:r>
            <a:r>
              <a:rPr lang="en-US" sz="1125" dirty="0">
                <a:solidFill>
                  <a:schemeClr val="tx1"/>
                </a:solidFill>
                <a:latin typeface="Gill Sans Light" panose="020B0302020104020203" pitchFamily="34" charset="-79"/>
                <a:cs typeface="Gill Sans Light" panose="020B0302020104020203" pitchFamily="34" charset="-79"/>
              </a:rPr>
              <a:t>=.579)</a:t>
            </a:r>
            <a:r>
              <a:rPr lang="en-US" sz="1050" baseline="30000" dirty="0">
                <a:solidFill>
                  <a:schemeClr val="tx1"/>
                </a:solidFill>
                <a:latin typeface="Gill Sans Light" panose="020B0302020104020203" pitchFamily="34" charset="-79"/>
                <a:cs typeface="Gill Sans Light" panose="020B0302020104020203" pitchFamily="34" charset="-79"/>
              </a:rPr>
              <a:t> </a:t>
            </a:r>
            <a:endParaRPr lang="en-US" sz="1350" baseline="30000" dirty="0">
              <a:solidFill>
                <a:schemeClr val="tx1"/>
              </a:solidFill>
              <a:latin typeface="Gill Sans Light" panose="020B0302020104020203" pitchFamily="34" charset="-79"/>
              <a:cs typeface="Gill Sans Light" panose="020B0302020104020203" pitchFamily="34" charset="-79"/>
            </a:endParaRPr>
          </a:p>
        </p:txBody>
      </p:sp>
      <p:sp>
        <p:nvSpPr>
          <p:cNvPr id="20" name="Oval 19">
            <a:extLst>
              <a:ext uri="{FF2B5EF4-FFF2-40B4-BE49-F238E27FC236}">
                <a16:creationId xmlns:a16="http://schemas.microsoft.com/office/drawing/2014/main" id="{36B365C1-9D2D-040F-B519-26FE3BC838AB}"/>
              </a:ext>
            </a:extLst>
          </p:cNvPr>
          <p:cNvSpPr/>
          <p:nvPr/>
        </p:nvSpPr>
        <p:spPr>
          <a:xfrm>
            <a:off x="6552546" y="5102318"/>
            <a:ext cx="2491344" cy="16038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350" dirty="0">
                <a:solidFill>
                  <a:schemeClr val="tx1"/>
                </a:solidFill>
                <a:latin typeface="Gill Sans Light" panose="020B0302020104020203" pitchFamily="34" charset="-79"/>
                <a:cs typeface="Gill Sans Light" panose="020B0302020104020203" pitchFamily="34" charset="-79"/>
              </a:rPr>
              <a:t>Job Performance</a:t>
            </a:r>
          </a:p>
          <a:p>
            <a:pPr algn="ctr">
              <a:defRPr/>
            </a:pPr>
            <a:r>
              <a:rPr lang="en-US" sz="1125" dirty="0">
                <a:solidFill>
                  <a:schemeClr val="tx1"/>
                </a:solidFill>
                <a:latin typeface="Gill Sans Light" panose="020B0302020104020203" pitchFamily="34" charset="-79"/>
                <a:cs typeface="Gill Sans Light" panose="020B0302020104020203" pitchFamily="34" charset="-79"/>
              </a:rPr>
              <a:t>(R</a:t>
            </a:r>
            <a:r>
              <a:rPr lang="en-US" sz="1125" baseline="30000" dirty="0">
                <a:solidFill>
                  <a:schemeClr val="tx1"/>
                </a:solidFill>
                <a:latin typeface="Gill Sans Light" panose="020B0302020104020203" pitchFamily="34" charset="-79"/>
                <a:cs typeface="Gill Sans Light" panose="020B0302020104020203" pitchFamily="34" charset="-79"/>
              </a:rPr>
              <a:t>2</a:t>
            </a:r>
            <a:r>
              <a:rPr lang="en-US" sz="1125" dirty="0">
                <a:solidFill>
                  <a:schemeClr val="tx1"/>
                </a:solidFill>
                <a:latin typeface="Gill Sans Light" panose="020B0302020104020203" pitchFamily="34" charset="-79"/>
                <a:cs typeface="Gill Sans Light" panose="020B0302020104020203" pitchFamily="34" charset="-79"/>
              </a:rPr>
              <a:t>=.058)</a:t>
            </a:r>
          </a:p>
        </p:txBody>
      </p:sp>
      <p:cxnSp>
        <p:nvCxnSpPr>
          <p:cNvPr id="21" name="Straight Arrow Connector 20">
            <a:extLst>
              <a:ext uri="{FF2B5EF4-FFF2-40B4-BE49-F238E27FC236}">
                <a16:creationId xmlns:a16="http://schemas.microsoft.com/office/drawing/2014/main" id="{B4DE6C1D-844D-5B03-01E2-70EBA45D8362}"/>
              </a:ext>
            </a:extLst>
          </p:cNvPr>
          <p:cNvCxnSpPr>
            <a:cxnSpLocks/>
            <a:stCxn id="17" idx="6"/>
          </p:cNvCxnSpPr>
          <p:nvPr/>
        </p:nvCxnSpPr>
        <p:spPr>
          <a:xfrm flipV="1">
            <a:off x="2343024" y="4477884"/>
            <a:ext cx="4574371" cy="9091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EAC653C-6D78-DCEE-6BE6-31796406E934}"/>
              </a:ext>
            </a:extLst>
          </p:cNvPr>
          <p:cNvCxnSpPr>
            <a:cxnSpLocks/>
            <a:stCxn id="18" idx="6"/>
            <a:endCxn id="19" idx="2"/>
          </p:cNvCxnSpPr>
          <p:nvPr/>
        </p:nvCxnSpPr>
        <p:spPr>
          <a:xfrm>
            <a:off x="6181178" y="3405254"/>
            <a:ext cx="593042" cy="50001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2DE79000-133F-F227-806C-CAF34D229976}"/>
              </a:ext>
            </a:extLst>
          </p:cNvPr>
          <p:cNvCxnSpPr>
            <a:cxnSpLocks/>
            <a:endCxn id="18" idx="4"/>
          </p:cNvCxnSpPr>
          <p:nvPr/>
        </p:nvCxnSpPr>
        <p:spPr>
          <a:xfrm flipV="1">
            <a:off x="2100221" y="4014967"/>
            <a:ext cx="3295965" cy="671585"/>
          </a:xfrm>
          <a:prstGeom prst="curvedConnector2">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A77F3B15-B3C0-65CD-1179-5173AADDF3DE}"/>
              </a:ext>
            </a:extLst>
          </p:cNvPr>
          <p:cNvCxnSpPr>
            <a:cxnSpLocks/>
            <a:stCxn id="7" idx="4"/>
            <a:endCxn id="19" idx="4"/>
          </p:cNvCxnSpPr>
          <p:nvPr/>
        </p:nvCxnSpPr>
        <p:spPr>
          <a:xfrm rot="16200000" flipH="1">
            <a:off x="5157031" y="2239409"/>
            <a:ext cx="880083" cy="4431198"/>
          </a:xfrm>
          <a:prstGeom prst="curvedConnector3">
            <a:avLst>
              <a:gd name="adj1" fmla="val 12597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37">
            <a:extLst>
              <a:ext uri="{FF2B5EF4-FFF2-40B4-BE49-F238E27FC236}">
                <a16:creationId xmlns:a16="http://schemas.microsoft.com/office/drawing/2014/main" id="{41A27BF4-1B00-4E71-5E2A-2440641D1689}"/>
              </a:ext>
            </a:extLst>
          </p:cNvPr>
          <p:cNvSpPr txBox="1">
            <a:spLocks noChangeArrowheads="1"/>
          </p:cNvSpPr>
          <p:nvPr/>
        </p:nvSpPr>
        <p:spPr bwMode="auto">
          <a:xfrm>
            <a:off x="2057401" y="3888238"/>
            <a:ext cx="72006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50" dirty="0">
                <a:solidFill>
                  <a:schemeClr val="accent2"/>
                </a:solidFill>
                <a:latin typeface="Gill Sans Light" panose="020B0302020104020203" pitchFamily="34" charset="-79"/>
                <a:cs typeface="Gill Sans Light" panose="020B0302020104020203" pitchFamily="34" charset="-79"/>
              </a:rPr>
              <a:t>.239***</a:t>
            </a:r>
          </a:p>
        </p:txBody>
      </p:sp>
      <p:sp>
        <p:nvSpPr>
          <p:cNvPr id="26" name="TextBox 37">
            <a:extLst>
              <a:ext uri="{FF2B5EF4-FFF2-40B4-BE49-F238E27FC236}">
                <a16:creationId xmlns:a16="http://schemas.microsoft.com/office/drawing/2014/main" id="{A0BACD20-B28A-2D63-1EAA-74BCAA74EF5B}"/>
              </a:ext>
            </a:extLst>
          </p:cNvPr>
          <p:cNvSpPr txBox="1">
            <a:spLocks noChangeArrowheads="1"/>
          </p:cNvSpPr>
          <p:nvPr/>
        </p:nvSpPr>
        <p:spPr bwMode="auto">
          <a:xfrm>
            <a:off x="4021236" y="3250837"/>
            <a:ext cx="68961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50" dirty="0">
                <a:solidFill>
                  <a:schemeClr val="accent2"/>
                </a:solidFill>
                <a:latin typeface="Gill Sans Light" panose="020B0302020104020203" pitchFamily="34" charset="-79"/>
                <a:cs typeface="Gill Sans Light" panose="020B0302020104020203" pitchFamily="34" charset="-79"/>
              </a:rPr>
              <a:t>.</a:t>
            </a:r>
          </a:p>
          <a:p>
            <a:pPr eaLnBrk="1" hangingPunct="1"/>
            <a:r>
              <a:rPr lang="en-US" altLang="en-US" sz="1350" dirty="0">
                <a:solidFill>
                  <a:schemeClr val="accent2"/>
                </a:solidFill>
                <a:latin typeface="Gill Sans Light" panose="020B0302020104020203" pitchFamily="34" charset="-79"/>
                <a:cs typeface="Gill Sans Light" panose="020B0302020104020203" pitchFamily="34" charset="-79"/>
              </a:rPr>
              <a:t>533***</a:t>
            </a:r>
          </a:p>
        </p:txBody>
      </p:sp>
      <p:cxnSp>
        <p:nvCxnSpPr>
          <p:cNvPr id="27" name="Straight Arrow Connector 26">
            <a:extLst>
              <a:ext uri="{FF2B5EF4-FFF2-40B4-BE49-F238E27FC236}">
                <a16:creationId xmlns:a16="http://schemas.microsoft.com/office/drawing/2014/main" id="{07F50B1E-E7E7-7871-E33E-E1E5C31C011C}"/>
              </a:ext>
            </a:extLst>
          </p:cNvPr>
          <p:cNvCxnSpPr>
            <a:cxnSpLocks/>
            <a:stCxn id="18" idx="7"/>
            <a:endCxn id="9" idx="2"/>
          </p:cNvCxnSpPr>
          <p:nvPr/>
        </p:nvCxnSpPr>
        <p:spPr>
          <a:xfrm flipV="1">
            <a:off x="5951259" y="1775214"/>
            <a:ext cx="643632" cy="119890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0AB9464-5BD6-4AE8-B4A6-E0F3341C835B}"/>
              </a:ext>
            </a:extLst>
          </p:cNvPr>
          <p:cNvCxnSpPr>
            <a:cxnSpLocks/>
            <a:stCxn id="18" idx="5"/>
            <a:endCxn id="20" idx="1"/>
          </p:cNvCxnSpPr>
          <p:nvPr/>
        </p:nvCxnSpPr>
        <p:spPr>
          <a:xfrm>
            <a:off x="5951259" y="3836386"/>
            <a:ext cx="966136" cy="150081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37">
            <a:extLst>
              <a:ext uri="{FF2B5EF4-FFF2-40B4-BE49-F238E27FC236}">
                <a16:creationId xmlns:a16="http://schemas.microsoft.com/office/drawing/2014/main" id="{C4B32B48-2FE2-617E-B34C-8832D6EC81FD}"/>
              </a:ext>
            </a:extLst>
          </p:cNvPr>
          <p:cNvSpPr txBox="1">
            <a:spLocks noChangeArrowheads="1"/>
          </p:cNvSpPr>
          <p:nvPr/>
        </p:nvSpPr>
        <p:spPr bwMode="auto">
          <a:xfrm>
            <a:off x="6143186" y="3217710"/>
            <a:ext cx="1019602" cy="3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50" dirty="0">
                <a:solidFill>
                  <a:schemeClr val="accent2"/>
                </a:solidFill>
                <a:latin typeface="Gill Sans Light" panose="020B0302020104020203" pitchFamily="34" charset="-79"/>
                <a:cs typeface="Gill Sans Light" panose="020B0302020104020203" pitchFamily="34" charset="-79"/>
              </a:rPr>
              <a:t>  -.433***</a:t>
            </a:r>
          </a:p>
        </p:txBody>
      </p:sp>
      <p:sp>
        <p:nvSpPr>
          <p:cNvPr id="30" name="TextBox 37">
            <a:extLst>
              <a:ext uri="{FF2B5EF4-FFF2-40B4-BE49-F238E27FC236}">
                <a16:creationId xmlns:a16="http://schemas.microsoft.com/office/drawing/2014/main" id="{E2E1444E-B7A0-2027-A388-B69CAB3B7407}"/>
              </a:ext>
            </a:extLst>
          </p:cNvPr>
          <p:cNvSpPr txBox="1">
            <a:spLocks noChangeArrowheads="1"/>
          </p:cNvSpPr>
          <p:nvPr/>
        </p:nvSpPr>
        <p:spPr bwMode="auto">
          <a:xfrm>
            <a:off x="5662585" y="4177802"/>
            <a:ext cx="5565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a:latin typeface="Calibri" panose="020F0502020204030204"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sz="1350" dirty="0">
                <a:latin typeface="Gill Sans Light" panose="020B0302020104020203" pitchFamily="34" charset="-79"/>
                <a:cs typeface="Gill Sans Light" panose="020B0302020104020203" pitchFamily="34" charset="-79"/>
              </a:rPr>
              <a:t>.179*</a:t>
            </a:r>
          </a:p>
        </p:txBody>
      </p:sp>
      <p:sp>
        <p:nvSpPr>
          <p:cNvPr id="31" name="TextBox 37">
            <a:extLst>
              <a:ext uri="{FF2B5EF4-FFF2-40B4-BE49-F238E27FC236}">
                <a16:creationId xmlns:a16="http://schemas.microsoft.com/office/drawing/2014/main" id="{1F02AA4B-F41A-941C-4B48-A52C372B8230}"/>
              </a:ext>
            </a:extLst>
          </p:cNvPr>
          <p:cNvSpPr txBox="1">
            <a:spLocks noChangeArrowheads="1"/>
          </p:cNvSpPr>
          <p:nvPr/>
        </p:nvSpPr>
        <p:spPr bwMode="auto">
          <a:xfrm>
            <a:off x="5572917" y="2486496"/>
            <a:ext cx="103360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50" dirty="0">
                <a:solidFill>
                  <a:schemeClr val="accent2"/>
                </a:solidFill>
                <a:latin typeface="Gill Sans Light" panose="020B0302020104020203" pitchFamily="34" charset="-79"/>
                <a:cs typeface="Gill Sans Light" panose="020B0302020104020203" pitchFamily="34" charset="-79"/>
              </a:rPr>
              <a:t>.534***</a:t>
            </a:r>
          </a:p>
        </p:txBody>
      </p:sp>
      <p:sp>
        <p:nvSpPr>
          <p:cNvPr id="46" name="TextBox 38">
            <a:extLst>
              <a:ext uri="{FF2B5EF4-FFF2-40B4-BE49-F238E27FC236}">
                <a16:creationId xmlns:a16="http://schemas.microsoft.com/office/drawing/2014/main" id="{2546326D-61FA-9290-DC3C-4EC9E63073CC}"/>
              </a:ext>
            </a:extLst>
          </p:cNvPr>
          <p:cNvSpPr txBox="1">
            <a:spLocks noChangeArrowheads="1"/>
          </p:cNvSpPr>
          <p:nvPr/>
        </p:nvSpPr>
        <p:spPr bwMode="auto">
          <a:xfrm>
            <a:off x="2956809" y="4386470"/>
            <a:ext cx="76709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defRPr b="1">
                <a:solidFill>
                  <a:schemeClr val="accent2"/>
                </a:solidFill>
                <a:latin typeface="Calibri" panose="020F0502020204030204"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sz="1350" b="0" dirty="0">
                <a:latin typeface="Gill Sans Light" panose="020B0302020104020203" pitchFamily="34" charset="-79"/>
                <a:cs typeface="Gill Sans Light" panose="020B0302020104020203" pitchFamily="34" charset="-79"/>
              </a:rPr>
              <a:t>.167***</a:t>
            </a:r>
          </a:p>
        </p:txBody>
      </p:sp>
      <p:cxnSp>
        <p:nvCxnSpPr>
          <p:cNvPr id="47" name="Connector: Curved 46">
            <a:extLst>
              <a:ext uri="{FF2B5EF4-FFF2-40B4-BE49-F238E27FC236}">
                <a16:creationId xmlns:a16="http://schemas.microsoft.com/office/drawing/2014/main" id="{A438DC07-8E74-1046-D7C4-8AED27E5A5E6}"/>
              </a:ext>
            </a:extLst>
          </p:cNvPr>
          <p:cNvCxnSpPr>
            <a:cxnSpLocks/>
          </p:cNvCxnSpPr>
          <p:nvPr/>
        </p:nvCxnSpPr>
        <p:spPr>
          <a:xfrm flipV="1">
            <a:off x="1269355" y="1375486"/>
            <a:ext cx="5517464" cy="3024275"/>
          </a:xfrm>
          <a:prstGeom prst="curvedConnector3">
            <a:avLst>
              <a:gd name="adj1" fmla="val 16614"/>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38">
            <a:extLst>
              <a:ext uri="{FF2B5EF4-FFF2-40B4-BE49-F238E27FC236}">
                <a16:creationId xmlns:a16="http://schemas.microsoft.com/office/drawing/2014/main" id="{0ABB4C19-792A-970D-CEBE-153952B39B20}"/>
              </a:ext>
            </a:extLst>
          </p:cNvPr>
          <p:cNvSpPr txBox="1">
            <a:spLocks noChangeArrowheads="1"/>
          </p:cNvSpPr>
          <p:nvPr/>
        </p:nvSpPr>
        <p:spPr bwMode="auto">
          <a:xfrm>
            <a:off x="3521936" y="1426459"/>
            <a:ext cx="71328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defRPr b="1">
                <a:solidFill>
                  <a:schemeClr val="accent2"/>
                </a:solidFill>
                <a:latin typeface="Calibri" panose="020F0502020204030204"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sz="1350" b="0" dirty="0">
                <a:latin typeface="Gill Sans Light" panose="020B0302020104020203" pitchFamily="34" charset="-79"/>
                <a:cs typeface="Gill Sans Light" panose="020B0302020104020203" pitchFamily="34" charset="-79"/>
              </a:rPr>
              <a:t>.254***</a:t>
            </a:r>
          </a:p>
        </p:txBody>
      </p:sp>
      <p:cxnSp>
        <p:nvCxnSpPr>
          <p:cNvPr id="49" name="Connector: Curved 48">
            <a:extLst>
              <a:ext uri="{FF2B5EF4-FFF2-40B4-BE49-F238E27FC236}">
                <a16:creationId xmlns:a16="http://schemas.microsoft.com/office/drawing/2014/main" id="{CDF049A8-C873-6854-7B5B-05AB59C878D7}"/>
              </a:ext>
            </a:extLst>
          </p:cNvPr>
          <p:cNvCxnSpPr>
            <a:cxnSpLocks/>
            <a:stCxn id="7" idx="0"/>
            <a:endCxn id="9" idx="2"/>
          </p:cNvCxnSpPr>
          <p:nvPr/>
        </p:nvCxnSpPr>
        <p:spPr>
          <a:xfrm rot="5400000" flipH="1" flipV="1">
            <a:off x="4478019" y="678668"/>
            <a:ext cx="1020326" cy="3213418"/>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38">
            <a:extLst>
              <a:ext uri="{FF2B5EF4-FFF2-40B4-BE49-F238E27FC236}">
                <a16:creationId xmlns:a16="http://schemas.microsoft.com/office/drawing/2014/main" id="{91DFEE84-9108-FDE1-FAA0-C6E71A85C500}"/>
              </a:ext>
            </a:extLst>
          </p:cNvPr>
          <p:cNvSpPr txBox="1">
            <a:spLocks noChangeArrowheads="1"/>
          </p:cNvSpPr>
          <p:nvPr/>
        </p:nvSpPr>
        <p:spPr bwMode="auto">
          <a:xfrm>
            <a:off x="4235221" y="2633023"/>
            <a:ext cx="63831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b="0">
                <a:latin typeface="Calibri" panose="020F0502020204030204"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sz="1350" dirty="0">
                <a:latin typeface="Gill Sans Light" panose="020B0302020104020203" pitchFamily="34" charset="-79"/>
                <a:cs typeface="Gill Sans Light" panose="020B0302020104020203" pitchFamily="34" charset="-79"/>
              </a:rPr>
              <a:t>.151**</a:t>
            </a:r>
          </a:p>
        </p:txBody>
      </p:sp>
      <p:sp>
        <p:nvSpPr>
          <p:cNvPr id="51" name="TextBox 38">
            <a:extLst>
              <a:ext uri="{FF2B5EF4-FFF2-40B4-BE49-F238E27FC236}">
                <a16:creationId xmlns:a16="http://schemas.microsoft.com/office/drawing/2014/main" id="{ECB2F03C-7BF4-6850-45C8-AE18F0A5E333}"/>
              </a:ext>
            </a:extLst>
          </p:cNvPr>
          <p:cNvSpPr txBox="1">
            <a:spLocks noChangeArrowheads="1"/>
          </p:cNvSpPr>
          <p:nvPr/>
        </p:nvSpPr>
        <p:spPr bwMode="auto">
          <a:xfrm>
            <a:off x="4832222" y="4692713"/>
            <a:ext cx="123616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defRPr>
                <a:latin typeface="Calibri" panose="020F0502020204030204"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sz="1350" dirty="0">
                <a:latin typeface="Gill Sans Light" panose="020B0302020104020203" pitchFamily="34" charset="-79"/>
                <a:cs typeface="Gill Sans Light" panose="020B0302020104020203" pitchFamily="34" charset="-79"/>
              </a:rPr>
              <a:t>-</a:t>
            </a:r>
          </a:p>
          <a:p>
            <a:endParaRPr lang="en-US" altLang="en-US" sz="1350" dirty="0">
              <a:latin typeface="Gill Sans Light" panose="020B0302020104020203" pitchFamily="34" charset="-79"/>
              <a:cs typeface="Gill Sans Light" panose="020B0302020104020203" pitchFamily="34" charset="-79"/>
            </a:endParaRPr>
          </a:p>
          <a:p>
            <a:r>
              <a:rPr lang="en-US" altLang="en-US" sz="1350" dirty="0">
                <a:latin typeface="Gill Sans Light" panose="020B0302020104020203" pitchFamily="34" charset="-79"/>
                <a:cs typeface="Gill Sans Light" panose="020B0302020104020203" pitchFamily="34" charset="-79"/>
              </a:rPr>
              <a:t>          .113*</a:t>
            </a:r>
          </a:p>
        </p:txBody>
      </p:sp>
      <p:sp>
        <p:nvSpPr>
          <p:cNvPr id="52" name="TextBox 37">
            <a:extLst>
              <a:ext uri="{FF2B5EF4-FFF2-40B4-BE49-F238E27FC236}">
                <a16:creationId xmlns:a16="http://schemas.microsoft.com/office/drawing/2014/main" id="{736EFD1A-99A3-EF44-333E-D832088B0D51}"/>
              </a:ext>
            </a:extLst>
          </p:cNvPr>
          <p:cNvSpPr txBox="1">
            <a:spLocks noChangeArrowheads="1"/>
          </p:cNvSpPr>
          <p:nvPr/>
        </p:nvSpPr>
        <p:spPr bwMode="auto">
          <a:xfrm>
            <a:off x="3387168" y="4350309"/>
            <a:ext cx="1224026"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350" dirty="0">
              <a:solidFill>
                <a:schemeClr val="accent2"/>
              </a:solidFill>
              <a:latin typeface="Gill Sans Light" panose="020B0302020104020203" pitchFamily="34" charset="-79"/>
              <a:cs typeface="Gill Sans Light" panose="020B0302020104020203" pitchFamily="34" charset="-79"/>
            </a:endParaRPr>
          </a:p>
          <a:p>
            <a:pPr eaLnBrk="1" hangingPunct="1"/>
            <a:endParaRPr lang="en-US" altLang="en-US" sz="1350" dirty="0">
              <a:solidFill>
                <a:schemeClr val="accent2"/>
              </a:solidFill>
              <a:latin typeface="Gill Sans Light" panose="020B0302020104020203" pitchFamily="34" charset="-79"/>
              <a:cs typeface="Gill Sans Light" panose="020B0302020104020203" pitchFamily="34" charset="-79"/>
            </a:endParaRPr>
          </a:p>
          <a:p>
            <a:pPr eaLnBrk="1" hangingPunct="1"/>
            <a:endParaRPr lang="en-US" altLang="en-US" sz="1350" dirty="0">
              <a:solidFill>
                <a:schemeClr val="accent2"/>
              </a:solidFill>
              <a:latin typeface="Gill Sans Light" panose="020B0302020104020203" pitchFamily="34" charset="-79"/>
              <a:cs typeface="Gill Sans Light" panose="020B0302020104020203" pitchFamily="34" charset="-79"/>
            </a:endParaRPr>
          </a:p>
          <a:p>
            <a:pPr eaLnBrk="1" hangingPunct="1"/>
            <a:endParaRPr lang="en-US" altLang="en-US" sz="1350" dirty="0">
              <a:solidFill>
                <a:schemeClr val="accent2"/>
              </a:solidFill>
              <a:latin typeface="Gill Sans Light" panose="020B0302020104020203" pitchFamily="34" charset="-79"/>
              <a:cs typeface="Gill Sans Light" panose="020B0302020104020203" pitchFamily="34" charset="-79"/>
            </a:endParaRPr>
          </a:p>
          <a:p>
            <a:pPr eaLnBrk="1" hangingPunct="1"/>
            <a:r>
              <a:rPr lang="en-US" altLang="en-US" sz="1350" dirty="0">
                <a:solidFill>
                  <a:schemeClr val="accent2"/>
                </a:solidFill>
                <a:latin typeface="Gill Sans Light" panose="020B0302020104020203" pitchFamily="34" charset="-79"/>
                <a:cs typeface="Gill Sans Light" panose="020B0302020104020203" pitchFamily="34" charset="-79"/>
              </a:rPr>
              <a:t>-.314***</a:t>
            </a:r>
          </a:p>
        </p:txBody>
      </p:sp>
      <p:cxnSp>
        <p:nvCxnSpPr>
          <p:cNvPr id="53" name="Connector: Curved 52">
            <a:extLst>
              <a:ext uri="{FF2B5EF4-FFF2-40B4-BE49-F238E27FC236}">
                <a16:creationId xmlns:a16="http://schemas.microsoft.com/office/drawing/2014/main" id="{ADE36AE8-31C1-55F9-A6F0-0723FB408C04}"/>
              </a:ext>
            </a:extLst>
          </p:cNvPr>
          <p:cNvCxnSpPr>
            <a:cxnSpLocks/>
            <a:stCxn id="9" idx="6"/>
            <a:endCxn id="19" idx="6"/>
          </p:cNvCxnSpPr>
          <p:nvPr/>
        </p:nvCxnSpPr>
        <p:spPr>
          <a:xfrm>
            <a:off x="8851120" y="1775214"/>
            <a:ext cx="1" cy="2130059"/>
          </a:xfrm>
          <a:prstGeom prst="curvedConnector3">
            <a:avLst>
              <a:gd name="adj1" fmla="val 22860100000"/>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37">
            <a:extLst>
              <a:ext uri="{FF2B5EF4-FFF2-40B4-BE49-F238E27FC236}">
                <a16:creationId xmlns:a16="http://schemas.microsoft.com/office/drawing/2014/main" id="{82A035F5-815C-4FC4-8D23-C5CE63DADAC7}"/>
              </a:ext>
            </a:extLst>
          </p:cNvPr>
          <p:cNvSpPr txBox="1">
            <a:spLocks noChangeArrowheads="1"/>
          </p:cNvSpPr>
          <p:nvPr/>
        </p:nvSpPr>
        <p:spPr bwMode="auto">
          <a:xfrm>
            <a:off x="8328015" y="2633023"/>
            <a:ext cx="111614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50" dirty="0">
                <a:solidFill>
                  <a:schemeClr val="accent2"/>
                </a:solidFill>
                <a:latin typeface="Gill Sans Light" panose="020B0302020104020203" pitchFamily="34" charset="-79"/>
                <a:cs typeface="Gill Sans Light" panose="020B0302020104020203" pitchFamily="34" charset="-79"/>
              </a:rPr>
              <a:t>-.782***</a:t>
            </a:r>
          </a:p>
        </p:txBody>
      </p:sp>
      <p:sp>
        <p:nvSpPr>
          <p:cNvPr id="79" name="TextBox 39">
            <a:extLst>
              <a:ext uri="{FF2B5EF4-FFF2-40B4-BE49-F238E27FC236}">
                <a16:creationId xmlns:a16="http://schemas.microsoft.com/office/drawing/2014/main" id="{C293BDA7-7881-CEE0-F357-EA03147D4FDB}"/>
              </a:ext>
            </a:extLst>
          </p:cNvPr>
          <p:cNvSpPr txBox="1">
            <a:spLocks noChangeArrowheads="1"/>
          </p:cNvSpPr>
          <p:nvPr/>
        </p:nvSpPr>
        <p:spPr bwMode="auto">
          <a:xfrm>
            <a:off x="2591455" y="5594277"/>
            <a:ext cx="28047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200" dirty="0">
                <a:latin typeface="Gill Sans Light" panose="020B0302020104020203" pitchFamily="34" charset="-79"/>
                <a:cs typeface="Gill Sans Light" panose="020B0302020104020203" pitchFamily="34" charset="-79"/>
              </a:rPr>
              <a:t>RMSEA: 0.037</a:t>
            </a:r>
          </a:p>
          <a:p>
            <a:pPr algn="r" eaLnBrk="1" hangingPunct="1"/>
            <a:r>
              <a:rPr lang="en-US" altLang="en-US" sz="1200" dirty="0">
                <a:latin typeface="Gill Sans Light" panose="020B0302020104020203" pitchFamily="34" charset="-79"/>
                <a:cs typeface="Gill Sans Light" panose="020B0302020104020203" pitchFamily="34" charset="-79"/>
              </a:rPr>
              <a:t>CFI: 0.970</a:t>
            </a:r>
          </a:p>
          <a:p>
            <a:pPr algn="r" eaLnBrk="1" hangingPunct="1"/>
            <a:r>
              <a:rPr lang="en-US" altLang="en-US" sz="1200" dirty="0">
                <a:latin typeface="Gill Sans Light" panose="020B0302020104020203" pitchFamily="34" charset="-79"/>
                <a:cs typeface="Gill Sans Light" panose="020B0302020104020203" pitchFamily="34" charset="-79"/>
              </a:rPr>
              <a:t>TLI: 0.962</a:t>
            </a:r>
          </a:p>
          <a:p>
            <a:pPr algn="r" eaLnBrk="1" hangingPunct="1"/>
            <a:r>
              <a:rPr lang="en-US" altLang="en-US" sz="1200" dirty="0">
                <a:latin typeface="Gill Sans Light" panose="020B0302020104020203" pitchFamily="34" charset="-79"/>
                <a:cs typeface="Gill Sans Light" panose="020B0302020104020203" pitchFamily="34" charset="-79"/>
              </a:rPr>
              <a:t>SRMR: 0.046</a:t>
            </a:r>
          </a:p>
          <a:p>
            <a:pPr algn="r" eaLnBrk="1" hangingPunct="1"/>
            <a:r>
              <a:rPr lang="el-GR" sz="1200" dirty="0">
                <a:latin typeface="__fkGroteskNeue_598ab8"/>
                <a:cs typeface="Gill Sans Light" panose="020B0302020104020203" pitchFamily="34" charset="-79"/>
              </a:rPr>
              <a:t>χ²(3</a:t>
            </a:r>
            <a:r>
              <a:rPr lang="en-US" sz="1200" dirty="0">
                <a:latin typeface="Gill Sans Light" panose="020B0302020104020203" pitchFamily="34" charset="-79"/>
                <a:cs typeface="Gill Sans Light" panose="020B0302020104020203" pitchFamily="34" charset="-79"/>
              </a:rPr>
              <a:t>17</a:t>
            </a:r>
            <a:r>
              <a:rPr lang="el-GR" sz="1200" dirty="0">
                <a:latin typeface="__fkGroteskNeue_598ab8"/>
                <a:cs typeface="Gill Sans Light" panose="020B0302020104020203" pitchFamily="34" charset="-79"/>
              </a:rPr>
              <a:t>) = </a:t>
            </a:r>
            <a:r>
              <a:rPr lang="en-US" sz="1200" dirty="0">
                <a:latin typeface="Gill Sans Light" panose="020B0302020104020203" pitchFamily="34" charset="-79"/>
                <a:cs typeface="Gill Sans Light" panose="020B0302020104020203" pitchFamily="34" charset="-79"/>
              </a:rPr>
              <a:t>535</a:t>
            </a:r>
            <a:r>
              <a:rPr lang="el-GR" sz="1200" dirty="0">
                <a:latin typeface="__fkGroteskNeue_598ab8"/>
                <a:cs typeface="Gill Sans Light" panose="020B0302020104020203" pitchFamily="34" charset="-79"/>
              </a:rPr>
              <a:t>.</a:t>
            </a:r>
            <a:r>
              <a:rPr lang="en-US" sz="1200" dirty="0">
                <a:latin typeface="Gill Sans Light" panose="020B0302020104020203" pitchFamily="34" charset="-79"/>
                <a:cs typeface="Gill Sans Light" panose="020B0302020104020203" pitchFamily="34" charset="-79"/>
              </a:rPr>
              <a:t>494</a:t>
            </a:r>
            <a:r>
              <a:rPr lang="el-GR" sz="1200" dirty="0">
                <a:latin typeface="__fkGroteskNeue_598ab8"/>
                <a:cs typeface="Gill Sans Light" panose="020B0302020104020203" pitchFamily="34" charset="-79"/>
              </a:rPr>
              <a:t>,</a:t>
            </a:r>
            <a:endParaRPr lang="en-US" sz="1200" dirty="0">
              <a:latin typeface="Gill Sans Light" panose="020B0302020104020203" pitchFamily="34" charset="-79"/>
              <a:cs typeface="Gill Sans Light" panose="020B0302020104020203" pitchFamily="34" charset="-79"/>
            </a:endParaRPr>
          </a:p>
          <a:p>
            <a:pPr algn="r" eaLnBrk="1" hangingPunct="1"/>
            <a:r>
              <a:rPr lang="en-US" sz="1200" dirty="0">
                <a:latin typeface="Gill Sans Light" panose="020B0302020104020203" pitchFamily="34" charset="-79"/>
                <a:cs typeface="Gill Sans Light" panose="020B0302020104020203" pitchFamily="34" charset="-79"/>
              </a:rPr>
              <a:t>              (p &lt; .001</a:t>
            </a:r>
            <a:endParaRPr lang="en-US" altLang="en-US" sz="1200" dirty="0">
              <a:latin typeface="Gill Sans Light" panose="020B0302020104020203" pitchFamily="34" charset="-79"/>
              <a:cs typeface="Gill Sans Light" panose="020B0302020104020203" pitchFamily="34" charset="-79"/>
            </a:endParaRPr>
          </a:p>
        </p:txBody>
      </p:sp>
    </p:spTree>
    <p:extLst>
      <p:ext uri="{BB962C8B-B14F-4D97-AF65-F5344CB8AC3E}">
        <p14:creationId xmlns:p14="http://schemas.microsoft.com/office/powerpoint/2010/main" val="758494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D4E1-7F06-88A0-CBE2-FFF1FD686DD5}"/>
              </a:ext>
            </a:extLst>
          </p:cNvPr>
          <p:cNvSpPr>
            <a:spLocks noGrp="1"/>
          </p:cNvSpPr>
          <p:nvPr>
            <p:ph type="title"/>
          </p:nvPr>
        </p:nvSpPr>
        <p:spPr>
          <a:xfrm>
            <a:off x="457200" y="711200"/>
            <a:ext cx="8229600" cy="647700"/>
          </a:xfrm>
        </p:spPr>
        <p:txBody>
          <a:bodyPr>
            <a:normAutofit fontScale="90000"/>
          </a:bodyPr>
          <a:lstStyle/>
          <a:p>
            <a:r>
              <a:rPr lang="en-US" u="sng" dirty="0">
                <a:latin typeface="Gill Sans Light" panose="020B0302020104020203" pitchFamily="34" charset="-79"/>
                <a:cs typeface="Gill Sans Light" panose="020B0302020104020203" pitchFamily="34" charset="-79"/>
              </a:rPr>
              <a:t>In simple terms it means… </a:t>
            </a:r>
          </a:p>
        </p:txBody>
      </p:sp>
      <p:sp>
        <p:nvSpPr>
          <p:cNvPr id="3" name="Content Placeholder 2">
            <a:extLst>
              <a:ext uri="{FF2B5EF4-FFF2-40B4-BE49-F238E27FC236}">
                <a16:creationId xmlns:a16="http://schemas.microsoft.com/office/drawing/2014/main" id="{88B02B29-8ABD-DDD5-CE34-B8F7CE9AE0AC}"/>
              </a:ext>
            </a:extLst>
          </p:cNvPr>
          <p:cNvSpPr>
            <a:spLocks noGrp="1"/>
          </p:cNvSpPr>
          <p:nvPr>
            <p:ph idx="1"/>
          </p:nvPr>
        </p:nvSpPr>
        <p:spPr>
          <a:xfrm>
            <a:off x="457200" y="1828800"/>
            <a:ext cx="8229600" cy="4745736"/>
          </a:xfrm>
        </p:spPr>
        <p:txBody>
          <a:bodyPr>
            <a:normAutofit/>
          </a:bodyPr>
          <a:lstStyle/>
          <a:p>
            <a:pPr marL="109728" indent="0">
              <a:buNone/>
            </a:pPr>
            <a:r>
              <a:rPr lang="en-US" sz="3200" dirty="0">
                <a:latin typeface="Gill Sans Light" panose="020B0302020104020203" pitchFamily="34" charset="-79"/>
                <a:cs typeface="Gill Sans Light" panose="020B0302020104020203" pitchFamily="34" charset="-79"/>
              </a:rPr>
              <a:t>Combination of 12 organizational strategies designed to benefit both counselor and agency and the supervisory relationship greatly impacts intent to quit and job satisfaction.</a:t>
            </a:r>
          </a:p>
          <a:p>
            <a:pPr marL="109728" indent="0">
              <a:buNone/>
            </a:pPr>
            <a:endParaRPr lang="en-US" sz="3200" dirty="0">
              <a:latin typeface="Gill Sans Light" panose="020B0302020104020203" pitchFamily="34" charset="-79"/>
              <a:cs typeface="Gill Sans Light" panose="020B0302020104020203" pitchFamily="34" charset="-79"/>
            </a:endParaRPr>
          </a:p>
          <a:p>
            <a:pPr marL="109728" indent="0">
              <a:buNone/>
            </a:pPr>
            <a:r>
              <a:rPr lang="en-US" sz="3200" dirty="0">
                <a:latin typeface="Gill Sans Light" panose="020B0302020104020203" pitchFamily="34" charset="-79"/>
                <a:cs typeface="Gill Sans Light" panose="020B0302020104020203" pitchFamily="34" charset="-79"/>
              </a:rPr>
              <a:t>To retain workers, focus on ways to increase work engagement and provide experiences and resources they need to do their job.</a:t>
            </a:r>
          </a:p>
          <a:p>
            <a:pPr marL="109728" indent="0">
              <a:buNone/>
            </a:pPr>
            <a:endParaRPr lang="en-US" dirty="0">
              <a:latin typeface="Gill Sans Light" panose="020B0302020104020203" pitchFamily="34" charset="-79"/>
              <a:cs typeface="Gill Sans Light" panose="020B0302020104020203" pitchFamily="34" charset="-79"/>
            </a:endParaRPr>
          </a:p>
          <a:p>
            <a:pPr marL="109728" indent="0">
              <a:buNone/>
            </a:pPr>
            <a:endParaRPr lang="en-US" dirty="0">
              <a:latin typeface="Gill Sans Light" panose="020B0302020104020203" pitchFamily="34" charset="-79"/>
              <a:cs typeface="Gill Sans Light" panose="020B0302020104020203" pitchFamily="34" charset="-79"/>
            </a:endParaRPr>
          </a:p>
        </p:txBody>
      </p:sp>
      <p:sp>
        <p:nvSpPr>
          <p:cNvPr id="4" name="Slide Number Placeholder 3">
            <a:extLst>
              <a:ext uri="{FF2B5EF4-FFF2-40B4-BE49-F238E27FC236}">
                <a16:creationId xmlns:a16="http://schemas.microsoft.com/office/drawing/2014/main" id="{0D618619-9508-97E8-B572-2DED79F7C727}"/>
              </a:ext>
            </a:extLst>
          </p:cNvPr>
          <p:cNvSpPr>
            <a:spLocks noGrp="1"/>
          </p:cNvSpPr>
          <p:nvPr>
            <p:ph type="sldNum" sz="quarter" idx="12"/>
          </p:nvPr>
        </p:nvSpPr>
        <p:spPr/>
        <p:txBody>
          <a:bodyPr/>
          <a:lstStyle/>
          <a:p>
            <a:fld id="{7A859DC2-7C2F-984E-B136-C5491C11450A}" type="slidenum">
              <a:rPr lang="en-US" smtClean="0"/>
              <a:pPr/>
              <a:t>18</a:t>
            </a:fld>
            <a:endParaRPr lang="en-US"/>
          </a:p>
        </p:txBody>
      </p:sp>
    </p:spTree>
    <p:extLst>
      <p:ext uri="{BB962C8B-B14F-4D97-AF65-F5344CB8AC3E}">
        <p14:creationId xmlns:p14="http://schemas.microsoft.com/office/powerpoint/2010/main" val="1583026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6054B0-1678-D6FE-A7CC-383E10E56445}"/>
              </a:ext>
            </a:extLst>
          </p:cNvPr>
          <p:cNvSpPr>
            <a:spLocks noGrp="1"/>
          </p:cNvSpPr>
          <p:nvPr>
            <p:ph type="body" sz="half" idx="2"/>
          </p:nvPr>
        </p:nvSpPr>
        <p:spPr>
          <a:xfrm>
            <a:off x="1211642" y="876301"/>
            <a:ext cx="6751257" cy="533399"/>
          </a:xfrm>
        </p:spPr>
        <p:txBody>
          <a:bodyPr>
            <a:noAutofit/>
          </a:bodyPr>
          <a:lstStyle/>
          <a:p>
            <a:pPr algn="ctr"/>
            <a:r>
              <a:rPr lang="en-US" sz="4000" dirty="0">
                <a:latin typeface="Gill Sans Light" panose="020B0302020104020203" pitchFamily="34" charset="-79"/>
                <a:cs typeface="Gill Sans Light" panose="020B0302020104020203" pitchFamily="34" charset="-79"/>
              </a:rPr>
              <a:t>Think pizza!</a:t>
            </a:r>
          </a:p>
        </p:txBody>
      </p:sp>
      <p:sp>
        <p:nvSpPr>
          <p:cNvPr id="4" name="Slide Number Placeholder 3">
            <a:extLst>
              <a:ext uri="{FF2B5EF4-FFF2-40B4-BE49-F238E27FC236}">
                <a16:creationId xmlns:a16="http://schemas.microsoft.com/office/drawing/2014/main" id="{E85E940E-4D06-D702-D5AD-43A388A6B8BE}"/>
              </a:ext>
            </a:extLst>
          </p:cNvPr>
          <p:cNvSpPr>
            <a:spLocks noGrp="1"/>
          </p:cNvSpPr>
          <p:nvPr>
            <p:ph type="sldNum" sz="quarter" idx="12"/>
          </p:nvPr>
        </p:nvSpPr>
        <p:spPr/>
        <p:txBody>
          <a:bodyPr/>
          <a:lstStyle/>
          <a:p>
            <a:fld id="{7A859DC2-7C2F-984E-B136-C5491C11450A}" type="slidenum">
              <a:rPr lang="en-US" smtClean="0"/>
              <a:pPr/>
              <a:t>19</a:t>
            </a:fld>
            <a:endParaRPr lang="en-US"/>
          </a:p>
        </p:txBody>
      </p:sp>
      <p:pic>
        <p:nvPicPr>
          <p:cNvPr id="8" name="Picture 7">
            <a:extLst>
              <a:ext uri="{FF2B5EF4-FFF2-40B4-BE49-F238E27FC236}">
                <a16:creationId xmlns:a16="http://schemas.microsoft.com/office/drawing/2014/main" id="{E7982337-6B08-8158-A186-5802FB207593}"/>
              </a:ext>
            </a:extLst>
          </p:cNvPr>
          <p:cNvPicPr>
            <a:picLocks noChangeAspect="1"/>
          </p:cNvPicPr>
          <p:nvPr/>
        </p:nvPicPr>
        <p:blipFill>
          <a:blip r:embed="rId3"/>
          <a:stretch>
            <a:fillRect/>
          </a:stretch>
        </p:blipFill>
        <p:spPr>
          <a:xfrm>
            <a:off x="266700" y="1638300"/>
            <a:ext cx="8547100" cy="4914899"/>
          </a:xfrm>
          <a:prstGeom prst="rect">
            <a:avLst/>
          </a:prstGeom>
        </p:spPr>
      </p:pic>
    </p:spTree>
    <p:extLst>
      <p:ext uri="{BB962C8B-B14F-4D97-AF65-F5344CB8AC3E}">
        <p14:creationId xmlns:p14="http://schemas.microsoft.com/office/powerpoint/2010/main" val="57301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53" y="255639"/>
            <a:ext cx="8144647" cy="4549443"/>
          </a:xfrm>
        </p:spPr>
        <p:txBody>
          <a:bodyPr>
            <a:noAutofit/>
          </a:bodyPr>
          <a:lstStyle/>
          <a:p>
            <a:pPr algn="ct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r>
              <a:rPr lang="en-US" sz="3200" dirty="0"/>
              <a:t> </a:t>
            </a:r>
            <a:br>
              <a:rPr lang="en-US" sz="3200" dirty="0"/>
            </a:br>
            <a:r>
              <a:rPr lang="en-US" sz="3200" u="sng" dirty="0">
                <a:latin typeface="Gill Sans Light"/>
              </a:rPr>
              <a:t>Counselor Intent to Remain or Leave the State Vocational Rehabilitation Program</a:t>
            </a:r>
            <a:br>
              <a:rPr lang="en-US" sz="3200" u="sng" dirty="0">
                <a:latin typeface="Gill Sans Light"/>
              </a:rPr>
            </a:br>
            <a:br>
              <a:rPr lang="en-US" sz="3200" u="sng" dirty="0">
                <a:latin typeface="Gill Sans Light"/>
              </a:rPr>
            </a:br>
            <a:br>
              <a:rPr lang="en-US" sz="3200" u="sng" dirty="0">
                <a:latin typeface="Gill Sans Light"/>
              </a:rPr>
            </a:br>
            <a:br>
              <a:rPr lang="en-US" sz="3200" dirty="0"/>
            </a:br>
            <a:endParaRPr lang="en-US" sz="3200" dirty="0">
              <a:latin typeface="Gill Sans Light"/>
            </a:endParaRPr>
          </a:p>
        </p:txBody>
      </p:sp>
      <p:sp>
        <p:nvSpPr>
          <p:cNvPr id="3" name="Subtitle 2"/>
          <p:cNvSpPr>
            <a:spLocks noGrp="1"/>
          </p:cNvSpPr>
          <p:nvPr>
            <p:ph type="subTitle" idx="1"/>
          </p:nvPr>
        </p:nvSpPr>
        <p:spPr>
          <a:xfrm>
            <a:off x="313553" y="4336026"/>
            <a:ext cx="8363087" cy="2521974"/>
          </a:xfrm>
        </p:spPr>
        <p:txBody>
          <a:bodyPr>
            <a:normAutofit fontScale="70000" lnSpcReduction="20000"/>
          </a:bodyPr>
          <a:lstStyle/>
          <a:p>
            <a:pPr algn="ctr"/>
            <a:endParaRPr lang="en-US" sz="3200" dirty="0">
              <a:latin typeface="Gill Sans Light"/>
            </a:endParaRPr>
          </a:p>
          <a:p>
            <a:pPr algn="ctr"/>
            <a:r>
              <a:rPr lang="en-US" sz="3200" dirty="0">
                <a:latin typeface="Gill Sans Light"/>
              </a:rPr>
              <a:t>James T. Herbert, Ph.D.</a:t>
            </a:r>
          </a:p>
          <a:p>
            <a:pPr algn="ctr"/>
            <a:br>
              <a:rPr lang="en-US" sz="3200" dirty="0">
                <a:latin typeface="Gill Sans Light"/>
              </a:rPr>
            </a:br>
            <a:r>
              <a:rPr lang="en-US" sz="3200" dirty="0">
                <a:latin typeface="Gill Sans Light"/>
              </a:rPr>
              <a:t>Professor, Rehabilitation and Human Services</a:t>
            </a:r>
          </a:p>
          <a:p>
            <a:pPr algn="ctr"/>
            <a:endParaRPr lang="en-US" sz="3200" dirty="0">
              <a:latin typeface="Gill Sans Light"/>
            </a:endParaRPr>
          </a:p>
          <a:p>
            <a:pPr algn="ctr"/>
            <a:r>
              <a:rPr lang="en-US" sz="3200" dirty="0">
                <a:latin typeface="Gill Sans Light"/>
              </a:rPr>
              <a:t>Email: jth4@psu.edu  </a:t>
            </a:r>
          </a:p>
          <a:p>
            <a:pPr algn="ctr"/>
            <a:r>
              <a:rPr lang="en-US" sz="2909" dirty="0">
                <a:solidFill>
                  <a:schemeClr val="tx1"/>
                </a:solidFill>
                <a:latin typeface="Gill Sans Light"/>
              </a:rPr>
              <a:t>	</a:t>
            </a:r>
          </a:p>
          <a:p>
            <a:r>
              <a:rPr lang="en-US" sz="2909" dirty="0">
                <a:solidFill>
                  <a:schemeClr val="tx1"/>
                </a:solidFill>
                <a:latin typeface="Gill Sans Light"/>
              </a:rPr>
              <a:t>	</a:t>
            </a:r>
            <a:r>
              <a:rPr lang="en-US" sz="1800" dirty="0">
                <a:solidFill>
                  <a:schemeClr val="tx1"/>
                </a:solidFill>
                <a:latin typeface="Gill Sans Light"/>
              </a:rPr>
              <a:t>					</a:t>
            </a:r>
          </a:p>
          <a:p>
            <a:endParaRPr lang="en-US" dirty="0"/>
          </a:p>
        </p:txBody>
      </p:sp>
    </p:spTree>
    <p:extLst>
      <p:ext uri="{BB962C8B-B14F-4D97-AF65-F5344CB8AC3E}">
        <p14:creationId xmlns:p14="http://schemas.microsoft.com/office/powerpoint/2010/main" val="3532451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D4E1-7F06-88A0-CBE2-FFF1FD686DD5}"/>
              </a:ext>
            </a:extLst>
          </p:cNvPr>
          <p:cNvSpPr>
            <a:spLocks noGrp="1"/>
          </p:cNvSpPr>
          <p:nvPr>
            <p:ph type="title"/>
          </p:nvPr>
        </p:nvSpPr>
        <p:spPr>
          <a:xfrm>
            <a:off x="457200" y="711200"/>
            <a:ext cx="8229600" cy="228600"/>
          </a:xfrm>
        </p:spPr>
        <p:txBody>
          <a:bodyPr>
            <a:normAutofit fontScale="90000"/>
          </a:bodyPr>
          <a:lstStyle/>
          <a:p>
            <a:r>
              <a:rPr lang="en-US" u="sng" dirty="0">
                <a:latin typeface="Gill Sans Light" panose="020B0302020104020203" pitchFamily="34" charset="-79"/>
                <a:cs typeface="Gill Sans Light" panose="020B0302020104020203" pitchFamily="34" charset="-79"/>
              </a:rPr>
              <a:t> </a:t>
            </a:r>
          </a:p>
        </p:txBody>
      </p:sp>
      <p:sp>
        <p:nvSpPr>
          <p:cNvPr id="3" name="Content Placeholder 2">
            <a:extLst>
              <a:ext uri="{FF2B5EF4-FFF2-40B4-BE49-F238E27FC236}">
                <a16:creationId xmlns:a16="http://schemas.microsoft.com/office/drawing/2014/main" id="{88B02B29-8ABD-DDD5-CE34-B8F7CE9AE0AC}"/>
              </a:ext>
            </a:extLst>
          </p:cNvPr>
          <p:cNvSpPr>
            <a:spLocks noGrp="1"/>
          </p:cNvSpPr>
          <p:nvPr>
            <p:ph idx="1"/>
          </p:nvPr>
        </p:nvSpPr>
        <p:spPr>
          <a:xfrm>
            <a:off x="457200" y="798786"/>
            <a:ext cx="8229600" cy="5775750"/>
          </a:xfrm>
        </p:spPr>
        <p:txBody>
          <a:bodyPr>
            <a:normAutofit/>
          </a:bodyPr>
          <a:lstStyle/>
          <a:p>
            <a:pPr marL="109728" indent="0">
              <a:buNone/>
            </a:pPr>
            <a:r>
              <a:rPr lang="en-US" sz="3200" dirty="0">
                <a:latin typeface="Gill Sans Light" panose="020B0302020104020203" pitchFamily="34" charset="-79"/>
                <a:cs typeface="Gill Sans Light" panose="020B0302020104020203" pitchFamily="34" charset="-79"/>
              </a:rPr>
              <a:t>In terms of the significance of these combined factors (organizational career support, supervisor support, hopeful career state and work engagement), it means that our model predicts:</a:t>
            </a:r>
          </a:p>
          <a:p>
            <a:pPr marL="109728" indent="0">
              <a:buNone/>
            </a:pPr>
            <a:endParaRPr lang="en-US" sz="3200" dirty="0">
              <a:latin typeface="Gill Sans Light" panose="020B0302020104020203" pitchFamily="34" charset="-79"/>
              <a:cs typeface="Gill Sans Light" panose="020B0302020104020203" pitchFamily="34" charset="-79"/>
            </a:endParaRPr>
          </a:p>
          <a:p>
            <a:pPr marL="109728" indent="0">
              <a:buNone/>
            </a:pPr>
            <a:r>
              <a:rPr lang="en-US" sz="3200" dirty="0">
                <a:latin typeface="Gill Sans Light" panose="020B0302020104020203" pitchFamily="34" charset="-79"/>
                <a:cs typeface="Gill Sans Light" panose="020B0302020104020203" pitchFamily="34" charset="-79"/>
              </a:rPr>
              <a:t>	• 72% of variance for job satisfaction</a:t>
            </a:r>
          </a:p>
          <a:p>
            <a:pPr marL="109728" indent="0">
              <a:buNone/>
            </a:pPr>
            <a:endParaRPr lang="en-US" sz="3200" dirty="0">
              <a:latin typeface="Gill Sans Light" panose="020B0302020104020203" pitchFamily="34" charset="-79"/>
              <a:cs typeface="Gill Sans Light" panose="020B0302020104020203" pitchFamily="34" charset="-79"/>
            </a:endParaRPr>
          </a:p>
          <a:p>
            <a:pPr marL="109728" indent="0">
              <a:buNone/>
            </a:pPr>
            <a:r>
              <a:rPr lang="en-US" sz="3200" dirty="0">
                <a:latin typeface="Gill Sans Light" panose="020B0302020104020203" pitchFamily="34" charset="-79"/>
                <a:cs typeface="Gill Sans Light" panose="020B0302020104020203" pitchFamily="34" charset="-79"/>
              </a:rPr>
              <a:t>	• 58% of variance for turnover intention</a:t>
            </a:r>
          </a:p>
          <a:p>
            <a:pPr marL="109728" indent="0">
              <a:buNone/>
            </a:pPr>
            <a:endParaRPr lang="en-US" sz="3200" dirty="0">
              <a:latin typeface="Gill Sans Light" panose="020B0302020104020203" pitchFamily="34" charset="-79"/>
              <a:cs typeface="Gill Sans Light" panose="020B0302020104020203" pitchFamily="34" charset="-79"/>
            </a:endParaRPr>
          </a:p>
          <a:p>
            <a:pPr marL="109728" indent="0">
              <a:buNone/>
            </a:pPr>
            <a:r>
              <a:rPr lang="en-US" sz="3200" dirty="0">
                <a:latin typeface="Gill Sans Light" panose="020B0302020104020203" pitchFamily="34" charset="-79"/>
                <a:cs typeface="Gill Sans Light" panose="020B0302020104020203" pitchFamily="34" charset="-79"/>
              </a:rPr>
              <a:t>	• 6% of variance for job performance  </a:t>
            </a:r>
          </a:p>
          <a:p>
            <a:pPr marL="109728" indent="0">
              <a:buNone/>
            </a:pPr>
            <a:endParaRPr lang="en-US" dirty="0">
              <a:latin typeface="Gill Sans Light" panose="020B0302020104020203" pitchFamily="34" charset="-79"/>
              <a:cs typeface="Gill Sans Light" panose="020B0302020104020203" pitchFamily="34" charset="-79"/>
            </a:endParaRPr>
          </a:p>
        </p:txBody>
      </p:sp>
      <p:sp>
        <p:nvSpPr>
          <p:cNvPr id="4" name="Slide Number Placeholder 3">
            <a:extLst>
              <a:ext uri="{FF2B5EF4-FFF2-40B4-BE49-F238E27FC236}">
                <a16:creationId xmlns:a16="http://schemas.microsoft.com/office/drawing/2014/main" id="{0D618619-9508-97E8-B572-2DED79F7C727}"/>
              </a:ext>
            </a:extLst>
          </p:cNvPr>
          <p:cNvSpPr>
            <a:spLocks noGrp="1"/>
          </p:cNvSpPr>
          <p:nvPr>
            <p:ph type="sldNum" sz="quarter" idx="12"/>
          </p:nvPr>
        </p:nvSpPr>
        <p:spPr/>
        <p:txBody>
          <a:bodyPr/>
          <a:lstStyle/>
          <a:p>
            <a:fld id="{7A859DC2-7C2F-984E-B136-C5491C11450A}" type="slidenum">
              <a:rPr lang="en-US" smtClean="0"/>
              <a:pPr/>
              <a:t>20</a:t>
            </a:fld>
            <a:endParaRPr lang="en-US"/>
          </a:p>
        </p:txBody>
      </p:sp>
    </p:spTree>
    <p:extLst>
      <p:ext uri="{BB962C8B-B14F-4D97-AF65-F5344CB8AC3E}">
        <p14:creationId xmlns:p14="http://schemas.microsoft.com/office/powerpoint/2010/main" val="2881926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D4E1-7F06-88A0-CBE2-FFF1FD686DD5}"/>
              </a:ext>
            </a:extLst>
          </p:cNvPr>
          <p:cNvSpPr>
            <a:spLocks noGrp="1"/>
          </p:cNvSpPr>
          <p:nvPr>
            <p:ph type="title"/>
          </p:nvPr>
        </p:nvSpPr>
        <p:spPr>
          <a:xfrm>
            <a:off x="457200" y="711200"/>
            <a:ext cx="8229600" cy="647700"/>
          </a:xfrm>
        </p:spPr>
        <p:txBody>
          <a:bodyPr>
            <a:normAutofit fontScale="90000"/>
          </a:bodyPr>
          <a:lstStyle/>
          <a:p>
            <a:r>
              <a:rPr lang="en-US" u="sng" dirty="0">
                <a:latin typeface="Gill Sans Light" panose="020B0302020104020203" pitchFamily="34" charset="-79"/>
                <a:cs typeface="Gill Sans Light" panose="020B0302020104020203" pitchFamily="34" charset="-79"/>
              </a:rPr>
              <a:t>Second Research Question</a:t>
            </a:r>
          </a:p>
        </p:txBody>
      </p:sp>
      <p:sp>
        <p:nvSpPr>
          <p:cNvPr id="3" name="Content Placeholder 2">
            <a:extLst>
              <a:ext uri="{FF2B5EF4-FFF2-40B4-BE49-F238E27FC236}">
                <a16:creationId xmlns:a16="http://schemas.microsoft.com/office/drawing/2014/main" id="{88B02B29-8ABD-DDD5-CE34-B8F7CE9AE0AC}"/>
              </a:ext>
            </a:extLst>
          </p:cNvPr>
          <p:cNvSpPr>
            <a:spLocks noGrp="1"/>
          </p:cNvSpPr>
          <p:nvPr>
            <p:ph idx="1"/>
          </p:nvPr>
        </p:nvSpPr>
        <p:spPr>
          <a:xfrm>
            <a:off x="457200" y="1828800"/>
            <a:ext cx="8229600" cy="4745736"/>
          </a:xfrm>
        </p:spPr>
        <p:txBody>
          <a:bodyPr>
            <a:normAutofit/>
          </a:bodyPr>
          <a:lstStyle/>
          <a:p>
            <a:pPr marL="109728" indent="0">
              <a:buNone/>
            </a:pPr>
            <a:r>
              <a:rPr lang="en-US" sz="3200" dirty="0">
                <a:latin typeface="Gill Sans Light"/>
              </a:rPr>
              <a:t>Do counselors and supervisors have similar views in terms of supervisor support, agency practices intended to promote counselor development, work engagement, intent to leave, job satisfaction and job performance?</a:t>
            </a:r>
          </a:p>
          <a:p>
            <a:pPr marL="109728" indent="0">
              <a:buNone/>
            </a:pPr>
            <a:endParaRPr lang="en-US" dirty="0">
              <a:latin typeface="Gill Sans Light" panose="020B0302020104020203" pitchFamily="34" charset="-79"/>
              <a:cs typeface="Gill Sans Light" panose="020B0302020104020203" pitchFamily="34" charset="-79"/>
            </a:endParaRPr>
          </a:p>
        </p:txBody>
      </p:sp>
      <p:sp>
        <p:nvSpPr>
          <p:cNvPr id="4" name="Slide Number Placeholder 3">
            <a:extLst>
              <a:ext uri="{FF2B5EF4-FFF2-40B4-BE49-F238E27FC236}">
                <a16:creationId xmlns:a16="http://schemas.microsoft.com/office/drawing/2014/main" id="{0D618619-9508-97E8-B572-2DED79F7C727}"/>
              </a:ext>
            </a:extLst>
          </p:cNvPr>
          <p:cNvSpPr>
            <a:spLocks noGrp="1"/>
          </p:cNvSpPr>
          <p:nvPr>
            <p:ph type="sldNum" sz="quarter" idx="12"/>
          </p:nvPr>
        </p:nvSpPr>
        <p:spPr/>
        <p:txBody>
          <a:bodyPr/>
          <a:lstStyle/>
          <a:p>
            <a:fld id="{7A859DC2-7C2F-984E-B136-C5491C11450A}" type="slidenum">
              <a:rPr lang="en-US" smtClean="0"/>
              <a:pPr/>
              <a:t>21</a:t>
            </a:fld>
            <a:endParaRPr lang="en-US"/>
          </a:p>
        </p:txBody>
      </p:sp>
    </p:spTree>
    <p:extLst>
      <p:ext uri="{BB962C8B-B14F-4D97-AF65-F5344CB8AC3E}">
        <p14:creationId xmlns:p14="http://schemas.microsoft.com/office/powerpoint/2010/main" val="1282308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8432-BC4D-0CEC-10E5-61703D40D7A3}"/>
              </a:ext>
            </a:extLst>
          </p:cNvPr>
          <p:cNvSpPr>
            <a:spLocks noGrp="1"/>
          </p:cNvSpPr>
          <p:nvPr>
            <p:ph type="title"/>
          </p:nvPr>
        </p:nvSpPr>
        <p:spPr>
          <a:xfrm>
            <a:off x="291547" y="595223"/>
            <a:ext cx="8494643" cy="707366"/>
          </a:xfrm>
        </p:spPr>
        <p:txBody>
          <a:bodyPr>
            <a:normAutofit fontScale="90000"/>
          </a:bodyPr>
          <a:lstStyle/>
          <a:p>
            <a:r>
              <a:rPr lang="en-US" sz="3000" b="1" u="sng" dirty="0">
                <a:latin typeface="Gill Sans Light" panose="020B0302020104020203" pitchFamily="34" charset="-79"/>
                <a:cs typeface="Gill Sans Light" panose="020B0302020104020203" pitchFamily="34" charset="-79"/>
              </a:rPr>
              <a:t>Counselor and Supervisor Outcome Variable Comparisons</a:t>
            </a:r>
            <a:endParaRPr lang="en-US" sz="3000" dirty="0"/>
          </a:p>
        </p:txBody>
      </p:sp>
      <p:graphicFrame>
        <p:nvGraphicFramePr>
          <p:cNvPr id="6" name="Content Placeholder 5">
            <a:extLst>
              <a:ext uri="{FF2B5EF4-FFF2-40B4-BE49-F238E27FC236}">
                <a16:creationId xmlns:a16="http://schemas.microsoft.com/office/drawing/2014/main" id="{B24E00EC-1A3D-BFA9-D789-14EFB5DA3C5E}"/>
              </a:ext>
            </a:extLst>
          </p:cNvPr>
          <p:cNvGraphicFramePr>
            <a:graphicFrameLocks noGrp="1"/>
          </p:cNvGraphicFramePr>
          <p:nvPr>
            <p:ph idx="1"/>
            <p:extLst>
              <p:ext uri="{D42A27DB-BD31-4B8C-83A1-F6EECF244321}">
                <p14:modId xmlns:p14="http://schemas.microsoft.com/office/powerpoint/2010/main" val="357002933"/>
              </p:ext>
            </p:extLst>
          </p:nvPr>
        </p:nvGraphicFramePr>
        <p:xfrm>
          <a:off x="0" y="1302588"/>
          <a:ext cx="9144000" cy="5555412"/>
        </p:xfrm>
        <a:graphic>
          <a:graphicData uri="http://schemas.openxmlformats.org/drawingml/2006/table">
            <a:tbl>
              <a:tblPr firstRow="1" bandRow="1">
                <a:tableStyleId>{5C22544A-7EE6-4342-B048-85BDC9FD1C3A}</a:tableStyleId>
              </a:tblPr>
              <a:tblGrid>
                <a:gridCol w="4532243">
                  <a:extLst>
                    <a:ext uri="{9D8B030D-6E8A-4147-A177-3AD203B41FA5}">
                      <a16:colId xmlns:a16="http://schemas.microsoft.com/office/drawing/2014/main" val="3437663097"/>
                    </a:ext>
                  </a:extLst>
                </a:gridCol>
                <a:gridCol w="4611757">
                  <a:extLst>
                    <a:ext uri="{9D8B030D-6E8A-4147-A177-3AD203B41FA5}">
                      <a16:colId xmlns:a16="http://schemas.microsoft.com/office/drawing/2014/main" val="544185746"/>
                    </a:ext>
                  </a:extLst>
                </a:gridCol>
              </a:tblGrid>
              <a:tr h="636675">
                <a:tc>
                  <a:txBody>
                    <a:bodyPr/>
                    <a:lstStyle/>
                    <a:p>
                      <a:pPr algn="ctr"/>
                      <a:r>
                        <a:rPr lang="en-US" sz="2400" b="0" i="0" u="sng" dirty="0">
                          <a:latin typeface="Gill Sans Light" panose="020B0302020104020203" pitchFamily="34" charset="-79"/>
                          <a:cs typeface="Gill Sans Light" panose="020B0302020104020203" pitchFamily="34" charset="-79"/>
                        </a:rPr>
                        <a:t>Outcome Variable </a:t>
                      </a:r>
                    </a:p>
                  </a:txBody>
                  <a:tcPr marL="68580" marR="68580" marT="34290" marB="34290"/>
                </a:tc>
                <a:tc>
                  <a:txBody>
                    <a:bodyPr/>
                    <a:lstStyle/>
                    <a:p>
                      <a:pPr algn="ctr"/>
                      <a:r>
                        <a:rPr lang="en-US" sz="2400" b="0" i="0" u="sng" dirty="0">
                          <a:latin typeface="Gill Sans Light" panose="020B0302020104020203" pitchFamily="34" charset="-79"/>
                          <a:cs typeface="Gill Sans Light" panose="020B0302020104020203" pitchFamily="34" charset="-79"/>
                        </a:rPr>
                        <a:t>Result</a:t>
                      </a:r>
                    </a:p>
                  </a:txBody>
                  <a:tcPr marL="68580" marR="68580" marT="34290" marB="34290"/>
                </a:tc>
                <a:extLst>
                  <a:ext uri="{0D108BD9-81ED-4DB2-BD59-A6C34878D82A}">
                    <a16:rowId xmlns:a16="http://schemas.microsoft.com/office/drawing/2014/main" val="3058617957"/>
                  </a:ext>
                </a:extLst>
              </a:tr>
              <a:tr h="5581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Gill Sans Light" panose="020B0302020104020203" pitchFamily="34" charset="-79"/>
                          <a:cs typeface="Gill Sans Light" panose="020B0302020104020203" pitchFamily="34" charset="-79"/>
                        </a:rPr>
                        <a:t>Hopeful Career State</a:t>
                      </a:r>
                    </a:p>
                  </a:txBody>
                  <a:tcPr marL="68580" marR="68580" marT="34290" marB="34290"/>
                </a:tc>
                <a:tc>
                  <a:txBody>
                    <a:bodyPr/>
                    <a:lstStyle/>
                    <a:p>
                      <a:pPr algn="ctr"/>
                      <a:r>
                        <a:rPr lang="en-US" sz="2400" b="0" i="0" dirty="0">
                          <a:latin typeface="Gill Sans Light" panose="020B0302020104020203" pitchFamily="34" charset="-79"/>
                          <a:cs typeface="Gill Sans Light" panose="020B0302020104020203" pitchFamily="34" charset="-79"/>
                        </a:rPr>
                        <a:t>No difference</a:t>
                      </a:r>
                    </a:p>
                  </a:txBody>
                  <a:tcPr marL="68580" marR="68580" marT="34290" marB="34290"/>
                </a:tc>
                <a:extLst>
                  <a:ext uri="{0D108BD9-81ED-4DB2-BD59-A6C34878D82A}">
                    <a16:rowId xmlns:a16="http://schemas.microsoft.com/office/drawing/2014/main" val="1009010130"/>
                  </a:ext>
                </a:extLst>
              </a:tr>
              <a:tr h="5581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Gill Sans Light" panose="020B0302020104020203" pitchFamily="34" charset="-79"/>
                          <a:cs typeface="Gill Sans Light" panose="020B0302020104020203" pitchFamily="34" charset="-79"/>
                        </a:rPr>
                        <a:t>Work Engagement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endParaRPr kumimoji="0" lang="en-US" sz="24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endParaRPr>
                    </a:p>
                  </a:txBody>
                  <a:tcPr marL="68580" marR="68580" marT="34290" marB="34290"/>
                </a:tc>
                <a:extLst>
                  <a:ext uri="{0D108BD9-81ED-4DB2-BD59-A6C34878D82A}">
                    <a16:rowId xmlns:a16="http://schemas.microsoft.com/office/drawing/2014/main" val="4287207252"/>
                  </a:ext>
                </a:extLst>
              </a:tr>
              <a:tr h="5581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Gill Sans Light" panose="020B0302020104020203" pitchFamily="34" charset="-79"/>
                          <a:cs typeface="Gill Sans Light" panose="020B0302020104020203" pitchFamily="34" charset="-79"/>
                        </a:rPr>
                        <a:t>Organizational Career Support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endParaRPr kumimoji="0" lang="en-US" sz="24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endParaRPr>
                    </a:p>
                  </a:txBody>
                  <a:tcPr marL="68580" marR="68580" marT="34290" marB="34290"/>
                </a:tc>
                <a:extLst>
                  <a:ext uri="{0D108BD9-81ED-4DB2-BD59-A6C34878D82A}">
                    <a16:rowId xmlns:a16="http://schemas.microsoft.com/office/drawing/2014/main" val="1993966881"/>
                  </a:ext>
                </a:extLst>
              </a:tr>
              <a:tr h="558114">
                <a:tc>
                  <a:txBody>
                    <a:bodyPr/>
                    <a:lstStyle/>
                    <a:p>
                      <a:pPr algn="ctr"/>
                      <a:r>
                        <a:rPr lang="en-US" sz="2400" b="0" i="0" dirty="0">
                          <a:latin typeface="Gill Sans Light" panose="020B0302020104020203" pitchFamily="34" charset="-79"/>
                          <a:cs typeface="Gill Sans Light" panose="020B0302020104020203" pitchFamily="34" charset="-79"/>
                        </a:rPr>
                        <a:t>Job Satisfaction</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endParaRPr kumimoji="0" lang="en-US" sz="24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endParaRPr>
                    </a:p>
                  </a:txBody>
                  <a:tcPr marL="68580" marR="68580" marT="34290" marB="34290"/>
                </a:tc>
                <a:extLst>
                  <a:ext uri="{0D108BD9-81ED-4DB2-BD59-A6C34878D82A}">
                    <a16:rowId xmlns:a16="http://schemas.microsoft.com/office/drawing/2014/main" val="133606153"/>
                  </a:ext>
                </a:extLst>
              </a:tr>
              <a:tr h="5581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Gill Sans Light" panose="020B0302020104020203" pitchFamily="34" charset="-79"/>
                          <a:cs typeface="Gill Sans Light" panose="020B0302020104020203" pitchFamily="34" charset="-79"/>
                        </a:rPr>
                        <a:t>Intent to Quit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endParaRPr kumimoji="0" lang="en-US" sz="24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endParaRPr>
                    </a:p>
                  </a:txBody>
                  <a:tcPr marL="68580" marR="68580" marT="34290" marB="34290"/>
                </a:tc>
                <a:extLst>
                  <a:ext uri="{0D108BD9-81ED-4DB2-BD59-A6C34878D82A}">
                    <a16:rowId xmlns:a16="http://schemas.microsoft.com/office/drawing/2014/main" val="3477727873"/>
                  </a:ext>
                </a:extLst>
              </a:tr>
              <a:tr h="558114">
                <a:tc>
                  <a:txBody>
                    <a:bodyPr/>
                    <a:lstStyle/>
                    <a:p>
                      <a:pPr algn="ctr"/>
                      <a:r>
                        <a:rPr lang="en-US" sz="2400" b="0" i="0" dirty="0">
                          <a:latin typeface="Gill Sans Light" panose="020B0302020104020203" pitchFamily="34" charset="-79"/>
                          <a:cs typeface="Gill Sans Light" panose="020B0302020104020203" pitchFamily="34" charset="-79"/>
                        </a:rPr>
                        <a:t>Supervisor Support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endParaRPr kumimoji="0" lang="en-US" sz="24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endParaRPr>
                    </a:p>
                  </a:txBody>
                  <a:tcPr marL="68580" marR="68580" marT="34290" marB="34290"/>
                </a:tc>
                <a:extLst>
                  <a:ext uri="{0D108BD9-81ED-4DB2-BD59-A6C34878D82A}">
                    <a16:rowId xmlns:a16="http://schemas.microsoft.com/office/drawing/2014/main" val="904831127"/>
                  </a:ext>
                </a:extLst>
              </a:tr>
              <a:tr h="558114">
                <a:tc>
                  <a:txBody>
                    <a:bodyPr/>
                    <a:lstStyle/>
                    <a:p>
                      <a:pPr algn="ctr"/>
                      <a:r>
                        <a:rPr lang="en-US" sz="2400" b="0" i="0" dirty="0">
                          <a:latin typeface="Gill Sans Light" panose="020B0302020104020203" pitchFamily="34" charset="-79"/>
                          <a:cs typeface="Gill Sans Light" panose="020B0302020104020203" pitchFamily="34" charset="-79"/>
                        </a:rPr>
                        <a:t>Reasons for Leaving </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p>
                  </a:txBody>
                  <a:tcPr marL="68580" marR="68580" marT="34290" marB="34290"/>
                </a:tc>
                <a:extLst>
                  <a:ext uri="{0D108BD9-81ED-4DB2-BD59-A6C34878D82A}">
                    <a16:rowId xmlns:a16="http://schemas.microsoft.com/office/drawing/2014/main" val="3535821713"/>
                  </a:ext>
                </a:extLst>
              </a:tr>
              <a:tr h="453825">
                <a:tc>
                  <a:txBody>
                    <a:bodyPr/>
                    <a:lstStyle/>
                    <a:p>
                      <a:pPr algn="ctr"/>
                      <a:r>
                        <a:rPr lang="en-US" sz="2400" b="0" i="0" dirty="0">
                          <a:latin typeface="Gill Sans Light" panose="020B0302020104020203" pitchFamily="34" charset="-79"/>
                          <a:cs typeface="Gill Sans Light" panose="020B0302020104020203" pitchFamily="34" charset="-79"/>
                        </a:rPr>
                        <a:t>Work Engagement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p>
                  </a:txBody>
                  <a:tcPr marL="68580" marR="68580" marT="34290" marB="34290"/>
                </a:tc>
                <a:extLst>
                  <a:ext uri="{0D108BD9-81ED-4DB2-BD59-A6C34878D82A}">
                    <a16:rowId xmlns:a16="http://schemas.microsoft.com/office/drawing/2014/main" val="3587784427"/>
                  </a:ext>
                </a:extLst>
              </a:tr>
              <a:tr h="558114">
                <a:tc>
                  <a:txBody>
                    <a:bodyPr/>
                    <a:lstStyle/>
                    <a:p>
                      <a:pPr algn="ctr"/>
                      <a:r>
                        <a:rPr lang="en-US" sz="2400" b="0" i="0" dirty="0">
                          <a:latin typeface="Gill Sans Light" panose="020B0302020104020203" pitchFamily="34" charset="-79"/>
                          <a:cs typeface="Gill Sans Light" panose="020B0302020104020203" pitchFamily="34" charset="-79"/>
                        </a:rPr>
                        <a:t>Job Performance</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p>
                  </a:txBody>
                  <a:tcPr marL="68580" marR="68580" marT="34290" marB="34290"/>
                </a:tc>
                <a:extLst>
                  <a:ext uri="{0D108BD9-81ED-4DB2-BD59-A6C34878D82A}">
                    <a16:rowId xmlns:a16="http://schemas.microsoft.com/office/drawing/2014/main" val="2856208234"/>
                  </a:ext>
                </a:extLst>
              </a:tr>
            </a:tbl>
          </a:graphicData>
        </a:graphic>
      </p:graphicFrame>
    </p:spTree>
    <p:extLst>
      <p:ext uri="{BB962C8B-B14F-4D97-AF65-F5344CB8AC3E}">
        <p14:creationId xmlns:p14="http://schemas.microsoft.com/office/powerpoint/2010/main" val="791770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B61AA5-3407-4000-52C6-B6F5097CB616}"/>
              </a:ext>
            </a:extLst>
          </p:cNvPr>
          <p:cNvSpPr>
            <a:spLocks noGrp="1"/>
          </p:cNvSpPr>
          <p:nvPr>
            <p:ph sz="half" idx="1"/>
          </p:nvPr>
        </p:nvSpPr>
        <p:spPr/>
        <p:txBody>
          <a:bodyPr>
            <a:normAutofit/>
          </a:bodyPr>
          <a:lstStyle/>
          <a:p>
            <a:endParaRPr lang="en-US"/>
          </a:p>
        </p:txBody>
      </p:sp>
      <p:sp>
        <p:nvSpPr>
          <p:cNvPr id="4" name="Content Placeholder 3">
            <a:extLst>
              <a:ext uri="{FF2B5EF4-FFF2-40B4-BE49-F238E27FC236}">
                <a16:creationId xmlns:a16="http://schemas.microsoft.com/office/drawing/2014/main" id="{BDB3C098-7AB3-2AB7-ABDD-D049C1C8B2B0}"/>
              </a:ext>
            </a:extLst>
          </p:cNvPr>
          <p:cNvSpPr>
            <a:spLocks noGrp="1"/>
          </p:cNvSpPr>
          <p:nvPr>
            <p:ph sz="half" idx="2"/>
          </p:nvPr>
        </p:nvSpPr>
        <p:spPr>
          <a:xfrm>
            <a:off x="5403272" y="890649"/>
            <a:ext cx="3740727" cy="5884738"/>
          </a:xfrm>
        </p:spPr>
        <p:txBody>
          <a:bodyPr>
            <a:normAutofit/>
          </a:bodyPr>
          <a:lstStyle/>
          <a:p>
            <a:pPr marL="109728" indent="0">
              <a:buNone/>
            </a:pPr>
            <a:endParaRPr lang="en-US" sz="3600" dirty="0">
              <a:latin typeface="Gill Sans Light" panose="020B0302020104020203" pitchFamily="34" charset="-79"/>
              <a:cs typeface="Gill Sans Light" panose="020B0302020104020203" pitchFamily="34" charset="-79"/>
            </a:endParaRPr>
          </a:p>
          <a:p>
            <a:pPr marL="109728" indent="0">
              <a:buNone/>
            </a:pPr>
            <a:r>
              <a:rPr lang="en-US" sz="3600" dirty="0">
                <a:latin typeface="Gill Sans Light" panose="020B0302020104020203" pitchFamily="34" charset="-79"/>
                <a:cs typeface="Gill Sans Light" panose="020B0302020104020203" pitchFamily="34" charset="-79"/>
              </a:rPr>
              <a:t>What happens if you focus on employees who express a high intention to quit and measured variables?</a:t>
            </a:r>
          </a:p>
          <a:p>
            <a:pPr marL="109728" indent="0">
              <a:buNone/>
            </a:pPr>
            <a:endParaRPr lang="en-US" sz="3600" dirty="0">
              <a:latin typeface="Gill Sans Light" panose="020B0302020104020203" pitchFamily="34" charset="-79"/>
              <a:cs typeface="Gill Sans Light" panose="020B0302020104020203" pitchFamily="34" charset="-79"/>
            </a:endParaRPr>
          </a:p>
          <a:p>
            <a:pPr marL="109728" indent="0">
              <a:buNone/>
            </a:pPr>
            <a:endParaRPr lang="en-US" sz="3600" dirty="0"/>
          </a:p>
        </p:txBody>
      </p:sp>
      <p:sp>
        <p:nvSpPr>
          <p:cNvPr id="5" name="Slide Number Placeholder 4">
            <a:extLst>
              <a:ext uri="{FF2B5EF4-FFF2-40B4-BE49-F238E27FC236}">
                <a16:creationId xmlns:a16="http://schemas.microsoft.com/office/drawing/2014/main" id="{2E813485-913A-151B-744B-F9C96355B290}"/>
              </a:ext>
            </a:extLst>
          </p:cNvPr>
          <p:cNvSpPr>
            <a:spLocks noGrp="1"/>
          </p:cNvSpPr>
          <p:nvPr>
            <p:ph type="sldNum" sz="quarter" idx="12"/>
          </p:nvPr>
        </p:nvSpPr>
        <p:spPr/>
        <p:txBody>
          <a:bodyPr/>
          <a:lstStyle/>
          <a:p>
            <a:fld id="{7A859DC2-7C2F-984E-B136-C5491C11450A}" type="slidenum">
              <a:rPr lang="en-US" smtClean="0"/>
              <a:pPr/>
              <a:t>23</a:t>
            </a:fld>
            <a:endParaRPr lang="en-US"/>
          </a:p>
        </p:txBody>
      </p:sp>
      <p:pic>
        <p:nvPicPr>
          <p:cNvPr id="7" name="Picture 6">
            <a:extLst>
              <a:ext uri="{FF2B5EF4-FFF2-40B4-BE49-F238E27FC236}">
                <a16:creationId xmlns:a16="http://schemas.microsoft.com/office/drawing/2014/main" id="{9543F777-62C9-3333-8536-E8BDC22E933E}"/>
              </a:ext>
            </a:extLst>
          </p:cNvPr>
          <p:cNvPicPr>
            <a:picLocks noChangeAspect="1"/>
          </p:cNvPicPr>
          <p:nvPr/>
        </p:nvPicPr>
        <p:blipFill>
          <a:blip r:embed="rId3"/>
          <a:stretch>
            <a:fillRect/>
          </a:stretch>
        </p:blipFill>
        <p:spPr>
          <a:xfrm>
            <a:off x="0" y="0"/>
            <a:ext cx="5143500" cy="6858000"/>
          </a:xfrm>
          <a:prstGeom prst="rect">
            <a:avLst/>
          </a:prstGeom>
        </p:spPr>
      </p:pic>
    </p:spTree>
    <p:extLst>
      <p:ext uri="{BB962C8B-B14F-4D97-AF65-F5344CB8AC3E}">
        <p14:creationId xmlns:p14="http://schemas.microsoft.com/office/powerpoint/2010/main" val="796031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8432-BC4D-0CEC-10E5-61703D40D7A3}"/>
              </a:ext>
            </a:extLst>
          </p:cNvPr>
          <p:cNvSpPr>
            <a:spLocks noGrp="1"/>
          </p:cNvSpPr>
          <p:nvPr>
            <p:ph type="title"/>
          </p:nvPr>
        </p:nvSpPr>
        <p:spPr>
          <a:xfrm>
            <a:off x="291547" y="595223"/>
            <a:ext cx="8494643" cy="707366"/>
          </a:xfrm>
        </p:spPr>
        <p:txBody>
          <a:bodyPr>
            <a:normAutofit fontScale="90000"/>
          </a:bodyPr>
          <a:lstStyle/>
          <a:p>
            <a:r>
              <a:rPr lang="en-US" sz="3000" b="1" u="sng" dirty="0">
                <a:latin typeface="Gill Sans Light" panose="020B0302020104020203" pitchFamily="34" charset="-79"/>
                <a:cs typeface="Gill Sans Light" panose="020B0302020104020203" pitchFamily="34" charset="-79"/>
              </a:rPr>
              <a:t>Relationship Between Low Intent to Quit and Outcomes</a:t>
            </a:r>
            <a:endParaRPr lang="en-US" sz="3000" dirty="0"/>
          </a:p>
        </p:txBody>
      </p:sp>
      <p:graphicFrame>
        <p:nvGraphicFramePr>
          <p:cNvPr id="6" name="Content Placeholder 5">
            <a:extLst>
              <a:ext uri="{FF2B5EF4-FFF2-40B4-BE49-F238E27FC236}">
                <a16:creationId xmlns:a16="http://schemas.microsoft.com/office/drawing/2014/main" id="{B24E00EC-1A3D-BFA9-D789-14EFB5DA3C5E}"/>
              </a:ext>
            </a:extLst>
          </p:cNvPr>
          <p:cNvGraphicFramePr>
            <a:graphicFrameLocks noGrp="1"/>
          </p:cNvGraphicFramePr>
          <p:nvPr>
            <p:ph idx="1"/>
            <p:extLst>
              <p:ext uri="{D42A27DB-BD31-4B8C-83A1-F6EECF244321}">
                <p14:modId xmlns:p14="http://schemas.microsoft.com/office/powerpoint/2010/main" val="3428618344"/>
              </p:ext>
            </p:extLst>
          </p:nvPr>
        </p:nvGraphicFramePr>
        <p:xfrm>
          <a:off x="0" y="1302588"/>
          <a:ext cx="9144000" cy="5555415"/>
        </p:xfrm>
        <a:graphic>
          <a:graphicData uri="http://schemas.openxmlformats.org/drawingml/2006/table">
            <a:tbl>
              <a:tblPr firstRow="1" bandRow="1">
                <a:tableStyleId>{5C22544A-7EE6-4342-B048-85BDC9FD1C3A}</a:tableStyleId>
              </a:tblPr>
              <a:tblGrid>
                <a:gridCol w="4532243">
                  <a:extLst>
                    <a:ext uri="{9D8B030D-6E8A-4147-A177-3AD203B41FA5}">
                      <a16:colId xmlns:a16="http://schemas.microsoft.com/office/drawing/2014/main" val="3437663097"/>
                    </a:ext>
                  </a:extLst>
                </a:gridCol>
                <a:gridCol w="4611757">
                  <a:extLst>
                    <a:ext uri="{9D8B030D-6E8A-4147-A177-3AD203B41FA5}">
                      <a16:colId xmlns:a16="http://schemas.microsoft.com/office/drawing/2014/main" val="544185746"/>
                    </a:ext>
                  </a:extLst>
                </a:gridCol>
              </a:tblGrid>
              <a:tr h="689711">
                <a:tc>
                  <a:txBody>
                    <a:bodyPr/>
                    <a:lstStyle/>
                    <a:p>
                      <a:pPr algn="ctr"/>
                      <a:r>
                        <a:rPr lang="en-US" sz="2400" b="0" i="0" u="sng" dirty="0">
                          <a:latin typeface="Gill Sans Light" panose="020B0302020104020203" pitchFamily="34" charset="-79"/>
                          <a:cs typeface="Gill Sans Light" panose="020B0302020104020203" pitchFamily="34" charset="-79"/>
                        </a:rPr>
                        <a:t>Outcome Variable </a:t>
                      </a:r>
                    </a:p>
                  </a:txBody>
                  <a:tcPr marL="68580" marR="68580" marT="34290" marB="34290"/>
                </a:tc>
                <a:tc>
                  <a:txBody>
                    <a:bodyPr/>
                    <a:lstStyle/>
                    <a:p>
                      <a:pPr algn="ctr"/>
                      <a:r>
                        <a:rPr lang="en-US" sz="2400" b="0" i="0" u="sng" dirty="0">
                          <a:latin typeface="Gill Sans Light" panose="020B0302020104020203" pitchFamily="34" charset="-79"/>
                          <a:cs typeface="Gill Sans Light" panose="020B0302020104020203" pitchFamily="34" charset="-79"/>
                        </a:rPr>
                        <a:t>Result</a:t>
                      </a:r>
                    </a:p>
                  </a:txBody>
                  <a:tcPr marL="68580" marR="68580" marT="34290" marB="34290"/>
                </a:tc>
                <a:extLst>
                  <a:ext uri="{0D108BD9-81ED-4DB2-BD59-A6C34878D82A}">
                    <a16:rowId xmlns:a16="http://schemas.microsoft.com/office/drawing/2014/main" val="3058617957"/>
                  </a:ext>
                </a:extLst>
              </a:tr>
              <a:tr h="608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Gill Sans Light" panose="020B0302020104020203" pitchFamily="34" charset="-79"/>
                          <a:cs typeface="Gill Sans Light" panose="020B0302020104020203" pitchFamily="34" charset="-79"/>
                        </a:rPr>
                        <a:t>Organizational Career Support</a:t>
                      </a:r>
                    </a:p>
                  </a:txBody>
                  <a:tcPr marL="68580" marR="68580" marT="34290" marB="34290"/>
                </a:tc>
                <a:tc>
                  <a:txBody>
                    <a:bodyPr/>
                    <a:lstStyle/>
                    <a:p>
                      <a:pPr algn="ctr"/>
                      <a:r>
                        <a:rPr lang="en-US" sz="2400" b="0" i="0" dirty="0">
                          <a:latin typeface="Gill Sans Light" panose="020B0302020104020203" pitchFamily="34" charset="-79"/>
                          <a:cs typeface="Gill Sans Light" panose="020B0302020104020203" pitchFamily="34" charset="-79"/>
                        </a:rPr>
                        <a:t>High Intent – Low OCS</a:t>
                      </a:r>
                    </a:p>
                  </a:txBody>
                  <a:tcPr marL="68580" marR="68580" marT="34290" marB="34290"/>
                </a:tc>
                <a:extLst>
                  <a:ext uri="{0D108BD9-81ED-4DB2-BD59-A6C34878D82A}">
                    <a16:rowId xmlns:a16="http://schemas.microsoft.com/office/drawing/2014/main" val="1009010130"/>
                  </a:ext>
                </a:extLst>
              </a:tr>
              <a:tr h="608213">
                <a:tc>
                  <a:txBody>
                    <a:bodyPr/>
                    <a:lstStyle/>
                    <a:p>
                      <a:pPr algn="ctr"/>
                      <a:r>
                        <a:rPr lang="en-US" sz="2400" b="0" i="0" dirty="0">
                          <a:latin typeface="Gill Sans Light" panose="020B0302020104020203" pitchFamily="34" charset="-79"/>
                          <a:cs typeface="Gill Sans Light" panose="020B0302020104020203" pitchFamily="34" charset="-79"/>
                        </a:rPr>
                        <a:t>Supervisor Support</a:t>
                      </a:r>
                    </a:p>
                  </a:txBody>
                  <a:tcPr marL="68580" marR="68580" marT="34290" marB="34290"/>
                </a:tc>
                <a:tc>
                  <a:txBody>
                    <a:bodyPr/>
                    <a:lstStyle/>
                    <a:p>
                      <a:pPr algn="ctr"/>
                      <a:r>
                        <a:rPr lang="en-US" sz="2400" b="0" i="0" dirty="0">
                          <a:latin typeface="Gill Sans Light" panose="020B0302020104020203" pitchFamily="34" charset="-79"/>
                          <a:cs typeface="Gill Sans Light" panose="020B0302020104020203" pitchFamily="34" charset="-79"/>
                        </a:rPr>
                        <a:t>High Intent – Low SS</a:t>
                      </a:r>
                    </a:p>
                  </a:txBody>
                  <a:tcPr marL="68580" marR="68580" marT="34290" marB="34290"/>
                </a:tc>
                <a:extLst>
                  <a:ext uri="{0D108BD9-81ED-4DB2-BD59-A6C34878D82A}">
                    <a16:rowId xmlns:a16="http://schemas.microsoft.com/office/drawing/2014/main" val="4287207252"/>
                  </a:ext>
                </a:extLst>
              </a:tr>
              <a:tr h="608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Gill Sans Light" panose="020B0302020104020203" pitchFamily="34" charset="-79"/>
                          <a:cs typeface="Gill Sans Light" panose="020B0302020104020203" pitchFamily="34" charset="-79"/>
                        </a:rPr>
                        <a:t>Hopeful Career State</a:t>
                      </a:r>
                    </a:p>
                  </a:txBody>
                  <a:tcPr marL="68580" marR="68580" marT="34290" marB="34290"/>
                </a:tc>
                <a:tc>
                  <a:txBody>
                    <a:bodyPr/>
                    <a:lstStyle/>
                    <a:p>
                      <a:pPr algn="ctr"/>
                      <a:r>
                        <a:rPr lang="en-US" sz="2400" b="0" i="0" dirty="0">
                          <a:latin typeface="Gill Sans Light" panose="020B0302020104020203" pitchFamily="34" charset="-79"/>
                          <a:cs typeface="Gill Sans Light" panose="020B0302020104020203" pitchFamily="34" charset="-79"/>
                        </a:rPr>
                        <a:t>High Intent - Low HCS</a:t>
                      </a:r>
                    </a:p>
                  </a:txBody>
                  <a:tcPr marL="68580" marR="68580" marT="34290" marB="34290"/>
                </a:tc>
                <a:extLst>
                  <a:ext uri="{0D108BD9-81ED-4DB2-BD59-A6C34878D82A}">
                    <a16:rowId xmlns:a16="http://schemas.microsoft.com/office/drawing/2014/main" val="1993966881"/>
                  </a:ext>
                </a:extLst>
              </a:tr>
              <a:tr h="608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Gill Sans Light" panose="020B0302020104020203" pitchFamily="34" charset="-79"/>
                          <a:cs typeface="Gill Sans Light" panose="020B0302020104020203" pitchFamily="34" charset="-79"/>
                        </a:rPr>
                        <a:t>Work Engagement</a:t>
                      </a:r>
                    </a:p>
                  </a:txBody>
                  <a:tcPr marL="68580" marR="68580" marT="34290" marB="34290"/>
                </a:tc>
                <a:tc>
                  <a:txBody>
                    <a:bodyPr/>
                    <a:lstStyle/>
                    <a:p>
                      <a:pPr algn="ctr"/>
                      <a:r>
                        <a:rPr lang="en-US" sz="2400" b="0" i="0" dirty="0">
                          <a:latin typeface="Gill Sans Light" panose="020B0302020104020203" pitchFamily="34" charset="-79"/>
                          <a:cs typeface="Gill Sans Light" panose="020B0302020104020203" pitchFamily="34" charset="-79"/>
                        </a:rPr>
                        <a:t>High Intent – Low  WE</a:t>
                      </a:r>
                    </a:p>
                  </a:txBody>
                  <a:tcPr marL="68580" marR="68580" marT="34290" marB="34290"/>
                </a:tc>
                <a:extLst>
                  <a:ext uri="{0D108BD9-81ED-4DB2-BD59-A6C34878D82A}">
                    <a16:rowId xmlns:a16="http://schemas.microsoft.com/office/drawing/2014/main" val="133606153"/>
                  </a:ext>
                </a:extLst>
              </a:tr>
              <a:tr h="608213">
                <a:tc>
                  <a:txBody>
                    <a:bodyPr/>
                    <a:lstStyle/>
                    <a:p>
                      <a:pPr algn="ctr"/>
                      <a:r>
                        <a:rPr lang="en-US" sz="2400" b="0" i="0" dirty="0">
                          <a:latin typeface="Gill Sans Light" panose="020B0302020104020203" pitchFamily="34" charset="-79"/>
                          <a:cs typeface="Gill Sans Light" panose="020B0302020104020203" pitchFamily="34" charset="-79"/>
                        </a:rPr>
                        <a:t>Job Satisfaction</a:t>
                      </a:r>
                    </a:p>
                  </a:txBody>
                  <a:tcPr marL="68580" marR="68580" marT="34290" marB="34290"/>
                </a:tc>
                <a:tc>
                  <a:txBody>
                    <a:bodyPr/>
                    <a:lstStyle/>
                    <a:p>
                      <a:pPr algn="ctr"/>
                      <a:r>
                        <a:rPr lang="en-US" sz="2400" b="0" i="0" dirty="0">
                          <a:latin typeface="Gill Sans Light" panose="020B0302020104020203" pitchFamily="34" charset="-79"/>
                          <a:cs typeface="Gill Sans Light" panose="020B0302020104020203" pitchFamily="34" charset="-79"/>
                        </a:rPr>
                        <a:t>High Intent – Low JS</a:t>
                      </a:r>
                    </a:p>
                  </a:txBody>
                  <a:tcPr marL="68580" marR="68580" marT="34290" marB="34290"/>
                </a:tc>
                <a:extLst>
                  <a:ext uri="{0D108BD9-81ED-4DB2-BD59-A6C34878D82A}">
                    <a16:rowId xmlns:a16="http://schemas.microsoft.com/office/drawing/2014/main" val="3477727873"/>
                  </a:ext>
                </a:extLst>
              </a:tr>
              <a:tr h="608213">
                <a:tc>
                  <a:txBody>
                    <a:bodyPr/>
                    <a:lstStyle/>
                    <a:p>
                      <a:pPr algn="ctr"/>
                      <a:r>
                        <a:rPr lang="en-US" sz="2400" b="0" i="0" dirty="0">
                          <a:latin typeface="Gill Sans Light" panose="020B0302020104020203" pitchFamily="34" charset="-79"/>
                          <a:cs typeface="Gill Sans Light" panose="020B0302020104020203" pitchFamily="34" charset="-79"/>
                        </a:rPr>
                        <a:t>Job Performance</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p>
                  </a:txBody>
                  <a:tcPr marL="68580" marR="68580" marT="34290" marB="34290"/>
                </a:tc>
                <a:extLst>
                  <a:ext uri="{0D108BD9-81ED-4DB2-BD59-A6C34878D82A}">
                    <a16:rowId xmlns:a16="http://schemas.microsoft.com/office/drawing/2014/main" val="904831127"/>
                  </a:ext>
                </a:extLst>
              </a:tr>
              <a:tr h="608213">
                <a:tc>
                  <a:txBody>
                    <a:bodyPr/>
                    <a:lstStyle/>
                    <a:p>
                      <a:pPr algn="ctr"/>
                      <a:r>
                        <a:rPr lang="en-US" sz="2400" b="0" i="0" dirty="0">
                          <a:latin typeface="Gill Sans Light" panose="020B0302020104020203" pitchFamily="34" charset="-79"/>
                          <a:cs typeface="Gill Sans Light" panose="020B0302020104020203" pitchFamily="34" charset="-79"/>
                        </a:rPr>
                        <a:t>Reasons for Leaving </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p>
                  </a:txBody>
                  <a:tcPr marL="68580" marR="68580" marT="34290" marB="34290"/>
                </a:tc>
                <a:extLst>
                  <a:ext uri="{0D108BD9-81ED-4DB2-BD59-A6C34878D82A}">
                    <a16:rowId xmlns:a16="http://schemas.microsoft.com/office/drawing/2014/main" val="3535821713"/>
                  </a:ext>
                </a:extLst>
              </a:tr>
              <a:tr h="608213">
                <a:tc>
                  <a:txBody>
                    <a:bodyPr/>
                    <a:lstStyle/>
                    <a:p>
                      <a:pPr algn="ctr"/>
                      <a:endParaRPr lang="en-US" sz="2400" b="0" i="0" dirty="0">
                        <a:latin typeface="Gill Sans Light" panose="020B0302020104020203" pitchFamily="34" charset="-79"/>
                        <a:cs typeface="Gill Sans Light" panose="020B0302020104020203" pitchFamily="34" charset="-79"/>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endParaRPr>
                    </a:p>
                  </a:txBody>
                  <a:tcPr marL="68580" marR="68580" marT="34290" marB="34290"/>
                </a:tc>
                <a:extLst>
                  <a:ext uri="{0D108BD9-81ED-4DB2-BD59-A6C34878D82A}">
                    <a16:rowId xmlns:a16="http://schemas.microsoft.com/office/drawing/2014/main" val="2856208234"/>
                  </a:ext>
                </a:extLst>
              </a:tr>
            </a:tbl>
          </a:graphicData>
        </a:graphic>
      </p:graphicFrame>
    </p:spTree>
    <p:extLst>
      <p:ext uri="{BB962C8B-B14F-4D97-AF65-F5344CB8AC3E}">
        <p14:creationId xmlns:p14="http://schemas.microsoft.com/office/powerpoint/2010/main" val="3931702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B61AA5-3407-4000-52C6-B6F5097CB616}"/>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BDB3C098-7AB3-2AB7-ABDD-D049C1C8B2B0}"/>
              </a:ext>
            </a:extLst>
          </p:cNvPr>
          <p:cNvSpPr>
            <a:spLocks noGrp="1"/>
          </p:cNvSpPr>
          <p:nvPr>
            <p:ph sz="half" idx="2"/>
          </p:nvPr>
        </p:nvSpPr>
        <p:spPr>
          <a:xfrm>
            <a:off x="5403272" y="890649"/>
            <a:ext cx="3740727" cy="5884738"/>
          </a:xfrm>
        </p:spPr>
        <p:txBody>
          <a:bodyPr>
            <a:normAutofit/>
          </a:bodyPr>
          <a:lstStyle/>
          <a:p>
            <a:pPr marL="109728" indent="0">
              <a:buNone/>
            </a:pPr>
            <a:endParaRPr lang="en-US" sz="3600" dirty="0">
              <a:latin typeface="Gill Sans Light" panose="020B0302020104020203" pitchFamily="34" charset="-79"/>
              <a:cs typeface="Gill Sans Light" panose="020B0302020104020203" pitchFamily="34" charset="-79"/>
            </a:endParaRPr>
          </a:p>
          <a:p>
            <a:pPr marL="109728" indent="0">
              <a:buNone/>
            </a:pPr>
            <a:endParaRPr lang="en-US" sz="3600" dirty="0">
              <a:latin typeface="Gill Sans Light" panose="020B0302020104020203" pitchFamily="34" charset="-79"/>
              <a:cs typeface="Gill Sans Light" panose="020B0302020104020203" pitchFamily="34" charset="-79"/>
            </a:endParaRPr>
          </a:p>
          <a:p>
            <a:pPr marL="109728" indent="0">
              <a:buNone/>
            </a:pPr>
            <a:r>
              <a:rPr lang="en-US" sz="3600" dirty="0">
                <a:latin typeface="Gill Sans Light" panose="020B0302020104020203" pitchFamily="34" charset="-79"/>
                <a:cs typeface="Gill Sans Light" panose="020B0302020104020203" pitchFamily="34" charset="-79"/>
              </a:rPr>
              <a:t>Are reasons to stay the same for both counselors and supervisors?</a:t>
            </a:r>
            <a:endParaRPr lang="en-US" sz="3600" dirty="0"/>
          </a:p>
        </p:txBody>
      </p:sp>
      <p:sp>
        <p:nvSpPr>
          <p:cNvPr id="5" name="Slide Number Placeholder 4">
            <a:extLst>
              <a:ext uri="{FF2B5EF4-FFF2-40B4-BE49-F238E27FC236}">
                <a16:creationId xmlns:a16="http://schemas.microsoft.com/office/drawing/2014/main" id="{2E813485-913A-151B-744B-F9C96355B290}"/>
              </a:ext>
            </a:extLst>
          </p:cNvPr>
          <p:cNvSpPr>
            <a:spLocks noGrp="1"/>
          </p:cNvSpPr>
          <p:nvPr>
            <p:ph type="sldNum" sz="quarter" idx="12"/>
          </p:nvPr>
        </p:nvSpPr>
        <p:spPr/>
        <p:txBody>
          <a:bodyPr/>
          <a:lstStyle/>
          <a:p>
            <a:fld id="{7A859DC2-7C2F-984E-B136-C5491C11450A}" type="slidenum">
              <a:rPr lang="en-US" smtClean="0"/>
              <a:pPr/>
              <a:t>25</a:t>
            </a:fld>
            <a:endParaRPr lang="en-US"/>
          </a:p>
        </p:txBody>
      </p:sp>
      <p:pic>
        <p:nvPicPr>
          <p:cNvPr id="2" name="Picture 1">
            <a:extLst>
              <a:ext uri="{FF2B5EF4-FFF2-40B4-BE49-F238E27FC236}">
                <a16:creationId xmlns:a16="http://schemas.microsoft.com/office/drawing/2014/main" id="{DFD1DB1E-B3E3-D7B9-C226-0C1488BBA02A}"/>
              </a:ext>
            </a:extLst>
          </p:cNvPr>
          <p:cNvPicPr>
            <a:picLocks noChangeAspect="1"/>
          </p:cNvPicPr>
          <p:nvPr/>
        </p:nvPicPr>
        <p:blipFill>
          <a:blip r:embed="rId3"/>
          <a:stretch>
            <a:fillRect/>
          </a:stretch>
        </p:blipFill>
        <p:spPr>
          <a:xfrm>
            <a:off x="201880" y="679450"/>
            <a:ext cx="5201391" cy="5884738"/>
          </a:xfrm>
          <a:prstGeom prst="rect">
            <a:avLst/>
          </a:prstGeom>
        </p:spPr>
      </p:pic>
    </p:spTree>
    <p:extLst>
      <p:ext uri="{BB962C8B-B14F-4D97-AF65-F5344CB8AC3E}">
        <p14:creationId xmlns:p14="http://schemas.microsoft.com/office/powerpoint/2010/main" val="3712528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A1CF-8449-BA42-B00D-24F37F64E6F4}"/>
              </a:ext>
            </a:extLst>
          </p:cNvPr>
          <p:cNvSpPr>
            <a:spLocks noGrp="1"/>
          </p:cNvSpPr>
          <p:nvPr>
            <p:ph type="title"/>
          </p:nvPr>
        </p:nvSpPr>
        <p:spPr>
          <a:xfrm>
            <a:off x="249382" y="706582"/>
            <a:ext cx="8687354" cy="365761"/>
          </a:xfrm>
        </p:spPr>
        <p:txBody>
          <a:bodyPr>
            <a:noAutofit/>
          </a:bodyPr>
          <a:lstStyle/>
          <a:p>
            <a:r>
              <a:rPr lang="en-US" sz="2800" b="1" u="sng" dirty="0">
                <a:latin typeface="Gill Sans Light" panose="020B0302020104020203" pitchFamily="34" charset="-79"/>
                <a:cs typeface="Gill Sans Light" panose="020B0302020104020203" pitchFamily="34" charset="-79"/>
              </a:rPr>
              <a:t>Counselor and Supervisor Reasons to Stay Comparisons </a:t>
            </a:r>
            <a:endParaRPr lang="en-US" sz="2800" dirty="0"/>
          </a:p>
        </p:txBody>
      </p:sp>
      <p:graphicFrame>
        <p:nvGraphicFramePr>
          <p:cNvPr id="5" name="Content Placeholder 4">
            <a:extLst>
              <a:ext uri="{FF2B5EF4-FFF2-40B4-BE49-F238E27FC236}">
                <a16:creationId xmlns:a16="http://schemas.microsoft.com/office/drawing/2014/main" id="{9F36DFDC-BCB7-0A1C-B3C8-6BF560AFC5B7}"/>
              </a:ext>
            </a:extLst>
          </p:cNvPr>
          <p:cNvGraphicFramePr>
            <a:graphicFrameLocks noGrp="1"/>
          </p:cNvGraphicFramePr>
          <p:nvPr>
            <p:ph idx="1"/>
            <p:extLst>
              <p:ext uri="{D42A27DB-BD31-4B8C-83A1-F6EECF244321}">
                <p14:modId xmlns:p14="http://schemas.microsoft.com/office/powerpoint/2010/main" val="1897477982"/>
              </p:ext>
            </p:extLst>
          </p:nvPr>
        </p:nvGraphicFramePr>
        <p:xfrm>
          <a:off x="0" y="1272639"/>
          <a:ext cx="9144000" cy="6029036"/>
        </p:xfrm>
        <a:graphic>
          <a:graphicData uri="http://schemas.openxmlformats.org/drawingml/2006/table">
            <a:tbl>
              <a:tblPr firstRow="1" bandRow="1">
                <a:tableStyleId>{5C22544A-7EE6-4342-B048-85BDC9FD1C3A}</a:tableStyleId>
              </a:tblPr>
              <a:tblGrid>
                <a:gridCol w="6005912">
                  <a:extLst>
                    <a:ext uri="{9D8B030D-6E8A-4147-A177-3AD203B41FA5}">
                      <a16:colId xmlns:a16="http://schemas.microsoft.com/office/drawing/2014/main" val="3576655180"/>
                    </a:ext>
                  </a:extLst>
                </a:gridCol>
                <a:gridCol w="3138088">
                  <a:extLst>
                    <a:ext uri="{9D8B030D-6E8A-4147-A177-3AD203B41FA5}">
                      <a16:colId xmlns:a16="http://schemas.microsoft.com/office/drawing/2014/main" val="1226190360"/>
                    </a:ext>
                  </a:extLst>
                </a:gridCol>
              </a:tblGrid>
              <a:tr h="395352">
                <a:tc>
                  <a:txBody>
                    <a:bodyPr/>
                    <a:lstStyle/>
                    <a:p>
                      <a:pPr algn="ctr"/>
                      <a:r>
                        <a:rPr lang="en-US" sz="2000" b="0" i="0" dirty="0">
                          <a:latin typeface="Gill Sans Light" panose="020B0302020104020203" pitchFamily="34" charset="-79"/>
                          <a:cs typeface="Gill Sans Light" panose="020B0302020104020203" pitchFamily="34" charset="-79"/>
                        </a:rPr>
                        <a:t>Reason to Stay</a:t>
                      </a:r>
                    </a:p>
                  </a:txBody>
                  <a:tcPr marL="68580" marR="68580" marT="34290" marB="34290"/>
                </a:tc>
                <a:tc>
                  <a:txBody>
                    <a:bodyPr/>
                    <a:lstStyle/>
                    <a:p>
                      <a:pPr algn="ctr"/>
                      <a:r>
                        <a:rPr lang="en-US" sz="2000" b="0" i="0" dirty="0">
                          <a:latin typeface="Gill Sans Light" panose="020B0302020104020203" pitchFamily="34" charset="-79"/>
                          <a:cs typeface="Gill Sans Light" panose="020B0302020104020203" pitchFamily="34" charset="-79"/>
                        </a:rPr>
                        <a:t>Result</a:t>
                      </a:r>
                    </a:p>
                  </a:txBody>
                  <a:tcPr marL="68580" marR="68580" marT="34290" marB="34290"/>
                </a:tc>
                <a:extLst>
                  <a:ext uri="{0D108BD9-81ED-4DB2-BD59-A6C34878D82A}">
                    <a16:rowId xmlns:a16="http://schemas.microsoft.com/office/drawing/2014/main" val="2250027923"/>
                  </a:ext>
                </a:extLst>
              </a:tr>
              <a:tr h="482666">
                <a:tc>
                  <a:txBody>
                    <a:bodyPr/>
                    <a:lstStyle/>
                    <a:p>
                      <a:pPr algn="ctr"/>
                      <a:r>
                        <a:rPr lang="en-US" sz="2000" b="0" i="0" dirty="0">
                          <a:latin typeface="Gill Sans Light" panose="020B0302020104020203" pitchFamily="34" charset="-79"/>
                          <a:cs typeface="Gill Sans Light" panose="020B0302020104020203" pitchFamily="34" charset="-79"/>
                        </a:rPr>
                        <a:t>Opportunities to Receive Professional Training</a:t>
                      </a:r>
                    </a:p>
                  </a:txBody>
                  <a:tcPr marL="68580" marR="68580" marT="34290" marB="34290"/>
                </a:tc>
                <a:tc>
                  <a:txBody>
                    <a:bodyPr/>
                    <a:lstStyle/>
                    <a:p>
                      <a:pPr algn="ctr"/>
                      <a:r>
                        <a:rPr lang="en-US" sz="2000" b="0" i="0" dirty="0">
                          <a:latin typeface="Gill Sans Light" panose="020B0302020104020203" pitchFamily="34" charset="-79"/>
                          <a:cs typeface="Gill Sans Light" panose="020B0302020104020203" pitchFamily="34" charset="-79"/>
                        </a:rPr>
                        <a:t>No Difference</a:t>
                      </a:r>
                    </a:p>
                  </a:txBody>
                  <a:tcPr marL="68580" marR="68580" marT="34290" marB="34290"/>
                </a:tc>
                <a:extLst>
                  <a:ext uri="{0D108BD9-81ED-4DB2-BD59-A6C34878D82A}">
                    <a16:rowId xmlns:a16="http://schemas.microsoft.com/office/drawing/2014/main" val="3563206347"/>
                  </a:ext>
                </a:extLst>
              </a:tr>
              <a:tr h="463142">
                <a:tc>
                  <a:txBody>
                    <a:bodyPr/>
                    <a:lstStyle/>
                    <a:p>
                      <a:pPr algn="ctr"/>
                      <a:r>
                        <a:rPr lang="en-US" sz="2000" b="0" i="0" dirty="0">
                          <a:latin typeface="Gill Sans Light" panose="020B0302020104020203" pitchFamily="34" charset="-79"/>
                          <a:cs typeface="Gill Sans Light" panose="020B0302020104020203" pitchFamily="34" charset="-79"/>
                        </a:rPr>
                        <a:t>  Counselor Commitment to Agency Mission </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p>
                  </a:txBody>
                  <a:tcPr marL="68580" marR="68580" marT="34290" marB="34290"/>
                </a:tc>
                <a:extLst>
                  <a:ext uri="{0D108BD9-81ED-4DB2-BD59-A6C34878D82A}">
                    <a16:rowId xmlns:a16="http://schemas.microsoft.com/office/drawing/2014/main" val="1278291638"/>
                  </a:ext>
                </a:extLst>
              </a:tr>
              <a:tr h="395352">
                <a:tc>
                  <a:txBody>
                    <a:bodyPr/>
                    <a:lstStyle/>
                    <a:p>
                      <a:pPr algn="ctr"/>
                      <a:r>
                        <a:rPr lang="en-US" sz="2000" b="0" i="0" dirty="0">
                          <a:latin typeface="Gill Sans Light" panose="020B0302020104020203" pitchFamily="34" charset="-79"/>
                          <a:cs typeface="Gill Sans Light" panose="020B0302020104020203" pitchFamily="34" charset="-79"/>
                        </a:rPr>
                        <a:t>Employment Benefits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p>
                  </a:txBody>
                  <a:tcPr marL="68580" marR="68580" marT="34290" marB="34290"/>
                </a:tc>
                <a:extLst>
                  <a:ext uri="{0D108BD9-81ED-4DB2-BD59-A6C34878D82A}">
                    <a16:rowId xmlns:a16="http://schemas.microsoft.com/office/drawing/2014/main" val="4255785724"/>
                  </a:ext>
                </a:extLst>
              </a:tr>
              <a:tr h="395352">
                <a:tc>
                  <a:txBody>
                    <a:bodyPr/>
                    <a:lstStyle/>
                    <a:p>
                      <a:pPr algn="ctr"/>
                      <a:r>
                        <a:rPr lang="en-US" sz="2000" b="0" i="0" dirty="0">
                          <a:latin typeface="Gill Sans Light" panose="020B0302020104020203" pitchFamily="34" charset="-79"/>
                          <a:cs typeface="Gill Sans Light" panose="020B0302020104020203" pitchFamily="34" charset="-79"/>
                        </a:rPr>
                        <a:t>Set Own Schedule</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endParaRPr kumimoji="0" lang="en-US" sz="20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endParaRPr>
                    </a:p>
                  </a:txBody>
                  <a:tcPr marL="68580" marR="68580" marT="34290" marB="34290"/>
                </a:tc>
                <a:extLst>
                  <a:ext uri="{0D108BD9-81ED-4DB2-BD59-A6C34878D82A}">
                    <a16:rowId xmlns:a16="http://schemas.microsoft.com/office/drawing/2014/main" val="1095925015"/>
                  </a:ext>
                </a:extLst>
              </a:tr>
              <a:tr h="395352">
                <a:tc>
                  <a:txBody>
                    <a:bodyPr/>
                    <a:lstStyle/>
                    <a:p>
                      <a:pPr algn="ctr"/>
                      <a:r>
                        <a:rPr lang="en-US" sz="2000" b="0" i="0" dirty="0">
                          <a:latin typeface="Gill Sans Light" panose="020B0302020104020203" pitchFamily="34" charset="-79"/>
                          <a:cs typeface="Gill Sans Light" panose="020B0302020104020203" pitchFamily="34" charset="-79"/>
                        </a:rPr>
                        <a:t>Job Inherently Rewarding</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endParaRPr kumimoji="0" lang="en-US" sz="20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endParaRPr>
                    </a:p>
                  </a:txBody>
                  <a:tcPr marL="68580" marR="68580" marT="34290" marB="34290"/>
                </a:tc>
                <a:extLst>
                  <a:ext uri="{0D108BD9-81ED-4DB2-BD59-A6C34878D82A}">
                    <a16:rowId xmlns:a16="http://schemas.microsoft.com/office/drawing/2014/main" val="3676860465"/>
                  </a:ext>
                </a:extLst>
              </a:tr>
              <a:tr h="508366">
                <a:tc>
                  <a:txBody>
                    <a:bodyPr/>
                    <a:lstStyle/>
                    <a:p>
                      <a:pPr algn="ctr"/>
                      <a:r>
                        <a:rPr lang="en-US" sz="2000" b="0" i="0" dirty="0">
                          <a:latin typeface="Gill Sans Light" panose="020B0302020104020203" pitchFamily="34" charset="-79"/>
                          <a:cs typeface="Gill Sans Light" panose="020B0302020104020203" pitchFamily="34" charset="-79"/>
                        </a:rPr>
                        <a:t>Opportunities to Address Customer Needs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endParaRPr kumimoji="0" lang="en-US" sz="20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endParaRPr>
                    </a:p>
                  </a:txBody>
                  <a:tcPr marL="68580" marR="68580" marT="34290" marB="34290"/>
                </a:tc>
                <a:extLst>
                  <a:ext uri="{0D108BD9-81ED-4DB2-BD59-A6C34878D82A}">
                    <a16:rowId xmlns:a16="http://schemas.microsoft.com/office/drawing/2014/main" val="2744719295"/>
                  </a:ext>
                </a:extLst>
              </a:tr>
              <a:tr h="395352">
                <a:tc>
                  <a:txBody>
                    <a:bodyPr/>
                    <a:lstStyle/>
                    <a:p>
                      <a:pPr algn="ctr"/>
                      <a:r>
                        <a:rPr lang="en-US" sz="2000" b="0" i="0" dirty="0">
                          <a:latin typeface="Gill Sans Light" panose="020B0302020104020203" pitchFamily="34" charset="-79"/>
                          <a:cs typeface="Gill Sans Light" panose="020B0302020104020203" pitchFamily="34" charset="-79"/>
                        </a:rPr>
                        <a:t>Opportunities for Teleworking</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p>
                  </a:txBody>
                  <a:tcPr marL="68580" marR="68580" marT="34290" marB="34290"/>
                </a:tc>
                <a:extLst>
                  <a:ext uri="{0D108BD9-81ED-4DB2-BD59-A6C34878D82A}">
                    <a16:rowId xmlns:a16="http://schemas.microsoft.com/office/drawing/2014/main" val="331829282"/>
                  </a:ext>
                </a:extLst>
              </a:tr>
              <a:tr h="508340">
                <a:tc>
                  <a:txBody>
                    <a:bodyPr/>
                    <a:lstStyle/>
                    <a:p>
                      <a:pPr algn="ctr"/>
                      <a:r>
                        <a:rPr lang="en-US" sz="2000" b="0" i="0" dirty="0">
                          <a:latin typeface="Gill Sans Light" panose="020B0302020104020203" pitchFamily="34" charset="-79"/>
                          <a:cs typeface="Gill Sans Light" panose="020B0302020104020203" pitchFamily="34" charset="-79"/>
                        </a:rPr>
                        <a:t>Opportunities to Provide Counseling</a:t>
                      </a:r>
                    </a:p>
                  </a:txBody>
                  <a:tcPr marL="68580" marR="68580" marT="34290" marB="34290"/>
                </a:tc>
                <a:tc>
                  <a:txBody>
                    <a:bodyPr/>
                    <a:lstStyle/>
                    <a:p>
                      <a:pPr algn="ctr"/>
                      <a:r>
                        <a:rPr lang="en-US" sz="2000" b="0" i="0" dirty="0">
                          <a:latin typeface="Gill Sans Light" panose="020B0302020104020203" pitchFamily="34" charset="-79"/>
                          <a:cs typeface="Gill Sans Light" panose="020B0302020104020203" pitchFamily="34" charset="-79"/>
                        </a:rPr>
                        <a:t>Counselor Higher</a:t>
                      </a:r>
                    </a:p>
                  </a:txBody>
                  <a:tcPr marL="68580" marR="68580" marT="34290" marB="34290"/>
                </a:tc>
                <a:extLst>
                  <a:ext uri="{0D108BD9-81ED-4DB2-BD59-A6C34878D82A}">
                    <a16:rowId xmlns:a16="http://schemas.microsoft.com/office/drawing/2014/main" val="4206044062"/>
                  </a:ext>
                </a:extLst>
              </a:tr>
              <a:tr h="395352">
                <a:tc>
                  <a:txBody>
                    <a:bodyPr/>
                    <a:lstStyle/>
                    <a:p>
                      <a:pPr algn="ctr"/>
                      <a:r>
                        <a:rPr lang="en-US" sz="2000" b="0" i="0" dirty="0">
                          <a:latin typeface="Gill Sans Light" panose="020B0302020104020203" pitchFamily="34" charset="-79"/>
                          <a:cs typeface="Gill Sans Light" panose="020B0302020104020203" pitchFamily="34" charset="-79"/>
                        </a:rPr>
                        <a:t>Agency/Office Culture</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endParaRPr kumimoji="0" lang="en-US" sz="20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endParaRPr>
                    </a:p>
                  </a:txBody>
                  <a:tcPr marL="68580" marR="68580" marT="34290" marB="34290"/>
                </a:tc>
                <a:extLst>
                  <a:ext uri="{0D108BD9-81ED-4DB2-BD59-A6C34878D82A}">
                    <a16:rowId xmlns:a16="http://schemas.microsoft.com/office/drawing/2014/main" val="1251402891"/>
                  </a:ext>
                </a:extLst>
              </a:tr>
              <a:tr h="395352">
                <a:tc>
                  <a:txBody>
                    <a:bodyPr/>
                    <a:lstStyle/>
                    <a:p>
                      <a:pPr algn="ctr"/>
                      <a:r>
                        <a:rPr lang="en-US" sz="2000" b="0" i="0" dirty="0">
                          <a:latin typeface="Gill Sans Light" panose="020B0302020104020203" pitchFamily="34" charset="-79"/>
                          <a:cs typeface="Gill Sans Light" panose="020B0302020104020203" pitchFamily="34" charset="-79"/>
                        </a:rPr>
                        <a:t>Variety of Work Tasks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endParaRPr kumimoji="0" lang="en-US" sz="20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endParaRPr>
                    </a:p>
                  </a:txBody>
                  <a:tcPr marL="68580" marR="68580" marT="34290" marB="34290"/>
                </a:tc>
                <a:extLst>
                  <a:ext uri="{0D108BD9-81ED-4DB2-BD59-A6C34878D82A}">
                    <a16:rowId xmlns:a16="http://schemas.microsoft.com/office/drawing/2014/main" val="396135708"/>
                  </a:ext>
                </a:extLst>
              </a:tr>
              <a:tr h="508354">
                <a:tc>
                  <a:txBody>
                    <a:bodyPr/>
                    <a:lstStyle/>
                    <a:p>
                      <a:pPr algn="ctr"/>
                      <a:r>
                        <a:rPr lang="en-US" sz="2000" b="0" i="0" dirty="0">
                          <a:latin typeface="Gill Sans Light" panose="020B0302020104020203" pitchFamily="34" charset="-79"/>
                          <a:cs typeface="Gill Sans Light" panose="020B0302020104020203" pitchFamily="34" charset="-79"/>
                        </a:rPr>
                        <a:t>Supportive Supervisors/Managers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p>
                  </a:txBody>
                  <a:tcPr marL="68580" marR="68580" marT="34290" marB="34290"/>
                </a:tc>
                <a:extLst>
                  <a:ext uri="{0D108BD9-81ED-4DB2-BD59-A6C34878D82A}">
                    <a16:rowId xmlns:a16="http://schemas.microsoft.com/office/drawing/2014/main" val="105227872"/>
                  </a:ext>
                </a:extLst>
              </a:tr>
              <a:tr h="395352">
                <a:tc>
                  <a:txBody>
                    <a:bodyPr/>
                    <a:lstStyle/>
                    <a:p>
                      <a:pPr algn="ctr"/>
                      <a:r>
                        <a:rPr lang="en-US" sz="2000" b="0" i="0" dirty="0">
                          <a:latin typeface="Gill Sans Light" panose="020B0302020104020203" pitchFamily="34" charset="-79"/>
                          <a:cs typeface="Gill Sans Light" panose="020B0302020104020203" pitchFamily="34" charset="-79"/>
                        </a:rPr>
                        <a:t>Available Resources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rPr>
                        <a:t>No Difference</a:t>
                      </a:r>
                    </a:p>
                  </a:txBody>
                  <a:tcPr marL="68580" marR="68580" marT="34290" marB="34290"/>
                </a:tc>
                <a:extLst>
                  <a:ext uri="{0D108BD9-81ED-4DB2-BD59-A6C34878D82A}">
                    <a16:rowId xmlns:a16="http://schemas.microsoft.com/office/drawing/2014/main" val="2379819185"/>
                  </a:ext>
                </a:extLst>
              </a:tr>
              <a:tr h="395352">
                <a:tc>
                  <a:txBody>
                    <a:bodyPr/>
                    <a:lstStyle/>
                    <a:p>
                      <a:endParaRPr lang="en-US" sz="2000" dirty="0"/>
                    </a:p>
                  </a:txBody>
                  <a:tcPr marL="68580" marR="68580" marT="34290" marB="34290"/>
                </a:tc>
                <a:tc>
                  <a:txBody>
                    <a:bodyPr/>
                    <a:lstStyle/>
                    <a:p>
                      <a:endParaRPr lang="en-US" sz="2000" dirty="0"/>
                    </a:p>
                  </a:txBody>
                  <a:tcPr marL="68580" marR="68580" marT="34290" marB="34290"/>
                </a:tc>
                <a:extLst>
                  <a:ext uri="{0D108BD9-81ED-4DB2-BD59-A6C34878D82A}">
                    <a16:rowId xmlns:a16="http://schemas.microsoft.com/office/drawing/2014/main" val="2220288092"/>
                  </a:ext>
                </a:extLst>
              </a:tr>
            </a:tbl>
          </a:graphicData>
        </a:graphic>
      </p:graphicFrame>
      <p:sp>
        <p:nvSpPr>
          <p:cNvPr id="4" name="Slide Number Placeholder 3">
            <a:extLst>
              <a:ext uri="{FF2B5EF4-FFF2-40B4-BE49-F238E27FC236}">
                <a16:creationId xmlns:a16="http://schemas.microsoft.com/office/drawing/2014/main" id="{70330960-17D3-6D45-57E8-1954FD7D53A7}"/>
              </a:ext>
            </a:extLst>
          </p:cNvPr>
          <p:cNvSpPr>
            <a:spLocks noGrp="1"/>
          </p:cNvSpPr>
          <p:nvPr>
            <p:ph type="sldNum" sz="quarter" idx="12"/>
          </p:nvPr>
        </p:nvSpPr>
        <p:spPr/>
        <p:txBody>
          <a:bodyPr/>
          <a:lstStyle/>
          <a:p>
            <a:fld id="{7A859DC2-7C2F-984E-B136-C5491C11450A}" type="slidenum">
              <a:rPr lang="en-US" smtClean="0"/>
              <a:pPr/>
              <a:t>26</a:t>
            </a:fld>
            <a:endParaRPr lang="en-US"/>
          </a:p>
        </p:txBody>
      </p:sp>
    </p:spTree>
    <p:extLst>
      <p:ext uri="{BB962C8B-B14F-4D97-AF65-F5344CB8AC3E}">
        <p14:creationId xmlns:p14="http://schemas.microsoft.com/office/powerpoint/2010/main" val="3626408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09F1-9E96-8A48-1FF4-CDA647CB9134}"/>
              </a:ext>
            </a:extLst>
          </p:cNvPr>
          <p:cNvSpPr>
            <a:spLocks noGrp="1"/>
          </p:cNvSpPr>
          <p:nvPr>
            <p:ph type="title"/>
          </p:nvPr>
        </p:nvSpPr>
        <p:spPr>
          <a:xfrm>
            <a:off x="457200" y="807522"/>
            <a:ext cx="8229600" cy="1021278"/>
          </a:xfrm>
        </p:spPr>
        <p:txBody>
          <a:bodyPr>
            <a:normAutofit fontScale="90000"/>
          </a:bodyPr>
          <a:lstStyle/>
          <a:p>
            <a:r>
              <a:rPr lang="en-US" dirty="0">
                <a:latin typeface="Gill Sans Light" panose="020B0302020104020203" pitchFamily="34" charset="-79"/>
                <a:cs typeface="Gill Sans Light" panose="020B0302020104020203" pitchFamily="34" charset="-79"/>
              </a:rPr>
              <a:t>Before we look at next slide on OCS …</a:t>
            </a:r>
          </a:p>
        </p:txBody>
      </p:sp>
      <p:sp>
        <p:nvSpPr>
          <p:cNvPr id="3" name="Content Placeholder 2">
            <a:extLst>
              <a:ext uri="{FF2B5EF4-FFF2-40B4-BE49-F238E27FC236}">
                <a16:creationId xmlns:a16="http://schemas.microsoft.com/office/drawing/2014/main" id="{32B80B25-A53A-B801-C931-418A1468F3B6}"/>
              </a:ext>
            </a:extLst>
          </p:cNvPr>
          <p:cNvSpPr>
            <a:spLocks noGrp="1"/>
          </p:cNvSpPr>
          <p:nvPr>
            <p:ph idx="1"/>
          </p:nvPr>
        </p:nvSpPr>
        <p:spPr>
          <a:xfrm>
            <a:off x="707136" y="2268290"/>
            <a:ext cx="7663141" cy="4306246"/>
          </a:xfrm>
        </p:spPr>
        <p:txBody>
          <a:bodyPr/>
          <a:lstStyle/>
          <a:p>
            <a:pPr marL="109728" indent="0">
              <a:buNone/>
            </a:pPr>
            <a:r>
              <a:rPr lang="en-US" dirty="0">
                <a:latin typeface="Gill Sans Light" panose="020B0302020104020203" pitchFamily="34" charset="-79"/>
                <a:cs typeface="Gill Sans Light" panose="020B0302020104020203" pitchFamily="34" charset="-79"/>
              </a:rPr>
              <a:t>• Each item was slightly below “agree” in successful</a:t>
            </a:r>
          </a:p>
          <a:p>
            <a:pPr marL="109728" indent="0">
              <a:buNone/>
            </a:pPr>
            <a:r>
              <a:rPr lang="en-US" dirty="0">
                <a:latin typeface="Gill Sans Light" panose="020B0302020104020203" pitchFamily="34" charset="-79"/>
                <a:cs typeface="Gill Sans Light" panose="020B0302020104020203" pitchFamily="34" charset="-79"/>
              </a:rPr>
              <a:t>   implementation.</a:t>
            </a:r>
          </a:p>
          <a:p>
            <a:pPr marL="109728" indent="0">
              <a:buNone/>
            </a:pPr>
            <a:endParaRPr lang="en-US" dirty="0">
              <a:latin typeface="Gill Sans Light" panose="020B0302020104020203" pitchFamily="34" charset="-79"/>
              <a:cs typeface="Gill Sans Light" panose="020B0302020104020203" pitchFamily="34" charset="-79"/>
            </a:endParaRPr>
          </a:p>
          <a:p>
            <a:pPr marL="109728" indent="0">
              <a:buNone/>
            </a:pPr>
            <a:r>
              <a:rPr lang="en-US" dirty="0">
                <a:latin typeface="Gill Sans Light" panose="020B0302020104020203" pitchFamily="34" charset="-79"/>
                <a:cs typeface="Gill Sans Light" panose="020B0302020104020203" pitchFamily="34" charset="-79"/>
              </a:rPr>
              <a:t> • General agreement as to perceptions across</a:t>
            </a:r>
          </a:p>
          <a:p>
            <a:pPr marL="109728" indent="0">
              <a:buNone/>
            </a:pPr>
            <a:r>
              <a:rPr lang="en-US" dirty="0">
                <a:latin typeface="Gill Sans Light" panose="020B0302020104020203" pitchFamily="34" charset="-79"/>
                <a:cs typeface="Gill Sans Light" panose="020B0302020104020203" pitchFamily="34" charset="-79"/>
              </a:rPr>
              <a:t>    groups as to how well each practice benefits</a:t>
            </a:r>
          </a:p>
          <a:p>
            <a:pPr marL="109728" indent="0">
              <a:buNone/>
            </a:pPr>
            <a:r>
              <a:rPr lang="en-US" dirty="0">
                <a:latin typeface="Gill Sans Light" panose="020B0302020104020203" pitchFamily="34" charset="-79"/>
                <a:cs typeface="Gill Sans Light" panose="020B0302020104020203" pitchFamily="34" charset="-79"/>
              </a:rPr>
              <a:t>    employee and organization.</a:t>
            </a:r>
          </a:p>
          <a:p>
            <a:pPr marL="109728" indent="0">
              <a:buNone/>
            </a:pPr>
            <a:endParaRPr lang="en-US" dirty="0">
              <a:latin typeface="Gill Sans Light" panose="020B0302020104020203" pitchFamily="34" charset="-79"/>
              <a:cs typeface="Gill Sans Light" panose="020B0302020104020203" pitchFamily="34" charset="-79"/>
            </a:endParaRPr>
          </a:p>
          <a:p>
            <a:pPr marL="109728" indent="0">
              <a:buNone/>
            </a:pPr>
            <a:endParaRPr lang="en-US" dirty="0">
              <a:latin typeface="Gill Sans Light" panose="020B0302020104020203" pitchFamily="34" charset="-79"/>
              <a:cs typeface="Gill Sans Light" panose="020B0302020104020203" pitchFamily="34" charset="-79"/>
            </a:endParaRPr>
          </a:p>
        </p:txBody>
      </p:sp>
      <p:sp>
        <p:nvSpPr>
          <p:cNvPr id="4" name="Slide Number Placeholder 3">
            <a:extLst>
              <a:ext uri="{FF2B5EF4-FFF2-40B4-BE49-F238E27FC236}">
                <a16:creationId xmlns:a16="http://schemas.microsoft.com/office/drawing/2014/main" id="{3DBB769F-B3B7-5777-B4B5-3C676E0BDE03}"/>
              </a:ext>
            </a:extLst>
          </p:cNvPr>
          <p:cNvSpPr>
            <a:spLocks noGrp="1"/>
          </p:cNvSpPr>
          <p:nvPr>
            <p:ph type="sldNum" sz="quarter" idx="12"/>
          </p:nvPr>
        </p:nvSpPr>
        <p:spPr/>
        <p:txBody>
          <a:bodyPr/>
          <a:lstStyle/>
          <a:p>
            <a:fld id="{7A859DC2-7C2F-984E-B136-C5491C11450A}" type="slidenum">
              <a:rPr lang="en-US" smtClean="0"/>
              <a:pPr/>
              <a:t>27</a:t>
            </a:fld>
            <a:endParaRPr lang="en-US"/>
          </a:p>
        </p:txBody>
      </p:sp>
    </p:spTree>
    <p:extLst>
      <p:ext uri="{BB962C8B-B14F-4D97-AF65-F5344CB8AC3E}">
        <p14:creationId xmlns:p14="http://schemas.microsoft.com/office/powerpoint/2010/main" val="3776251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2194C-8004-930B-F0A1-E816A589DC84}"/>
              </a:ext>
            </a:extLst>
          </p:cNvPr>
          <p:cNvSpPr>
            <a:spLocks noGrp="1"/>
          </p:cNvSpPr>
          <p:nvPr>
            <p:ph type="title"/>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FDCFABDB-EC5D-70C7-9821-18A8110DD7B0}"/>
              </a:ext>
            </a:extLst>
          </p:cNvPr>
          <p:cNvGraphicFramePr>
            <a:graphicFrameLocks noGrp="1"/>
          </p:cNvGraphicFramePr>
          <p:nvPr>
            <p:ph idx="1"/>
            <p:extLst>
              <p:ext uri="{D42A27DB-BD31-4B8C-83A1-F6EECF244321}">
                <p14:modId xmlns:p14="http://schemas.microsoft.com/office/powerpoint/2010/main" val="2437584547"/>
              </p:ext>
            </p:extLst>
          </p:nvPr>
        </p:nvGraphicFramePr>
        <p:xfrm>
          <a:off x="0" y="0"/>
          <a:ext cx="9144000" cy="6855728"/>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711736834"/>
                    </a:ext>
                  </a:extLst>
                </a:gridCol>
                <a:gridCol w="1524000">
                  <a:extLst>
                    <a:ext uri="{9D8B030D-6E8A-4147-A177-3AD203B41FA5}">
                      <a16:colId xmlns:a16="http://schemas.microsoft.com/office/drawing/2014/main" val="887921850"/>
                    </a:ext>
                  </a:extLst>
                </a:gridCol>
                <a:gridCol w="1524000">
                  <a:extLst>
                    <a:ext uri="{9D8B030D-6E8A-4147-A177-3AD203B41FA5}">
                      <a16:colId xmlns:a16="http://schemas.microsoft.com/office/drawing/2014/main" val="3118942054"/>
                    </a:ext>
                  </a:extLst>
                </a:gridCol>
                <a:gridCol w="2072640">
                  <a:extLst>
                    <a:ext uri="{9D8B030D-6E8A-4147-A177-3AD203B41FA5}">
                      <a16:colId xmlns:a16="http://schemas.microsoft.com/office/drawing/2014/main" val="3153230574"/>
                    </a:ext>
                  </a:extLst>
                </a:gridCol>
              </a:tblGrid>
              <a:tr h="514360">
                <a:tc>
                  <a:txBody>
                    <a:bodyPr/>
                    <a:lstStyle/>
                    <a:p>
                      <a:pPr algn="ctr"/>
                      <a:r>
                        <a:rPr lang="en-US" sz="2400" b="0" i="0" u="sng" dirty="0">
                          <a:latin typeface="Gill Sans Light" panose="020B0302020104020203" pitchFamily="34" charset="-79"/>
                          <a:cs typeface="Gill Sans Light" panose="020B0302020104020203" pitchFamily="34" charset="-79"/>
                        </a:rPr>
                        <a:t>OCS Item Mean Ranking</a:t>
                      </a:r>
                    </a:p>
                  </a:txBody>
                  <a:tcPr/>
                </a:tc>
                <a:tc>
                  <a:txBody>
                    <a:bodyPr/>
                    <a:lstStyle/>
                    <a:p>
                      <a:pPr algn="ctr"/>
                      <a:r>
                        <a:rPr lang="en-US" sz="2400" b="0" i="0" u="sng" dirty="0">
                          <a:latin typeface="Gill Sans Light" panose="020B0302020104020203" pitchFamily="34" charset="-79"/>
                          <a:cs typeface="Gill Sans Light" panose="020B0302020104020203" pitchFamily="34" charset="-79"/>
                        </a:rPr>
                        <a:t>Counselor</a:t>
                      </a:r>
                      <a:endParaRPr lang="en-US" sz="2400" b="0" i="0" dirty="0">
                        <a:latin typeface="Gill Sans Light" panose="020B0302020104020203" pitchFamily="34" charset="-79"/>
                        <a:cs typeface="Gill Sans Light" panose="020B0302020104020203" pitchFamily="34" charset="-79"/>
                      </a:endParaRPr>
                    </a:p>
                  </a:txBody>
                  <a:tcPr/>
                </a:tc>
                <a:tc>
                  <a:txBody>
                    <a:bodyPr/>
                    <a:lstStyle/>
                    <a:p>
                      <a:pPr algn="ctr"/>
                      <a:r>
                        <a:rPr lang="en-US" sz="2400" b="0" i="0" u="sng" dirty="0">
                          <a:latin typeface="Gill Sans Light" panose="020B0302020104020203" pitchFamily="34" charset="-79"/>
                          <a:cs typeface="Gill Sans Light" panose="020B0302020104020203" pitchFamily="34" charset="-79"/>
                        </a:rPr>
                        <a:t>Supervisor</a:t>
                      </a:r>
                    </a:p>
                  </a:txBody>
                  <a:tcPr/>
                </a:tc>
                <a:tc>
                  <a:txBody>
                    <a:bodyPr/>
                    <a:lstStyle/>
                    <a:p>
                      <a:pPr algn="ctr"/>
                      <a:r>
                        <a:rPr lang="en-US" sz="2400" b="0" i="0" u="sng" dirty="0">
                          <a:latin typeface="Gill Sans Light" panose="020B0302020104020203" pitchFamily="34" charset="-79"/>
                          <a:cs typeface="Gill Sans Light" panose="020B0302020104020203" pitchFamily="34" charset="-79"/>
                        </a:rPr>
                        <a:t>Administrator</a:t>
                      </a:r>
                    </a:p>
                  </a:txBody>
                  <a:tcPr/>
                </a:tc>
                <a:extLst>
                  <a:ext uri="{0D108BD9-81ED-4DB2-BD59-A6C34878D82A}">
                    <a16:rowId xmlns:a16="http://schemas.microsoft.com/office/drawing/2014/main" val="3286950186"/>
                  </a:ext>
                </a:extLst>
              </a:tr>
              <a:tr h="514360">
                <a:tc>
                  <a:txBody>
                    <a:bodyPr/>
                    <a:lstStyle/>
                    <a:p>
                      <a:pPr algn="ctr"/>
                      <a:r>
                        <a:rPr lang="en-US" sz="2400" b="0" i="0" dirty="0">
                          <a:latin typeface="Gill Sans Light" panose="020B0302020104020203" pitchFamily="34" charset="-79"/>
                          <a:cs typeface="Gill Sans Light" panose="020B0302020104020203" pitchFamily="34" charset="-79"/>
                        </a:rPr>
                        <a:t>Telecommuting</a:t>
                      </a:r>
                    </a:p>
                  </a:txBody>
                  <a:tcPr/>
                </a:tc>
                <a:tc>
                  <a:txBody>
                    <a:bodyPr/>
                    <a:lstStyle/>
                    <a:p>
                      <a:pPr algn="ctr"/>
                      <a:r>
                        <a:rPr lang="en-US" sz="2400" b="0" i="0" dirty="0">
                          <a:latin typeface="Gill Sans Light" panose="020B0302020104020203" pitchFamily="34" charset="-79"/>
                          <a:cs typeface="Gill Sans Light" panose="020B0302020104020203" pitchFamily="34" charset="-79"/>
                        </a:rPr>
                        <a:t>1</a:t>
                      </a:r>
                    </a:p>
                  </a:txBody>
                  <a:tcPr/>
                </a:tc>
                <a:tc>
                  <a:txBody>
                    <a:bodyPr/>
                    <a:lstStyle/>
                    <a:p>
                      <a:pPr algn="ctr"/>
                      <a:r>
                        <a:rPr lang="en-US" sz="2400" b="0" i="0" dirty="0">
                          <a:latin typeface="Gill Sans Light" panose="020B0302020104020203" pitchFamily="34" charset="-79"/>
                          <a:cs typeface="Gill Sans Light" panose="020B0302020104020203" pitchFamily="34" charset="-79"/>
                        </a:rPr>
                        <a:t>3</a:t>
                      </a:r>
                    </a:p>
                  </a:txBody>
                  <a:tcPr/>
                </a:tc>
                <a:tc>
                  <a:txBody>
                    <a:bodyPr/>
                    <a:lstStyle/>
                    <a:p>
                      <a:pPr algn="ctr"/>
                      <a:r>
                        <a:rPr lang="en-US" sz="2400" b="0" i="0" dirty="0">
                          <a:latin typeface="Gill Sans Light" panose="020B0302020104020203" pitchFamily="34" charset="-79"/>
                          <a:cs typeface="Gill Sans Light" panose="020B0302020104020203" pitchFamily="34" charset="-79"/>
                        </a:rPr>
                        <a:t>2</a:t>
                      </a:r>
                    </a:p>
                  </a:txBody>
                  <a:tcPr/>
                </a:tc>
                <a:extLst>
                  <a:ext uri="{0D108BD9-81ED-4DB2-BD59-A6C34878D82A}">
                    <a16:rowId xmlns:a16="http://schemas.microsoft.com/office/drawing/2014/main" val="2596017023"/>
                  </a:ext>
                </a:extLst>
              </a:tr>
              <a:tr h="514360">
                <a:tc>
                  <a:txBody>
                    <a:bodyPr/>
                    <a:lstStyle/>
                    <a:p>
                      <a:pPr algn="ctr"/>
                      <a:r>
                        <a:rPr lang="en-US" sz="2400" b="0" i="0" dirty="0">
                          <a:latin typeface="Gill Sans Light" panose="020B0302020104020203" pitchFamily="34" charset="-79"/>
                          <a:cs typeface="Gill Sans Light" panose="020B0302020104020203" pitchFamily="34" charset="-79"/>
                        </a:rPr>
                        <a:t>Flexible Work Hours</a:t>
                      </a:r>
                    </a:p>
                  </a:txBody>
                  <a:tcPr/>
                </a:tc>
                <a:tc>
                  <a:txBody>
                    <a:bodyPr/>
                    <a:lstStyle/>
                    <a:p>
                      <a:pPr algn="ctr"/>
                      <a:r>
                        <a:rPr lang="en-US" sz="2400" b="0" i="0" dirty="0">
                          <a:latin typeface="Gill Sans Light" panose="020B0302020104020203" pitchFamily="34" charset="-79"/>
                          <a:cs typeface="Gill Sans Light" panose="020B0302020104020203" pitchFamily="34" charset="-79"/>
                        </a:rPr>
                        <a:t>2</a:t>
                      </a:r>
                    </a:p>
                  </a:txBody>
                  <a:tcPr/>
                </a:tc>
                <a:tc>
                  <a:txBody>
                    <a:bodyPr/>
                    <a:lstStyle/>
                    <a:p>
                      <a:pPr algn="ctr"/>
                      <a:r>
                        <a:rPr lang="en-US" sz="2400" b="0" i="0" dirty="0">
                          <a:latin typeface="Gill Sans Light" panose="020B0302020104020203" pitchFamily="34" charset="-79"/>
                          <a:cs typeface="Gill Sans Light" panose="020B0302020104020203" pitchFamily="34" charset="-79"/>
                        </a:rPr>
                        <a:t>2</a:t>
                      </a:r>
                    </a:p>
                  </a:txBody>
                  <a:tcPr/>
                </a:tc>
                <a:tc>
                  <a:txBody>
                    <a:bodyPr/>
                    <a:lstStyle/>
                    <a:p>
                      <a:pPr algn="ctr"/>
                      <a:r>
                        <a:rPr lang="en-US" sz="2400" b="0" i="0" dirty="0">
                          <a:latin typeface="Gill Sans Light" panose="020B0302020104020203" pitchFamily="34" charset="-79"/>
                          <a:cs typeface="Gill Sans Light" panose="020B0302020104020203" pitchFamily="34" charset="-79"/>
                        </a:rPr>
                        <a:t>1</a:t>
                      </a:r>
                    </a:p>
                  </a:txBody>
                  <a:tcPr/>
                </a:tc>
                <a:extLst>
                  <a:ext uri="{0D108BD9-81ED-4DB2-BD59-A6C34878D82A}">
                    <a16:rowId xmlns:a16="http://schemas.microsoft.com/office/drawing/2014/main" val="978294840"/>
                  </a:ext>
                </a:extLst>
              </a:tr>
              <a:tr h="514360">
                <a:tc>
                  <a:txBody>
                    <a:bodyPr/>
                    <a:lstStyle/>
                    <a:p>
                      <a:pPr algn="ctr"/>
                      <a:r>
                        <a:rPr lang="en-US" sz="2400" b="0" i="0" dirty="0">
                          <a:latin typeface="Gill Sans Light" panose="020B0302020104020203" pitchFamily="34" charset="-79"/>
                          <a:cs typeface="Gill Sans Light" panose="020B0302020104020203" pitchFamily="34" charset="-79"/>
                        </a:rPr>
                        <a:t>Employee Benefits</a:t>
                      </a:r>
                    </a:p>
                  </a:txBody>
                  <a:tcPr/>
                </a:tc>
                <a:tc>
                  <a:txBody>
                    <a:bodyPr/>
                    <a:lstStyle/>
                    <a:p>
                      <a:pPr algn="ctr"/>
                      <a:r>
                        <a:rPr lang="en-US" sz="2400" b="0" i="0" dirty="0">
                          <a:latin typeface="Gill Sans Light" panose="020B0302020104020203" pitchFamily="34" charset="-79"/>
                          <a:cs typeface="Gill Sans Light" panose="020B0302020104020203" pitchFamily="34" charset="-79"/>
                        </a:rPr>
                        <a:t>3</a:t>
                      </a:r>
                    </a:p>
                  </a:txBody>
                  <a:tcPr/>
                </a:tc>
                <a:tc>
                  <a:txBody>
                    <a:bodyPr/>
                    <a:lstStyle/>
                    <a:p>
                      <a:pPr algn="ctr"/>
                      <a:r>
                        <a:rPr lang="en-US" sz="2400" b="0" i="0" dirty="0">
                          <a:latin typeface="Gill Sans Light" panose="020B0302020104020203" pitchFamily="34" charset="-79"/>
                          <a:cs typeface="Gill Sans Light" panose="020B0302020104020203" pitchFamily="34" charset="-79"/>
                        </a:rPr>
                        <a:t>1</a:t>
                      </a:r>
                    </a:p>
                  </a:txBody>
                  <a:tcPr/>
                </a:tc>
                <a:tc>
                  <a:txBody>
                    <a:bodyPr/>
                    <a:lstStyle/>
                    <a:p>
                      <a:pPr algn="ctr"/>
                      <a:r>
                        <a:rPr lang="en-US" sz="2400" b="0" i="0" dirty="0">
                          <a:latin typeface="Gill Sans Light" panose="020B0302020104020203" pitchFamily="34" charset="-79"/>
                          <a:cs typeface="Gill Sans Light" panose="020B0302020104020203" pitchFamily="34" charset="-79"/>
                        </a:rPr>
                        <a:t>3</a:t>
                      </a:r>
                    </a:p>
                  </a:txBody>
                  <a:tcPr/>
                </a:tc>
                <a:extLst>
                  <a:ext uri="{0D108BD9-81ED-4DB2-BD59-A6C34878D82A}">
                    <a16:rowId xmlns:a16="http://schemas.microsoft.com/office/drawing/2014/main" val="1696828602"/>
                  </a:ext>
                </a:extLst>
              </a:tr>
              <a:tr h="514360">
                <a:tc>
                  <a:txBody>
                    <a:bodyPr/>
                    <a:lstStyle/>
                    <a:p>
                      <a:pPr algn="ctr"/>
                      <a:r>
                        <a:rPr lang="en-US" sz="2400" b="0" i="0" dirty="0">
                          <a:latin typeface="Gill Sans Light" panose="020B0302020104020203" pitchFamily="34" charset="-79"/>
                          <a:cs typeface="Gill Sans Light" panose="020B0302020104020203" pitchFamily="34" charset="-79"/>
                        </a:rPr>
                        <a:t>Compensation</a:t>
                      </a:r>
                    </a:p>
                  </a:txBody>
                  <a:tcPr/>
                </a:tc>
                <a:tc>
                  <a:txBody>
                    <a:bodyPr/>
                    <a:lstStyle/>
                    <a:p>
                      <a:pPr algn="ctr"/>
                      <a:r>
                        <a:rPr lang="en-US" sz="2400" b="0" i="0" dirty="0">
                          <a:latin typeface="Gill Sans Light" panose="020B0302020104020203" pitchFamily="34" charset="-79"/>
                          <a:cs typeface="Gill Sans Light" panose="020B0302020104020203" pitchFamily="34" charset="-79"/>
                        </a:rPr>
                        <a:t>4</a:t>
                      </a:r>
                    </a:p>
                  </a:txBody>
                  <a:tcPr/>
                </a:tc>
                <a:tc>
                  <a:txBody>
                    <a:bodyPr/>
                    <a:lstStyle/>
                    <a:p>
                      <a:pPr algn="ctr"/>
                      <a:r>
                        <a:rPr lang="en-US" sz="2400" b="0" i="0" dirty="0">
                          <a:latin typeface="Gill Sans Light" panose="020B0302020104020203" pitchFamily="34" charset="-79"/>
                          <a:cs typeface="Gill Sans Light" panose="020B0302020104020203" pitchFamily="34" charset="-79"/>
                        </a:rPr>
                        <a:t>4</a:t>
                      </a:r>
                    </a:p>
                  </a:txBody>
                  <a:tcPr/>
                </a:tc>
                <a:tc>
                  <a:txBody>
                    <a:bodyPr/>
                    <a:lstStyle/>
                    <a:p>
                      <a:pPr algn="ctr"/>
                      <a:r>
                        <a:rPr lang="en-US" sz="2400" b="0" i="0" dirty="0">
                          <a:latin typeface="Gill Sans Light" panose="020B0302020104020203" pitchFamily="34" charset="-79"/>
                          <a:cs typeface="Gill Sans Light" panose="020B0302020104020203" pitchFamily="34" charset="-79"/>
                        </a:rPr>
                        <a:t>4</a:t>
                      </a:r>
                    </a:p>
                  </a:txBody>
                  <a:tcPr/>
                </a:tc>
                <a:extLst>
                  <a:ext uri="{0D108BD9-81ED-4DB2-BD59-A6C34878D82A}">
                    <a16:rowId xmlns:a16="http://schemas.microsoft.com/office/drawing/2014/main" val="4209063831"/>
                  </a:ext>
                </a:extLst>
              </a:tr>
              <a:tr h="636415">
                <a:tc>
                  <a:txBody>
                    <a:bodyPr/>
                    <a:lstStyle/>
                    <a:p>
                      <a:pPr algn="ctr"/>
                      <a:r>
                        <a:rPr lang="en-US" sz="2400" b="0" i="0" dirty="0">
                          <a:latin typeface="Gill Sans Light" panose="020B0302020104020203" pitchFamily="34" charset="-79"/>
                          <a:cs typeface="Gill Sans Light" panose="020B0302020104020203" pitchFamily="34" charset="-79"/>
                        </a:rPr>
                        <a:t>Training and Development</a:t>
                      </a:r>
                    </a:p>
                  </a:txBody>
                  <a:tcPr/>
                </a:tc>
                <a:tc>
                  <a:txBody>
                    <a:bodyPr/>
                    <a:lstStyle/>
                    <a:p>
                      <a:pPr algn="ctr"/>
                      <a:r>
                        <a:rPr lang="en-US" sz="2400" b="0" i="0" dirty="0">
                          <a:latin typeface="Gill Sans Light" panose="020B0302020104020203" pitchFamily="34" charset="-79"/>
                          <a:cs typeface="Gill Sans Light" panose="020B0302020104020203" pitchFamily="34" charset="-79"/>
                        </a:rPr>
                        <a:t>5</a:t>
                      </a:r>
                    </a:p>
                  </a:txBody>
                  <a:tcPr/>
                </a:tc>
                <a:tc>
                  <a:txBody>
                    <a:bodyPr/>
                    <a:lstStyle/>
                    <a:p>
                      <a:pPr algn="ctr"/>
                      <a:r>
                        <a:rPr lang="en-US" sz="2400" b="0" i="0" dirty="0">
                          <a:latin typeface="Gill Sans Light" panose="020B0302020104020203" pitchFamily="34" charset="-79"/>
                          <a:cs typeface="Gill Sans Light" panose="020B0302020104020203" pitchFamily="34" charset="-79"/>
                        </a:rPr>
                        <a:t>5</a:t>
                      </a:r>
                    </a:p>
                  </a:txBody>
                  <a:tcPr/>
                </a:tc>
                <a:tc>
                  <a:txBody>
                    <a:bodyPr/>
                    <a:lstStyle/>
                    <a:p>
                      <a:pPr algn="ctr"/>
                      <a:r>
                        <a:rPr lang="en-US" sz="2400" b="0" i="0" dirty="0">
                          <a:latin typeface="Gill Sans Light" panose="020B0302020104020203" pitchFamily="34" charset="-79"/>
                          <a:cs typeface="Gill Sans Light" panose="020B0302020104020203" pitchFamily="34" charset="-79"/>
                        </a:rPr>
                        <a:t>5</a:t>
                      </a:r>
                    </a:p>
                  </a:txBody>
                  <a:tcPr/>
                </a:tc>
                <a:extLst>
                  <a:ext uri="{0D108BD9-81ED-4DB2-BD59-A6C34878D82A}">
                    <a16:rowId xmlns:a16="http://schemas.microsoft.com/office/drawing/2014/main" val="2107435318"/>
                  </a:ext>
                </a:extLst>
              </a:tr>
              <a:tr h="606779">
                <a:tc>
                  <a:txBody>
                    <a:bodyPr/>
                    <a:lstStyle/>
                    <a:p>
                      <a:pPr algn="ctr"/>
                      <a:r>
                        <a:rPr lang="en-US" sz="2400" b="0" i="0" dirty="0">
                          <a:latin typeface="Gill Sans Light" panose="020B0302020104020203" pitchFamily="34" charset="-79"/>
                          <a:cs typeface="Gill Sans Light" panose="020B0302020104020203" pitchFamily="34" charset="-79"/>
                        </a:rPr>
                        <a:t>Employee Orientation Program</a:t>
                      </a:r>
                    </a:p>
                  </a:txBody>
                  <a:tcPr/>
                </a:tc>
                <a:tc>
                  <a:txBody>
                    <a:bodyPr/>
                    <a:lstStyle/>
                    <a:p>
                      <a:pPr algn="ctr"/>
                      <a:r>
                        <a:rPr lang="en-US" sz="2400" b="0" i="0" dirty="0">
                          <a:latin typeface="Gill Sans Light" panose="020B0302020104020203" pitchFamily="34" charset="-79"/>
                          <a:cs typeface="Gill Sans Light" panose="020B0302020104020203" pitchFamily="34" charset="-79"/>
                        </a:rPr>
                        <a:t>6</a:t>
                      </a:r>
                    </a:p>
                  </a:txBody>
                  <a:tcPr/>
                </a:tc>
                <a:tc>
                  <a:txBody>
                    <a:bodyPr/>
                    <a:lstStyle/>
                    <a:p>
                      <a:pPr algn="ctr"/>
                      <a:r>
                        <a:rPr lang="en-US" sz="2400" b="0" i="0" dirty="0">
                          <a:latin typeface="Gill Sans Light" panose="020B0302020104020203" pitchFamily="34" charset="-79"/>
                          <a:cs typeface="Gill Sans Light" panose="020B0302020104020203" pitchFamily="34" charset="-79"/>
                        </a:rPr>
                        <a:t>8</a:t>
                      </a:r>
                    </a:p>
                  </a:txBody>
                  <a:tcPr/>
                </a:tc>
                <a:tc>
                  <a:txBody>
                    <a:bodyPr/>
                    <a:lstStyle/>
                    <a:p>
                      <a:pPr algn="ctr"/>
                      <a:r>
                        <a:rPr lang="en-US" sz="2400" b="0" i="0" dirty="0">
                          <a:latin typeface="Gill Sans Light" panose="020B0302020104020203" pitchFamily="34" charset="-79"/>
                          <a:cs typeface="Gill Sans Light" panose="020B0302020104020203" pitchFamily="34" charset="-79"/>
                        </a:rPr>
                        <a:t>10</a:t>
                      </a:r>
                    </a:p>
                  </a:txBody>
                  <a:tcPr/>
                </a:tc>
                <a:extLst>
                  <a:ext uri="{0D108BD9-81ED-4DB2-BD59-A6C34878D82A}">
                    <a16:rowId xmlns:a16="http://schemas.microsoft.com/office/drawing/2014/main" val="1241224634"/>
                  </a:ext>
                </a:extLst>
              </a:tr>
              <a:tr h="514360">
                <a:tc>
                  <a:txBody>
                    <a:bodyPr/>
                    <a:lstStyle/>
                    <a:p>
                      <a:pPr algn="ctr"/>
                      <a:r>
                        <a:rPr lang="en-US" sz="2400" b="0" i="0" dirty="0">
                          <a:latin typeface="Gill Sans Light" panose="020B0302020104020203" pitchFamily="34" charset="-79"/>
                          <a:cs typeface="Gill Sans Light" panose="020B0302020104020203" pitchFamily="34" charset="-79"/>
                        </a:rPr>
                        <a:t>Mentoring</a:t>
                      </a:r>
                    </a:p>
                  </a:txBody>
                  <a:tcPr/>
                </a:tc>
                <a:tc>
                  <a:txBody>
                    <a:bodyPr/>
                    <a:lstStyle/>
                    <a:p>
                      <a:pPr algn="ctr"/>
                      <a:r>
                        <a:rPr lang="en-US" sz="2400" b="0" i="0" dirty="0">
                          <a:latin typeface="Gill Sans Light" panose="020B0302020104020203" pitchFamily="34" charset="-79"/>
                          <a:cs typeface="Gill Sans Light" panose="020B0302020104020203" pitchFamily="34" charset="-79"/>
                        </a:rPr>
                        <a:t>9</a:t>
                      </a:r>
                    </a:p>
                  </a:txBody>
                  <a:tcPr/>
                </a:tc>
                <a:tc>
                  <a:txBody>
                    <a:bodyPr/>
                    <a:lstStyle/>
                    <a:p>
                      <a:pPr algn="ctr"/>
                      <a:r>
                        <a:rPr lang="en-US" sz="2400" b="0" i="0" dirty="0">
                          <a:latin typeface="Gill Sans Light" panose="020B0302020104020203" pitchFamily="34" charset="-79"/>
                          <a:cs typeface="Gill Sans Light" panose="020B0302020104020203" pitchFamily="34" charset="-79"/>
                        </a:rPr>
                        <a:t>6</a:t>
                      </a:r>
                    </a:p>
                  </a:txBody>
                  <a:tcPr/>
                </a:tc>
                <a:tc>
                  <a:txBody>
                    <a:bodyPr/>
                    <a:lstStyle/>
                    <a:p>
                      <a:pPr algn="ctr"/>
                      <a:r>
                        <a:rPr lang="en-US" sz="2400" b="0" i="0" dirty="0">
                          <a:latin typeface="Gill Sans Light" panose="020B0302020104020203" pitchFamily="34" charset="-79"/>
                          <a:cs typeface="Gill Sans Light" panose="020B0302020104020203" pitchFamily="34" charset="-79"/>
                        </a:rPr>
                        <a:t>8</a:t>
                      </a:r>
                    </a:p>
                  </a:txBody>
                  <a:tcPr/>
                </a:tc>
                <a:extLst>
                  <a:ext uri="{0D108BD9-81ED-4DB2-BD59-A6C34878D82A}">
                    <a16:rowId xmlns:a16="http://schemas.microsoft.com/office/drawing/2014/main" val="807387960"/>
                  </a:ext>
                </a:extLst>
              </a:tr>
              <a:tr h="514360">
                <a:tc>
                  <a:txBody>
                    <a:bodyPr/>
                    <a:lstStyle/>
                    <a:p>
                      <a:pPr algn="ctr"/>
                      <a:r>
                        <a:rPr lang="en-US" sz="2400" b="0" i="0" dirty="0">
                          <a:latin typeface="Gill Sans Light" panose="020B0302020104020203" pitchFamily="34" charset="-79"/>
                          <a:cs typeface="Gill Sans Light" panose="020B0302020104020203" pitchFamily="34" charset="-79"/>
                        </a:rPr>
                        <a:t>Win-Win Recruitment</a:t>
                      </a:r>
                    </a:p>
                  </a:txBody>
                  <a:tcPr/>
                </a:tc>
                <a:tc>
                  <a:txBody>
                    <a:bodyPr/>
                    <a:lstStyle/>
                    <a:p>
                      <a:pPr algn="ctr"/>
                      <a:r>
                        <a:rPr lang="en-US" sz="2400" b="0" i="0" dirty="0">
                          <a:latin typeface="Gill Sans Light" panose="020B0302020104020203" pitchFamily="34" charset="-79"/>
                          <a:cs typeface="Gill Sans Light" panose="020B0302020104020203" pitchFamily="34" charset="-79"/>
                        </a:rPr>
                        <a:t>9</a:t>
                      </a:r>
                    </a:p>
                  </a:txBody>
                  <a:tcPr/>
                </a:tc>
                <a:tc>
                  <a:txBody>
                    <a:bodyPr/>
                    <a:lstStyle/>
                    <a:p>
                      <a:pPr algn="ctr"/>
                      <a:r>
                        <a:rPr lang="en-US" sz="2400" b="0" i="0" dirty="0">
                          <a:latin typeface="Gill Sans Light" panose="020B0302020104020203" pitchFamily="34" charset="-79"/>
                          <a:cs typeface="Gill Sans Light" panose="020B0302020104020203" pitchFamily="34" charset="-79"/>
                        </a:rPr>
                        <a:t>9</a:t>
                      </a:r>
                    </a:p>
                  </a:txBody>
                  <a:tcPr/>
                </a:tc>
                <a:tc>
                  <a:txBody>
                    <a:bodyPr/>
                    <a:lstStyle/>
                    <a:p>
                      <a:pPr algn="ctr"/>
                      <a:r>
                        <a:rPr lang="en-US" sz="2400" b="0" i="0" dirty="0">
                          <a:latin typeface="Gill Sans Light" panose="020B0302020104020203" pitchFamily="34" charset="-79"/>
                          <a:cs typeface="Gill Sans Light" panose="020B0302020104020203" pitchFamily="34" charset="-79"/>
                        </a:rPr>
                        <a:t>8</a:t>
                      </a:r>
                    </a:p>
                  </a:txBody>
                  <a:tcPr/>
                </a:tc>
                <a:extLst>
                  <a:ext uri="{0D108BD9-81ED-4DB2-BD59-A6C34878D82A}">
                    <a16:rowId xmlns:a16="http://schemas.microsoft.com/office/drawing/2014/main" val="3916108036"/>
                  </a:ext>
                </a:extLst>
              </a:tr>
              <a:tr h="514360">
                <a:tc>
                  <a:txBody>
                    <a:bodyPr/>
                    <a:lstStyle/>
                    <a:p>
                      <a:pPr algn="ctr"/>
                      <a:r>
                        <a:rPr lang="en-US" sz="2400" b="0" i="0" dirty="0">
                          <a:latin typeface="Gill Sans Light" panose="020B0302020104020203" pitchFamily="34" charset="-79"/>
                          <a:cs typeface="Gill Sans Light" panose="020B0302020104020203" pitchFamily="34" charset="-79"/>
                        </a:rPr>
                        <a:t>Realistic Recruitment</a:t>
                      </a:r>
                    </a:p>
                  </a:txBody>
                  <a:tcPr/>
                </a:tc>
                <a:tc>
                  <a:txBody>
                    <a:bodyPr/>
                    <a:lstStyle/>
                    <a:p>
                      <a:pPr algn="ctr"/>
                      <a:r>
                        <a:rPr lang="en-US" sz="2400" b="0" i="0" dirty="0">
                          <a:latin typeface="Gill Sans Light" panose="020B0302020104020203" pitchFamily="34" charset="-79"/>
                          <a:cs typeface="Gill Sans Light" panose="020B0302020104020203" pitchFamily="34" charset="-79"/>
                        </a:rPr>
                        <a:t>9</a:t>
                      </a:r>
                    </a:p>
                  </a:txBody>
                  <a:tcPr/>
                </a:tc>
                <a:tc>
                  <a:txBody>
                    <a:bodyPr/>
                    <a:lstStyle/>
                    <a:p>
                      <a:pPr algn="ctr"/>
                      <a:r>
                        <a:rPr lang="en-US" sz="2400" b="0" i="0" dirty="0">
                          <a:latin typeface="Gill Sans Light" panose="020B0302020104020203" pitchFamily="34" charset="-79"/>
                          <a:cs typeface="Gill Sans Light" panose="020B0302020104020203" pitchFamily="34" charset="-79"/>
                        </a:rPr>
                        <a:t>10</a:t>
                      </a:r>
                    </a:p>
                  </a:txBody>
                  <a:tcPr/>
                </a:tc>
                <a:tc>
                  <a:txBody>
                    <a:bodyPr/>
                    <a:lstStyle/>
                    <a:p>
                      <a:pPr algn="ctr"/>
                      <a:r>
                        <a:rPr lang="en-US" sz="2400" b="0" i="0" dirty="0">
                          <a:latin typeface="Gill Sans Light" panose="020B0302020104020203" pitchFamily="34" charset="-79"/>
                          <a:cs typeface="Gill Sans Light" panose="020B0302020104020203" pitchFamily="34" charset="-79"/>
                        </a:rPr>
                        <a:t>9</a:t>
                      </a:r>
                    </a:p>
                  </a:txBody>
                  <a:tcPr/>
                </a:tc>
                <a:extLst>
                  <a:ext uri="{0D108BD9-81ED-4DB2-BD59-A6C34878D82A}">
                    <a16:rowId xmlns:a16="http://schemas.microsoft.com/office/drawing/2014/main" val="3254124855"/>
                  </a:ext>
                </a:extLst>
              </a:tr>
              <a:tr h="514360">
                <a:tc>
                  <a:txBody>
                    <a:bodyPr/>
                    <a:lstStyle/>
                    <a:p>
                      <a:pPr algn="ctr"/>
                      <a:r>
                        <a:rPr lang="en-US" sz="2400" b="0" i="0" dirty="0">
                          <a:latin typeface="Gill Sans Light" panose="020B0302020104020203" pitchFamily="34" charset="-79"/>
                          <a:cs typeface="Gill Sans Light" panose="020B0302020104020203" pitchFamily="34" charset="-79"/>
                        </a:rPr>
                        <a:t>Coaching</a:t>
                      </a:r>
                    </a:p>
                  </a:txBody>
                  <a:tcPr/>
                </a:tc>
                <a:tc>
                  <a:txBody>
                    <a:bodyPr/>
                    <a:lstStyle/>
                    <a:p>
                      <a:pPr algn="ctr"/>
                      <a:r>
                        <a:rPr lang="en-US" sz="2400" b="0" i="0" dirty="0">
                          <a:latin typeface="Gill Sans Light" panose="020B0302020104020203" pitchFamily="34" charset="-79"/>
                          <a:cs typeface="Gill Sans Light" panose="020B0302020104020203" pitchFamily="34" charset="-79"/>
                        </a:rPr>
                        <a:t>10</a:t>
                      </a:r>
                    </a:p>
                  </a:txBody>
                  <a:tcPr/>
                </a:tc>
                <a:tc>
                  <a:txBody>
                    <a:bodyPr/>
                    <a:lstStyle/>
                    <a:p>
                      <a:pPr algn="ctr"/>
                      <a:r>
                        <a:rPr lang="en-US" sz="2400" b="0" i="0" dirty="0">
                          <a:latin typeface="Gill Sans Light" panose="020B0302020104020203" pitchFamily="34" charset="-79"/>
                          <a:cs typeface="Gill Sans Light" panose="020B0302020104020203" pitchFamily="34" charset="-79"/>
                        </a:rPr>
                        <a:t>11</a:t>
                      </a:r>
                    </a:p>
                  </a:txBody>
                  <a:tcPr/>
                </a:tc>
                <a:tc>
                  <a:txBody>
                    <a:bodyPr/>
                    <a:lstStyle/>
                    <a:p>
                      <a:pPr algn="ctr"/>
                      <a:r>
                        <a:rPr lang="en-US" sz="2400" b="0" i="0" dirty="0">
                          <a:latin typeface="Gill Sans Light" panose="020B0302020104020203" pitchFamily="34" charset="-79"/>
                          <a:cs typeface="Gill Sans Light" panose="020B0302020104020203" pitchFamily="34" charset="-79"/>
                        </a:rPr>
                        <a:t>11</a:t>
                      </a:r>
                    </a:p>
                  </a:txBody>
                  <a:tcPr/>
                </a:tc>
                <a:extLst>
                  <a:ext uri="{0D108BD9-81ED-4DB2-BD59-A6C34878D82A}">
                    <a16:rowId xmlns:a16="http://schemas.microsoft.com/office/drawing/2014/main" val="3760385912"/>
                  </a:ext>
                </a:extLst>
              </a:tr>
              <a:tr h="517370">
                <a:tc>
                  <a:txBody>
                    <a:bodyPr/>
                    <a:lstStyle/>
                    <a:p>
                      <a:pPr algn="ctr"/>
                      <a:r>
                        <a:rPr lang="en-US" sz="2400" b="0" i="0" dirty="0">
                          <a:latin typeface="Gill Sans Light" panose="020B0302020104020203" pitchFamily="34" charset="-79"/>
                          <a:cs typeface="Gill Sans Light" panose="020B0302020104020203" pitchFamily="34" charset="-79"/>
                        </a:rPr>
                        <a:t>Internal Job Information System</a:t>
                      </a:r>
                    </a:p>
                  </a:txBody>
                  <a:tcPr/>
                </a:tc>
                <a:tc>
                  <a:txBody>
                    <a:bodyPr/>
                    <a:lstStyle/>
                    <a:p>
                      <a:pPr algn="ctr"/>
                      <a:r>
                        <a:rPr lang="en-US" sz="2400" b="0" i="0" dirty="0">
                          <a:latin typeface="Gill Sans Light" panose="020B0302020104020203" pitchFamily="34" charset="-79"/>
                          <a:cs typeface="Gill Sans Light" panose="020B0302020104020203" pitchFamily="34" charset="-79"/>
                        </a:rPr>
                        <a:t>11</a:t>
                      </a:r>
                    </a:p>
                  </a:txBody>
                  <a:tcPr/>
                </a:tc>
                <a:tc>
                  <a:txBody>
                    <a:bodyPr/>
                    <a:lstStyle/>
                    <a:p>
                      <a:pPr algn="ctr"/>
                      <a:r>
                        <a:rPr lang="en-US" sz="2400" b="0" i="0" dirty="0">
                          <a:latin typeface="Gill Sans Light" panose="020B0302020104020203" pitchFamily="34" charset="-79"/>
                          <a:cs typeface="Gill Sans Light" panose="020B0302020104020203" pitchFamily="34" charset="-79"/>
                        </a:rPr>
                        <a:t>12</a:t>
                      </a:r>
                    </a:p>
                  </a:txBody>
                  <a:tcPr/>
                </a:tc>
                <a:tc>
                  <a:txBody>
                    <a:bodyPr/>
                    <a:lstStyle/>
                    <a:p>
                      <a:pPr algn="ctr"/>
                      <a:r>
                        <a:rPr lang="en-US" sz="2400" b="0" i="0" dirty="0">
                          <a:latin typeface="Gill Sans Light" panose="020B0302020104020203" pitchFamily="34" charset="-79"/>
                          <a:cs typeface="Gill Sans Light" panose="020B0302020104020203" pitchFamily="34" charset="-79"/>
                        </a:rPr>
                        <a:t>12</a:t>
                      </a:r>
                    </a:p>
                  </a:txBody>
                  <a:tcPr/>
                </a:tc>
                <a:extLst>
                  <a:ext uri="{0D108BD9-81ED-4DB2-BD59-A6C34878D82A}">
                    <a16:rowId xmlns:a16="http://schemas.microsoft.com/office/drawing/2014/main" val="209710082"/>
                  </a:ext>
                </a:extLst>
              </a:tr>
              <a:tr h="465924">
                <a:tc>
                  <a:txBody>
                    <a:bodyPr/>
                    <a:lstStyle/>
                    <a:p>
                      <a:pPr algn="ctr"/>
                      <a:r>
                        <a:rPr lang="en-US" sz="2400" b="0" i="0" dirty="0">
                          <a:latin typeface="Gill Sans Light" panose="020B0302020104020203" pitchFamily="34" charset="-79"/>
                          <a:cs typeface="Gill Sans Light" panose="020B0302020104020203" pitchFamily="34" charset="-79"/>
                        </a:rPr>
                        <a:t>Promotion</a:t>
                      </a:r>
                    </a:p>
                  </a:txBody>
                  <a:tcPr/>
                </a:tc>
                <a:tc>
                  <a:txBody>
                    <a:bodyPr/>
                    <a:lstStyle/>
                    <a:p>
                      <a:pPr algn="ctr"/>
                      <a:r>
                        <a:rPr lang="en-US" sz="2400" b="0" i="0" dirty="0">
                          <a:latin typeface="Gill Sans Light" panose="020B0302020104020203" pitchFamily="34" charset="-79"/>
                          <a:cs typeface="Gill Sans Light" panose="020B0302020104020203" pitchFamily="34" charset="-79"/>
                        </a:rPr>
                        <a:t>12</a:t>
                      </a:r>
                    </a:p>
                  </a:txBody>
                  <a:tcPr/>
                </a:tc>
                <a:tc>
                  <a:txBody>
                    <a:bodyPr/>
                    <a:lstStyle/>
                    <a:p>
                      <a:pPr algn="ctr"/>
                      <a:r>
                        <a:rPr lang="en-US" sz="2400" b="0" i="0" dirty="0">
                          <a:latin typeface="Gill Sans Light" panose="020B0302020104020203" pitchFamily="34" charset="-79"/>
                          <a:cs typeface="Gill Sans Light" panose="020B0302020104020203" pitchFamily="34" charset="-79"/>
                        </a:rPr>
                        <a:t>7</a:t>
                      </a:r>
                    </a:p>
                  </a:txBody>
                  <a:tcPr/>
                </a:tc>
                <a:tc>
                  <a:txBody>
                    <a:bodyPr/>
                    <a:lstStyle/>
                    <a:p>
                      <a:pPr algn="ctr"/>
                      <a:r>
                        <a:rPr lang="en-US" sz="2400" b="0" i="0" dirty="0">
                          <a:latin typeface="Gill Sans Light" panose="020B0302020104020203" pitchFamily="34" charset="-79"/>
                          <a:cs typeface="Gill Sans Light" panose="020B0302020104020203" pitchFamily="34" charset="-79"/>
                        </a:rPr>
                        <a:t>6</a:t>
                      </a:r>
                    </a:p>
                  </a:txBody>
                  <a:tcPr/>
                </a:tc>
                <a:extLst>
                  <a:ext uri="{0D108BD9-81ED-4DB2-BD59-A6C34878D82A}">
                    <a16:rowId xmlns:a16="http://schemas.microsoft.com/office/drawing/2014/main" val="534144747"/>
                  </a:ext>
                </a:extLst>
              </a:tr>
            </a:tbl>
          </a:graphicData>
        </a:graphic>
      </p:graphicFrame>
      <p:sp>
        <p:nvSpPr>
          <p:cNvPr id="4" name="Slide Number Placeholder 3">
            <a:extLst>
              <a:ext uri="{FF2B5EF4-FFF2-40B4-BE49-F238E27FC236}">
                <a16:creationId xmlns:a16="http://schemas.microsoft.com/office/drawing/2014/main" id="{659CED82-E000-D003-BAF5-F7959069AF80}"/>
              </a:ext>
            </a:extLst>
          </p:cNvPr>
          <p:cNvSpPr>
            <a:spLocks noGrp="1"/>
          </p:cNvSpPr>
          <p:nvPr>
            <p:ph type="sldNum" sz="quarter" idx="12"/>
          </p:nvPr>
        </p:nvSpPr>
        <p:spPr/>
        <p:txBody>
          <a:bodyPr/>
          <a:lstStyle/>
          <a:p>
            <a:fld id="{7A859DC2-7C2F-984E-B136-C5491C11450A}" type="slidenum">
              <a:rPr lang="en-US" smtClean="0"/>
              <a:pPr/>
              <a:t>28</a:t>
            </a:fld>
            <a:endParaRPr lang="en-US"/>
          </a:p>
        </p:txBody>
      </p:sp>
    </p:spTree>
    <p:extLst>
      <p:ext uri="{BB962C8B-B14F-4D97-AF65-F5344CB8AC3E}">
        <p14:creationId xmlns:p14="http://schemas.microsoft.com/office/powerpoint/2010/main" val="1719954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D4E1-7F06-88A0-CBE2-FFF1FD686DD5}"/>
              </a:ext>
            </a:extLst>
          </p:cNvPr>
          <p:cNvSpPr>
            <a:spLocks noGrp="1"/>
          </p:cNvSpPr>
          <p:nvPr>
            <p:ph type="title"/>
          </p:nvPr>
        </p:nvSpPr>
        <p:spPr>
          <a:xfrm>
            <a:off x="457200" y="711200"/>
            <a:ext cx="8229600" cy="647700"/>
          </a:xfrm>
        </p:spPr>
        <p:txBody>
          <a:bodyPr>
            <a:normAutofit fontScale="90000"/>
          </a:bodyPr>
          <a:lstStyle/>
          <a:p>
            <a:r>
              <a:rPr lang="en-US" u="sng" dirty="0">
                <a:latin typeface="Gill Sans Light" panose="020B0302020104020203" pitchFamily="34" charset="-79"/>
                <a:cs typeface="Gill Sans Light" panose="020B0302020104020203" pitchFamily="34" charset="-79"/>
              </a:rPr>
              <a:t>Third and Fourth Research Questions</a:t>
            </a:r>
          </a:p>
        </p:txBody>
      </p:sp>
      <p:sp>
        <p:nvSpPr>
          <p:cNvPr id="3" name="Content Placeholder 2">
            <a:extLst>
              <a:ext uri="{FF2B5EF4-FFF2-40B4-BE49-F238E27FC236}">
                <a16:creationId xmlns:a16="http://schemas.microsoft.com/office/drawing/2014/main" id="{88B02B29-8ABD-DDD5-CE34-B8F7CE9AE0AC}"/>
              </a:ext>
            </a:extLst>
          </p:cNvPr>
          <p:cNvSpPr>
            <a:spLocks noGrp="1"/>
          </p:cNvSpPr>
          <p:nvPr>
            <p:ph idx="1"/>
          </p:nvPr>
        </p:nvSpPr>
        <p:spPr>
          <a:xfrm>
            <a:off x="457200" y="1828800"/>
            <a:ext cx="8229600" cy="4745736"/>
          </a:xfrm>
        </p:spPr>
        <p:txBody>
          <a:bodyPr>
            <a:normAutofit/>
          </a:bodyPr>
          <a:lstStyle/>
          <a:p>
            <a:pPr marL="109728" indent="0">
              <a:buNone/>
            </a:pPr>
            <a:r>
              <a:rPr lang="en-US" sz="3200" dirty="0">
                <a:latin typeface="Gill Sans Light"/>
              </a:rPr>
              <a:t>What percent of counselors, supervisors and administrators intend to leave SVR?</a:t>
            </a:r>
          </a:p>
          <a:p>
            <a:pPr marL="109728" indent="0">
              <a:buNone/>
            </a:pPr>
            <a:endParaRPr lang="en-US" sz="3200" dirty="0">
              <a:latin typeface="Gill Sans Light"/>
            </a:endParaRPr>
          </a:p>
          <a:p>
            <a:pPr marL="109728" indent="0">
              <a:buNone/>
            </a:pPr>
            <a:r>
              <a:rPr lang="en-US" sz="3200" dirty="0">
                <a:latin typeface="Gill Sans Light"/>
              </a:rPr>
              <a:t>As related to counselors where do they plan to work next?</a:t>
            </a:r>
          </a:p>
          <a:p>
            <a:pPr marL="109728" indent="0">
              <a:buNone/>
            </a:pPr>
            <a:endParaRPr lang="en-US" dirty="0">
              <a:latin typeface="Gill Sans Light" panose="020B0302020104020203" pitchFamily="34" charset="-79"/>
              <a:cs typeface="Gill Sans Light" panose="020B0302020104020203" pitchFamily="34" charset="-79"/>
            </a:endParaRPr>
          </a:p>
        </p:txBody>
      </p:sp>
      <p:sp>
        <p:nvSpPr>
          <p:cNvPr id="4" name="Slide Number Placeholder 3">
            <a:extLst>
              <a:ext uri="{FF2B5EF4-FFF2-40B4-BE49-F238E27FC236}">
                <a16:creationId xmlns:a16="http://schemas.microsoft.com/office/drawing/2014/main" id="{0D618619-9508-97E8-B572-2DED79F7C727}"/>
              </a:ext>
            </a:extLst>
          </p:cNvPr>
          <p:cNvSpPr>
            <a:spLocks noGrp="1"/>
          </p:cNvSpPr>
          <p:nvPr>
            <p:ph type="sldNum" sz="quarter" idx="12"/>
          </p:nvPr>
        </p:nvSpPr>
        <p:spPr/>
        <p:txBody>
          <a:bodyPr/>
          <a:lstStyle/>
          <a:p>
            <a:fld id="{7A859DC2-7C2F-984E-B136-C5491C11450A}" type="slidenum">
              <a:rPr lang="en-US" smtClean="0"/>
              <a:pPr/>
              <a:t>29</a:t>
            </a:fld>
            <a:endParaRPr lang="en-US"/>
          </a:p>
        </p:txBody>
      </p:sp>
    </p:spTree>
    <p:extLst>
      <p:ext uri="{BB962C8B-B14F-4D97-AF65-F5344CB8AC3E}">
        <p14:creationId xmlns:p14="http://schemas.microsoft.com/office/powerpoint/2010/main" val="1680549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861" y="1358901"/>
            <a:ext cx="7782339" cy="1600199"/>
          </a:xfrm>
        </p:spPr>
        <p:txBody>
          <a:bodyPr>
            <a:noAutofit/>
          </a:bodyPr>
          <a:lstStyle/>
          <a:p>
            <a:pPr algn="ct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latin typeface="Gill Sans Light"/>
              </a:rPr>
            </a:br>
            <a:br>
              <a:rPr lang="en-US" sz="3200" dirty="0">
                <a:solidFill>
                  <a:schemeClr val="tx1"/>
                </a:solidFill>
                <a:latin typeface="Gill Sans Light"/>
              </a:rPr>
            </a:br>
            <a:br>
              <a:rPr lang="en-US" sz="3200" dirty="0">
                <a:latin typeface="Gill Sans Light"/>
              </a:rPr>
            </a:br>
            <a:br>
              <a:rPr lang="en-US" sz="3200" dirty="0">
                <a:latin typeface="Gill Sans Light"/>
              </a:rPr>
            </a:br>
            <a:br>
              <a:rPr lang="en-US" sz="3200" dirty="0"/>
            </a:br>
            <a:br>
              <a:rPr lang="en-US" sz="3200" u="sng" dirty="0">
                <a:latin typeface="Gill Sans Light"/>
              </a:rPr>
            </a:br>
            <a:br>
              <a:rPr lang="en-US" sz="3200" dirty="0"/>
            </a:br>
            <a:r>
              <a:rPr lang="en-US" sz="3200" dirty="0">
                <a:latin typeface="Gill Sans Light" panose="020B0302020104020203" pitchFamily="34" charset="-79"/>
                <a:cs typeface="Gill Sans Light" panose="020B0302020104020203" pitchFamily="34" charset="-79"/>
              </a:rPr>
              <a:t>Co-investigators</a:t>
            </a:r>
            <a:br>
              <a:rPr lang="en-US" sz="3200" dirty="0">
                <a:latin typeface="Gill Sans Light" panose="020B0302020104020203" pitchFamily="34" charset="-79"/>
                <a:cs typeface="Gill Sans Light" panose="020B0302020104020203" pitchFamily="34" charset="-79"/>
              </a:rPr>
            </a:br>
            <a:br>
              <a:rPr lang="en-US" sz="3200" dirty="0">
                <a:latin typeface="Gill Sans Light" panose="020B0302020104020203" pitchFamily="34" charset="-79"/>
                <a:cs typeface="Gill Sans Light" panose="020B0302020104020203" pitchFamily="34" charset="-79"/>
              </a:rPr>
            </a:br>
            <a:r>
              <a:rPr lang="en-US" sz="3200" dirty="0">
                <a:latin typeface="Gill Sans Light" panose="020B0302020104020203" pitchFamily="34" charset="-79"/>
                <a:cs typeface="Gill Sans Light" panose="020B0302020104020203" pitchFamily="34" charset="-79"/>
              </a:rPr>
              <a:t>Amber O’Shea and Hyung Joon Yoon</a:t>
            </a:r>
          </a:p>
        </p:txBody>
      </p:sp>
      <p:sp>
        <p:nvSpPr>
          <p:cNvPr id="3" name="Subtitle 2"/>
          <p:cNvSpPr>
            <a:spLocks noGrp="1"/>
          </p:cNvSpPr>
          <p:nvPr>
            <p:ph type="subTitle" idx="1"/>
          </p:nvPr>
        </p:nvSpPr>
        <p:spPr>
          <a:xfrm>
            <a:off x="313553" y="4346714"/>
            <a:ext cx="8363087" cy="2255648"/>
          </a:xfrm>
        </p:spPr>
        <p:txBody>
          <a:bodyPr>
            <a:normAutofit fontScale="25000" lnSpcReduction="20000"/>
          </a:bodyPr>
          <a:lstStyle/>
          <a:p>
            <a:pPr algn="ctr"/>
            <a:r>
              <a:rPr lang="en-US" sz="9600" u="sng" dirty="0">
                <a:solidFill>
                  <a:schemeClr val="tx1"/>
                </a:solidFill>
                <a:latin typeface="Gill Sans Light"/>
              </a:rPr>
              <a:t>Acknowledgment</a:t>
            </a:r>
          </a:p>
          <a:p>
            <a:r>
              <a:rPr lang="en-US" sz="6000" dirty="0">
                <a:solidFill>
                  <a:schemeClr val="tx1"/>
                </a:solidFill>
                <a:latin typeface="Gill Sans Light"/>
              </a:rPr>
              <a:t>					</a:t>
            </a:r>
            <a:endParaRPr lang="en-US" sz="8000" b="1" dirty="0">
              <a:solidFill>
                <a:schemeClr val="tx1"/>
              </a:solidFill>
              <a:latin typeface="Gill Sans Light"/>
            </a:endParaRPr>
          </a:p>
          <a:p>
            <a:r>
              <a:rPr lang="en-US" sz="8000" dirty="0">
                <a:solidFill>
                  <a:schemeClr val="tx1"/>
                </a:solidFill>
                <a:latin typeface="Gill Sans Light"/>
              </a:rPr>
              <a:t>This research project is supported through a grant from the National Institute on Disability, Independent Living and Rehabilitation Research, “Evaluating the Effectiveness of the Rehabilitation Services Administration (RSA) Scholarship Program” (Award No. 90IFRE0052-01). For more information contact James T. Herbert, Principal Investigator at: jth4@psu.edu</a:t>
            </a:r>
          </a:p>
          <a:p>
            <a:r>
              <a:rPr lang="en-US" sz="8000" dirty="0">
                <a:solidFill>
                  <a:schemeClr val="tx1"/>
                </a:solidFill>
                <a:latin typeface="Gill Sans Light"/>
              </a:rPr>
              <a:t>		</a:t>
            </a:r>
          </a:p>
          <a:p>
            <a:r>
              <a:rPr lang="en-US" sz="2909" dirty="0">
                <a:solidFill>
                  <a:schemeClr val="tx1"/>
                </a:solidFill>
                <a:latin typeface="Gill Sans Light"/>
              </a:rPr>
              <a:t>	</a:t>
            </a:r>
          </a:p>
          <a:p>
            <a:r>
              <a:rPr lang="en-US" sz="2909" dirty="0">
                <a:solidFill>
                  <a:schemeClr val="tx1"/>
                </a:solidFill>
                <a:latin typeface="Gill Sans Light"/>
              </a:rPr>
              <a:t>					</a:t>
            </a:r>
          </a:p>
          <a:p>
            <a:r>
              <a:rPr lang="en-US" sz="2909" dirty="0">
                <a:solidFill>
                  <a:schemeClr val="tx1"/>
                </a:solidFill>
                <a:latin typeface="Gill Sans Light"/>
              </a:rPr>
              <a:t>	</a:t>
            </a:r>
            <a:r>
              <a:rPr lang="en-US" sz="1800" dirty="0">
                <a:solidFill>
                  <a:schemeClr val="tx1"/>
                </a:solidFill>
                <a:latin typeface="Gill Sans Light"/>
              </a:rPr>
              <a:t>					</a:t>
            </a:r>
          </a:p>
          <a:p>
            <a:endParaRPr lang="en-US" dirty="0"/>
          </a:p>
        </p:txBody>
      </p:sp>
    </p:spTree>
    <p:extLst>
      <p:ext uri="{BB962C8B-B14F-4D97-AF65-F5344CB8AC3E}">
        <p14:creationId xmlns:p14="http://schemas.microsoft.com/office/powerpoint/2010/main" val="2296902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51B7-3DF5-370E-6D93-DE728ABC1C16}"/>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97DF8CD1-2370-A208-BE33-D7CF69BE9B76}"/>
              </a:ext>
            </a:extLst>
          </p:cNvPr>
          <p:cNvGraphicFramePr>
            <a:graphicFrameLocks noGrp="1"/>
          </p:cNvGraphicFramePr>
          <p:nvPr>
            <p:ph idx="1"/>
            <p:extLst>
              <p:ext uri="{D42A27DB-BD31-4B8C-83A1-F6EECF244321}">
                <p14:modId xmlns:p14="http://schemas.microsoft.com/office/powerpoint/2010/main" val="3454227190"/>
              </p:ext>
            </p:extLst>
          </p:nvPr>
        </p:nvGraphicFramePr>
        <p:xfrm>
          <a:off x="0" y="469900"/>
          <a:ext cx="9143998" cy="6908799"/>
        </p:xfrm>
        <a:graphic>
          <a:graphicData uri="http://schemas.openxmlformats.org/drawingml/2006/table">
            <a:tbl>
              <a:tblPr firstRow="1" bandRow="1">
                <a:tableStyleId>{5C22544A-7EE6-4342-B048-85BDC9FD1C3A}</a:tableStyleId>
              </a:tblPr>
              <a:tblGrid>
                <a:gridCol w="3943752">
                  <a:extLst>
                    <a:ext uri="{9D8B030D-6E8A-4147-A177-3AD203B41FA5}">
                      <a16:colId xmlns:a16="http://schemas.microsoft.com/office/drawing/2014/main" val="2059768617"/>
                    </a:ext>
                  </a:extLst>
                </a:gridCol>
                <a:gridCol w="1549986">
                  <a:extLst>
                    <a:ext uri="{9D8B030D-6E8A-4147-A177-3AD203B41FA5}">
                      <a16:colId xmlns:a16="http://schemas.microsoft.com/office/drawing/2014/main" val="668822745"/>
                    </a:ext>
                  </a:extLst>
                </a:gridCol>
                <a:gridCol w="1614185">
                  <a:extLst>
                    <a:ext uri="{9D8B030D-6E8A-4147-A177-3AD203B41FA5}">
                      <a16:colId xmlns:a16="http://schemas.microsoft.com/office/drawing/2014/main" val="3896005390"/>
                    </a:ext>
                  </a:extLst>
                </a:gridCol>
                <a:gridCol w="2036075">
                  <a:extLst>
                    <a:ext uri="{9D8B030D-6E8A-4147-A177-3AD203B41FA5}">
                      <a16:colId xmlns:a16="http://schemas.microsoft.com/office/drawing/2014/main" val="3171692486"/>
                    </a:ext>
                  </a:extLst>
                </a:gridCol>
              </a:tblGrid>
              <a:tr h="1220468">
                <a:tc>
                  <a:txBody>
                    <a:bodyPr/>
                    <a:lstStyle/>
                    <a:p>
                      <a:pPr algn="ctr"/>
                      <a:endParaRPr lang="en-US" sz="2400" b="0" i="0" dirty="0">
                        <a:latin typeface="Gill Sans Light" panose="020B0302020104020203" pitchFamily="34" charset="-79"/>
                        <a:cs typeface="Gill Sans Light" panose="020B0302020104020203" pitchFamily="34" charset="-79"/>
                      </a:endParaRPr>
                    </a:p>
                    <a:p>
                      <a:pPr algn="ctr"/>
                      <a:r>
                        <a:rPr lang="en-US" sz="2400" b="0" i="0" dirty="0">
                          <a:latin typeface="Gill Sans Light" panose="020B0302020104020203" pitchFamily="34" charset="-79"/>
                          <a:cs typeface="Gill Sans Light" panose="020B0302020104020203" pitchFamily="34" charset="-79"/>
                        </a:rPr>
                        <a:t>Frequently Think of Quitting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i="0" dirty="0">
                        <a:latin typeface="Gill Sans Light" panose="020B0302020104020203" pitchFamily="34" charset="-79"/>
                        <a:cs typeface="Gill Sans Light" panose="020B0302020104020203" pitchFamily="34"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Gill Sans Light" panose="020B0302020104020203" pitchFamily="34" charset="-79"/>
                          <a:cs typeface="Gill Sans Light" panose="020B0302020104020203" pitchFamily="34" charset="-79"/>
                        </a:rPr>
                        <a:t>Counselor</a:t>
                      </a:r>
                    </a:p>
                    <a:p>
                      <a:pPr algn="ctr"/>
                      <a:endParaRPr lang="en-US" sz="2400" b="0" i="0" dirty="0">
                        <a:latin typeface="Gill Sans Light" panose="020B0302020104020203" pitchFamily="34" charset="-79"/>
                        <a:cs typeface="Gill Sans Light" panose="020B0302020104020203" pitchFamily="34" charset="-79"/>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i="0" dirty="0">
                        <a:latin typeface="Gill Sans Light" panose="020B0302020104020203" pitchFamily="34" charset="-79"/>
                        <a:cs typeface="Gill Sans Light" panose="020B0302020104020203" pitchFamily="34"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Gill Sans Light" panose="020B0302020104020203" pitchFamily="34" charset="-79"/>
                          <a:cs typeface="Gill Sans Light" panose="020B0302020104020203" pitchFamily="34" charset="-79"/>
                        </a:rPr>
                        <a:t>Supervisor</a:t>
                      </a:r>
                    </a:p>
                    <a:p>
                      <a:pPr algn="ctr"/>
                      <a:endParaRPr lang="en-US" sz="2400" b="0" i="0" dirty="0">
                        <a:latin typeface="Gill Sans Light" panose="020B0302020104020203" pitchFamily="34" charset="-79"/>
                        <a:cs typeface="Gill Sans Light" panose="020B0302020104020203" pitchFamily="34" charset="-79"/>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i="0" dirty="0">
                        <a:latin typeface="Gill Sans Light" panose="020B0302020104020203" pitchFamily="34" charset="-79"/>
                        <a:cs typeface="Gill Sans Light" panose="020B0302020104020203" pitchFamily="34"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Gill Sans Light" panose="020B0302020104020203" pitchFamily="34" charset="-79"/>
                          <a:cs typeface="Gill Sans Light" panose="020B0302020104020203" pitchFamily="34" charset="-79"/>
                        </a:rPr>
                        <a:t>Administrator</a:t>
                      </a:r>
                    </a:p>
                    <a:p>
                      <a:pPr algn="ctr"/>
                      <a:endParaRPr lang="en-US" sz="2400" b="0" i="0" dirty="0">
                        <a:latin typeface="Gill Sans Light" panose="020B0302020104020203" pitchFamily="34" charset="-79"/>
                        <a:cs typeface="Gill Sans Light" panose="020B0302020104020203" pitchFamily="34" charset="-79"/>
                      </a:endParaRPr>
                    </a:p>
                  </a:txBody>
                  <a:tcPr/>
                </a:tc>
                <a:extLst>
                  <a:ext uri="{0D108BD9-81ED-4DB2-BD59-A6C34878D82A}">
                    <a16:rowId xmlns:a16="http://schemas.microsoft.com/office/drawing/2014/main" val="3305076242"/>
                  </a:ext>
                </a:extLst>
              </a:tr>
              <a:tr h="825970">
                <a:tc>
                  <a:txBody>
                    <a:bodyPr/>
                    <a:lstStyle/>
                    <a:p>
                      <a:pPr algn="ctr"/>
                      <a:r>
                        <a:rPr lang="en-US" sz="2400" b="0" i="0" dirty="0">
                          <a:latin typeface="Gill Sans Light" panose="020B0302020104020203" pitchFamily="34" charset="-79"/>
                          <a:cs typeface="Gill Sans Light" panose="020B0302020104020203" pitchFamily="34" charset="-79"/>
                        </a:rPr>
                        <a:t>   </a:t>
                      </a:r>
                    </a:p>
                    <a:p>
                      <a:pPr algn="ctr"/>
                      <a:r>
                        <a:rPr lang="en-US" sz="2400" b="0" i="0" dirty="0">
                          <a:latin typeface="Gill Sans Light" panose="020B0302020104020203" pitchFamily="34" charset="-79"/>
                          <a:cs typeface="Gill Sans Light" panose="020B0302020104020203" pitchFamily="34" charset="-79"/>
                        </a:rPr>
                        <a:t> Agree</a:t>
                      </a: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p>
                      <a:pPr algn="ctr"/>
                      <a:r>
                        <a:rPr lang="en-US" sz="2400" b="0" i="0" dirty="0">
                          <a:latin typeface="Gill Sans Light" panose="020B0302020104020203" pitchFamily="34" charset="-79"/>
                          <a:cs typeface="Gill Sans Light" panose="020B0302020104020203" pitchFamily="34" charset="-79"/>
                        </a:rPr>
                        <a:t>12%</a:t>
                      </a: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p>
                      <a:pPr algn="ctr"/>
                      <a:r>
                        <a:rPr lang="en-US" sz="2400" b="0" i="0" dirty="0">
                          <a:latin typeface="Gill Sans Light" panose="020B0302020104020203" pitchFamily="34" charset="-79"/>
                          <a:cs typeface="Gill Sans Light" panose="020B0302020104020203" pitchFamily="34" charset="-79"/>
                        </a:rPr>
                        <a:t>14%</a:t>
                      </a: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p>
                      <a:pPr algn="ctr"/>
                      <a:r>
                        <a:rPr lang="en-US" sz="2400" b="0" i="0" dirty="0">
                          <a:latin typeface="Gill Sans Light" panose="020B0302020104020203" pitchFamily="34" charset="-79"/>
                          <a:cs typeface="Gill Sans Light" panose="020B0302020104020203" pitchFamily="34" charset="-79"/>
                        </a:rPr>
                        <a:t>13%</a:t>
                      </a:r>
                    </a:p>
                  </a:txBody>
                  <a:tcPr/>
                </a:tc>
                <a:extLst>
                  <a:ext uri="{0D108BD9-81ED-4DB2-BD59-A6C34878D82A}">
                    <a16:rowId xmlns:a16="http://schemas.microsoft.com/office/drawing/2014/main" val="942811735"/>
                  </a:ext>
                </a:extLst>
              </a:tr>
              <a:tr h="834259">
                <a:tc>
                  <a:txBody>
                    <a:bodyPr/>
                    <a:lstStyle/>
                    <a:p>
                      <a:pPr algn="ctr"/>
                      <a:r>
                        <a:rPr lang="en-US" sz="2400" b="0" i="0" dirty="0">
                          <a:latin typeface="Gill Sans Light" panose="020B0302020104020203" pitchFamily="34" charset="-79"/>
                          <a:cs typeface="Gill Sans Light" panose="020B0302020104020203" pitchFamily="34" charset="-79"/>
                        </a:rPr>
                        <a:t>    </a:t>
                      </a:r>
                    </a:p>
                    <a:p>
                      <a:pPr algn="ctr"/>
                      <a:r>
                        <a:rPr lang="en-US" sz="2400" b="0" i="0" dirty="0">
                          <a:latin typeface="Gill Sans Light" panose="020B0302020104020203" pitchFamily="34" charset="-79"/>
                          <a:cs typeface="Gill Sans Light" panose="020B0302020104020203" pitchFamily="34" charset="-79"/>
                        </a:rPr>
                        <a:t>Strongly Agree</a:t>
                      </a: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p>
                      <a:pPr algn="ctr"/>
                      <a:r>
                        <a:rPr lang="en-US" sz="2400" b="0" i="0" dirty="0">
                          <a:latin typeface="Gill Sans Light" panose="020B0302020104020203" pitchFamily="34" charset="-79"/>
                          <a:cs typeface="Gill Sans Light" panose="020B0302020104020203" pitchFamily="34" charset="-79"/>
                        </a:rPr>
                        <a:t>8%</a:t>
                      </a: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p>
                      <a:pPr algn="ctr"/>
                      <a:r>
                        <a:rPr lang="en-US" sz="2400" b="0" i="0" dirty="0">
                          <a:latin typeface="Gill Sans Light" panose="020B0302020104020203" pitchFamily="34" charset="-79"/>
                          <a:cs typeface="Gill Sans Light" panose="020B0302020104020203" pitchFamily="34" charset="-79"/>
                        </a:rPr>
                        <a:t>7%</a:t>
                      </a: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p>
                      <a:pPr algn="ctr"/>
                      <a:r>
                        <a:rPr lang="en-US" sz="2400" b="0" i="0" dirty="0">
                          <a:latin typeface="Gill Sans Light" panose="020B0302020104020203" pitchFamily="34" charset="-79"/>
                          <a:cs typeface="Gill Sans Light" panose="020B0302020104020203" pitchFamily="34" charset="-79"/>
                        </a:rPr>
                        <a:t>7%</a:t>
                      </a:r>
                    </a:p>
                  </a:txBody>
                  <a:tcPr/>
                </a:tc>
                <a:extLst>
                  <a:ext uri="{0D108BD9-81ED-4DB2-BD59-A6C34878D82A}">
                    <a16:rowId xmlns:a16="http://schemas.microsoft.com/office/drawing/2014/main" val="2101921520"/>
                  </a:ext>
                </a:extLst>
              </a:tr>
              <a:tr h="1287392">
                <a:tc>
                  <a:txBody>
                    <a:bodyPr/>
                    <a:lstStyle/>
                    <a:p>
                      <a:pPr algn="ctr"/>
                      <a:endParaRPr lang="en-US" sz="2400" b="0" i="0" u="sng" dirty="0">
                        <a:latin typeface="Gill Sans Light" panose="020B0302020104020203" pitchFamily="34" charset="-79"/>
                        <a:cs typeface="Gill Sans Light" panose="020B0302020104020203" pitchFamily="34" charset="-79"/>
                      </a:endParaRPr>
                    </a:p>
                    <a:p>
                      <a:pPr algn="ctr"/>
                      <a:r>
                        <a:rPr lang="en-US" sz="2400" b="0" i="0" u="sng" dirty="0">
                          <a:latin typeface="Gill Sans Light" panose="020B0302020104020203" pitchFamily="34" charset="-79"/>
                          <a:cs typeface="Gill Sans Light" panose="020B0302020104020203" pitchFamily="34" charset="-79"/>
                        </a:rPr>
                        <a:t>Plan New Job Search Within Next 12 Months</a:t>
                      </a: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txBody>
                  <a:tcPr/>
                </a:tc>
                <a:tc>
                  <a:txBody>
                    <a:bodyPr/>
                    <a:lstStyle/>
                    <a:p>
                      <a:pPr algn="ctr"/>
                      <a:endParaRPr lang="en-US" sz="2400" b="0" i="0">
                        <a:latin typeface="Gill Sans Light" panose="020B0302020104020203" pitchFamily="34" charset="-79"/>
                        <a:cs typeface="Gill Sans Light" panose="020B0302020104020203" pitchFamily="34" charset="-79"/>
                      </a:endParaRP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txBody>
                  <a:tcPr/>
                </a:tc>
                <a:extLst>
                  <a:ext uri="{0D108BD9-81ED-4DB2-BD59-A6C34878D82A}">
                    <a16:rowId xmlns:a16="http://schemas.microsoft.com/office/drawing/2014/main" val="449692392"/>
                  </a:ext>
                </a:extLst>
              </a:tr>
              <a:tr h="892252">
                <a:tc>
                  <a:txBody>
                    <a:bodyPr/>
                    <a:lstStyle/>
                    <a:p>
                      <a:pPr algn="ctr"/>
                      <a:r>
                        <a:rPr lang="en-US" sz="2400" b="0" i="0" dirty="0">
                          <a:latin typeface="Gill Sans Light" panose="020B0302020104020203" pitchFamily="34" charset="-79"/>
                          <a:cs typeface="Gill Sans Light" panose="020B0302020104020203" pitchFamily="34" charset="-79"/>
                        </a:rPr>
                        <a:t>     </a:t>
                      </a:r>
                    </a:p>
                    <a:p>
                      <a:pPr algn="ctr"/>
                      <a:r>
                        <a:rPr lang="en-US" sz="2400" b="0" i="0" dirty="0">
                          <a:latin typeface="Gill Sans Light" panose="020B0302020104020203" pitchFamily="34" charset="-79"/>
                          <a:cs typeface="Gill Sans Light" panose="020B0302020104020203" pitchFamily="34" charset="-79"/>
                        </a:rPr>
                        <a:t>Agree</a:t>
                      </a: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p>
                      <a:pPr algn="ctr"/>
                      <a:r>
                        <a:rPr lang="en-US" sz="2400" b="0" i="0" dirty="0">
                          <a:latin typeface="Gill Sans Light" panose="020B0302020104020203" pitchFamily="34" charset="-79"/>
                          <a:cs typeface="Gill Sans Light" panose="020B0302020104020203" pitchFamily="34" charset="-79"/>
                        </a:rPr>
                        <a:t>21%</a:t>
                      </a: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p>
                      <a:pPr algn="ctr"/>
                      <a:r>
                        <a:rPr lang="en-US" sz="2400" b="0" i="0" dirty="0">
                          <a:latin typeface="Gill Sans Light" panose="020B0302020104020203" pitchFamily="34" charset="-79"/>
                          <a:cs typeface="Gill Sans Light" panose="020B0302020104020203" pitchFamily="34" charset="-79"/>
                        </a:rPr>
                        <a:t>10%</a:t>
                      </a: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p>
                      <a:pPr algn="ctr"/>
                      <a:r>
                        <a:rPr lang="en-US" sz="2400" b="0" i="0" dirty="0">
                          <a:latin typeface="Gill Sans Light" panose="020B0302020104020203" pitchFamily="34" charset="-79"/>
                          <a:cs typeface="Gill Sans Light" panose="020B0302020104020203" pitchFamily="34" charset="-79"/>
                        </a:rPr>
                        <a:t>10%</a:t>
                      </a:r>
                    </a:p>
                  </a:txBody>
                  <a:tcPr/>
                </a:tc>
                <a:extLst>
                  <a:ext uri="{0D108BD9-81ED-4DB2-BD59-A6C34878D82A}">
                    <a16:rowId xmlns:a16="http://schemas.microsoft.com/office/drawing/2014/main" val="1498790501"/>
                  </a:ext>
                </a:extLst>
              </a:tr>
              <a:tr h="1210043">
                <a:tc>
                  <a:txBody>
                    <a:bodyPr/>
                    <a:lstStyle/>
                    <a:p>
                      <a:pPr algn="ctr"/>
                      <a:r>
                        <a:rPr lang="en-US" sz="2400" b="0" i="0" dirty="0">
                          <a:latin typeface="Gill Sans Light" panose="020B0302020104020203" pitchFamily="34" charset="-79"/>
                          <a:cs typeface="Gill Sans Light" panose="020B0302020104020203" pitchFamily="34" charset="-79"/>
                        </a:rPr>
                        <a:t>     </a:t>
                      </a:r>
                    </a:p>
                    <a:p>
                      <a:pPr algn="ctr"/>
                      <a:r>
                        <a:rPr lang="en-US" sz="2400" b="0" i="0" dirty="0">
                          <a:latin typeface="Gill Sans Light" panose="020B0302020104020203" pitchFamily="34" charset="-79"/>
                          <a:cs typeface="Gill Sans Light" panose="020B0302020104020203" pitchFamily="34" charset="-79"/>
                        </a:rPr>
                        <a:t>Strongly Agree</a:t>
                      </a: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p>
                      <a:pPr algn="ctr"/>
                      <a:r>
                        <a:rPr lang="en-US" sz="2400" b="0" i="0" dirty="0">
                          <a:latin typeface="Gill Sans Light" panose="020B0302020104020203" pitchFamily="34" charset="-79"/>
                          <a:cs typeface="Gill Sans Light" panose="020B0302020104020203" pitchFamily="34" charset="-79"/>
                        </a:rPr>
                        <a:t>11%</a:t>
                      </a: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p>
                      <a:pPr algn="ctr"/>
                      <a:r>
                        <a:rPr lang="en-US" sz="2400" b="0" i="0" dirty="0">
                          <a:latin typeface="Gill Sans Light" panose="020B0302020104020203" pitchFamily="34" charset="-79"/>
                          <a:cs typeface="Gill Sans Light" panose="020B0302020104020203" pitchFamily="34" charset="-79"/>
                        </a:rPr>
                        <a:t>7%</a:t>
                      </a: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p>
                      <a:pPr algn="ctr"/>
                      <a:r>
                        <a:rPr lang="en-US" sz="2400" b="0" i="0" dirty="0">
                          <a:latin typeface="Gill Sans Light" panose="020B0302020104020203" pitchFamily="34" charset="-79"/>
                          <a:cs typeface="Gill Sans Light" panose="020B0302020104020203" pitchFamily="34" charset="-79"/>
                        </a:rPr>
                        <a:t>10%</a:t>
                      </a:r>
                    </a:p>
                  </a:txBody>
                  <a:tcPr/>
                </a:tc>
                <a:extLst>
                  <a:ext uri="{0D108BD9-81ED-4DB2-BD59-A6C34878D82A}">
                    <a16:rowId xmlns:a16="http://schemas.microsoft.com/office/drawing/2014/main" val="2114006562"/>
                  </a:ext>
                </a:extLst>
              </a:tr>
              <a:tr h="638415">
                <a:tc>
                  <a:txBody>
                    <a:bodyPr/>
                    <a:lstStyle/>
                    <a:p>
                      <a:endParaRPr lang="en-US" sz="2400" b="0" i="0" dirty="0">
                        <a:latin typeface="Gill Sans Light" panose="020B0302020104020203" pitchFamily="34" charset="-79"/>
                        <a:cs typeface="Gill Sans Light" panose="020B0302020104020203" pitchFamily="34" charset="-79"/>
                      </a:endParaRP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txBody>
                  <a:tcPr/>
                </a:tc>
                <a:tc>
                  <a:txBody>
                    <a:bodyPr/>
                    <a:lstStyle/>
                    <a:p>
                      <a:pPr algn="ctr"/>
                      <a:endParaRPr lang="en-US" sz="2400" b="0" i="0" dirty="0">
                        <a:latin typeface="Gill Sans Light" panose="020B0302020104020203" pitchFamily="34" charset="-79"/>
                        <a:cs typeface="Gill Sans Light" panose="020B0302020104020203" pitchFamily="34" charset="-79"/>
                      </a:endParaRPr>
                    </a:p>
                  </a:txBody>
                  <a:tcPr/>
                </a:tc>
                <a:extLst>
                  <a:ext uri="{0D108BD9-81ED-4DB2-BD59-A6C34878D82A}">
                    <a16:rowId xmlns:a16="http://schemas.microsoft.com/office/drawing/2014/main" val="3510839027"/>
                  </a:ext>
                </a:extLst>
              </a:tr>
            </a:tbl>
          </a:graphicData>
        </a:graphic>
      </p:graphicFrame>
      <p:sp>
        <p:nvSpPr>
          <p:cNvPr id="4" name="Slide Number Placeholder 3">
            <a:extLst>
              <a:ext uri="{FF2B5EF4-FFF2-40B4-BE49-F238E27FC236}">
                <a16:creationId xmlns:a16="http://schemas.microsoft.com/office/drawing/2014/main" id="{0443BB58-F415-957A-CD22-788ED14C8D2F}"/>
              </a:ext>
            </a:extLst>
          </p:cNvPr>
          <p:cNvSpPr>
            <a:spLocks noGrp="1"/>
          </p:cNvSpPr>
          <p:nvPr>
            <p:ph type="sldNum" sz="quarter" idx="12"/>
          </p:nvPr>
        </p:nvSpPr>
        <p:spPr/>
        <p:txBody>
          <a:bodyPr/>
          <a:lstStyle/>
          <a:p>
            <a:fld id="{7A859DC2-7C2F-984E-B136-C5491C11450A}" type="slidenum">
              <a:rPr lang="en-US" smtClean="0"/>
              <a:pPr/>
              <a:t>30</a:t>
            </a:fld>
            <a:endParaRPr lang="en-US"/>
          </a:p>
        </p:txBody>
      </p:sp>
    </p:spTree>
    <p:extLst>
      <p:ext uri="{BB962C8B-B14F-4D97-AF65-F5344CB8AC3E}">
        <p14:creationId xmlns:p14="http://schemas.microsoft.com/office/powerpoint/2010/main" val="1756782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D65F-124F-F169-B394-6625866BDC80}"/>
              </a:ext>
            </a:extLst>
          </p:cNvPr>
          <p:cNvSpPr>
            <a:spLocks noGrp="1"/>
          </p:cNvSpPr>
          <p:nvPr>
            <p:ph type="title"/>
          </p:nvPr>
        </p:nvSpPr>
        <p:spPr>
          <a:xfrm>
            <a:off x="457200" y="662610"/>
            <a:ext cx="8229600" cy="463826"/>
          </a:xfrm>
        </p:spPr>
        <p:txBody>
          <a:bodyPr>
            <a:normAutofit fontScale="90000"/>
          </a:bodyPr>
          <a:lstStyle/>
          <a:p>
            <a:r>
              <a:rPr lang="en-US" dirty="0">
                <a:latin typeface="Gill Sans Light" panose="020B0302020104020203" pitchFamily="34" charset="-79"/>
                <a:cs typeface="Gill Sans Light" panose="020B0302020104020203" pitchFamily="34" charset="-79"/>
              </a:rPr>
              <a:t>If Counselors Leave… Where to? </a:t>
            </a:r>
            <a:endParaRPr lang="en-US" sz="3100" dirty="0">
              <a:latin typeface="Gill Sans Light" panose="020B0302020104020203" pitchFamily="34" charset="-79"/>
              <a:cs typeface="Gill Sans Light" panose="020B0302020104020203" pitchFamily="34" charset="-79"/>
            </a:endParaRPr>
          </a:p>
        </p:txBody>
      </p:sp>
      <p:graphicFrame>
        <p:nvGraphicFramePr>
          <p:cNvPr id="5" name="Content Placeholder 4">
            <a:extLst>
              <a:ext uri="{FF2B5EF4-FFF2-40B4-BE49-F238E27FC236}">
                <a16:creationId xmlns:a16="http://schemas.microsoft.com/office/drawing/2014/main" id="{EC84A49B-C814-F408-93E2-190959787DBC}"/>
              </a:ext>
            </a:extLst>
          </p:cNvPr>
          <p:cNvGraphicFramePr>
            <a:graphicFrameLocks noGrp="1"/>
          </p:cNvGraphicFramePr>
          <p:nvPr>
            <p:ph idx="1"/>
            <p:extLst>
              <p:ext uri="{D42A27DB-BD31-4B8C-83A1-F6EECF244321}">
                <p14:modId xmlns:p14="http://schemas.microsoft.com/office/powerpoint/2010/main" val="698027904"/>
              </p:ext>
            </p:extLst>
          </p:nvPr>
        </p:nvGraphicFramePr>
        <p:xfrm>
          <a:off x="0" y="1421014"/>
          <a:ext cx="9144000" cy="5436986"/>
        </p:xfrm>
        <a:graphic>
          <a:graphicData uri="http://schemas.openxmlformats.org/drawingml/2006/table">
            <a:tbl>
              <a:tblPr firstRow="1" bandRow="1">
                <a:tableStyleId>{5C22544A-7EE6-4342-B048-85BDC9FD1C3A}</a:tableStyleId>
              </a:tblPr>
              <a:tblGrid>
                <a:gridCol w="7301948">
                  <a:extLst>
                    <a:ext uri="{9D8B030D-6E8A-4147-A177-3AD203B41FA5}">
                      <a16:colId xmlns:a16="http://schemas.microsoft.com/office/drawing/2014/main" val="995511209"/>
                    </a:ext>
                  </a:extLst>
                </a:gridCol>
                <a:gridCol w="1842052">
                  <a:extLst>
                    <a:ext uri="{9D8B030D-6E8A-4147-A177-3AD203B41FA5}">
                      <a16:colId xmlns:a16="http://schemas.microsoft.com/office/drawing/2014/main" val="37622515"/>
                    </a:ext>
                  </a:extLst>
                </a:gridCol>
              </a:tblGrid>
              <a:tr h="607966">
                <a:tc>
                  <a:txBody>
                    <a:bodyPr/>
                    <a:lstStyle/>
                    <a:p>
                      <a:pPr algn="ctr"/>
                      <a:r>
                        <a:rPr lang="en-US" sz="2800" b="0" i="0" u="sng" dirty="0">
                          <a:latin typeface="Gill Sans Light" panose="020B0302020104020203" pitchFamily="34" charset="-79"/>
                          <a:cs typeface="Gill Sans Light" panose="020B0302020104020203" pitchFamily="34" charset="-79"/>
                        </a:rPr>
                        <a:t>Work Setting</a:t>
                      </a:r>
                    </a:p>
                  </a:txBody>
                  <a:tcPr/>
                </a:tc>
                <a:tc>
                  <a:txBody>
                    <a:bodyPr/>
                    <a:lstStyle/>
                    <a:p>
                      <a:pPr algn="ctr"/>
                      <a:r>
                        <a:rPr lang="en-US" sz="2800" b="0" i="0" u="sng" dirty="0">
                          <a:latin typeface="Gill Sans Light" panose="020B0302020104020203" pitchFamily="34" charset="-79"/>
                          <a:cs typeface="Gill Sans Light" panose="020B0302020104020203" pitchFamily="34" charset="-79"/>
                        </a:rPr>
                        <a:t>Rank</a:t>
                      </a:r>
                    </a:p>
                  </a:txBody>
                  <a:tcPr/>
                </a:tc>
                <a:extLst>
                  <a:ext uri="{0D108BD9-81ED-4DB2-BD59-A6C34878D82A}">
                    <a16:rowId xmlns:a16="http://schemas.microsoft.com/office/drawing/2014/main" val="3910687595"/>
                  </a:ext>
                </a:extLst>
              </a:tr>
              <a:tr h="863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latin typeface="Gill Sans Light" panose="020B0302020104020203" pitchFamily="34" charset="-79"/>
                          <a:cs typeface="Gill Sans Light" panose="020B0302020104020203" pitchFamily="34" charset="-79"/>
                        </a:rPr>
                        <a:t>Private Practice </a:t>
                      </a:r>
                    </a:p>
                  </a:txBody>
                  <a:tcPr/>
                </a:tc>
                <a:tc>
                  <a:txBody>
                    <a:bodyPr/>
                    <a:lstStyle/>
                    <a:p>
                      <a:pPr algn="ctr"/>
                      <a:r>
                        <a:rPr lang="en-US" sz="2800" b="0" i="0" dirty="0">
                          <a:latin typeface="Gill Sans Light" panose="020B0302020104020203" pitchFamily="34" charset="-79"/>
                          <a:cs typeface="Gill Sans Light" panose="020B0302020104020203" pitchFamily="34" charset="-79"/>
                        </a:rPr>
                        <a:t>1</a:t>
                      </a:r>
                    </a:p>
                  </a:txBody>
                  <a:tcPr/>
                </a:tc>
                <a:extLst>
                  <a:ext uri="{0D108BD9-81ED-4DB2-BD59-A6C34878D82A}">
                    <a16:rowId xmlns:a16="http://schemas.microsoft.com/office/drawing/2014/main" val="1101525956"/>
                  </a:ext>
                </a:extLst>
              </a:tr>
              <a:tr h="916371">
                <a:tc>
                  <a:txBody>
                    <a:bodyPr/>
                    <a:lstStyle/>
                    <a:p>
                      <a:r>
                        <a:rPr lang="en-US" sz="2800" b="0" i="0" dirty="0">
                          <a:latin typeface="Gill Sans Light" panose="020B0302020104020203" pitchFamily="34" charset="-79"/>
                          <a:cs typeface="Gill Sans Light" panose="020B0302020104020203" pitchFamily="34" charset="-79"/>
                        </a:rPr>
                        <a:t>Other non-profit rehabilitation</a:t>
                      </a:r>
                    </a:p>
                  </a:txBody>
                  <a:tcPr/>
                </a:tc>
                <a:tc>
                  <a:txBody>
                    <a:bodyPr/>
                    <a:lstStyle/>
                    <a:p>
                      <a:pPr algn="ctr"/>
                      <a:r>
                        <a:rPr lang="en-US" sz="2800" b="0" i="0" dirty="0">
                          <a:latin typeface="Gill Sans Light" panose="020B0302020104020203" pitchFamily="34" charset="-79"/>
                          <a:cs typeface="Gill Sans Light" panose="020B0302020104020203" pitchFamily="34" charset="-79"/>
                        </a:rPr>
                        <a:t>2</a:t>
                      </a:r>
                    </a:p>
                  </a:txBody>
                  <a:tcPr/>
                </a:tc>
                <a:extLst>
                  <a:ext uri="{0D108BD9-81ED-4DB2-BD59-A6C34878D82A}">
                    <a16:rowId xmlns:a16="http://schemas.microsoft.com/office/drawing/2014/main" val="2608217229"/>
                  </a:ext>
                </a:extLst>
              </a:tr>
              <a:tr h="989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latin typeface="Gill Sans Light" panose="020B0302020104020203" pitchFamily="34" charset="-79"/>
                          <a:cs typeface="Gill Sans Light" panose="020B0302020104020203" pitchFamily="34" charset="-79"/>
                        </a:rPr>
                        <a:t>Other public human service agency </a:t>
                      </a:r>
                    </a:p>
                    <a:p>
                      <a:endParaRPr lang="en-US" sz="2800" b="0" i="0" dirty="0">
                        <a:latin typeface="Gill Sans Light" panose="020B0302020104020203" pitchFamily="34" charset="-79"/>
                        <a:cs typeface="Gill Sans Light" panose="020B0302020104020203" pitchFamily="34" charset="-79"/>
                      </a:endParaRPr>
                    </a:p>
                  </a:txBody>
                  <a:tcPr/>
                </a:tc>
                <a:tc>
                  <a:txBody>
                    <a:bodyPr/>
                    <a:lstStyle/>
                    <a:p>
                      <a:pPr algn="ctr"/>
                      <a:r>
                        <a:rPr lang="en-US" sz="2800" b="0" i="0" dirty="0">
                          <a:latin typeface="Gill Sans Light" panose="020B0302020104020203" pitchFamily="34" charset="-79"/>
                          <a:cs typeface="Gill Sans Light" panose="020B0302020104020203" pitchFamily="34" charset="-79"/>
                        </a:rPr>
                        <a:t>3</a:t>
                      </a:r>
                    </a:p>
                  </a:txBody>
                  <a:tcPr/>
                </a:tc>
                <a:extLst>
                  <a:ext uri="{0D108BD9-81ED-4DB2-BD59-A6C34878D82A}">
                    <a16:rowId xmlns:a16="http://schemas.microsoft.com/office/drawing/2014/main" val="3869477427"/>
                  </a:ext>
                </a:extLst>
              </a:tr>
              <a:tr h="989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latin typeface="Gill Sans Light" panose="020B0302020104020203" pitchFamily="34" charset="-79"/>
                          <a:cs typeface="Gill Sans Light" panose="020B0302020104020203" pitchFamily="34" charset="-79"/>
                        </a:rPr>
                        <a:t>Leave field for completely different profession</a:t>
                      </a:r>
                    </a:p>
                    <a:p>
                      <a:endParaRPr lang="en-US" sz="2800" b="0" i="0" dirty="0">
                        <a:latin typeface="Gill Sans Light" panose="020B0302020104020203" pitchFamily="34" charset="-79"/>
                        <a:cs typeface="Gill Sans Light" panose="020B0302020104020203" pitchFamily="34" charset="-79"/>
                      </a:endParaRPr>
                    </a:p>
                  </a:txBody>
                  <a:tcPr/>
                </a:tc>
                <a:tc>
                  <a:txBody>
                    <a:bodyPr/>
                    <a:lstStyle/>
                    <a:p>
                      <a:pPr algn="ctr"/>
                      <a:r>
                        <a:rPr lang="en-US" sz="2800" b="0" i="0" dirty="0">
                          <a:latin typeface="Gill Sans Light" panose="020B0302020104020203" pitchFamily="34" charset="-79"/>
                          <a:cs typeface="Gill Sans Light" panose="020B0302020104020203" pitchFamily="34" charset="-79"/>
                        </a:rPr>
                        <a:t>4</a:t>
                      </a:r>
                    </a:p>
                  </a:txBody>
                  <a:tcPr/>
                </a:tc>
                <a:extLst>
                  <a:ext uri="{0D108BD9-81ED-4DB2-BD59-A6C34878D82A}">
                    <a16:rowId xmlns:a16="http://schemas.microsoft.com/office/drawing/2014/main" val="1984780182"/>
                  </a:ext>
                </a:extLst>
              </a:tr>
              <a:tr h="1068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latin typeface="Gill Sans Light" panose="020B0302020104020203" pitchFamily="34" charset="-79"/>
                          <a:cs typeface="Gill Sans Light" panose="020B0302020104020203" pitchFamily="34" charset="-79"/>
                        </a:rPr>
                        <a:t>Private-for-profit insurance</a:t>
                      </a:r>
                    </a:p>
                    <a:p>
                      <a:endParaRPr lang="en-US" sz="2800" b="0" i="0" dirty="0">
                        <a:latin typeface="Gill Sans Light" panose="020B0302020104020203" pitchFamily="34" charset="-79"/>
                        <a:cs typeface="Gill Sans Light" panose="020B0302020104020203" pitchFamily="34" charset="-79"/>
                      </a:endParaRPr>
                    </a:p>
                  </a:txBody>
                  <a:tcPr/>
                </a:tc>
                <a:tc>
                  <a:txBody>
                    <a:bodyPr/>
                    <a:lstStyle/>
                    <a:p>
                      <a:pPr algn="ctr"/>
                      <a:r>
                        <a:rPr lang="en-US" sz="2800" b="0" i="0" dirty="0">
                          <a:latin typeface="Gill Sans Light" panose="020B0302020104020203" pitchFamily="34" charset="-79"/>
                          <a:cs typeface="Gill Sans Light" panose="020B0302020104020203" pitchFamily="34" charset="-79"/>
                        </a:rPr>
                        <a:t>5</a:t>
                      </a:r>
                    </a:p>
                  </a:txBody>
                  <a:tcPr/>
                </a:tc>
                <a:extLst>
                  <a:ext uri="{0D108BD9-81ED-4DB2-BD59-A6C34878D82A}">
                    <a16:rowId xmlns:a16="http://schemas.microsoft.com/office/drawing/2014/main" val="2713835477"/>
                  </a:ext>
                </a:extLst>
              </a:tr>
            </a:tbl>
          </a:graphicData>
        </a:graphic>
      </p:graphicFrame>
      <p:sp>
        <p:nvSpPr>
          <p:cNvPr id="4" name="Slide Number Placeholder 3">
            <a:extLst>
              <a:ext uri="{FF2B5EF4-FFF2-40B4-BE49-F238E27FC236}">
                <a16:creationId xmlns:a16="http://schemas.microsoft.com/office/drawing/2014/main" id="{53313009-67FE-C807-7025-08CE5F30C7FB}"/>
              </a:ext>
            </a:extLst>
          </p:cNvPr>
          <p:cNvSpPr>
            <a:spLocks noGrp="1"/>
          </p:cNvSpPr>
          <p:nvPr>
            <p:ph type="sldNum" sz="quarter" idx="12"/>
          </p:nvPr>
        </p:nvSpPr>
        <p:spPr/>
        <p:txBody>
          <a:bodyPr/>
          <a:lstStyle/>
          <a:p>
            <a:fld id="{7A859DC2-7C2F-984E-B136-C5491C11450A}" type="slidenum">
              <a:rPr lang="en-US" smtClean="0"/>
              <a:pPr/>
              <a:t>31</a:t>
            </a:fld>
            <a:endParaRPr lang="en-US"/>
          </a:p>
        </p:txBody>
      </p:sp>
    </p:spTree>
    <p:extLst>
      <p:ext uri="{BB962C8B-B14F-4D97-AF65-F5344CB8AC3E}">
        <p14:creationId xmlns:p14="http://schemas.microsoft.com/office/powerpoint/2010/main" val="2840930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D4E1-7F06-88A0-CBE2-FFF1FD686DD5}"/>
              </a:ext>
            </a:extLst>
          </p:cNvPr>
          <p:cNvSpPr>
            <a:spLocks noGrp="1"/>
          </p:cNvSpPr>
          <p:nvPr>
            <p:ph type="title"/>
          </p:nvPr>
        </p:nvSpPr>
        <p:spPr>
          <a:xfrm>
            <a:off x="457200" y="711200"/>
            <a:ext cx="8229600" cy="647700"/>
          </a:xfrm>
        </p:spPr>
        <p:txBody>
          <a:bodyPr>
            <a:normAutofit fontScale="90000"/>
          </a:bodyPr>
          <a:lstStyle/>
          <a:p>
            <a:r>
              <a:rPr lang="en-US" u="sng" dirty="0">
                <a:solidFill>
                  <a:schemeClr val="tx1"/>
                </a:solidFill>
                <a:latin typeface="Gill Sans Light" panose="020B0302020104020203" pitchFamily="34" charset="-79"/>
                <a:cs typeface="Gill Sans Light" panose="020B0302020104020203" pitchFamily="34" charset="-79"/>
              </a:rPr>
              <a:t>Fifth and Sixth Research Questions</a:t>
            </a:r>
          </a:p>
        </p:txBody>
      </p:sp>
      <p:sp>
        <p:nvSpPr>
          <p:cNvPr id="3" name="Content Placeholder 2">
            <a:extLst>
              <a:ext uri="{FF2B5EF4-FFF2-40B4-BE49-F238E27FC236}">
                <a16:creationId xmlns:a16="http://schemas.microsoft.com/office/drawing/2014/main" id="{88B02B29-8ABD-DDD5-CE34-B8F7CE9AE0AC}"/>
              </a:ext>
            </a:extLst>
          </p:cNvPr>
          <p:cNvSpPr>
            <a:spLocks noGrp="1"/>
          </p:cNvSpPr>
          <p:nvPr>
            <p:ph idx="1"/>
          </p:nvPr>
        </p:nvSpPr>
        <p:spPr>
          <a:xfrm>
            <a:off x="457200" y="1828800"/>
            <a:ext cx="8229600" cy="4745736"/>
          </a:xfrm>
        </p:spPr>
        <p:txBody>
          <a:bodyPr>
            <a:normAutofit/>
          </a:bodyPr>
          <a:lstStyle/>
          <a:p>
            <a:pPr marL="109728" indent="0">
              <a:buNone/>
            </a:pPr>
            <a:r>
              <a:rPr lang="en-US" sz="3200" dirty="0">
                <a:latin typeface="Gill Sans Light"/>
              </a:rPr>
              <a:t>Are there differences in employment practices as a function of job title?</a:t>
            </a:r>
          </a:p>
          <a:p>
            <a:pPr marL="109728" indent="0">
              <a:buNone/>
            </a:pPr>
            <a:endParaRPr lang="en-US" sz="3200" dirty="0">
              <a:latin typeface="Gill Sans Light"/>
            </a:endParaRPr>
          </a:p>
          <a:p>
            <a:pPr marL="109728" indent="0">
              <a:buNone/>
            </a:pPr>
            <a:r>
              <a:rPr lang="en-US" sz="3200" dirty="0">
                <a:latin typeface="Gill Sans Light"/>
              </a:rPr>
              <a:t>How influential would a 32-hour work schedule be in terms of the decision to remain with SVR?</a:t>
            </a:r>
          </a:p>
          <a:p>
            <a:pPr marL="109728" indent="0">
              <a:buNone/>
            </a:pPr>
            <a:endParaRPr lang="en-US" dirty="0">
              <a:latin typeface="Gill Sans Light" panose="020B0302020104020203" pitchFamily="34" charset="-79"/>
              <a:cs typeface="Gill Sans Light" panose="020B0302020104020203" pitchFamily="34" charset="-79"/>
            </a:endParaRPr>
          </a:p>
        </p:txBody>
      </p:sp>
      <p:sp>
        <p:nvSpPr>
          <p:cNvPr id="4" name="Slide Number Placeholder 3">
            <a:extLst>
              <a:ext uri="{FF2B5EF4-FFF2-40B4-BE49-F238E27FC236}">
                <a16:creationId xmlns:a16="http://schemas.microsoft.com/office/drawing/2014/main" id="{0D618619-9508-97E8-B572-2DED79F7C727}"/>
              </a:ext>
            </a:extLst>
          </p:cNvPr>
          <p:cNvSpPr>
            <a:spLocks noGrp="1"/>
          </p:cNvSpPr>
          <p:nvPr>
            <p:ph type="sldNum" sz="quarter" idx="12"/>
          </p:nvPr>
        </p:nvSpPr>
        <p:spPr/>
        <p:txBody>
          <a:bodyPr/>
          <a:lstStyle/>
          <a:p>
            <a:fld id="{7A859DC2-7C2F-984E-B136-C5491C11450A}" type="slidenum">
              <a:rPr lang="en-US" smtClean="0"/>
              <a:pPr/>
              <a:t>32</a:t>
            </a:fld>
            <a:endParaRPr lang="en-US"/>
          </a:p>
        </p:txBody>
      </p:sp>
    </p:spTree>
    <p:extLst>
      <p:ext uri="{BB962C8B-B14F-4D97-AF65-F5344CB8AC3E}">
        <p14:creationId xmlns:p14="http://schemas.microsoft.com/office/powerpoint/2010/main" val="271672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BEBD-A5E2-804D-34ED-A853E3975930}"/>
              </a:ext>
            </a:extLst>
          </p:cNvPr>
          <p:cNvSpPr>
            <a:spLocks noGrp="1"/>
          </p:cNvSpPr>
          <p:nvPr>
            <p:ph type="title"/>
          </p:nvPr>
        </p:nvSpPr>
        <p:spPr>
          <a:xfrm>
            <a:off x="229743" y="630936"/>
            <a:ext cx="8485632" cy="91440"/>
          </a:xfrm>
        </p:spPr>
        <p:txBody>
          <a:bodyPr>
            <a:noAutofit/>
          </a:bodyPr>
          <a:lstStyle/>
          <a:p>
            <a:r>
              <a:rPr lang="en-US" sz="2800" u="sng" dirty="0">
                <a:latin typeface="Gill Sans Light" panose="020B0302020104020203" pitchFamily="34" charset="-79"/>
                <a:cs typeface="Gill Sans Light" panose="020B0302020104020203" pitchFamily="34" charset="-79"/>
              </a:rPr>
              <a:t>Employment Practices</a:t>
            </a:r>
            <a:endParaRPr lang="en-US" sz="2800" dirty="0">
              <a:latin typeface="Gill Sans Light" panose="020B0302020104020203" pitchFamily="34" charset="-79"/>
              <a:cs typeface="Gill Sans Light" panose="020B0302020104020203" pitchFamily="34" charset="-79"/>
            </a:endParaRPr>
          </a:p>
        </p:txBody>
      </p:sp>
      <p:graphicFrame>
        <p:nvGraphicFramePr>
          <p:cNvPr id="5" name="Content Placeholder 4">
            <a:extLst>
              <a:ext uri="{FF2B5EF4-FFF2-40B4-BE49-F238E27FC236}">
                <a16:creationId xmlns:a16="http://schemas.microsoft.com/office/drawing/2014/main" id="{711AA201-90A1-3625-D17A-2E83B745F973}"/>
              </a:ext>
            </a:extLst>
          </p:cNvPr>
          <p:cNvGraphicFramePr>
            <a:graphicFrameLocks noGrp="1"/>
          </p:cNvGraphicFramePr>
          <p:nvPr>
            <p:ph idx="1"/>
            <p:extLst>
              <p:ext uri="{D42A27DB-BD31-4B8C-83A1-F6EECF244321}">
                <p14:modId xmlns:p14="http://schemas.microsoft.com/office/powerpoint/2010/main" val="4031297848"/>
              </p:ext>
            </p:extLst>
          </p:nvPr>
        </p:nvGraphicFramePr>
        <p:xfrm>
          <a:off x="0" y="985281"/>
          <a:ext cx="9144000" cy="7534473"/>
        </p:xfrm>
        <a:graphic>
          <a:graphicData uri="http://schemas.openxmlformats.org/drawingml/2006/table">
            <a:tbl>
              <a:tblPr firstRow="1" bandRow="1">
                <a:tableStyleId>{5C22544A-7EE6-4342-B048-85BDC9FD1C3A}</a:tableStyleId>
              </a:tblPr>
              <a:tblGrid>
                <a:gridCol w="3381375">
                  <a:extLst>
                    <a:ext uri="{9D8B030D-6E8A-4147-A177-3AD203B41FA5}">
                      <a16:colId xmlns:a16="http://schemas.microsoft.com/office/drawing/2014/main" val="3622306398"/>
                    </a:ext>
                  </a:extLst>
                </a:gridCol>
                <a:gridCol w="1666875">
                  <a:extLst>
                    <a:ext uri="{9D8B030D-6E8A-4147-A177-3AD203B41FA5}">
                      <a16:colId xmlns:a16="http://schemas.microsoft.com/office/drawing/2014/main" val="3394173299"/>
                    </a:ext>
                  </a:extLst>
                </a:gridCol>
                <a:gridCol w="1744436">
                  <a:extLst>
                    <a:ext uri="{9D8B030D-6E8A-4147-A177-3AD203B41FA5}">
                      <a16:colId xmlns:a16="http://schemas.microsoft.com/office/drawing/2014/main" val="663307550"/>
                    </a:ext>
                  </a:extLst>
                </a:gridCol>
                <a:gridCol w="2351314">
                  <a:extLst>
                    <a:ext uri="{9D8B030D-6E8A-4147-A177-3AD203B41FA5}">
                      <a16:colId xmlns:a16="http://schemas.microsoft.com/office/drawing/2014/main" val="739103323"/>
                    </a:ext>
                  </a:extLst>
                </a:gridCol>
              </a:tblGrid>
              <a:tr h="404399">
                <a:tc>
                  <a:txBody>
                    <a:bodyPr/>
                    <a:lstStyle/>
                    <a:p>
                      <a:pPr algn="ctr"/>
                      <a:r>
                        <a:rPr lang="en-US" sz="2800" b="0" i="0" dirty="0">
                          <a:latin typeface="Gill Sans Light" panose="020B0302020104020203" pitchFamily="34" charset="-79"/>
                          <a:cs typeface="Gill Sans Light" panose="020B0302020104020203" pitchFamily="34" charset="-79"/>
                        </a:rPr>
                        <a:t>Variable</a:t>
                      </a:r>
                    </a:p>
                  </a:txBody>
                  <a:tcPr/>
                </a:tc>
                <a:tc>
                  <a:txBody>
                    <a:bodyPr/>
                    <a:lstStyle/>
                    <a:p>
                      <a:pPr algn="ctr"/>
                      <a:r>
                        <a:rPr lang="en-US" sz="2800" b="0" i="0" dirty="0">
                          <a:latin typeface="Gill Sans Light" panose="020B0302020104020203" pitchFamily="34" charset="-79"/>
                          <a:cs typeface="Gill Sans Light" panose="020B0302020104020203" pitchFamily="34" charset="-79"/>
                        </a:rPr>
                        <a:t>Counselor</a:t>
                      </a:r>
                    </a:p>
                  </a:txBody>
                  <a:tcPr/>
                </a:tc>
                <a:tc>
                  <a:txBody>
                    <a:bodyPr/>
                    <a:lstStyle/>
                    <a:p>
                      <a:pPr algn="ctr"/>
                      <a:r>
                        <a:rPr lang="en-US" sz="2800" b="0" i="0" dirty="0">
                          <a:latin typeface="Gill Sans Light" panose="020B0302020104020203" pitchFamily="34" charset="-79"/>
                          <a:cs typeface="Gill Sans Light" panose="020B0302020104020203" pitchFamily="34" charset="-79"/>
                        </a:rPr>
                        <a:t>Supervisor</a:t>
                      </a:r>
                    </a:p>
                  </a:txBody>
                  <a:tcPr/>
                </a:tc>
                <a:tc>
                  <a:txBody>
                    <a:bodyPr/>
                    <a:lstStyle/>
                    <a:p>
                      <a:pPr algn="ctr"/>
                      <a:r>
                        <a:rPr lang="en-US" sz="2800" b="0" i="0" dirty="0">
                          <a:latin typeface="Gill Sans Light" panose="020B0302020104020203" pitchFamily="34" charset="-79"/>
                          <a:cs typeface="Gill Sans Light" panose="020B0302020104020203" pitchFamily="34" charset="-79"/>
                        </a:rPr>
                        <a:t>Administrator</a:t>
                      </a:r>
                    </a:p>
                  </a:txBody>
                  <a:tcPr/>
                </a:tc>
                <a:extLst>
                  <a:ext uri="{0D108BD9-81ED-4DB2-BD59-A6C34878D82A}">
                    <a16:rowId xmlns:a16="http://schemas.microsoft.com/office/drawing/2014/main" val="2962483558"/>
                  </a:ext>
                </a:extLst>
              </a:tr>
              <a:tr h="737433">
                <a:tc>
                  <a:txBody>
                    <a:bodyPr/>
                    <a:lstStyle/>
                    <a:p>
                      <a:r>
                        <a:rPr lang="en-US" sz="2800" b="0" i="0" dirty="0">
                          <a:latin typeface="Gill Sans Light" panose="020B0302020104020203" pitchFamily="34" charset="-79"/>
                          <a:cs typeface="Gill Sans Light" panose="020B0302020104020203" pitchFamily="34" charset="-79"/>
                        </a:rPr>
                        <a:t>Work different hours</a:t>
                      </a:r>
                    </a:p>
                  </a:txBody>
                  <a:tcPr/>
                </a:tc>
                <a:tc>
                  <a:txBody>
                    <a:bodyPr/>
                    <a:lstStyle/>
                    <a:p>
                      <a:pPr algn="ctr"/>
                      <a:r>
                        <a:rPr lang="en-US" sz="2800" b="0" i="0" dirty="0">
                          <a:latin typeface="Gill Sans Light" panose="020B0302020104020203" pitchFamily="34" charset="-79"/>
                          <a:cs typeface="Gill Sans Light" panose="020B0302020104020203" pitchFamily="34" charset="-79"/>
                        </a:rPr>
                        <a:t>72%</a:t>
                      </a:r>
                    </a:p>
                  </a:txBody>
                  <a:tcPr/>
                </a:tc>
                <a:tc>
                  <a:txBody>
                    <a:bodyPr/>
                    <a:lstStyle/>
                    <a:p>
                      <a:pPr algn="ctr"/>
                      <a:r>
                        <a:rPr lang="en-US" sz="2800" b="0" i="0" dirty="0">
                          <a:latin typeface="Gill Sans Light" panose="020B0302020104020203" pitchFamily="34" charset="-79"/>
                          <a:cs typeface="Gill Sans Light" panose="020B0302020104020203" pitchFamily="34" charset="-79"/>
                        </a:rPr>
                        <a:t>84%</a:t>
                      </a:r>
                    </a:p>
                  </a:txBody>
                  <a:tcPr/>
                </a:tc>
                <a:tc>
                  <a:txBody>
                    <a:bodyPr/>
                    <a:lstStyle/>
                    <a:p>
                      <a:pPr algn="ctr"/>
                      <a:r>
                        <a:rPr lang="en-US" sz="2800" b="0" i="0" dirty="0">
                          <a:latin typeface="Gill Sans Light" panose="020B0302020104020203" pitchFamily="34" charset="-79"/>
                          <a:cs typeface="Gill Sans Light" panose="020B0302020104020203" pitchFamily="34" charset="-79"/>
                        </a:rPr>
                        <a:t>88%</a:t>
                      </a:r>
                    </a:p>
                  </a:txBody>
                  <a:tcPr/>
                </a:tc>
                <a:extLst>
                  <a:ext uri="{0D108BD9-81ED-4DB2-BD59-A6C34878D82A}">
                    <a16:rowId xmlns:a16="http://schemas.microsoft.com/office/drawing/2014/main" val="3323461475"/>
                  </a:ext>
                </a:extLst>
              </a:tr>
              <a:tr h="417530">
                <a:tc>
                  <a:txBody>
                    <a:bodyPr/>
                    <a:lstStyle/>
                    <a:p>
                      <a:r>
                        <a:rPr lang="en-US" sz="2800" b="0" i="0" dirty="0">
                          <a:latin typeface="Gill Sans Light" panose="020B0302020104020203" pitchFamily="34" charset="-79"/>
                          <a:cs typeface="Gill Sans Light" panose="020B0302020104020203" pitchFamily="34" charset="-79"/>
                        </a:rPr>
                        <a:t>  Can work weekends </a:t>
                      </a:r>
                    </a:p>
                  </a:txBody>
                  <a:tcPr/>
                </a:tc>
                <a:tc>
                  <a:txBody>
                    <a:bodyPr/>
                    <a:lstStyle/>
                    <a:p>
                      <a:pPr algn="ctr"/>
                      <a:r>
                        <a:rPr lang="en-US" sz="2800" b="0" i="0" dirty="0">
                          <a:latin typeface="Gill Sans Light" panose="020B0302020104020203" pitchFamily="34" charset="-79"/>
                          <a:cs typeface="Gill Sans Light" panose="020B0302020104020203" pitchFamily="34" charset="-79"/>
                        </a:rPr>
                        <a:t>42%</a:t>
                      </a:r>
                    </a:p>
                  </a:txBody>
                  <a:tcPr/>
                </a:tc>
                <a:tc>
                  <a:txBody>
                    <a:bodyPr/>
                    <a:lstStyle/>
                    <a:p>
                      <a:pPr algn="ctr"/>
                      <a:r>
                        <a:rPr lang="en-US" sz="2800" b="0" i="0" dirty="0">
                          <a:latin typeface="Gill Sans Light" panose="020B0302020104020203" pitchFamily="34" charset="-79"/>
                          <a:cs typeface="Gill Sans Light" panose="020B0302020104020203" pitchFamily="34" charset="-79"/>
                        </a:rPr>
                        <a:t>22%</a:t>
                      </a:r>
                    </a:p>
                  </a:txBody>
                  <a:tcPr/>
                </a:tc>
                <a:tc>
                  <a:txBody>
                    <a:bodyPr/>
                    <a:lstStyle/>
                    <a:p>
                      <a:pPr algn="ctr"/>
                      <a:r>
                        <a:rPr lang="en-US" sz="2800" b="0" i="0" dirty="0">
                          <a:latin typeface="Gill Sans Light" panose="020B0302020104020203" pitchFamily="34" charset="-79"/>
                          <a:cs typeface="Gill Sans Light" panose="020B0302020104020203" pitchFamily="34" charset="-79"/>
                        </a:rPr>
                        <a:t>59%</a:t>
                      </a:r>
                    </a:p>
                  </a:txBody>
                  <a:tcPr/>
                </a:tc>
                <a:extLst>
                  <a:ext uri="{0D108BD9-81ED-4DB2-BD59-A6C34878D82A}">
                    <a16:rowId xmlns:a16="http://schemas.microsoft.com/office/drawing/2014/main" val="2947702835"/>
                  </a:ext>
                </a:extLst>
              </a:tr>
              <a:tr h="417530">
                <a:tc>
                  <a:txBody>
                    <a:bodyPr/>
                    <a:lstStyle/>
                    <a:p>
                      <a:r>
                        <a:rPr lang="en-US" sz="2800" b="0" i="0" dirty="0">
                          <a:latin typeface="Gill Sans Light" panose="020B0302020104020203" pitchFamily="34" charset="-79"/>
                          <a:cs typeface="Gill Sans Light" panose="020B0302020104020203" pitchFamily="34" charset="-79"/>
                        </a:rPr>
                        <a:t>  Four-day week</a:t>
                      </a:r>
                    </a:p>
                  </a:txBody>
                  <a:tcPr/>
                </a:tc>
                <a:tc>
                  <a:txBody>
                    <a:bodyPr/>
                    <a:lstStyle/>
                    <a:p>
                      <a:pPr algn="ctr"/>
                      <a:r>
                        <a:rPr lang="en-US" sz="2800" b="0" i="0" dirty="0">
                          <a:latin typeface="Gill Sans Light" panose="020B0302020104020203" pitchFamily="34" charset="-79"/>
                          <a:cs typeface="Gill Sans Light" panose="020B0302020104020203" pitchFamily="34" charset="-79"/>
                        </a:rPr>
                        <a:t>38%</a:t>
                      </a:r>
                    </a:p>
                  </a:txBody>
                  <a:tcPr/>
                </a:tc>
                <a:tc>
                  <a:txBody>
                    <a:bodyPr/>
                    <a:lstStyle/>
                    <a:p>
                      <a:pPr algn="ctr"/>
                      <a:r>
                        <a:rPr lang="en-US" sz="2800" b="0" i="0" dirty="0">
                          <a:latin typeface="Gill Sans Light" panose="020B0302020104020203" pitchFamily="34" charset="-79"/>
                          <a:cs typeface="Gill Sans Light" panose="020B0302020104020203" pitchFamily="34" charset="-79"/>
                        </a:rPr>
                        <a:t>42%</a:t>
                      </a:r>
                    </a:p>
                  </a:txBody>
                  <a:tcPr/>
                </a:tc>
                <a:tc>
                  <a:txBody>
                    <a:bodyPr/>
                    <a:lstStyle/>
                    <a:p>
                      <a:pPr algn="ctr"/>
                      <a:r>
                        <a:rPr lang="en-US" sz="2800" b="0" i="0" dirty="0">
                          <a:latin typeface="Gill Sans Light" panose="020B0302020104020203" pitchFamily="34" charset="-79"/>
                          <a:cs typeface="Gill Sans Light" panose="020B0302020104020203" pitchFamily="34" charset="-79"/>
                        </a:rPr>
                        <a:t>51%</a:t>
                      </a:r>
                    </a:p>
                  </a:txBody>
                  <a:tcPr/>
                </a:tc>
                <a:extLst>
                  <a:ext uri="{0D108BD9-81ED-4DB2-BD59-A6C34878D82A}">
                    <a16:rowId xmlns:a16="http://schemas.microsoft.com/office/drawing/2014/main" val="3744514243"/>
                  </a:ext>
                </a:extLst>
              </a:tr>
              <a:tr h="417530">
                <a:tc>
                  <a:txBody>
                    <a:bodyPr/>
                    <a:lstStyle/>
                    <a:p>
                      <a:r>
                        <a:rPr lang="en-US" sz="2800" b="0" i="0" dirty="0">
                          <a:latin typeface="Gill Sans Light" panose="020B0302020104020203" pitchFamily="34" charset="-79"/>
                          <a:cs typeface="Gill Sans Light" panose="020B0302020104020203" pitchFamily="34" charset="-79"/>
                        </a:rPr>
                        <a:t>  Part-time</a:t>
                      </a:r>
                    </a:p>
                  </a:txBody>
                  <a:tcPr/>
                </a:tc>
                <a:tc>
                  <a:txBody>
                    <a:bodyPr/>
                    <a:lstStyle/>
                    <a:p>
                      <a:pPr algn="ctr"/>
                      <a:r>
                        <a:rPr lang="en-US" sz="2800" b="0" i="0" dirty="0">
                          <a:latin typeface="Gill Sans Light" panose="020B0302020104020203" pitchFamily="34" charset="-79"/>
                          <a:cs typeface="Gill Sans Light" panose="020B0302020104020203" pitchFamily="34" charset="-79"/>
                        </a:rPr>
                        <a:t>30%</a:t>
                      </a:r>
                    </a:p>
                  </a:txBody>
                  <a:tcPr/>
                </a:tc>
                <a:tc>
                  <a:txBody>
                    <a:bodyPr/>
                    <a:lstStyle/>
                    <a:p>
                      <a:pPr algn="ctr"/>
                      <a:r>
                        <a:rPr lang="en-US" sz="2800" b="0" i="0" dirty="0">
                          <a:latin typeface="Gill Sans Light" panose="020B0302020104020203" pitchFamily="34" charset="-79"/>
                          <a:cs typeface="Gill Sans Light" panose="020B0302020104020203" pitchFamily="34" charset="-79"/>
                        </a:rPr>
                        <a:t>9%</a:t>
                      </a:r>
                    </a:p>
                  </a:txBody>
                  <a:tcPr/>
                </a:tc>
                <a:tc>
                  <a:txBody>
                    <a:bodyPr/>
                    <a:lstStyle/>
                    <a:p>
                      <a:pPr algn="ctr"/>
                      <a:r>
                        <a:rPr lang="en-US" sz="2800" b="0" i="0" dirty="0">
                          <a:latin typeface="Gill Sans Light" panose="020B0302020104020203" pitchFamily="34" charset="-79"/>
                          <a:cs typeface="Gill Sans Light" panose="020B0302020104020203" pitchFamily="34" charset="-79"/>
                        </a:rPr>
                        <a:t>37%</a:t>
                      </a:r>
                    </a:p>
                  </a:txBody>
                  <a:tcPr/>
                </a:tc>
                <a:extLst>
                  <a:ext uri="{0D108BD9-81ED-4DB2-BD59-A6C34878D82A}">
                    <a16:rowId xmlns:a16="http://schemas.microsoft.com/office/drawing/2014/main" val="2541977527"/>
                  </a:ext>
                </a:extLst>
              </a:tr>
              <a:tr h="417530">
                <a:tc>
                  <a:txBody>
                    <a:bodyPr/>
                    <a:lstStyle/>
                    <a:p>
                      <a:r>
                        <a:rPr lang="en-US" sz="2800" b="0" i="0" dirty="0">
                          <a:latin typeface="Gill Sans Light" panose="020B0302020104020203" pitchFamily="34" charset="-79"/>
                          <a:cs typeface="Gill Sans Light" panose="020B0302020104020203" pitchFamily="34" charset="-79"/>
                        </a:rPr>
                        <a:t>  Telework Allowed</a:t>
                      </a:r>
                    </a:p>
                  </a:txBody>
                  <a:tcPr/>
                </a:tc>
                <a:tc>
                  <a:txBody>
                    <a:bodyPr/>
                    <a:lstStyle/>
                    <a:p>
                      <a:pPr algn="ctr"/>
                      <a:r>
                        <a:rPr lang="en-US" sz="2800" b="0" i="0" dirty="0">
                          <a:latin typeface="Gill Sans Light" panose="020B0302020104020203" pitchFamily="34" charset="-79"/>
                          <a:cs typeface="Gill Sans Light" panose="020B0302020104020203" pitchFamily="34" charset="-79"/>
                        </a:rPr>
                        <a:t>47%</a:t>
                      </a:r>
                    </a:p>
                  </a:txBody>
                  <a:tcPr/>
                </a:tc>
                <a:tc>
                  <a:txBody>
                    <a:bodyPr/>
                    <a:lstStyle/>
                    <a:p>
                      <a:pPr algn="ctr"/>
                      <a:r>
                        <a:rPr lang="en-US" sz="2800" b="0" i="0" dirty="0">
                          <a:latin typeface="Gill Sans Light" panose="020B0302020104020203" pitchFamily="34" charset="-79"/>
                          <a:cs typeface="Gill Sans Light" panose="020B0302020104020203" pitchFamily="34" charset="-79"/>
                        </a:rPr>
                        <a:t>88%</a:t>
                      </a:r>
                    </a:p>
                  </a:txBody>
                  <a:tcPr/>
                </a:tc>
                <a:tc>
                  <a:txBody>
                    <a:bodyPr/>
                    <a:lstStyle/>
                    <a:p>
                      <a:pPr algn="ctr"/>
                      <a:r>
                        <a:rPr lang="en-US" sz="2800" b="0" i="0" dirty="0">
                          <a:latin typeface="Gill Sans Light" panose="020B0302020104020203" pitchFamily="34" charset="-79"/>
                          <a:cs typeface="Gill Sans Light" panose="020B0302020104020203" pitchFamily="34" charset="-79"/>
                        </a:rPr>
                        <a:t>86%</a:t>
                      </a:r>
                    </a:p>
                  </a:txBody>
                  <a:tcPr/>
                </a:tc>
                <a:extLst>
                  <a:ext uri="{0D108BD9-81ED-4DB2-BD59-A6C34878D82A}">
                    <a16:rowId xmlns:a16="http://schemas.microsoft.com/office/drawing/2014/main" val="1738362798"/>
                  </a:ext>
                </a:extLst>
              </a:tr>
              <a:tr h="417530">
                <a:tc>
                  <a:txBody>
                    <a:bodyPr/>
                    <a:lstStyle/>
                    <a:p>
                      <a:r>
                        <a:rPr lang="en-US" sz="2800" b="0" i="0" dirty="0">
                          <a:latin typeface="Gill Sans Light" panose="020B0302020104020203" pitchFamily="34" charset="-79"/>
                          <a:cs typeface="Gill Sans Light" panose="020B0302020104020203" pitchFamily="34" charset="-79"/>
                        </a:rPr>
                        <a:t>   100%</a:t>
                      </a:r>
                    </a:p>
                    <a:p>
                      <a:r>
                        <a:rPr lang="en-US" sz="2800" b="0" i="0" dirty="0">
                          <a:latin typeface="Gill Sans Light" panose="020B0302020104020203" pitchFamily="34" charset="-79"/>
                          <a:cs typeface="Gill Sans Light" panose="020B0302020104020203" pitchFamily="34" charset="-79"/>
                        </a:rPr>
                        <a:t>   80% (4 days)</a:t>
                      </a:r>
                    </a:p>
                    <a:p>
                      <a:r>
                        <a:rPr lang="en-US" sz="2800" b="0" i="0" dirty="0">
                          <a:latin typeface="Gill Sans Light" panose="020B0302020104020203" pitchFamily="34" charset="-79"/>
                          <a:cs typeface="Gill Sans Light" panose="020B0302020104020203" pitchFamily="34" charset="-79"/>
                        </a:rPr>
                        <a:t>   60% (3 days)</a:t>
                      </a:r>
                    </a:p>
                    <a:p>
                      <a:r>
                        <a:rPr lang="en-US" sz="2800" b="0" i="0" dirty="0">
                          <a:latin typeface="Gill Sans Light" panose="020B0302020104020203" pitchFamily="34" charset="-79"/>
                          <a:cs typeface="Gill Sans Light" panose="020B0302020104020203" pitchFamily="34" charset="-79"/>
                        </a:rPr>
                        <a:t>   40% (2 days)</a:t>
                      </a:r>
                    </a:p>
                    <a:p>
                      <a:r>
                        <a:rPr lang="en-US" sz="2800" b="0" i="0" dirty="0">
                          <a:latin typeface="Gill Sans Light" panose="020B0302020104020203" pitchFamily="34" charset="-79"/>
                          <a:cs typeface="Gill Sans Light" panose="020B0302020104020203" pitchFamily="34" charset="-79"/>
                        </a:rPr>
                        <a:t>   20% (1 day)</a:t>
                      </a:r>
                    </a:p>
                    <a:p>
                      <a:r>
                        <a:rPr lang="en-US" sz="2800" b="0" i="0" dirty="0">
                          <a:latin typeface="Gill Sans Light" panose="020B0302020104020203" pitchFamily="34" charset="-79"/>
                          <a:cs typeface="Gill Sans Light" panose="020B0302020104020203" pitchFamily="34" charset="-79"/>
                        </a:rPr>
                        <a:t>    </a:t>
                      </a:r>
                    </a:p>
                  </a:txBody>
                  <a:tcPr/>
                </a:tc>
                <a:tc>
                  <a:txBody>
                    <a:bodyPr/>
                    <a:lstStyle/>
                    <a:p>
                      <a:pPr algn="ctr"/>
                      <a:r>
                        <a:rPr lang="en-US" sz="2800" b="0" i="0" dirty="0">
                          <a:latin typeface="Gill Sans Light" panose="020B0302020104020203" pitchFamily="34" charset="-79"/>
                          <a:cs typeface="Gill Sans Light" panose="020B0302020104020203" pitchFamily="34" charset="-79"/>
                        </a:rPr>
                        <a:t>68%</a:t>
                      </a:r>
                    </a:p>
                    <a:p>
                      <a:pPr algn="ctr"/>
                      <a:r>
                        <a:rPr lang="en-US" sz="2800" b="0" i="0" dirty="0">
                          <a:latin typeface="Gill Sans Light" panose="020B0302020104020203" pitchFamily="34" charset="-79"/>
                          <a:cs typeface="Gill Sans Light" panose="020B0302020104020203" pitchFamily="34" charset="-79"/>
                        </a:rPr>
                        <a:t>4%</a:t>
                      </a:r>
                    </a:p>
                    <a:p>
                      <a:pPr algn="ctr"/>
                      <a:r>
                        <a:rPr lang="en-US" sz="2800" b="0" i="0" dirty="0">
                          <a:latin typeface="Gill Sans Light" panose="020B0302020104020203" pitchFamily="34" charset="-79"/>
                          <a:cs typeface="Gill Sans Light" panose="020B0302020104020203" pitchFamily="34" charset="-79"/>
                        </a:rPr>
                        <a:t>9%</a:t>
                      </a:r>
                    </a:p>
                    <a:p>
                      <a:pPr algn="ctr"/>
                      <a:r>
                        <a:rPr lang="en-US" sz="2800" b="0" i="0" dirty="0">
                          <a:latin typeface="Gill Sans Light" panose="020B0302020104020203" pitchFamily="34" charset="-79"/>
                          <a:cs typeface="Gill Sans Light" panose="020B0302020104020203" pitchFamily="34" charset="-79"/>
                        </a:rPr>
                        <a:t>8%</a:t>
                      </a:r>
                    </a:p>
                    <a:p>
                      <a:pPr algn="ctr"/>
                      <a:r>
                        <a:rPr lang="en-US" sz="2800" b="0" i="0" dirty="0">
                          <a:latin typeface="Gill Sans Light" panose="020B0302020104020203" pitchFamily="34" charset="-79"/>
                          <a:cs typeface="Gill Sans Light" panose="020B0302020104020203" pitchFamily="34" charset="-79"/>
                        </a:rPr>
                        <a:t>11%</a:t>
                      </a:r>
                    </a:p>
                  </a:txBody>
                  <a:tcPr/>
                </a:tc>
                <a:tc>
                  <a:txBody>
                    <a:bodyPr/>
                    <a:lstStyle/>
                    <a:p>
                      <a:pPr algn="ctr"/>
                      <a:r>
                        <a:rPr lang="en-US" sz="2800" b="0" i="0" dirty="0">
                          <a:latin typeface="Gill Sans Light" panose="020B0302020104020203" pitchFamily="34" charset="-79"/>
                          <a:cs typeface="Gill Sans Light" panose="020B0302020104020203" pitchFamily="34" charset="-79"/>
                        </a:rPr>
                        <a:t>44%</a:t>
                      </a:r>
                    </a:p>
                    <a:p>
                      <a:pPr algn="ctr"/>
                      <a:r>
                        <a:rPr lang="en-US" sz="2800" b="0" i="0" dirty="0">
                          <a:latin typeface="Gill Sans Light" panose="020B0302020104020203" pitchFamily="34" charset="-79"/>
                          <a:cs typeface="Gill Sans Light" panose="020B0302020104020203" pitchFamily="34" charset="-79"/>
                        </a:rPr>
                        <a:t>6%               </a:t>
                      </a:r>
                    </a:p>
                    <a:p>
                      <a:pPr algn="ctr"/>
                      <a:r>
                        <a:rPr lang="en-US" sz="2800" b="0" i="0" dirty="0">
                          <a:latin typeface="Gill Sans Light" panose="020B0302020104020203" pitchFamily="34" charset="-79"/>
                          <a:cs typeface="Gill Sans Light" panose="020B0302020104020203" pitchFamily="34" charset="-79"/>
                        </a:rPr>
                        <a:t>7%</a:t>
                      </a:r>
                    </a:p>
                    <a:p>
                      <a:pPr algn="ctr"/>
                      <a:r>
                        <a:rPr lang="en-US" sz="2800" b="0" i="0" dirty="0">
                          <a:latin typeface="Gill Sans Light" panose="020B0302020104020203" pitchFamily="34" charset="-79"/>
                          <a:cs typeface="Gill Sans Light" panose="020B0302020104020203" pitchFamily="34" charset="-79"/>
                        </a:rPr>
                        <a:t>11%</a:t>
                      </a:r>
                    </a:p>
                    <a:p>
                      <a:pPr algn="ctr"/>
                      <a:r>
                        <a:rPr lang="en-US" sz="2800" b="0" i="0" dirty="0">
                          <a:latin typeface="Gill Sans Light" panose="020B0302020104020203" pitchFamily="34" charset="-79"/>
                          <a:cs typeface="Gill Sans Light" panose="020B0302020104020203" pitchFamily="34" charset="-79"/>
                        </a:rPr>
                        <a:t>19%</a:t>
                      </a:r>
                    </a:p>
                  </a:txBody>
                  <a:tcPr/>
                </a:tc>
                <a:tc>
                  <a:txBody>
                    <a:bodyPr/>
                    <a:lstStyle/>
                    <a:p>
                      <a:pPr algn="ctr"/>
                      <a:r>
                        <a:rPr lang="en-US" sz="2800" b="0" i="0" dirty="0">
                          <a:latin typeface="Gill Sans Light" panose="020B0302020104020203" pitchFamily="34" charset="-79"/>
                          <a:cs typeface="Gill Sans Light" panose="020B0302020104020203" pitchFamily="34" charset="-79"/>
                        </a:rPr>
                        <a:t>50%</a:t>
                      </a:r>
                    </a:p>
                    <a:p>
                      <a:pPr algn="ctr"/>
                      <a:r>
                        <a:rPr lang="en-US" sz="2800" b="0" i="0" dirty="0">
                          <a:latin typeface="Gill Sans Light" panose="020B0302020104020203" pitchFamily="34" charset="-79"/>
                          <a:cs typeface="Gill Sans Light" panose="020B0302020104020203" pitchFamily="34" charset="-79"/>
                        </a:rPr>
                        <a:t>11%               </a:t>
                      </a:r>
                    </a:p>
                    <a:p>
                      <a:pPr algn="ctr"/>
                      <a:r>
                        <a:rPr lang="en-US" sz="2800" b="0" i="0" dirty="0">
                          <a:latin typeface="Gill Sans Light" panose="020B0302020104020203" pitchFamily="34" charset="-79"/>
                          <a:cs typeface="Gill Sans Light" panose="020B0302020104020203" pitchFamily="34" charset="-79"/>
                        </a:rPr>
                        <a:t>14%</a:t>
                      </a:r>
                    </a:p>
                    <a:p>
                      <a:pPr algn="ctr"/>
                      <a:r>
                        <a:rPr lang="en-US" sz="2800" b="0" i="0" dirty="0">
                          <a:latin typeface="Gill Sans Light" panose="020B0302020104020203" pitchFamily="34" charset="-79"/>
                          <a:cs typeface="Gill Sans Light" panose="020B0302020104020203" pitchFamily="34" charset="-79"/>
                        </a:rPr>
                        <a:t>10%</a:t>
                      </a:r>
                    </a:p>
                    <a:p>
                      <a:pPr algn="ctr"/>
                      <a:r>
                        <a:rPr lang="en-US" sz="2800" b="0" i="0" dirty="0">
                          <a:latin typeface="Gill Sans Light" panose="020B0302020104020203" pitchFamily="34" charset="-79"/>
                          <a:cs typeface="Gill Sans Light" panose="020B0302020104020203" pitchFamily="34" charset="-79"/>
                        </a:rPr>
                        <a:t>14%</a:t>
                      </a:r>
                    </a:p>
                    <a:p>
                      <a:pPr algn="ctr"/>
                      <a:endParaRPr lang="en-US" sz="2800" b="0" i="0" dirty="0">
                        <a:latin typeface="Gill Sans Light" panose="020B0302020104020203" pitchFamily="34" charset="-79"/>
                        <a:cs typeface="Gill Sans Light" panose="020B0302020104020203" pitchFamily="34" charset="-79"/>
                      </a:endParaRPr>
                    </a:p>
                  </a:txBody>
                  <a:tcPr/>
                </a:tc>
                <a:extLst>
                  <a:ext uri="{0D108BD9-81ED-4DB2-BD59-A6C34878D82A}">
                    <a16:rowId xmlns:a16="http://schemas.microsoft.com/office/drawing/2014/main" val="3273786024"/>
                  </a:ext>
                </a:extLst>
              </a:tr>
              <a:tr h="417530">
                <a:tc>
                  <a:txBody>
                    <a:bodyPr/>
                    <a:lstStyle/>
                    <a:p>
                      <a:r>
                        <a:rPr lang="en-US" sz="2800" b="0" i="0" dirty="0">
                          <a:latin typeface="Gill Sans Light" panose="020B0302020104020203" pitchFamily="34" charset="-79"/>
                          <a:cs typeface="Gill Sans Light" panose="020B0302020104020203" pitchFamily="34" charset="-79"/>
                        </a:rPr>
                        <a:t>    </a:t>
                      </a:r>
                    </a:p>
                  </a:txBody>
                  <a:tcPr/>
                </a:tc>
                <a:tc>
                  <a:txBody>
                    <a:bodyPr/>
                    <a:lstStyle/>
                    <a:p>
                      <a:pPr algn="ctr"/>
                      <a:endParaRPr lang="en-US" sz="2800" b="0" i="0">
                        <a:latin typeface="Gill Sans Light" panose="020B0302020104020203" pitchFamily="34" charset="-79"/>
                        <a:cs typeface="Gill Sans Light" panose="020B0302020104020203" pitchFamily="34" charset="-79"/>
                      </a:endParaRP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txBody>
                  <a:tcPr/>
                </a:tc>
                <a:extLst>
                  <a:ext uri="{0D108BD9-81ED-4DB2-BD59-A6C34878D82A}">
                    <a16:rowId xmlns:a16="http://schemas.microsoft.com/office/drawing/2014/main" val="494419082"/>
                  </a:ext>
                </a:extLst>
              </a:tr>
              <a:tr h="417530">
                <a:tc>
                  <a:txBody>
                    <a:bodyPr/>
                    <a:lstStyle/>
                    <a:p>
                      <a:endParaRPr lang="en-US" sz="2800" b="0" i="0" dirty="0">
                        <a:latin typeface="Gill Sans Light" panose="020B0302020104020203" pitchFamily="34" charset="-79"/>
                        <a:cs typeface="Gill Sans Light" panose="020B0302020104020203" pitchFamily="34" charset="-79"/>
                      </a:endParaRP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txBody>
                  <a:tcPr/>
                </a:tc>
                <a:extLst>
                  <a:ext uri="{0D108BD9-81ED-4DB2-BD59-A6C34878D82A}">
                    <a16:rowId xmlns:a16="http://schemas.microsoft.com/office/drawing/2014/main" val="673000667"/>
                  </a:ext>
                </a:extLst>
              </a:tr>
              <a:tr h="417530">
                <a:tc>
                  <a:txBody>
                    <a:bodyPr/>
                    <a:lstStyle/>
                    <a:p>
                      <a:endParaRPr lang="en-US" sz="2800" b="0" i="0" dirty="0">
                        <a:latin typeface="Gill Sans Light" panose="020B0302020104020203" pitchFamily="34" charset="-79"/>
                        <a:cs typeface="Gill Sans Light" panose="020B0302020104020203" pitchFamily="34" charset="-79"/>
                      </a:endParaRP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txBody>
                  <a:tcPr/>
                </a:tc>
                <a:extLst>
                  <a:ext uri="{0D108BD9-81ED-4DB2-BD59-A6C34878D82A}">
                    <a16:rowId xmlns:a16="http://schemas.microsoft.com/office/drawing/2014/main" val="3860246717"/>
                  </a:ext>
                </a:extLst>
              </a:tr>
            </a:tbl>
          </a:graphicData>
        </a:graphic>
      </p:graphicFrame>
      <p:sp>
        <p:nvSpPr>
          <p:cNvPr id="4" name="Slide Number Placeholder 3">
            <a:extLst>
              <a:ext uri="{FF2B5EF4-FFF2-40B4-BE49-F238E27FC236}">
                <a16:creationId xmlns:a16="http://schemas.microsoft.com/office/drawing/2014/main" id="{2F610896-DD82-806E-5DEC-0B3F4233DDFD}"/>
              </a:ext>
            </a:extLst>
          </p:cNvPr>
          <p:cNvSpPr>
            <a:spLocks noGrp="1"/>
          </p:cNvSpPr>
          <p:nvPr>
            <p:ph type="sldNum" sz="quarter" idx="12"/>
          </p:nvPr>
        </p:nvSpPr>
        <p:spPr/>
        <p:txBody>
          <a:bodyPr/>
          <a:lstStyle/>
          <a:p>
            <a:fld id="{7A859DC2-7C2F-984E-B136-C5491C11450A}" type="slidenum">
              <a:rPr lang="en-US" smtClean="0"/>
              <a:pPr/>
              <a:t>33</a:t>
            </a:fld>
            <a:endParaRPr lang="en-US"/>
          </a:p>
        </p:txBody>
      </p:sp>
    </p:spTree>
    <p:extLst>
      <p:ext uri="{BB962C8B-B14F-4D97-AF65-F5344CB8AC3E}">
        <p14:creationId xmlns:p14="http://schemas.microsoft.com/office/powerpoint/2010/main" val="2311814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F723-9B34-CE55-7C97-5C5E9A8BF54A}"/>
              </a:ext>
            </a:extLst>
          </p:cNvPr>
          <p:cNvSpPr>
            <a:spLocks noGrp="1"/>
          </p:cNvSpPr>
          <p:nvPr>
            <p:ph type="title"/>
          </p:nvPr>
        </p:nvSpPr>
        <p:spPr>
          <a:xfrm>
            <a:off x="320040" y="599440"/>
            <a:ext cx="8503920" cy="965200"/>
          </a:xfrm>
        </p:spPr>
        <p:txBody>
          <a:bodyPr>
            <a:normAutofit fontScale="90000"/>
          </a:bodyPr>
          <a:lstStyle/>
          <a:p>
            <a:pPr algn="ctr"/>
            <a:r>
              <a:rPr lang="en-US" sz="3200" u="sng" dirty="0">
                <a:latin typeface="Gill Sans Light" panose="020B0302020104020203" pitchFamily="34" charset="-79"/>
                <a:cs typeface="Gill Sans Light" panose="020B0302020104020203" pitchFamily="34" charset="-79"/>
              </a:rPr>
              <a:t>Remain in Job if Moved to 32-hour, 4-day Work Week </a:t>
            </a:r>
            <a:r>
              <a:rPr lang="en-US" sz="3200" u="sng" dirty="0">
                <a:solidFill>
                  <a:schemeClr val="tx1"/>
                </a:solidFill>
                <a:latin typeface="Gill Sans Light" panose="020B0302020104020203" pitchFamily="34" charset="-79"/>
                <a:cs typeface="Gill Sans Light" panose="020B0302020104020203" pitchFamily="34" charset="-79"/>
              </a:rPr>
              <a:t>with no salary reduction</a:t>
            </a:r>
            <a:endParaRPr lang="en-US" sz="3200" dirty="0">
              <a:solidFill>
                <a:schemeClr val="tx1"/>
              </a:solidFill>
            </a:endParaRPr>
          </a:p>
        </p:txBody>
      </p:sp>
      <p:graphicFrame>
        <p:nvGraphicFramePr>
          <p:cNvPr id="5" name="Content Placeholder 4">
            <a:extLst>
              <a:ext uri="{FF2B5EF4-FFF2-40B4-BE49-F238E27FC236}">
                <a16:creationId xmlns:a16="http://schemas.microsoft.com/office/drawing/2014/main" id="{28816283-1AE6-EDBF-58C0-9816972D9FF7}"/>
              </a:ext>
            </a:extLst>
          </p:cNvPr>
          <p:cNvGraphicFramePr>
            <a:graphicFrameLocks noGrp="1"/>
          </p:cNvGraphicFramePr>
          <p:nvPr>
            <p:ph idx="1"/>
            <p:extLst>
              <p:ext uri="{D42A27DB-BD31-4B8C-83A1-F6EECF244321}">
                <p14:modId xmlns:p14="http://schemas.microsoft.com/office/powerpoint/2010/main" val="575443169"/>
              </p:ext>
            </p:extLst>
          </p:nvPr>
        </p:nvGraphicFramePr>
        <p:xfrm>
          <a:off x="0" y="1564640"/>
          <a:ext cx="9144000" cy="521208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419003240"/>
                    </a:ext>
                  </a:extLst>
                </a:gridCol>
                <a:gridCol w="2286000">
                  <a:extLst>
                    <a:ext uri="{9D8B030D-6E8A-4147-A177-3AD203B41FA5}">
                      <a16:colId xmlns:a16="http://schemas.microsoft.com/office/drawing/2014/main" val="3717067304"/>
                    </a:ext>
                  </a:extLst>
                </a:gridCol>
                <a:gridCol w="2286000">
                  <a:extLst>
                    <a:ext uri="{9D8B030D-6E8A-4147-A177-3AD203B41FA5}">
                      <a16:colId xmlns:a16="http://schemas.microsoft.com/office/drawing/2014/main" val="3912792493"/>
                    </a:ext>
                  </a:extLst>
                </a:gridCol>
                <a:gridCol w="2286000">
                  <a:extLst>
                    <a:ext uri="{9D8B030D-6E8A-4147-A177-3AD203B41FA5}">
                      <a16:colId xmlns:a16="http://schemas.microsoft.com/office/drawing/2014/main" val="1900266804"/>
                    </a:ext>
                  </a:extLst>
                </a:gridCol>
              </a:tblGrid>
              <a:tr h="1051031">
                <a:tc>
                  <a:txBody>
                    <a:bodyPr/>
                    <a:lstStyle/>
                    <a:p>
                      <a:pPr algn="ctr"/>
                      <a:r>
                        <a:rPr lang="en-US" sz="2800" b="0" i="0" dirty="0">
                          <a:latin typeface="Gill Sans Light" panose="020B0302020104020203" pitchFamily="34" charset="-79"/>
                          <a:cs typeface="Gill Sans Light" panose="020B0302020104020203" pitchFamily="34" charset="-79"/>
                        </a:rPr>
                        <a:t>Degree of Influence</a:t>
                      </a: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p>
                      <a:pPr algn="ctr"/>
                      <a:r>
                        <a:rPr lang="en-US" sz="2800" b="0" i="0" dirty="0">
                          <a:latin typeface="Gill Sans Light" panose="020B0302020104020203" pitchFamily="34" charset="-79"/>
                          <a:cs typeface="Gill Sans Light" panose="020B0302020104020203" pitchFamily="34" charset="-79"/>
                        </a:rPr>
                        <a:t>Counselor</a:t>
                      </a: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p>
                      <a:pPr algn="ctr"/>
                      <a:r>
                        <a:rPr lang="en-US" sz="2800" b="0" i="0" dirty="0">
                          <a:latin typeface="Gill Sans Light" panose="020B0302020104020203" pitchFamily="34" charset="-79"/>
                          <a:cs typeface="Gill Sans Light" panose="020B0302020104020203" pitchFamily="34" charset="-79"/>
                        </a:rPr>
                        <a:t>Supervisor</a:t>
                      </a: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p>
                      <a:pPr algn="ctr"/>
                      <a:r>
                        <a:rPr lang="en-US" sz="2800" b="0" i="0" dirty="0">
                          <a:latin typeface="Gill Sans Light" panose="020B0302020104020203" pitchFamily="34" charset="-79"/>
                          <a:cs typeface="Gill Sans Light" panose="020B0302020104020203" pitchFamily="34" charset="-79"/>
                        </a:rPr>
                        <a:t>Administrator</a:t>
                      </a:r>
                    </a:p>
                  </a:txBody>
                  <a:tcPr/>
                </a:tc>
                <a:extLst>
                  <a:ext uri="{0D108BD9-81ED-4DB2-BD59-A6C34878D82A}">
                    <a16:rowId xmlns:a16="http://schemas.microsoft.com/office/drawing/2014/main" val="145966215"/>
                  </a:ext>
                </a:extLst>
              </a:tr>
              <a:tr h="737129">
                <a:tc>
                  <a:txBody>
                    <a:bodyPr/>
                    <a:lstStyle/>
                    <a:p>
                      <a:pPr algn="ctr"/>
                      <a:r>
                        <a:rPr lang="en-US" sz="2800" b="0" i="0" dirty="0">
                          <a:latin typeface="Gill Sans Light" panose="020B0302020104020203" pitchFamily="34" charset="-79"/>
                          <a:cs typeface="Gill Sans Light" panose="020B0302020104020203" pitchFamily="34" charset="-79"/>
                        </a:rPr>
                        <a:t>None</a:t>
                      </a:r>
                    </a:p>
                  </a:txBody>
                  <a:tcPr/>
                </a:tc>
                <a:tc>
                  <a:txBody>
                    <a:bodyPr/>
                    <a:lstStyle/>
                    <a:p>
                      <a:pPr algn="ctr"/>
                      <a:r>
                        <a:rPr lang="en-US" sz="2800" b="0" i="0" dirty="0">
                          <a:latin typeface="Gill Sans Light" panose="020B0302020104020203" pitchFamily="34" charset="-79"/>
                          <a:cs typeface="Gill Sans Light" panose="020B0302020104020203" pitchFamily="34" charset="-79"/>
                        </a:rPr>
                        <a:t>9%</a:t>
                      </a:r>
                    </a:p>
                  </a:txBody>
                  <a:tcPr/>
                </a:tc>
                <a:tc>
                  <a:txBody>
                    <a:bodyPr/>
                    <a:lstStyle/>
                    <a:p>
                      <a:pPr algn="ctr"/>
                      <a:r>
                        <a:rPr lang="en-US" sz="2800" b="0" i="0" dirty="0">
                          <a:latin typeface="Gill Sans Light" panose="020B0302020104020203" pitchFamily="34" charset="-79"/>
                          <a:cs typeface="Gill Sans Light" panose="020B0302020104020203" pitchFamily="34" charset="-79"/>
                        </a:rPr>
                        <a:t>15%</a:t>
                      </a:r>
                    </a:p>
                  </a:txBody>
                  <a:tcPr/>
                </a:tc>
                <a:tc>
                  <a:txBody>
                    <a:bodyPr/>
                    <a:lstStyle/>
                    <a:p>
                      <a:pPr algn="ctr"/>
                      <a:r>
                        <a:rPr lang="en-US" sz="2800" b="0" i="0" dirty="0">
                          <a:latin typeface="Gill Sans Light" panose="020B0302020104020203" pitchFamily="34" charset="-79"/>
                          <a:cs typeface="Gill Sans Light" panose="020B0302020104020203" pitchFamily="34" charset="-79"/>
                        </a:rPr>
                        <a:t>18%</a:t>
                      </a:r>
                    </a:p>
                  </a:txBody>
                  <a:tcPr/>
                </a:tc>
                <a:extLst>
                  <a:ext uri="{0D108BD9-81ED-4DB2-BD59-A6C34878D82A}">
                    <a16:rowId xmlns:a16="http://schemas.microsoft.com/office/drawing/2014/main" val="3744195843"/>
                  </a:ext>
                </a:extLst>
              </a:tr>
              <a:tr h="680720">
                <a:tc>
                  <a:txBody>
                    <a:bodyPr/>
                    <a:lstStyle/>
                    <a:p>
                      <a:pPr algn="ctr"/>
                      <a:r>
                        <a:rPr lang="en-US" sz="2800" b="0" i="0" dirty="0">
                          <a:latin typeface="Gill Sans Light" panose="020B0302020104020203" pitchFamily="34" charset="-79"/>
                          <a:cs typeface="Gill Sans Light" panose="020B0302020104020203" pitchFamily="34" charset="-79"/>
                        </a:rPr>
                        <a:t>Minimal  </a:t>
                      </a:r>
                    </a:p>
                  </a:txBody>
                  <a:tcPr/>
                </a:tc>
                <a:tc>
                  <a:txBody>
                    <a:bodyPr/>
                    <a:lstStyle/>
                    <a:p>
                      <a:pPr algn="ctr"/>
                      <a:r>
                        <a:rPr lang="en-US" sz="2800" b="0" i="0" dirty="0">
                          <a:latin typeface="Gill Sans Light" panose="020B0302020104020203" pitchFamily="34" charset="-79"/>
                          <a:cs typeface="Gill Sans Light" panose="020B0302020104020203" pitchFamily="34" charset="-79"/>
                        </a:rPr>
                        <a:t>3%</a:t>
                      </a:r>
                    </a:p>
                  </a:txBody>
                  <a:tcPr/>
                </a:tc>
                <a:tc>
                  <a:txBody>
                    <a:bodyPr/>
                    <a:lstStyle/>
                    <a:p>
                      <a:pPr algn="ctr"/>
                      <a:r>
                        <a:rPr lang="en-US" sz="2800" b="0" i="0" dirty="0">
                          <a:latin typeface="Gill Sans Light" panose="020B0302020104020203" pitchFamily="34" charset="-79"/>
                          <a:cs typeface="Gill Sans Light" panose="020B0302020104020203" pitchFamily="34" charset="-79"/>
                        </a:rPr>
                        <a:t>5%</a:t>
                      </a:r>
                    </a:p>
                  </a:txBody>
                  <a:tcPr/>
                </a:tc>
                <a:tc>
                  <a:txBody>
                    <a:bodyPr/>
                    <a:lstStyle/>
                    <a:p>
                      <a:pPr algn="ctr"/>
                      <a:r>
                        <a:rPr lang="en-US" sz="2800" b="0" i="0" dirty="0">
                          <a:latin typeface="Gill Sans Light" panose="020B0302020104020203" pitchFamily="34" charset="-79"/>
                          <a:cs typeface="Gill Sans Light" panose="020B0302020104020203" pitchFamily="34" charset="-79"/>
                        </a:rPr>
                        <a:t>2%</a:t>
                      </a:r>
                    </a:p>
                  </a:txBody>
                  <a:tcPr/>
                </a:tc>
                <a:extLst>
                  <a:ext uri="{0D108BD9-81ED-4DB2-BD59-A6C34878D82A}">
                    <a16:rowId xmlns:a16="http://schemas.microsoft.com/office/drawing/2014/main" val="1323069424"/>
                  </a:ext>
                </a:extLst>
              </a:tr>
              <a:tr h="802640">
                <a:tc>
                  <a:txBody>
                    <a:bodyPr/>
                    <a:lstStyle/>
                    <a:p>
                      <a:pPr algn="ctr"/>
                      <a:r>
                        <a:rPr lang="en-US" sz="2800" b="0" i="0" dirty="0">
                          <a:latin typeface="Gill Sans Light" panose="020B0302020104020203" pitchFamily="34" charset="-79"/>
                          <a:cs typeface="Gill Sans Light" panose="020B0302020104020203" pitchFamily="34" charset="-79"/>
                        </a:rPr>
                        <a:t>Moderate </a:t>
                      </a:r>
                    </a:p>
                  </a:txBody>
                  <a:tcPr/>
                </a:tc>
                <a:tc>
                  <a:txBody>
                    <a:bodyPr/>
                    <a:lstStyle/>
                    <a:p>
                      <a:pPr algn="ctr"/>
                      <a:r>
                        <a:rPr lang="en-US" sz="2800" b="0" i="0" dirty="0">
                          <a:latin typeface="Gill Sans Light" panose="020B0302020104020203" pitchFamily="34" charset="-79"/>
                          <a:cs typeface="Gill Sans Light" panose="020B0302020104020203" pitchFamily="34" charset="-79"/>
                        </a:rPr>
                        <a:t>12%</a:t>
                      </a:r>
                    </a:p>
                  </a:txBody>
                  <a:tcPr/>
                </a:tc>
                <a:tc>
                  <a:txBody>
                    <a:bodyPr/>
                    <a:lstStyle/>
                    <a:p>
                      <a:pPr algn="ctr"/>
                      <a:r>
                        <a:rPr lang="en-US" sz="2800" b="0" i="0" dirty="0">
                          <a:latin typeface="Gill Sans Light" panose="020B0302020104020203" pitchFamily="34" charset="-79"/>
                          <a:cs typeface="Gill Sans Light" panose="020B0302020104020203" pitchFamily="34" charset="-79"/>
                        </a:rPr>
                        <a:t>7%</a:t>
                      </a:r>
                    </a:p>
                  </a:txBody>
                  <a:tcPr/>
                </a:tc>
                <a:tc>
                  <a:txBody>
                    <a:bodyPr/>
                    <a:lstStyle/>
                    <a:p>
                      <a:pPr algn="ctr"/>
                      <a:r>
                        <a:rPr lang="en-US" sz="2800" b="0" i="0" dirty="0">
                          <a:latin typeface="Gill Sans Light" panose="020B0302020104020203" pitchFamily="34" charset="-79"/>
                          <a:cs typeface="Gill Sans Light" panose="020B0302020104020203" pitchFamily="34" charset="-79"/>
                        </a:rPr>
                        <a:t>21%</a:t>
                      </a:r>
                    </a:p>
                  </a:txBody>
                  <a:tcPr/>
                </a:tc>
                <a:extLst>
                  <a:ext uri="{0D108BD9-81ED-4DB2-BD59-A6C34878D82A}">
                    <a16:rowId xmlns:a16="http://schemas.microsoft.com/office/drawing/2014/main" val="3779176124"/>
                  </a:ext>
                </a:extLst>
              </a:tr>
              <a:tr h="873760">
                <a:tc>
                  <a:txBody>
                    <a:bodyPr/>
                    <a:lstStyle/>
                    <a:p>
                      <a:pPr algn="ctr"/>
                      <a:r>
                        <a:rPr lang="en-US" sz="2800" b="0" i="0" dirty="0">
                          <a:latin typeface="Gill Sans Light" panose="020B0302020104020203" pitchFamily="34" charset="-79"/>
                          <a:cs typeface="Gill Sans Light" panose="020B0302020104020203" pitchFamily="34" charset="-79"/>
                        </a:rPr>
                        <a:t>Significant </a:t>
                      </a:r>
                    </a:p>
                  </a:txBody>
                  <a:tcPr/>
                </a:tc>
                <a:tc>
                  <a:txBody>
                    <a:bodyPr/>
                    <a:lstStyle/>
                    <a:p>
                      <a:pPr algn="ctr"/>
                      <a:r>
                        <a:rPr lang="en-US" sz="2800" b="0" i="0" dirty="0">
                          <a:latin typeface="Gill Sans Light" panose="020B0302020104020203" pitchFamily="34" charset="-79"/>
                          <a:cs typeface="Gill Sans Light" panose="020B0302020104020203" pitchFamily="34" charset="-79"/>
                        </a:rPr>
                        <a:t>18%</a:t>
                      </a:r>
                    </a:p>
                  </a:txBody>
                  <a:tcPr/>
                </a:tc>
                <a:tc>
                  <a:txBody>
                    <a:bodyPr/>
                    <a:lstStyle/>
                    <a:p>
                      <a:pPr algn="ctr"/>
                      <a:r>
                        <a:rPr lang="en-US" sz="2800" b="0" i="0" dirty="0">
                          <a:latin typeface="Gill Sans Light" panose="020B0302020104020203" pitchFamily="34" charset="-79"/>
                          <a:cs typeface="Gill Sans Light" panose="020B0302020104020203" pitchFamily="34" charset="-79"/>
                        </a:rPr>
                        <a:t>14%</a:t>
                      </a:r>
                    </a:p>
                  </a:txBody>
                  <a:tcPr/>
                </a:tc>
                <a:tc>
                  <a:txBody>
                    <a:bodyPr/>
                    <a:lstStyle/>
                    <a:p>
                      <a:pPr algn="ctr"/>
                      <a:r>
                        <a:rPr lang="en-US" sz="2800" b="0" i="0" dirty="0">
                          <a:latin typeface="Gill Sans Light" panose="020B0302020104020203" pitchFamily="34" charset="-79"/>
                          <a:cs typeface="Gill Sans Light" panose="020B0302020104020203" pitchFamily="34" charset="-79"/>
                        </a:rPr>
                        <a:t>12%</a:t>
                      </a:r>
                    </a:p>
                  </a:txBody>
                  <a:tcPr/>
                </a:tc>
                <a:extLst>
                  <a:ext uri="{0D108BD9-81ED-4DB2-BD59-A6C34878D82A}">
                    <a16:rowId xmlns:a16="http://schemas.microsoft.com/office/drawing/2014/main" val="2996780828"/>
                  </a:ext>
                </a:extLst>
              </a:tr>
              <a:tr h="1066800">
                <a:tc>
                  <a:txBody>
                    <a:bodyPr/>
                    <a:lstStyle/>
                    <a:p>
                      <a:pPr algn="ctr"/>
                      <a:r>
                        <a:rPr lang="en-US" sz="2800" b="0" i="0" dirty="0">
                          <a:latin typeface="Gill Sans Light" panose="020B0302020104020203" pitchFamily="34" charset="-79"/>
                          <a:cs typeface="Gill Sans Light" panose="020B0302020104020203" pitchFamily="34" charset="-79"/>
                        </a:rPr>
                        <a:t> Very Significant </a:t>
                      </a: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p>
                      <a:pPr algn="ctr"/>
                      <a:r>
                        <a:rPr lang="en-US" sz="2800" b="0" i="0" dirty="0">
                          <a:latin typeface="Gill Sans Light" panose="020B0302020104020203" pitchFamily="34" charset="-79"/>
                          <a:cs typeface="Gill Sans Light" panose="020B0302020104020203" pitchFamily="34" charset="-79"/>
                        </a:rPr>
                        <a:t>57%</a:t>
                      </a: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p>
                      <a:pPr algn="ctr"/>
                      <a:r>
                        <a:rPr lang="en-US" sz="2800" b="0" i="0" dirty="0">
                          <a:latin typeface="Gill Sans Light" panose="020B0302020104020203" pitchFamily="34" charset="-79"/>
                          <a:cs typeface="Gill Sans Light" panose="020B0302020104020203" pitchFamily="34" charset="-79"/>
                        </a:rPr>
                        <a:t>59%</a:t>
                      </a:r>
                    </a:p>
                  </a:txBody>
                  <a:tcPr/>
                </a:tc>
                <a:tc>
                  <a:txBody>
                    <a:bodyPr/>
                    <a:lstStyle/>
                    <a:p>
                      <a:pPr algn="ctr"/>
                      <a:endParaRPr lang="en-US" sz="2800" b="0" i="0" dirty="0">
                        <a:latin typeface="Gill Sans Light" panose="020B0302020104020203" pitchFamily="34" charset="-79"/>
                        <a:cs typeface="Gill Sans Light" panose="020B0302020104020203" pitchFamily="34" charset="-79"/>
                      </a:endParaRPr>
                    </a:p>
                    <a:p>
                      <a:pPr algn="ctr"/>
                      <a:r>
                        <a:rPr lang="en-US" sz="2800" b="0" i="0" dirty="0">
                          <a:latin typeface="Gill Sans Light" panose="020B0302020104020203" pitchFamily="34" charset="-79"/>
                          <a:cs typeface="Gill Sans Light" panose="020B0302020104020203" pitchFamily="34" charset="-79"/>
                        </a:rPr>
                        <a:t>49%</a:t>
                      </a:r>
                    </a:p>
                  </a:txBody>
                  <a:tcPr/>
                </a:tc>
                <a:extLst>
                  <a:ext uri="{0D108BD9-81ED-4DB2-BD59-A6C34878D82A}">
                    <a16:rowId xmlns:a16="http://schemas.microsoft.com/office/drawing/2014/main" val="2945682487"/>
                  </a:ext>
                </a:extLst>
              </a:tr>
            </a:tbl>
          </a:graphicData>
        </a:graphic>
      </p:graphicFrame>
      <p:sp>
        <p:nvSpPr>
          <p:cNvPr id="4" name="Slide Number Placeholder 3">
            <a:extLst>
              <a:ext uri="{FF2B5EF4-FFF2-40B4-BE49-F238E27FC236}">
                <a16:creationId xmlns:a16="http://schemas.microsoft.com/office/drawing/2014/main" id="{BF0E77D4-D0E5-9CDB-3400-57470DFB9915}"/>
              </a:ext>
            </a:extLst>
          </p:cNvPr>
          <p:cNvSpPr>
            <a:spLocks noGrp="1"/>
          </p:cNvSpPr>
          <p:nvPr>
            <p:ph type="sldNum" sz="quarter" idx="12"/>
          </p:nvPr>
        </p:nvSpPr>
        <p:spPr/>
        <p:txBody>
          <a:bodyPr/>
          <a:lstStyle/>
          <a:p>
            <a:fld id="{7A859DC2-7C2F-984E-B136-C5491C11450A}" type="slidenum">
              <a:rPr lang="en-US" smtClean="0"/>
              <a:pPr/>
              <a:t>34</a:t>
            </a:fld>
            <a:endParaRPr lang="en-US"/>
          </a:p>
        </p:txBody>
      </p:sp>
    </p:spTree>
    <p:extLst>
      <p:ext uri="{BB962C8B-B14F-4D97-AF65-F5344CB8AC3E}">
        <p14:creationId xmlns:p14="http://schemas.microsoft.com/office/powerpoint/2010/main" val="697355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666D-ABAE-6F8E-398C-5A17DA6527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A0BD20-DF16-4B72-49DD-EEB498AFA91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D70572A-A9D3-AD25-0B35-2ACAF4177711}"/>
              </a:ext>
            </a:extLst>
          </p:cNvPr>
          <p:cNvSpPr>
            <a:spLocks noGrp="1"/>
          </p:cNvSpPr>
          <p:nvPr>
            <p:ph type="sldNum" sz="quarter" idx="12"/>
          </p:nvPr>
        </p:nvSpPr>
        <p:spPr/>
        <p:txBody>
          <a:bodyPr/>
          <a:lstStyle/>
          <a:p>
            <a:fld id="{7A859DC2-7C2F-984E-B136-C5491C11450A}" type="slidenum">
              <a:rPr lang="en-US" smtClean="0"/>
              <a:pPr/>
              <a:t>35</a:t>
            </a:fld>
            <a:endParaRPr lang="en-US"/>
          </a:p>
        </p:txBody>
      </p:sp>
      <p:pic>
        <p:nvPicPr>
          <p:cNvPr id="5" name="Picture 4">
            <a:extLst>
              <a:ext uri="{FF2B5EF4-FFF2-40B4-BE49-F238E27FC236}">
                <a16:creationId xmlns:a16="http://schemas.microsoft.com/office/drawing/2014/main" id="{D45E5BEF-03D1-0D44-DC28-6429EF23D6F2}"/>
              </a:ext>
            </a:extLst>
          </p:cNvPr>
          <p:cNvPicPr>
            <a:picLocks noChangeAspect="1"/>
          </p:cNvPicPr>
          <p:nvPr/>
        </p:nvPicPr>
        <p:blipFill>
          <a:blip r:embed="rId3"/>
          <a:stretch>
            <a:fillRect/>
          </a:stretch>
        </p:blipFill>
        <p:spPr>
          <a:xfrm>
            <a:off x="457200" y="952500"/>
            <a:ext cx="8140700" cy="5622036"/>
          </a:xfrm>
          <a:prstGeom prst="rect">
            <a:avLst/>
          </a:prstGeom>
        </p:spPr>
      </p:pic>
    </p:spTree>
    <p:extLst>
      <p:ext uri="{BB962C8B-B14F-4D97-AF65-F5344CB8AC3E}">
        <p14:creationId xmlns:p14="http://schemas.microsoft.com/office/powerpoint/2010/main" val="3092168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94" y="368031"/>
            <a:ext cx="8705242" cy="1524269"/>
          </a:xfrm>
        </p:spPr>
        <p:txBody>
          <a:bodyPr>
            <a:noAutofit/>
          </a:bodyPr>
          <a:lstStyle/>
          <a:p>
            <a:r>
              <a:rPr lang="en-US" sz="3000" u="sng" dirty="0">
                <a:solidFill>
                  <a:schemeClr val="tx1"/>
                </a:solidFill>
                <a:latin typeface="Gill Sans Light"/>
              </a:rPr>
              <a:t>Recruitment Barriers and What’s Been Done:</a:t>
            </a:r>
            <a:endParaRPr lang="en-US" sz="3000" dirty="0"/>
          </a:p>
        </p:txBody>
      </p:sp>
      <p:sp>
        <p:nvSpPr>
          <p:cNvPr id="3" name="Content Placeholder 2"/>
          <p:cNvSpPr>
            <a:spLocks noGrp="1"/>
          </p:cNvSpPr>
          <p:nvPr>
            <p:ph idx="1"/>
          </p:nvPr>
        </p:nvSpPr>
        <p:spPr>
          <a:xfrm>
            <a:off x="231494" y="1892300"/>
            <a:ext cx="8705242" cy="4682237"/>
          </a:xfrm>
        </p:spPr>
        <p:txBody>
          <a:bodyPr>
            <a:normAutofit/>
          </a:bodyPr>
          <a:lstStyle/>
          <a:p>
            <a:pPr marL="109728" indent="0">
              <a:buNone/>
            </a:pPr>
            <a:r>
              <a:rPr lang="en-US" dirty="0">
                <a:latin typeface="Gill Sans Light"/>
              </a:rPr>
              <a:t>• Insufficient number of qualified applicants </a:t>
            </a:r>
          </a:p>
          <a:p>
            <a:pPr marL="109728" indent="0">
              <a:buNone/>
            </a:pPr>
            <a:r>
              <a:rPr lang="en-US" dirty="0">
                <a:latin typeface="Gill Sans Light"/>
              </a:rPr>
              <a:t>   - Hire at baccalaureate level</a:t>
            </a:r>
          </a:p>
          <a:p>
            <a:pPr marL="109728" indent="0">
              <a:buNone/>
            </a:pPr>
            <a:r>
              <a:rPr lang="en-US" dirty="0">
                <a:latin typeface="Gill Sans Light"/>
              </a:rPr>
              <a:t>   - Expand beyond RC graduate programs </a:t>
            </a:r>
          </a:p>
          <a:p>
            <a:pPr marL="109728" indent="0">
              <a:buNone/>
            </a:pPr>
            <a:endParaRPr lang="en-US" dirty="0">
              <a:latin typeface="Gill Sans Light"/>
            </a:endParaRPr>
          </a:p>
          <a:p>
            <a:pPr marL="109728" indent="0">
              <a:buNone/>
            </a:pPr>
            <a:r>
              <a:rPr lang="en-US" dirty="0">
                <a:latin typeface="Gill Sans Light"/>
              </a:rPr>
              <a:t>• Low salary </a:t>
            </a:r>
          </a:p>
          <a:p>
            <a:pPr marL="109728" indent="0">
              <a:buNone/>
            </a:pPr>
            <a:r>
              <a:rPr lang="en-US" dirty="0">
                <a:latin typeface="Gill Sans Light"/>
              </a:rPr>
              <a:t>   - Work toward increasing salary (</a:t>
            </a:r>
            <a:r>
              <a:rPr lang="en-US" dirty="0" err="1">
                <a:latin typeface="Gill Sans Light"/>
              </a:rPr>
              <a:t>e.g</a:t>
            </a:r>
            <a:r>
              <a:rPr lang="en-US" dirty="0">
                <a:latin typeface="Gill Sans Light"/>
              </a:rPr>
              <a:t>, KY, NC)</a:t>
            </a:r>
          </a:p>
          <a:p>
            <a:pPr marL="109728" indent="0">
              <a:buNone/>
            </a:pPr>
            <a:endParaRPr lang="en-US" dirty="0">
              <a:latin typeface="Gill Sans Light"/>
            </a:endParaRPr>
          </a:p>
          <a:p>
            <a:pPr marL="109728" indent="0">
              <a:buNone/>
            </a:pPr>
            <a:r>
              <a:rPr lang="en-US" dirty="0">
                <a:latin typeface="Gill Sans Light"/>
              </a:rPr>
              <a:t>• Hiring decision takes too long </a:t>
            </a:r>
          </a:p>
          <a:p>
            <a:pPr marL="109728" indent="0">
              <a:buNone/>
            </a:pPr>
            <a:r>
              <a:rPr lang="en-US" dirty="0">
                <a:latin typeface="Gill Sans Light"/>
              </a:rPr>
              <a:t>   - Work with HR and continually monitor </a:t>
            </a:r>
          </a:p>
          <a:p>
            <a:pPr marL="109728" indent="0">
              <a:buNone/>
            </a:pPr>
            <a:endParaRPr lang="en-US" dirty="0">
              <a:solidFill>
                <a:schemeClr val="tx1"/>
              </a:solidFill>
              <a:latin typeface="Gill Sans Light"/>
            </a:endParaRPr>
          </a:p>
          <a:p>
            <a:pPr marL="109728" indent="0">
              <a:buNone/>
            </a:pPr>
            <a:endParaRPr lang="en-US" dirty="0"/>
          </a:p>
        </p:txBody>
      </p:sp>
      <p:sp>
        <p:nvSpPr>
          <p:cNvPr id="4" name="Slide Number Placeholder 3"/>
          <p:cNvSpPr>
            <a:spLocks noGrp="1"/>
          </p:cNvSpPr>
          <p:nvPr>
            <p:ph type="sldNum" sz="quarter" idx="12"/>
          </p:nvPr>
        </p:nvSpPr>
        <p:spPr/>
        <p:txBody>
          <a:bodyPr/>
          <a:lstStyle/>
          <a:p>
            <a:fld id="{7A859DC2-7C2F-984E-B136-C5491C11450A}" type="slidenum">
              <a:rPr lang="en-US" smtClean="0"/>
              <a:pPr/>
              <a:t>36</a:t>
            </a:fld>
            <a:endParaRPr lang="en-US"/>
          </a:p>
        </p:txBody>
      </p:sp>
    </p:spTree>
    <p:extLst>
      <p:ext uri="{BB962C8B-B14F-4D97-AF65-F5344CB8AC3E}">
        <p14:creationId xmlns:p14="http://schemas.microsoft.com/office/powerpoint/2010/main" val="252741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5885-BCFC-B50B-FBC2-A5B029755635}"/>
              </a:ext>
            </a:extLst>
          </p:cNvPr>
          <p:cNvSpPr>
            <a:spLocks noGrp="1"/>
          </p:cNvSpPr>
          <p:nvPr>
            <p:ph type="title"/>
          </p:nvPr>
        </p:nvSpPr>
        <p:spPr>
          <a:xfrm>
            <a:off x="457200" y="676894"/>
            <a:ext cx="8229600" cy="926275"/>
          </a:xfrm>
        </p:spPr>
        <p:txBody>
          <a:bodyPr/>
          <a:lstStyle/>
          <a:p>
            <a:r>
              <a:rPr lang="en-US" u="sng" dirty="0">
                <a:latin typeface="Gill Sans Light" panose="020B0302020104020203" pitchFamily="34" charset="-79"/>
                <a:cs typeface="Gill Sans Light" panose="020B0302020104020203" pitchFamily="34" charset="-79"/>
              </a:rPr>
              <a:t>Central Question for Next Slide</a:t>
            </a:r>
          </a:p>
        </p:txBody>
      </p:sp>
      <p:sp>
        <p:nvSpPr>
          <p:cNvPr id="3" name="Content Placeholder 2">
            <a:extLst>
              <a:ext uri="{FF2B5EF4-FFF2-40B4-BE49-F238E27FC236}">
                <a16:creationId xmlns:a16="http://schemas.microsoft.com/office/drawing/2014/main" id="{5857ED47-CDD9-F08F-780C-3D5350BA0663}"/>
              </a:ext>
            </a:extLst>
          </p:cNvPr>
          <p:cNvSpPr>
            <a:spLocks noGrp="1"/>
          </p:cNvSpPr>
          <p:nvPr>
            <p:ph sz="half" idx="1"/>
          </p:nvPr>
        </p:nvSpPr>
        <p:spPr>
          <a:xfrm>
            <a:off x="457200" y="1912032"/>
            <a:ext cx="4292600" cy="4863356"/>
          </a:xfrm>
        </p:spPr>
        <p:txBody>
          <a:bodyPr>
            <a:normAutofit/>
          </a:bodyPr>
          <a:lstStyle/>
          <a:p>
            <a:pPr marL="109728" indent="0">
              <a:buNone/>
            </a:pPr>
            <a:r>
              <a:rPr lang="en-US" sz="3600" dirty="0">
                <a:latin typeface="Gill Sans Light"/>
              </a:rPr>
              <a:t>Which OCS support which is designed to benefit </a:t>
            </a:r>
            <a:r>
              <a:rPr lang="en-US" sz="3600" b="1" u="sng" dirty="0">
                <a:latin typeface="Gill Sans Light"/>
              </a:rPr>
              <a:t>both</a:t>
            </a:r>
            <a:r>
              <a:rPr lang="en-US" sz="3600" dirty="0">
                <a:latin typeface="Gill Sans Light"/>
              </a:rPr>
              <a:t> employee and organization are within agency control?</a:t>
            </a:r>
            <a:endParaRPr lang="en-US" sz="3600" dirty="0">
              <a:solidFill>
                <a:schemeClr val="tx1"/>
              </a:solidFill>
              <a:latin typeface="Gill Sans Light"/>
            </a:endParaRPr>
          </a:p>
          <a:p>
            <a:pPr marL="109728" indent="0">
              <a:buNone/>
            </a:pPr>
            <a:endParaRPr lang="en-US" dirty="0"/>
          </a:p>
        </p:txBody>
      </p:sp>
      <p:sp>
        <p:nvSpPr>
          <p:cNvPr id="5" name="Slide Number Placeholder 4">
            <a:extLst>
              <a:ext uri="{FF2B5EF4-FFF2-40B4-BE49-F238E27FC236}">
                <a16:creationId xmlns:a16="http://schemas.microsoft.com/office/drawing/2014/main" id="{6E13C1F8-0A0B-3F08-7FEA-F68B7BF16F89}"/>
              </a:ext>
            </a:extLst>
          </p:cNvPr>
          <p:cNvSpPr>
            <a:spLocks noGrp="1"/>
          </p:cNvSpPr>
          <p:nvPr>
            <p:ph type="sldNum" sz="quarter" idx="12"/>
          </p:nvPr>
        </p:nvSpPr>
        <p:spPr/>
        <p:txBody>
          <a:bodyPr/>
          <a:lstStyle/>
          <a:p>
            <a:fld id="{7A859DC2-7C2F-984E-B136-C5491C11450A}" type="slidenum">
              <a:rPr lang="en-US" smtClean="0"/>
              <a:pPr/>
              <a:t>37</a:t>
            </a:fld>
            <a:endParaRPr lang="en-US"/>
          </a:p>
        </p:txBody>
      </p:sp>
      <p:pic>
        <p:nvPicPr>
          <p:cNvPr id="6" name="Picture 5">
            <a:extLst>
              <a:ext uri="{FF2B5EF4-FFF2-40B4-BE49-F238E27FC236}">
                <a16:creationId xmlns:a16="http://schemas.microsoft.com/office/drawing/2014/main" id="{CD181C42-CB30-7775-A4B7-D4F5E2865BAB}"/>
              </a:ext>
            </a:extLst>
          </p:cNvPr>
          <p:cNvPicPr>
            <a:picLocks noChangeAspect="1"/>
          </p:cNvPicPr>
          <p:nvPr/>
        </p:nvPicPr>
        <p:blipFill>
          <a:blip r:embed="rId3"/>
          <a:stretch>
            <a:fillRect/>
          </a:stretch>
        </p:blipFill>
        <p:spPr>
          <a:xfrm>
            <a:off x="4648200" y="2249424"/>
            <a:ext cx="4495800" cy="4020748"/>
          </a:xfrm>
          <a:prstGeom prst="rect">
            <a:avLst/>
          </a:prstGeom>
        </p:spPr>
      </p:pic>
    </p:spTree>
    <p:extLst>
      <p:ext uri="{BB962C8B-B14F-4D97-AF65-F5344CB8AC3E}">
        <p14:creationId xmlns:p14="http://schemas.microsoft.com/office/powerpoint/2010/main" val="461853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2194C-8004-930B-F0A1-E816A589DC84}"/>
              </a:ext>
            </a:extLst>
          </p:cNvPr>
          <p:cNvSpPr>
            <a:spLocks noGrp="1"/>
          </p:cNvSpPr>
          <p:nvPr>
            <p:ph type="title"/>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FDCFABDB-EC5D-70C7-9821-18A8110DD7B0}"/>
              </a:ext>
            </a:extLst>
          </p:cNvPr>
          <p:cNvGraphicFramePr>
            <a:graphicFrameLocks noGrp="1"/>
          </p:cNvGraphicFramePr>
          <p:nvPr>
            <p:ph idx="1"/>
            <p:extLst>
              <p:ext uri="{D42A27DB-BD31-4B8C-83A1-F6EECF244321}">
                <p14:modId xmlns:p14="http://schemas.microsoft.com/office/powerpoint/2010/main" val="937231962"/>
              </p:ext>
            </p:extLst>
          </p:nvPr>
        </p:nvGraphicFramePr>
        <p:xfrm>
          <a:off x="0" y="0"/>
          <a:ext cx="9144000" cy="6855728"/>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711736834"/>
                    </a:ext>
                  </a:extLst>
                </a:gridCol>
                <a:gridCol w="1524000">
                  <a:extLst>
                    <a:ext uri="{9D8B030D-6E8A-4147-A177-3AD203B41FA5}">
                      <a16:colId xmlns:a16="http://schemas.microsoft.com/office/drawing/2014/main" val="887921850"/>
                    </a:ext>
                  </a:extLst>
                </a:gridCol>
                <a:gridCol w="1524000">
                  <a:extLst>
                    <a:ext uri="{9D8B030D-6E8A-4147-A177-3AD203B41FA5}">
                      <a16:colId xmlns:a16="http://schemas.microsoft.com/office/drawing/2014/main" val="3118942054"/>
                    </a:ext>
                  </a:extLst>
                </a:gridCol>
                <a:gridCol w="2072640">
                  <a:extLst>
                    <a:ext uri="{9D8B030D-6E8A-4147-A177-3AD203B41FA5}">
                      <a16:colId xmlns:a16="http://schemas.microsoft.com/office/drawing/2014/main" val="3153230574"/>
                    </a:ext>
                  </a:extLst>
                </a:gridCol>
              </a:tblGrid>
              <a:tr h="514360">
                <a:tc>
                  <a:txBody>
                    <a:bodyPr/>
                    <a:lstStyle/>
                    <a:p>
                      <a:pPr algn="ctr"/>
                      <a:r>
                        <a:rPr lang="en-US" sz="2400" b="0" i="0" u="sng" dirty="0">
                          <a:latin typeface="Gill Sans Light" panose="020B0302020104020203" pitchFamily="34" charset="-79"/>
                          <a:cs typeface="Gill Sans Light" panose="020B0302020104020203" pitchFamily="34" charset="-79"/>
                        </a:rPr>
                        <a:t>OCS Item Mean Ranking</a:t>
                      </a:r>
                    </a:p>
                  </a:txBody>
                  <a:tcPr/>
                </a:tc>
                <a:tc>
                  <a:txBody>
                    <a:bodyPr/>
                    <a:lstStyle/>
                    <a:p>
                      <a:pPr algn="ctr"/>
                      <a:r>
                        <a:rPr lang="en-US" sz="2400" b="0" i="0" u="sng" dirty="0">
                          <a:latin typeface="Gill Sans Light" panose="020B0302020104020203" pitchFamily="34" charset="-79"/>
                          <a:cs typeface="Gill Sans Light" panose="020B0302020104020203" pitchFamily="34" charset="-79"/>
                        </a:rPr>
                        <a:t>Counselor</a:t>
                      </a:r>
                      <a:endParaRPr lang="en-US" sz="2400" b="0" i="0" dirty="0">
                        <a:latin typeface="Gill Sans Light" panose="020B0302020104020203" pitchFamily="34" charset="-79"/>
                        <a:cs typeface="Gill Sans Light" panose="020B0302020104020203" pitchFamily="34" charset="-79"/>
                      </a:endParaRPr>
                    </a:p>
                  </a:txBody>
                  <a:tcPr/>
                </a:tc>
                <a:tc>
                  <a:txBody>
                    <a:bodyPr/>
                    <a:lstStyle/>
                    <a:p>
                      <a:pPr algn="ctr"/>
                      <a:r>
                        <a:rPr lang="en-US" sz="2400" b="0" i="0" u="sng" dirty="0">
                          <a:latin typeface="Gill Sans Light" panose="020B0302020104020203" pitchFamily="34" charset="-79"/>
                          <a:cs typeface="Gill Sans Light" panose="020B0302020104020203" pitchFamily="34" charset="-79"/>
                        </a:rPr>
                        <a:t>Supervisor</a:t>
                      </a:r>
                    </a:p>
                  </a:txBody>
                  <a:tcPr/>
                </a:tc>
                <a:tc>
                  <a:txBody>
                    <a:bodyPr/>
                    <a:lstStyle/>
                    <a:p>
                      <a:pPr algn="ctr"/>
                      <a:r>
                        <a:rPr lang="en-US" sz="2400" b="0" i="0" u="sng" dirty="0">
                          <a:latin typeface="Gill Sans Light" panose="020B0302020104020203" pitchFamily="34" charset="-79"/>
                          <a:cs typeface="Gill Sans Light" panose="020B0302020104020203" pitchFamily="34" charset="-79"/>
                        </a:rPr>
                        <a:t>Administrator</a:t>
                      </a:r>
                    </a:p>
                  </a:txBody>
                  <a:tcPr/>
                </a:tc>
                <a:extLst>
                  <a:ext uri="{0D108BD9-81ED-4DB2-BD59-A6C34878D82A}">
                    <a16:rowId xmlns:a16="http://schemas.microsoft.com/office/drawing/2014/main" val="3286950186"/>
                  </a:ext>
                </a:extLst>
              </a:tr>
              <a:tr h="514360">
                <a:tc>
                  <a:txBody>
                    <a:bodyPr/>
                    <a:lstStyle/>
                    <a:p>
                      <a:pPr algn="ctr"/>
                      <a:r>
                        <a:rPr lang="en-US" sz="2400" b="0" i="0" dirty="0">
                          <a:latin typeface="Gill Sans Light" panose="020B0302020104020203" pitchFamily="34" charset="-79"/>
                          <a:cs typeface="Gill Sans Light" panose="020B0302020104020203" pitchFamily="34" charset="-79"/>
                        </a:rPr>
                        <a:t>Telecommuting</a:t>
                      </a:r>
                    </a:p>
                  </a:txBody>
                  <a:tcPr/>
                </a:tc>
                <a:tc>
                  <a:txBody>
                    <a:bodyPr/>
                    <a:lstStyle/>
                    <a:p>
                      <a:pPr algn="ctr"/>
                      <a:r>
                        <a:rPr lang="en-US" sz="2400" b="0" i="0" dirty="0">
                          <a:latin typeface="Gill Sans Light" panose="020B0302020104020203" pitchFamily="34" charset="-79"/>
                          <a:cs typeface="Gill Sans Light" panose="020B0302020104020203" pitchFamily="34" charset="-79"/>
                        </a:rPr>
                        <a:t>1</a:t>
                      </a:r>
                    </a:p>
                  </a:txBody>
                  <a:tcPr/>
                </a:tc>
                <a:tc>
                  <a:txBody>
                    <a:bodyPr/>
                    <a:lstStyle/>
                    <a:p>
                      <a:pPr algn="ctr"/>
                      <a:r>
                        <a:rPr lang="en-US" sz="2400" b="0" i="0" dirty="0">
                          <a:latin typeface="Gill Sans Light" panose="020B0302020104020203" pitchFamily="34" charset="-79"/>
                          <a:cs typeface="Gill Sans Light" panose="020B0302020104020203" pitchFamily="34" charset="-79"/>
                        </a:rPr>
                        <a:t>3</a:t>
                      </a:r>
                    </a:p>
                  </a:txBody>
                  <a:tcPr/>
                </a:tc>
                <a:tc>
                  <a:txBody>
                    <a:bodyPr/>
                    <a:lstStyle/>
                    <a:p>
                      <a:pPr algn="ctr"/>
                      <a:r>
                        <a:rPr lang="en-US" sz="2400" b="0" i="0" dirty="0">
                          <a:latin typeface="Gill Sans Light" panose="020B0302020104020203" pitchFamily="34" charset="-79"/>
                          <a:cs typeface="Gill Sans Light" panose="020B0302020104020203" pitchFamily="34" charset="-79"/>
                        </a:rPr>
                        <a:t>2</a:t>
                      </a:r>
                    </a:p>
                  </a:txBody>
                  <a:tcPr/>
                </a:tc>
                <a:extLst>
                  <a:ext uri="{0D108BD9-81ED-4DB2-BD59-A6C34878D82A}">
                    <a16:rowId xmlns:a16="http://schemas.microsoft.com/office/drawing/2014/main" val="2596017023"/>
                  </a:ext>
                </a:extLst>
              </a:tr>
              <a:tr h="514360">
                <a:tc>
                  <a:txBody>
                    <a:bodyPr/>
                    <a:lstStyle/>
                    <a:p>
                      <a:pPr algn="ctr"/>
                      <a:r>
                        <a:rPr lang="en-US" sz="2400" b="0" i="0" dirty="0">
                          <a:latin typeface="Gill Sans Light" panose="020B0302020104020203" pitchFamily="34" charset="-79"/>
                          <a:cs typeface="Gill Sans Light" panose="020B0302020104020203" pitchFamily="34" charset="-79"/>
                        </a:rPr>
                        <a:t>Flexible Work Hours</a:t>
                      </a:r>
                    </a:p>
                  </a:txBody>
                  <a:tcPr/>
                </a:tc>
                <a:tc>
                  <a:txBody>
                    <a:bodyPr/>
                    <a:lstStyle/>
                    <a:p>
                      <a:pPr algn="ctr"/>
                      <a:r>
                        <a:rPr lang="en-US" sz="2400" b="0" i="0" dirty="0">
                          <a:latin typeface="Gill Sans Light" panose="020B0302020104020203" pitchFamily="34" charset="-79"/>
                          <a:cs typeface="Gill Sans Light" panose="020B0302020104020203" pitchFamily="34" charset="-79"/>
                        </a:rPr>
                        <a:t>2</a:t>
                      </a:r>
                    </a:p>
                  </a:txBody>
                  <a:tcPr/>
                </a:tc>
                <a:tc>
                  <a:txBody>
                    <a:bodyPr/>
                    <a:lstStyle/>
                    <a:p>
                      <a:pPr algn="ctr"/>
                      <a:r>
                        <a:rPr lang="en-US" sz="2400" b="0" i="0" dirty="0">
                          <a:latin typeface="Gill Sans Light" panose="020B0302020104020203" pitchFamily="34" charset="-79"/>
                          <a:cs typeface="Gill Sans Light" panose="020B0302020104020203" pitchFamily="34" charset="-79"/>
                        </a:rPr>
                        <a:t>2</a:t>
                      </a:r>
                    </a:p>
                  </a:txBody>
                  <a:tcPr/>
                </a:tc>
                <a:tc>
                  <a:txBody>
                    <a:bodyPr/>
                    <a:lstStyle/>
                    <a:p>
                      <a:pPr algn="ctr"/>
                      <a:r>
                        <a:rPr lang="en-US" sz="2400" b="0" i="0" dirty="0">
                          <a:latin typeface="Gill Sans Light" panose="020B0302020104020203" pitchFamily="34" charset="-79"/>
                          <a:cs typeface="Gill Sans Light" panose="020B0302020104020203" pitchFamily="34" charset="-79"/>
                        </a:rPr>
                        <a:t>1</a:t>
                      </a:r>
                    </a:p>
                  </a:txBody>
                  <a:tcPr/>
                </a:tc>
                <a:extLst>
                  <a:ext uri="{0D108BD9-81ED-4DB2-BD59-A6C34878D82A}">
                    <a16:rowId xmlns:a16="http://schemas.microsoft.com/office/drawing/2014/main" val="978294840"/>
                  </a:ext>
                </a:extLst>
              </a:tr>
              <a:tr h="514360">
                <a:tc>
                  <a:txBody>
                    <a:bodyPr/>
                    <a:lstStyle/>
                    <a:p>
                      <a:pPr algn="ctr"/>
                      <a:r>
                        <a:rPr lang="en-US" sz="2400" b="0" i="0" dirty="0">
                          <a:latin typeface="Gill Sans Light" panose="020B0302020104020203" pitchFamily="34" charset="-79"/>
                          <a:cs typeface="Gill Sans Light" panose="020B0302020104020203" pitchFamily="34" charset="-79"/>
                        </a:rPr>
                        <a:t>Employee Benefits</a:t>
                      </a:r>
                    </a:p>
                  </a:txBody>
                  <a:tcPr/>
                </a:tc>
                <a:tc>
                  <a:txBody>
                    <a:bodyPr/>
                    <a:lstStyle/>
                    <a:p>
                      <a:pPr algn="ctr"/>
                      <a:r>
                        <a:rPr lang="en-US" sz="2400" b="0" i="0" dirty="0">
                          <a:latin typeface="Gill Sans Light" panose="020B0302020104020203" pitchFamily="34" charset="-79"/>
                          <a:cs typeface="Gill Sans Light" panose="020B0302020104020203" pitchFamily="34" charset="-79"/>
                        </a:rPr>
                        <a:t>3</a:t>
                      </a:r>
                    </a:p>
                  </a:txBody>
                  <a:tcPr/>
                </a:tc>
                <a:tc>
                  <a:txBody>
                    <a:bodyPr/>
                    <a:lstStyle/>
                    <a:p>
                      <a:pPr algn="ctr"/>
                      <a:r>
                        <a:rPr lang="en-US" sz="2400" b="0" i="0" dirty="0">
                          <a:latin typeface="Gill Sans Light" panose="020B0302020104020203" pitchFamily="34" charset="-79"/>
                          <a:cs typeface="Gill Sans Light" panose="020B0302020104020203" pitchFamily="34" charset="-79"/>
                        </a:rPr>
                        <a:t>1</a:t>
                      </a:r>
                    </a:p>
                  </a:txBody>
                  <a:tcPr/>
                </a:tc>
                <a:tc>
                  <a:txBody>
                    <a:bodyPr/>
                    <a:lstStyle/>
                    <a:p>
                      <a:pPr algn="ctr"/>
                      <a:r>
                        <a:rPr lang="en-US" sz="2400" b="0" i="0" dirty="0">
                          <a:latin typeface="Gill Sans Light" panose="020B0302020104020203" pitchFamily="34" charset="-79"/>
                          <a:cs typeface="Gill Sans Light" panose="020B0302020104020203" pitchFamily="34" charset="-79"/>
                        </a:rPr>
                        <a:t>3</a:t>
                      </a:r>
                    </a:p>
                  </a:txBody>
                  <a:tcPr/>
                </a:tc>
                <a:extLst>
                  <a:ext uri="{0D108BD9-81ED-4DB2-BD59-A6C34878D82A}">
                    <a16:rowId xmlns:a16="http://schemas.microsoft.com/office/drawing/2014/main" val="1696828602"/>
                  </a:ext>
                </a:extLst>
              </a:tr>
              <a:tr h="514360">
                <a:tc>
                  <a:txBody>
                    <a:bodyPr/>
                    <a:lstStyle/>
                    <a:p>
                      <a:pPr algn="ctr"/>
                      <a:r>
                        <a:rPr lang="en-US" sz="2400" b="0" i="0" dirty="0">
                          <a:latin typeface="Gill Sans Light" panose="020B0302020104020203" pitchFamily="34" charset="-79"/>
                          <a:cs typeface="Gill Sans Light" panose="020B0302020104020203" pitchFamily="34" charset="-79"/>
                        </a:rPr>
                        <a:t>Compensation</a:t>
                      </a:r>
                    </a:p>
                  </a:txBody>
                  <a:tcPr/>
                </a:tc>
                <a:tc>
                  <a:txBody>
                    <a:bodyPr/>
                    <a:lstStyle/>
                    <a:p>
                      <a:pPr algn="ctr"/>
                      <a:r>
                        <a:rPr lang="en-US" sz="2400" b="0" i="0" dirty="0">
                          <a:latin typeface="Gill Sans Light" panose="020B0302020104020203" pitchFamily="34" charset="-79"/>
                          <a:cs typeface="Gill Sans Light" panose="020B0302020104020203" pitchFamily="34" charset="-79"/>
                        </a:rPr>
                        <a:t>4</a:t>
                      </a:r>
                    </a:p>
                  </a:txBody>
                  <a:tcPr/>
                </a:tc>
                <a:tc>
                  <a:txBody>
                    <a:bodyPr/>
                    <a:lstStyle/>
                    <a:p>
                      <a:pPr algn="ctr"/>
                      <a:r>
                        <a:rPr lang="en-US" sz="2400" b="0" i="0" dirty="0">
                          <a:latin typeface="Gill Sans Light" panose="020B0302020104020203" pitchFamily="34" charset="-79"/>
                          <a:cs typeface="Gill Sans Light" panose="020B0302020104020203" pitchFamily="34" charset="-79"/>
                        </a:rPr>
                        <a:t>4</a:t>
                      </a:r>
                    </a:p>
                  </a:txBody>
                  <a:tcPr/>
                </a:tc>
                <a:tc>
                  <a:txBody>
                    <a:bodyPr/>
                    <a:lstStyle/>
                    <a:p>
                      <a:pPr algn="ctr"/>
                      <a:r>
                        <a:rPr lang="en-US" sz="2400" b="0" i="0" dirty="0">
                          <a:latin typeface="Gill Sans Light" panose="020B0302020104020203" pitchFamily="34" charset="-79"/>
                          <a:cs typeface="Gill Sans Light" panose="020B0302020104020203" pitchFamily="34" charset="-79"/>
                        </a:rPr>
                        <a:t>4</a:t>
                      </a:r>
                    </a:p>
                  </a:txBody>
                  <a:tcPr/>
                </a:tc>
                <a:extLst>
                  <a:ext uri="{0D108BD9-81ED-4DB2-BD59-A6C34878D82A}">
                    <a16:rowId xmlns:a16="http://schemas.microsoft.com/office/drawing/2014/main" val="4209063831"/>
                  </a:ext>
                </a:extLst>
              </a:tr>
              <a:tr h="636415">
                <a:tc>
                  <a:txBody>
                    <a:bodyPr/>
                    <a:lstStyle/>
                    <a:p>
                      <a:pPr algn="ctr"/>
                      <a:r>
                        <a:rPr lang="en-US" sz="2400" b="0" i="0" dirty="0">
                          <a:latin typeface="Gill Sans Light" panose="020B0302020104020203" pitchFamily="34" charset="-79"/>
                          <a:cs typeface="Gill Sans Light" panose="020B0302020104020203" pitchFamily="34" charset="-79"/>
                        </a:rPr>
                        <a:t>Training and Development</a:t>
                      </a:r>
                    </a:p>
                  </a:txBody>
                  <a:tcPr/>
                </a:tc>
                <a:tc>
                  <a:txBody>
                    <a:bodyPr/>
                    <a:lstStyle/>
                    <a:p>
                      <a:pPr algn="ctr"/>
                      <a:r>
                        <a:rPr lang="en-US" sz="2400" b="0" i="0" dirty="0">
                          <a:latin typeface="Gill Sans Light" panose="020B0302020104020203" pitchFamily="34" charset="-79"/>
                          <a:cs typeface="Gill Sans Light" panose="020B0302020104020203" pitchFamily="34" charset="-79"/>
                        </a:rPr>
                        <a:t>5</a:t>
                      </a:r>
                    </a:p>
                  </a:txBody>
                  <a:tcPr/>
                </a:tc>
                <a:tc>
                  <a:txBody>
                    <a:bodyPr/>
                    <a:lstStyle/>
                    <a:p>
                      <a:pPr algn="ctr"/>
                      <a:r>
                        <a:rPr lang="en-US" sz="2400" b="0" i="0" dirty="0">
                          <a:latin typeface="Gill Sans Light" panose="020B0302020104020203" pitchFamily="34" charset="-79"/>
                          <a:cs typeface="Gill Sans Light" panose="020B0302020104020203" pitchFamily="34" charset="-79"/>
                        </a:rPr>
                        <a:t>5</a:t>
                      </a:r>
                    </a:p>
                  </a:txBody>
                  <a:tcPr/>
                </a:tc>
                <a:tc>
                  <a:txBody>
                    <a:bodyPr/>
                    <a:lstStyle/>
                    <a:p>
                      <a:pPr algn="ctr"/>
                      <a:r>
                        <a:rPr lang="en-US" sz="2400" b="0" i="0" dirty="0">
                          <a:latin typeface="Gill Sans Light" panose="020B0302020104020203" pitchFamily="34" charset="-79"/>
                          <a:cs typeface="Gill Sans Light" panose="020B0302020104020203" pitchFamily="34" charset="-79"/>
                        </a:rPr>
                        <a:t>5</a:t>
                      </a:r>
                    </a:p>
                  </a:txBody>
                  <a:tcPr/>
                </a:tc>
                <a:extLst>
                  <a:ext uri="{0D108BD9-81ED-4DB2-BD59-A6C34878D82A}">
                    <a16:rowId xmlns:a16="http://schemas.microsoft.com/office/drawing/2014/main" val="2107435318"/>
                  </a:ext>
                </a:extLst>
              </a:tr>
              <a:tr h="606779">
                <a:tc>
                  <a:txBody>
                    <a:bodyPr/>
                    <a:lstStyle/>
                    <a:p>
                      <a:pPr algn="ctr"/>
                      <a:r>
                        <a:rPr lang="en-US" sz="2400" b="0" i="0" dirty="0">
                          <a:solidFill>
                            <a:srgbClr val="FF0000"/>
                          </a:solidFill>
                          <a:latin typeface="Gill Sans Light" panose="020B0302020104020203" pitchFamily="34" charset="-79"/>
                          <a:cs typeface="Gill Sans Light" panose="020B0302020104020203" pitchFamily="34" charset="-79"/>
                        </a:rPr>
                        <a:t>Employee Orientation Program</a:t>
                      </a:r>
                    </a:p>
                  </a:txBody>
                  <a:tcPr/>
                </a:tc>
                <a:tc>
                  <a:txBody>
                    <a:bodyPr/>
                    <a:lstStyle/>
                    <a:p>
                      <a:pPr algn="ctr"/>
                      <a:r>
                        <a:rPr lang="en-US" sz="2400" b="0" i="0" dirty="0">
                          <a:latin typeface="Gill Sans Light" panose="020B0302020104020203" pitchFamily="34" charset="-79"/>
                          <a:cs typeface="Gill Sans Light" panose="020B0302020104020203" pitchFamily="34" charset="-79"/>
                        </a:rPr>
                        <a:t>6</a:t>
                      </a:r>
                    </a:p>
                  </a:txBody>
                  <a:tcPr/>
                </a:tc>
                <a:tc>
                  <a:txBody>
                    <a:bodyPr/>
                    <a:lstStyle/>
                    <a:p>
                      <a:pPr algn="ctr"/>
                      <a:r>
                        <a:rPr lang="en-US" sz="2400" b="0" i="0" dirty="0">
                          <a:latin typeface="Gill Sans Light" panose="020B0302020104020203" pitchFamily="34" charset="-79"/>
                          <a:cs typeface="Gill Sans Light" panose="020B0302020104020203" pitchFamily="34" charset="-79"/>
                        </a:rPr>
                        <a:t>8</a:t>
                      </a:r>
                    </a:p>
                  </a:txBody>
                  <a:tcPr/>
                </a:tc>
                <a:tc>
                  <a:txBody>
                    <a:bodyPr/>
                    <a:lstStyle/>
                    <a:p>
                      <a:pPr algn="ctr"/>
                      <a:r>
                        <a:rPr lang="en-US" sz="2400" b="0" i="0" dirty="0">
                          <a:latin typeface="Gill Sans Light" panose="020B0302020104020203" pitchFamily="34" charset="-79"/>
                          <a:cs typeface="Gill Sans Light" panose="020B0302020104020203" pitchFamily="34" charset="-79"/>
                        </a:rPr>
                        <a:t>10</a:t>
                      </a:r>
                    </a:p>
                  </a:txBody>
                  <a:tcPr/>
                </a:tc>
                <a:extLst>
                  <a:ext uri="{0D108BD9-81ED-4DB2-BD59-A6C34878D82A}">
                    <a16:rowId xmlns:a16="http://schemas.microsoft.com/office/drawing/2014/main" val="1241224634"/>
                  </a:ext>
                </a:extLst>
              </a:tr>
              <a:tr h="514360">
                <a:tc>
                  <a:txBody>
                    <a:bodyPr/>
                    <a:lstStyle/>
                    <a:p>
                      <a:pPr algn="ctr"/>
                      <a:r>
                        <a:rPr lang="en-US" sz="2400" b="0" i="0" dirty="0">
                          <a:latin typeface="Gill Sans Light" panose="020B0302020104020203" pitchFamily="34" charset="-79"/>
                          <a:cs typeface="Gill Sans Light" panose="020B0302020104020203" pitchFamily="34" charset="-79"/>
                        </a:rPr>
                        <a:t>Mentoring</a:t>
                      </a:r>
                    </a:p>
                  </a:txBody>
                  <a:tcPr/>
                </a:tc>
                <a:tc>
                  <a:txBody>
                    <a:bodyPr/>
                    <a:lstStyle/>
                    <a:p>
                      <a:pPr algn="ctr"/>
                      <a:r>
                        <a:rPr lang="en-US" sz="2400" b="0" i="0" dirty="0">
                          <a:latin typeface="Gill Sans Light" panose="020B0302020104020203" pitchFamily="34" charset="-79"/>
                          <a:cs typeface="Gill Sans Light" panose="020B0302020104020203" pitchFamily="34" charset="-79"/>
                        </a:rPr>
                        <a:t>9</a:t>
                      </a:r>
                    </a:p>
                  </a:txBody>
                  <a:tcPr/>
                </a:tc>
                <a:tc>
                  <a:txBody>
                    <a:bodyPr/>
                    <a:lstStyle/>
                    <a:p>
                      <a:pPr algn="ctr"/>
                      <a:r>
                        <a:rPr lang="en-US" sz="2400" b="0" i="0" dirty="0">
                          <a:latin typeface="Gill Sans Light" panose="020B0302020104020203" pitchFamily="34" charset="-79"/>
                          <a:cs typeface="Gill Sans Light" panose="020B0302020104020203" pitchFamily="34" charset="-79"/>
                        </a:rPr>
                        <a:t>6</a:t>
                      </a:r>
                    </a:p>
                  </a:txBody>
                  <a:tcPr/>
                </a:tc>
                <a:tc>
                  <a:txBody>
                    <a:bodyPr/>
                    <a:lstStyle/>
                    <a:p>
                      <a:pPr algn="ctr"/>
                      <a:r>
                        <a:rPr lang="en-US" sz="2400" b="0" i="0" dirty="0">
                          <a:latin typeface="Gill Sans Light" panose="020B0302020104020203" pitchFamily="34" charset="-79"/>
                          <a:cs typeface="Gill Sans Light" panose="020B0302020104020203" pitchFamily="34" charset="-79"/>
                        </a:rPr>
                        <a:t>8</a:t>
                      </a:r>
                    </a:p>
                  </a:txBody>
                  <a:tcPr/>
                </a:tc>
                <a:extLst>
                  <a:ext uri="{0D108BD9-81ED-4DB2-BD59-A6C34878D82A}">
                    <a16:rowId xmlns:a16="http://schemas.microsoft.com/office/drawing/2014/main" val="807387960"/>
                  </a:ext>
                </a:extLst>
              </a:tr>
              <a:tr h="514360">
                <a:tc>
                  <a:txBody>
                    <a:bodyPr/>
                    <a:lstStyle/>
                    <a:p>
                      <a:pPr algn="ctr"/>
                      <a:r>
                        <a:rPr lang="en-US" sz="2400" b="0" i="0" dirty="0">
                          <a:solidFill>
                            <a:srgbClr val="FF0000"/>
                          </a:solidFill>
                          <a:latin typeface="Gill Sans Light" panose="020B0302020104020203" pitchFamily="34" charset="-79"/>
                          <a:cs typeface="Gill Sans Light" panose="020B0302020104020203" pitchFamily="34" charset="-79"/>
                        </a:rPr>
                        <a:t>Win-Win Recruitment</a:t>
                      </a:r>
                    </a:p>
                  </a:txBody>
                  <a:tcPr/>
                </a:tc>
                <a:tc>
                  <a:txBody>
                    <a:bodyPr/>
                    <a:lstStyle/>
                    <a:p>
                      <a:pPr algn="ctr"/>
                      <a:r>
                        <a:rPr lang="en-US" sz="2400" b="0" i="0" dirty="0">
                          <a:latin typeface="Gill Sans Light" panose="020B0302020104020203" pitchFamily="34" charset="-79"/>
                          <a:cs typeface="Gill Sans Light" panose="020B0302020104020203" pitchFamily="34" charset="-79"/>
                        </a:rPr>
                        <a:t>9</a:t>
                      </a:r>
                    </a:p>
                  </a:txBody>
                  <a:tcPr/>
                </a:tc>
                <a:tc>
                  <a:txBody>
                    <a:bodyPr/>
                    <a:lstStyle/>
                    <a:p>
                      <a:pPr algn="ctr"/>
                      <a:r>
                        <a:rPr lang="en-US" sz="2400" b="0" i="0" dirty="0">
                          <a:latin typeface="Gill Sans Light" panose="020B0302020104020203" pitchFamily="34" charset="-79"/>
                          <a:cs typeface="Gill Sans Light" panose="020B0302020104020203" pitchFamily="34" charset="-79"/>
                        </a:rPr>
                        <a:t>9</a:t>
                      </a:r>
                    </a:p>
                  </a:txBody>
                  <a:tcPr/>
                </a:tc>
                <a:tc>
                  <a:txBody>
                    <a:bodyPr/>
                    <a:lstStyle/>
                    <a:p>
                      <a:pPr algn="ctr"/>
                      <a:r>
                        <a:rPr lang="en-US" sz="2400" b="0" i="0" dirty="0">
                          <a:latin typeface="Gill Sans Light" panose="020B0302020104020203" pitchFamily="34" charset="-79"/>
                          <a:cs typeface="Gill Sans Light" panose="020B0302020104020203" pitchFamily="34" charset="-79"/>
                        </a:rPr>
                        <a:t>8</a:t>
                      </a:r>
                    </a:p>
                  </a:txBody>
                  <a:tcPr/>
                </a:tc>
                <a:extLst>
                  <a:ext uri="{0D108BD9-81ED-4DB2-BD59-A6C34878D82A}">
                    <a16:rowId xmlns:a16="http://schemas.microsoft.com/office/drawing/2014/main" val="3916108036"/>
                  </a:ext>
                </a:extLst>
              </a:tr>
              <a:tr h="514360">
                <a:tc>
                  <a:txBody>
                    <a:bodyPr/>
                    <a:lstStyle/>
                    <a:p>
                      <a:pPr algn="ctr"/>
                      <a:r>
                        <a:rPr lang="en-US" sz="2400" b="0" i="0" dirty="0">
                          <a:solidFill>
                            <a:srgbClr val="FF0000"/>
                          </a:solidFill>
                          <a:latin typeface="Gill Sans Light" panose="020B0302020104020203" pitchFamily="34" charset="-79"/>
                          <a:cs typeface="Gill Sans Light" panose="020B0302020104020203" pitchFamily="34" charset="-79"/>
                        </a:rPr>
                        <a:t>Realistic Recruitment</a:t>
                      </a:r>
                    </a:p>
                  </a:txBody>
                  <a:tcPr/>
                </a:tc>
                <a:tc>
                  <a:txBody>
                    <a:bodyPr/>
                    <a:lstStyle/>
                    <a:p>
                      <a:pPr algn="ctr"/>
                      <a:r>
                        <a:rPr lang="en-US" sz="2400" b="0" i="0" dirty="0">
                          <a:latin typeface="Gill Sans Light" panose="020B0302020104020203" pitchFamily="34" charset="-79"/>
                          <a:cs typeface="Gill Sans Light" panose="020B0302020104020203" pitchFamily="34" charset="-79"/>
                        </a:rPr>
                        <a:t>9</a:t>
                      </a:r>
                    </a:p>
                  </a:txBody>
                  <a:tcPr/>
                </a:tc>
                <a:tc>
                  <a:txBody>
                    <a:bodyPr/>
                    <a:lstStyle/>
                    <a:p>
                      <a:pPr algn="ctr"/>
                      <a:r>
                        <a:rPr lang="en-US" sz="2400" b="0" i="0" dirty="0">
                          <a:latin typeface="Gill Sans Light" panose="020B0302020104020203" pitchFamily="34" charset="-79"/>
                          <a:cs typeface="Gill Sans Light" panose="020B0302020104020203" pitchFamily="34" charset="-79"/>
                        </a:rPr>
                        <a:t>10</a:t>
                      </a:r>
                    </a:p>
                  </a:txBody>
                  <a:tcPr/>
                </a:tc>
                <a:tc>
                  <a:txBody>
                    <a:bodyPr/>
                    <a:lstStyle/>
                    <a:p>
                      <a:pPr algn="ctr"/>
                      <a:r>
                        <a:rPr lang="en-US" sz="2400" b="0" i="0" dirty="0">
                          <a:latin typeface="Gill Sans Light" panose="020B0302020104020203" pitchFamily="34" charset="-79"/>
                          <a:cs typeface="Gill Sans Light" panose="020B0302020104020203" pitchFamily="34" charset="-79"/>
                        </a:rPr>
                        <a:t>9</a:t>
                      </a:r>
                    </a:p>
                  </a:txBody>
                  <a:tcPr/>
                </a:tc>
                <a:extLst>
                  <a:ext uri="{0D108BD9-81ED-4DB2-BD59-A6C34878D82A}">
                    <a16:rowId xmlns:a16="http://schemas.microsoft.com/office/drawing/2014/main" val="3254124855"/>
                  </a:ext>
                </a:extLst>
              </a:tr>
              <a:tr h="514360">
                <a:tc>
                  <a:txBody>
                    <a:bodyPr/>
                    <a:lstStyle/>
                    <a:p>
                      <a:pPr algn="ctr"/>
                      <a:r>
                        <a:rPr lang="en-US" sz="2400" b="0" i="0" dirty="0">
                          <a:latin typeface="Gill Sans Light" panose="020B0302020104020203" pitchFamily="34" charset="-79"/>
                          <a:cs typeface="Gill Sans Light" panose="020B0302020104020203" pitchFamily="34" charset="-79"/>
                        </a:rPr>
                        <a:t>Coaching</a:t>
                      </a:r>
                    </a:p>
                  </a:txBody>
                  <a:tcPr/>
                </a:tc>
                <a:tc>
                  <a:txBody>
                    <a:bodyPr/>
                    <a:lstStyle/>
                    <a:p>
                      <a:pPr algn="ctr"/>
                      <a:r>
                        <a:rPr lang="en-US" sz="2400" b="0" i="0" dirty="0">
                          <a:latin typeface="Gill Sans Light" panose="020B0302020104020203" pitchFamily="34" charset="-79"/>
                          <a:cs typeface="Gill Sans Light" panose="020B0302020104020203" pitchFamily="34" charset="-79"/>
                        </a:rPr>
                        <a:t>10</a:t>
                      </a:r>
                    </a:p>
                  </a:txBody>
                  <a:tcPr/>
                </a:tc>
                <a:tc>
                  <a:txBody>
                    <a:bodyPr/>
                    <a:lstStyle/>
                    <a:p>
                      <a:pPr algn="ctr"/>
                      <a:r>
                        <a:rPr lang="en-US" sz="2400" b="0" i="0" dirty="0">
                          <a:latin typeface="Gill Sans Light" panose="020B0302020104020203" pitchFamily="34" charset="-79"/>
                          <a:cs typeface="Gill Sans Light" panose="020B0302020104020203" pitchFamily="34" charset="-79"/>
                        </a:rPr>
                        <a:t>11</a:t>
                      </a:r>
                    </a:p>
                  </a:txBody>
                  <a:tcPr/>
                </a:tc>
                <a:tc>
                  <a:txBody>
                    <a:bodyPr/>
                    <a:lstStyle/>
                    <a:p>
                      <a:pPr algn="ctr"/>
                      <a:r>
                        <a:rPr lang="en-US" sz="2400" b="0" i="0" dirty="0">
                          <a:latin typeface="Gill Sans Light" panose="020B0302020104020203" pitchFamily="34" charset="-79"/>
                          <a:cs typeface="Gill Sans Light" panose="020B0302020104020203" pitchFamily="34" charset="-79"/>
                        </a:rPr>
                        <a:t>11</a:t>
                      </a:r>
                    </a:p>
                  </a:txBody>
                  <a:tcPr/>
                </a:tc>
                <a:extLst>
                  <a:ext uri="{0D108BD9-81ED-4DB2-BD59-A6C34878D82A}">
                    <a16:rowId xmlns:a16="http://schemas.microsoft.com/office/drawing/2014/main" val="3760385912"/>
                  </a:ext>
                </a:extLst>
              </a:tr>
              <a:tr h="517370">
                <a:tc>
                  <a:txBody>
                    <a:bodyPr/>
                    <a:lstStyle/>
                    <a:p>
                      <a:pPr algn="ctr"/>
                      <a:r>
                        <a:rPr lang="en-US" sz="2400" b="0" i="0" dirty="0">
                          <a:solidFill>
                            <a:srgbClr val="FF0000"/>
                          </a:solidFill>
                          <a:latin typeface="Gill Sans Light" panose="020B0302020104020203" pitchFamily="34" charset="-79"/>
                          <a:cs typeface="Gill Sans Light" panose="020B0302020104020203" pitchFamily="34" charset="-79"/>
                        </a:rPr>
                        <a:t>Internal Job Information System</a:t>
                      </a:r>
                    </a:p>
                  </a:txBody>
                  <a:tcPr/>
                </a:tc>
                <a:tc>
                  <a:txBody>
                    <a:bodyPr/>
                    <a:lstStyle/>
                    <a:p>
                      <a:pPr algn="ctr"/>
                      <a:r>
                        <a:rPr lang="en-US" sz="2400" b="0" i="0" dirty="0">
                          <a:latin typeface="Gill Sans Light" panose="020B0302020104020203" pitchFamily="34" charset="-79"/>
                          <a:cs typeface="Gill Sans Light" panose="020B0302020104020203" pitchFamily="34" charset="-79"/>
                        </a:rPr>
                        <a:t>11</a:t>
                      </a:r>
                    </a:p>
                  </a:txBody>
                  <a:tcPr/>
                </a:tc>
                <a:tc>
                  <a:txBody>
                    <a:bodyPr/>
                    <a:lstStyle/>
                    <a:p>
                      <a:pPr algn="ctr"/>
                      <a:r>
                        <a:rPr lang="en-US" sz="2400" b="0" i="0" dirty="0">
                          <a:latin typeface="Gill Sans Light" panose="020B0302020104020203" pitchFamily="34" charset="-79"/>
                          <a:cs typeface="Gill Sans Light" panose="020B0302020104020203" pitchFamily="34" charset="-79"/>
                        </a:rPr>
                        <a:t>12</a:t>
                      </a:r>
                    </a:p>
                  </a:txBody>
                  <a:tcPr/>
                </a:tc>
                <a:tc>
                  <a:txBody>
                    <a:bodyPr/>
                    <a:lstStyle/>
                    <a:p>
                      <a:pPr algn="ctr"/>
                      <a:r>
                        <a:rPr lang="en-US" sz="2400" b="0" i="0" dirty="0">
                          <a:latin typeface="Gill Sans Light" panose="020B0302020104020203" pitchFamily="34" charset="-79"/>
                          <a:cs typeface="Gill Sans Light" panose="020B0302020104020203" pitchFamily="34" charset="-79"/>
                        </a:rPr>
                        <a:t>12</a:t>
                      </a:r>
                    </a:p>
                  </a:txBody>
                  <a:tcPr/>
                </a:tc>
                <a:extLst>
                  <a:ext uri="{0D108BD9-81ED-4DB2-BD59-A6C34878D82A}">
                    <a16:rowId xmlns:a16="http://schemas.microsoft.com/office/drawing/2014/main" val="209710082"/>
                  </a:ext>
                </a:extLst>
              </a:tr>
              <a:tr h="465924">
                <a:tc>
                  <a:txBody>
                    <a:bodyPr/>
                    <a:lstStyle/>
                    <a:p>
                      <a:pPr algn="ctr"/>
                      <a:r>
                        <a:rPr lang="en-US" sz="2400" b="0" i="0" dirty="0">
                          <a:latin typeface="Gill Sans Light" panose="020B0302020104020203" pitchFamily="34" charset="-79"/>
                          <a:cs typeface="Gill Sans Light" panose="020B0302020104020203" pitchFamily="34" charset="-79"/>
                        </a:rPr>
                        <a:t>Promotion</a:t>
                      </a:r>
                    </a:p>
                  </a:txBody>
                  <a:tcPr/>
                </a:tc>
                <a:tc>
                  <a:txBody>
                    <a:bodyPr/>
                    <a:lstStyle/>
                    <a:p>
                      <a:pPr algn="ctr"/>
                      <a:r>
                        <a:rPr lang="en-US" sz="2400" b="0" i="0" dirty="0">
                          <a:latin typeface="Gill Sans Light" panose="020B0302020104020203" pitchFamily="34" charset="-79"/>
                          <a:cs typeface="Gill Sans Light" panose="020B0302020104020203" pitchFamily="34" charset="-79"/>
                        </a:rPr>
                        <a:t>12</a:t>
                      </a:r>
                    </a:p>
                  </a:txBody>
                  <a:tcPr/>
                </a:tc>
                <a:tc>
                  <a:txBody>
                    <a:bodyPr/>
                    <a:lstStyle/>
                    <a:p>
                      <a:pPr algn="ctr"/>
                      <a:r>
                        <a:rPr lang="en-US" sz="2400" b="0" i="0" dirty="0">
                          <a:latin typeface="Gill Sans Light" panose="020B0302020104020203" pitchFamily="34" charset="-79"/>
                          <a:cs typeface="Gill Sans Light" panose="020B0302020104020203" pitchFamily="34" charset="-79"/>
                        </a:rPr>
                        <a:t>7</a:t>
                      </a:r>
                    </a:p>
                  </a:txBody>
                  <a:tcPr/>
                </a:tc>
                <a:tc>
                  <a:txBody>
                    <a:bodyPr/>
                    <a:lstStyle/>
                    <a:p>
                      <a:pPr algn="ctr"/>
                      <a:r>
                        <a:rPr lang="en-US" sz="2400" b="0" i="0" dirty="0">
                          <a:latin typeface="Gill Sans Light" panose="020B0302020104020203" pitchFamily="34" charset="-79"/>
                          <a:cs typeface="Gill Sans Light" panose="020B0302020104020203" pitchFamily="34" charset="-79"/>
                        </a:rPr>
                        <a:t>6</a:t>
                      </a:r>
                    </a:p>
                  </a:txBody>
                  <a:tcPr/>
                </a:tc>
                <a:extLst>
                  <a:ext uri="{0D108BD9-81ED-4DB2-BD59-A6C34878D82A}">
                    <a16:rowId xmlns:a16="http://schemas.microsoft.com/office/drawing/2014/main" val="534144747"/>
                  </a:ext>
                </a:extLst>
              </a:tr>
            </a:tbl>
          </a:graphicData>
        </a:graphic>
      </p:graphicFrame>
      <p:sp>
        <p:nvSpPr>
          <p:cNvPr id="4" name="Slide Number Placeholder 3">
            <a:extLst>
              <a:ext uri="{FF2B5EF4-FFF2-40B4-BE49-F238E27FC236}">
                <a16:creationId xmlns:a16="http://schemas.microsoft.com/office/drawing/2014/main" id="{659CED82-E000-D003-BAF5-F7959069AF80}"/>
              </a:ext>
            </a:extLst>
          </p:cNvPr>
          <p:cNvSpPr>
            <a:spLocks noGrp="1"/>
          </p:cNvSpPr>
          <p:nvPr>
            <p:ph type="sldNum" sz="quarter" idx="12"/>
          </p:nvPr>
        </p:nvSpPr>
        <p:spPr/>
        <p:txBody>
          <a:bodyPr/>
          <a:lstStyle/>
          <a:p>
            <a:fld id="{7A859DC2-7C2F-984E-B136-C5491C11450A}" type="slidenum">
              <a:rPr lang="en-US" smtClean="0"/>
              <a:pPr/>
              <a:t>38</a:t>
            </a:fld>
            <a:endParaRPr lang="en-US"/>
          </a:p>
        </p:txBody>
      </p:sp>
    </p:spTree>
    <p:extLst>
      <p:ext uri="{BB962C8B-B14F-4D97-AF65-F5344CB8AC3E}">
        <p14:creationId xmlns:p14="http://schemas.microsoft.com/office/powerpoint/2010/main" val="2230867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83" y="660399"/>
            <a:ext cx="8639853" cy="847767"/>
          </a:xfrm>
        </p:spPr>
        <p:txBody>
          <a:bodyPr>
            <a:noAutofit/>
          </a:bodyPr>
          <a:lstStyle/>
          <a:p>
            <a:pPr algn="ctr"/>
            <a:r>
              <a:rPr lang="en-US" sz="3600" u="sng" dirty="0">
                <a:solidFill>
                  <a:schemeClr val="tx1"/>
                </a:solidFill>
                <a:latin typeface="Gill Sans Light"/>
              </a:rPr>
              <a:t>Recruitment – OCS Strategies </a:t>
            </a:r>
            <a:endParaRPr lang="en-US" sz="3600" dirty="0"/>
          </a:p>
        </p:txBody>
      </p:sp>
      <p:sp>
        <p:nvSpPr>
          <p:cNvPr id="3" name="Content Placeholder 2"/>
          <p:cNvSpPr>
            <a:spLocks noGrp="1"/>
          </p:cNvSpPr>
          <p:nvPr>
            <p:ph idx="1"/>
          </p:nvPr>
        </p:nvSpPr>
        <p:spPr>
          <a:xfrm>
            <a:off x="457200" y="1508167"/>
            <a:ext cx="8479536" cy="5066370"/>
          </a:xfrm>
        </p:spPr>
        <p:txBody>
          <a:bodyPr>
            <a:normAutofit fontScale="70000" lnSpcReduction="20000"/>
          </a:bodyPr>
          <a:lstStyle/>
          <a:p>
            <a:pPr marL="411480" lvl="1" indent="0">
              <a:buNone/>
            </a:pPr>
            <a:endParaRPr lang="en-US" sz="1800" i="1" dirty="0">
              <a:effectLst/>
              <a:latin typeface="Gill Sans Light" panose="020B0302020104020203" pitchFamily="34" charset="-79"/>
              <a:ea typeface="Times New Roman" panose="02020603050405020304" pitchFamily="18" charset="0"/>
            </a:endParaRPr>
          </a:p>
          <a:p>
            <a:pPr marL="411480" lvl="1" indent="0">
              <a:buNone/>
            </a:pPr>
            <a:r>
              <a:rPr lang="en-US" sz="3600" dirty="0">
                <a:solidFill>
                  <a:schemeClr val="tx1"/>
                </a:solidFill>
                <a:latin typeface="Gill Sans Light" panose="020B0302020104020203" pitchFamily="34" charset="-79"/>
                <a:cs typeface="Gill Sans Light" panose="020B0302020104020203" pitchFamily="34" charset="-79"/>
              </a:rPr>
              <a:t>Counselor Orientation Program</a:t>
            </a:r>
          </a:p>
          <a:p>
            <a:pPr marL="411480" lvl="1" indent="0">
              <a:buNone/>
            </a:pPr>
            <a:r>
              <a:rPr lang="en-US" sz="3600" dirty="0">
                <a:solidFill>
                  <a:schemeClr val="tx1"/>
                </a:solidFill>
                <a:latin typeface="Gill Sans Light" panose="020B0302020104020203" pitchFamily="34" charset="-79"/>
                <a:cs typeface="Gill Sans Light" panose="020B0302020104020203" pitchFamily="34" charset="-79"/>
              </a:rPr>
              <a:t>	- Practitioner-based development, pilot test and refine</a:t>
            </a:r>
          </a:p>
          <a:p>
            <a:pPr marL="411480" lvl="1" indent="0">
              <a:buNone/>
            </a:pPr>
            <a:r>
              <a:rPr lang="en-US" sz="3600" dirty="0">
                <a:solidFill>
                  <a:schemeClr val="tx1"/>
                </a:solidFill>
                <a:latin typeface="Gill Sans Light" panose="020B0302020104020203" pitchFamily="34" charset="-79"/>
                <a:cs typeface="Gill Sans Light" panose="020B0302020104020203" pitchFamily="34" charset="-79"/>
              </a:rPr>
              <a:t>	- Be sure message and content are consistent</a:t>
            </a:r>
          </a:p>
          <a:p>
            <a:pPr marL="411480" lvl="1" indent="0">
              <a:buNone/>
            </a:pPr>
            <a:r>
              <a:rPr lang="en-US" sz="3600" dirty="0">
                <a:solidFill>
                  <a:schemeClr val="tx1"/>
                </a:solidFill>
                <a:latin typeface="Gill Sans Light" panose="020B0302020104020203" pitchFamily="34" charset="-79"/>
                <a:cs typeface="Gill Sans Light" panose="020B0302020104020203" pitchFamily="34" charset="-79"/>
              </a:rPr>
              <a:t>	- Talk within (district) and outside of your state (OPC)</a:t>
            </a:r>
          </a:p>
          <a:p>
            <a:pPr marL="411480" lvl="1" indent="0">
              <a:buNone/>
            </a:pPr>
            <a:endParaRPr lang="en-US" sz="3600" dirty="0">
              <a:solidFill>
                <a:schemeClr val="tx1"/>
              </a:solidFill>
              <a:latin typeface="Gill Sans Light" panose="020B0302020104020203" pitchFamily="34" charset="-79"/>
              <a:cs typeface="Gill Sans Light" panose="020B0302020104020203" pitchFamily="34" charset="-79"/>
            </a:endParaRPr>
          </a:p>
          <a:p>
            <a:pPr marL="411480" lvl="1" indent="0">
              <a:buNone/>
            </a:pPr>
            <a:r>
              <a:rPr lang="en-US" sz="3600" dirty="0">
                <a:solidFill>
                  <a:schemeClr val="tx1"/>
                </a:solidFill>
                <a:latin typeface="Gill Sans Light" panose="020B0302020104020203" pitchFamily="34" charset="-79"/>
                <a:cs typeface="Gill Sans Light" panose="020B0302020104020203" pitchFamily="34" charset="-79"/>
              </a:rPr>
              <a:t>Win-win and realistic recruitment</a:t>
            </a:r>
          </a:p>
          <a:p>
            <a:pPr marL="411480" lvl="1" indent="0">
              <a:buNone/>
            </a:pPr>
            <a:r>
              <a:rPr lang="en-US" sz="3600" dirty="0">
                <a:solidFill>
                  <a:schemeClr val="tx1"/>
                </a:solidFill>
                <a:latin typeface="Gill Sans Light" panose="020B0302020104020203" pitchFamily="34" charset="-79"/>
                <a:cs typeface="Gill Sans Light" panose="020B0302020104020203" pitchFamily="34" charset="-79"/>
              </a:rPr>
              <a:t>	- Two decisions being made</a:t>
            </a:r>
          </a:p>
          <a:p>
            <a:pPr marL="411480" lvl="1" indent="0">
              <a:buNone/>
            </a:pPr>
            <a:r>
              <a:rPr lang="en-US" sz="3600" dirty="0">
                <a:solidFill>
                  <a:schemeClr val="tx1"/>
                </a:solidFill>
                <a:latin typeface="Gill Sans Light" panose="020B0302020104020203" pitchFamily="34" charset="-79"/>
                <a:cs typeface="Gill Sans Light" panose="020B0302020104020203" pitchFamily="34" charset="-79"/>
              </a:rPr>
              <a:t>	- Takes more than a job interview</a:t>
            </a:r>
          </a:p>
          <a:p>
            <a:pPr marL="411480" lvl="1" indent="0">
              <a:buNone/>
            </a:pPr>
            <a:endParaRPr lang="en-US" sz="3600" dirty="0">
              <a:solidFill>
                <a:schemeClr val="tx1"/>
              </a:solidFill>
              <a:latin typeface="Gill Sans Light" panose="020B0302020104020203" pitchFamily="34" charset="-79"/>
              <a:cs typeface="Gill Sans Light" panose="020B0302020104020203" pitchFamily="34" charset="-79"/>
            </a:endParaRPr>
          </a:p>
          <a:p>
            <a:pPr marL="411480" lvl="1" indent="0">
              <a:buNone/>
            </a:pPr>
            <a:r>
              <a:rPr lang="en-US" sz="3600" dirty="0">
                <a:solidFill>
                  <a:schemeClr val="tx1"/>
                </a:solidFill>
                <a:latin typeface="Gill Sans Light" panose="020B0302020104020203" pitchFamily="34" charset="-79"/>
                <a:cs typeface="Gill Sans Light" panose="020B0302020104020203" pitchFamily="34" charset="-79"/>
              </a:rPr>
              <a:t>Increase internal and external networks on job vacancies</a:t>
            </a:r>
          </a:p>
          <a:p>
            <a:pPr marL="411480" lvl="1" indent="0">
              <a:buNone/>
            </a:pPr>
            <a:r>
              <a:rPr lang="en-US" sz="3600" dirty="0">
                <a:solidFill>
                  <a:schemeClr val="tx1"/>
                </a:solidFill>
                <a:latin typeface="Gill Sans Light" panose="020B0302020104020203" pitchFamily="34" charset="-79"/>
                <a:cs typeface="Gill Sans Light" panose="020B0302020104020203" pitchFamily="34" charset="-79"/>
              </a:rPr>
              <a:t>	- Offer internal incentive  </a:t>
            </a:r>
          </a:p>
          <a:p>
            <a:pPr marL="411480" lvl="1" indent="0">
              <a:buNone/>
            </a:pPr>
            <a:r>
              <a:rPr lang="en-US" sz="3600" dirty="0">
                <a:solidFill>
                  <a:schemeClr val="tx1"/>
                </a:solidFill>
                <a:latin typeface="Gill Sans Light" panose="020B0302020104020203" pitchFamily="34" charset="-79"/>
                <a:cs typeface="Gill Sans Light" panose="020B0302020104020203" pitchFamily="34" charset="-79"/>
              </a:rPr>
              <a:t>	- On-line job search engines, social media</a:t>
            </a:r>
          </a:p>
          <a:p>
            <a:pPr marL="411480" lvl="1" indent="0">
              <a:buNone/>
            </a:pPr>
            <a:r>
              <a:rPr lang="en-US" sz="3600" dirty="0">
                <a:solidFill>
                  <a:schemeClr val="tx1"/>
                </a:solidFill>
                <a:latin typeface="Gill Sans Light" panose="020B0302020104020203" pitchFamily="34" charset="-79"/>
                <a:cs typeface="Gill Sans Light" panose="020B0302020104020203" pitchFamily="34" charset="-79"/>
              </a:rPr>
              <a:t>	- Universities</a:t>
            </a:r>
          </a:p>
          <a:p>
            <a:pPr marL="411480" lvl="1" indent="0">
              <a:buNone/>
            </a:pPr>
            <a:endParaRPr lang="en-US" sz="3600" dirty="0">
              <a:latin typeface="Gill Sans Light" panose="020B0302020104020203" pitchFamily="34" charset="-79"/>
              <a:cs typeface="Gill Sans Light" panose="020B0302020104020203" pitchFamily="34" charset="-79"/>
            </a:endParaRPr>
          </a:p>
        </p:txBody>
      </p:sp>
      <p:sp>
        <p:nvSpPr>
          <p:cNvPr id="4" name="Slide Number Placeholder 3"/>
          <p:cNvSpPr>
            <a:spLocks noGrp="1"/>
          </p:cNvSpPr>
          <p:nvPr>
            <p:ph type="sldNum" sz="quarter" idx="12"/>
          </p:nvPr>
        </p:nvSpPr>
        <p:spPr/>
        <p:txBody>
          <a:bodyPr/>
          <a:lstStyle/>
          <a:p>
            <a:fld id="{7A859DC2-7C2F-984E-B136-C5491C11450A}" type="slidenum">
              <a:rPr lang="en-US" smtClean="0"/>
              <a:pPr/>
              <a:t>39</a:t>
            </a:fld>
            <a:endParaRPr lang="en-US"/>
          </a:p>
        </p:txBody>
      </p:sp>
    </p:spTree>
    <p:extLst>
      <p:ext uri="{BB962C8B-B14F-4D97-AF65-F5344CB8AC3E}">
        <p14:creationId xmlns:p14="http://schemas.microsoft.com/office/powerpoint/2010/main" val="428487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dissolve">
                                      <p:cBhvr>
                                        <p:cTn id="24" dur="500"/>
                                        <p:tgtEl>
                                          <p:spTgt spid="3">
                                            <p:txEl>
                                              <p:pRg st="7" end="7"/>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dissolve">
                                      <p:cBhvr>
                                        <p:cTn id="32" dur="500"/>
                                        <p:tgtEl>
                                          <p:spTgt spid="3">
                                            <p:txEl>
                                              <p:pRg st="10" end="10"/>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dissolve">
                                      <p:cBhvr>
                                        <p:cTn id="35" dur="500"/>
                                        <p:tgtEl>
                                          <p:spTgt spid="3">
                                            <p:txEl>
                                              <p:pRg st="11" end="11"/>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dissolve">
                                      <p:cBhvr>
                                        <p:cTn id="38" dur="500"/>
                                        <p:tgtEl>
                                          <p:spTgt spid="3">
                                            <p:txEl>
                                              <p:pRg st="12" end="12"/>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dissolve">
                                      <p:cBhvr>
                                        <p:cTn id="4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761"/>
            <a:ext cx="8229600" cy="766694"/>
          </a:xfrm>
        </p:spPr>
        <p:txBody>
          <a:bodyPr>
            <a:normAutofit/>
          </a:bodyPr>
          <a:lstStyle/>
          <a:p>
            <a:r>
              <a:rPr lang="en-US" sz="3600" u="sng" dirty="0">
                <a:solidFill>
                  <a:schemeClr val="tx1"/>
                </a:solidFill>
                <a:latin typeface="Gill Sans Light"/>
              </a:rPr>
              <a:t>Agenda</a:t>
            </a:r>
            <a:endParaRPr lang="en-US" sz="3600" u="sng" dirty="0"/>
          </a:p>
        </p:txBody>
      </p:sp>
      <p:sp>
        <p:nvSpPr>
          <p:cNvPr id="3" name="Content Placeholder 2"/>
          <p:cNvSpPr>
            <a:spLocks noGrp="1"/>
          </p:cNvSpPr>
          <p:nvPr>
            <p:ph idx="1"/>
          </p:nvPr>
        </p:nvSpPr>
        <p:spPr>
          <a:xfrm>
            <a:off x="457200" y="1158241"/>
            <a:ext cx="8229600" cy="5416296"/>
          </a:xfrm>
        </p:spPr>
        <p:txBody>
          <a:bodyPr>
            <a:normAutofit/>
          </a:bodyPr>
          <a:lstStyle/>
          <a:p>
            <a:endParaRPr lang="en-US" dirty="0">
              <a:latin typeface="Gill Sans Light"/>
            </a:endParaRPr>
          </a:p>
          <a:p>
            <a:r>
              <a:rPr lang="en-US" dirty="0">
                <a:latin typeface="Gill Sans Light"/>
              </a:rPr>
              <a:t>Purpose of Study and Methodology</a:t>
            </a:r>
          </a:p>
          <a:p>
            <a:endParaRPr lang="en-US" dirty="0">
              <a:latin typeface="Gill Sans Light"/>
            </a:endParaRPr>
          </a:p>
          <a:p>
            <a:r>
              <a:rPr lang="en-US" dirty="0">
                <a:latin typeface="Gill Sans Light"/>
              </a:rPr>
              <a:t>Research Findings </a:t>
            </a:r>
          </a:p>
          <a:p>
            <a:pPr lvl="1"/>
            <a:r>
              <a:rPr lang="en-US" dirty="0">
                <a:solidFill>
                  <a:schemeClr val="tx1"/>
                </a:solidFill>
                <a:latin typeface="Gill Sans Light"/>
              </a:rPr>
              <a:t>Demographics</a:t>
            </a:r>
          </a:p>
          <a:p>
            <a:pPr lvl="1"/>
            <a:r>
              <a:rPr lang="en-US" dirty="0">
                <a:solidFill>
                  <a:schemeClr val="tx1"/>
                </a:solidFill>
                <a:latin typeface="Gill Sans Light"/>
              </a:rPr>
              <a:t>Prediction Model for Intent to Quit and Job Satisfaction </a:t>
            </a:r>
          </a:p>
          <a:p>
            <a:pPr lvl="1"/>
            <a:r>
              <a:rPr lang="en-US" dirty="0">
                <a:solidFill>
                  <a:schemeClr val="tx1"/>
                </a:solidFill>
                <a:latin typeface="Gill Sans Light"/>
              </a:rPr>
              <a:t>Differences of Outcome Variables by Job Title</a:t>
            </a:r>
          </a:p>
          <a:p>
            <a:endParaRPr lang="en-US" dirty="0">
              <a:latin typeface="Gill Sans Light"/>
            </a:endParaRPr>
          </a:p>
          <a:p>
            <a:r>
              <a:rPr lang="en-US" dirty="0">
                <a:latin typeface="Gill Sans Light"/>
              </a:rPr>
              <a:t>Discuss Implications for Practice</a:t>
            </a:r>
          </a:p>
          <a:p>
            <a:pPr>
              <a:buNone/>
            </a:pPr>
            <a:endParaRPr lang="en-US" dirty="0">
              <a:latin typeface="Gill Sans Light"/>
            </a:endParaRPr>
          </a:p>
          <a:p>
            <a:r>
              <a:rPr lang="en-US" dirty="0">
                <a:latin typeface="Gill Sans Light"/>
              </a:rPr>
              <a:t>Questions and Reactions</a:t>
            </a:r>
          </a:p>
          <a:p>
            <a:endParaRPr lang="en-US" dirty="0">
              <a:solidFill>
                <a:schemeClr val="tx1"/>
              </a:solidFill>
              <a:latin typeface="Gill Sans Light"/>
            </a:endParaRPr>
          </a:p>
          <a:p>
            <a:pPr marL="109728" indent="0">
              <a:buNone/>
            </a:pPr>
            <a:endParaRPr lang="en-US" dirty="0">
              <a:solidFill>
                <a:schemeClr val="tx1"/>
              </a:solidFill>
              <a:latin typeface="Gill Sans Light"/>
            </a:endParaRPr>
          </a:p>
          <a:p>
            <a:endParaRPr lang="en-US" dirty="0">
              <a:latin typeface="Gill Sans Light"/>
            </a:endParaRPr>
          </a:p>
          <a:p>
            <a:pPr lvl="1"/>
            <a:endParaRPr lang="en-US" dirty="0">
              <a:solidFill>
                <a:schemeClr val="tx1"/>
              </a:solidFill>
              <a:latin typeface="Gill Sans Light"/>
            </a:endParaRPr>
          </a:p>
          <a:p>
            <a:endParaRPr lang="en-US" dirty="0"/>
          </a:p>
        </p:txBody>
      </p:sp>
      <p:sp>
        <p:nvSpPr>
          <p:cNvPr id="4" name="Slide Number Placeholder 3"/>
          <p:cNvSpPr>
            <a:spLocks noGrp="1"/>
          </p:cNvSpPr>
          <p:nvPr>
            <p:ph type="sldNum" sz="quarter" idx="12"/>
          </p:nvPr>
        </p:nvSpPr>
        <p:spPr/>
        <p:txBody>
          <a:bodyPr/>
          <a:lstStyle/>
          <a:p>
            <a:fld id="{7A859DC2-7C2F-984E-B136-C5491C11450A}"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032"/>
            <a:ext cx="8229600" cy="872940"/>
          </a:xfrm>
        </p:spPr>
        <p:txBody>
          <a:bodyPr>
            <a:normAutofit/>
          </a:bodyPr>
          <a:lstStyle/>
          <a:p>
            <a:r>
              <a:rPr lang="en-US" sz="3200" u="sng" dirty="0">
                <a:solidFill>
                  <a:schemeClr val="tx1"/>
                </a:solidFill>
                <a:latin typeface="Gill Sans Light"/>
              </a:rPr>
              <a:t>Recruitment Strategies</a:t>
            </a:r>
            <a:r>
              <a:rPr lang="en-US" sz="3200" dirty="0">
                <a:solidFill>
                  <a:schemeClr val="tx1"/>
                </a:solidFill>
                <a:latin typeface="Gill Sans Light"/>
              </a:rPr>
              <a:t> </a:t>
            </a:r>
            <a:r>
              <a:rPr lang="en-US" sz="2400" dirty="0">
                <a:solidFill>
                  <a:schemeClr val="tx1"/>
                </a:solidFill>
                <a:latin typeface="Gill Sans Light"/>
              </a:rPr>
              <a:t>(Continued-2)</a:t>
            </a:r>
            <a:endParaRPr lang="en-US" sz="2400" dirty="0"/>
          </a:p>
        </p:txBody>
      </p:sp>
      <p:sp>
        <p:nvSpPr>
          <p:cNvPr id="3" name="Content Placeholder 2"/>
          <p:cNvSpPr>
            <a:spLocks noGrp="1"/>
          </p:cNvSpPr>
          <p:nvPr>
            <p:ph idx="1"/>
          </p:nvPr>
        </p:nvSpPr>
        <p:spPr>
          <a:xfrm>
            <a:off x="457200" y="1240973"/>
            <a:ext cx="8479536" cy="5333564"/>
          </a:xfrm>
        </p:spPr>
        <p:txBody>
          <a:bodyPr>
            <a:normAutofit fontScale="85000" lnSpcReduction="20000"/>
          </a:bodyPr>
          <a:lstStyle/>
          <a:p>
            <a:pPr marL="109728" indent="0">
              <a:buNone/>
            </a:pPr>
            <a:r>
              <a:rPr lang="en-US" dirty="0">
                <a:latin typeface="Gill Sans Light"/>
              </a:rPr>
              <a:t>• </a:t>
            </a:r>
            <a:r>
              <a:rPr lang="en-US" i="1" dirty="0">
                <a:solidFill>
                  <a:srgbClr val="FF0000"/>
                </a:solidFill>
                <a:latin typeface="Gill Sans Light"/>
              </a:rPr>
              <a:t>Centralize recruitment: Hire a full-time recruitment and retention</a:t>
            </a:r>
          </a:p>
          <a:p>
            <a:pPr marL="109728" indent="0">
              <a:buNone/>
            </a:pPr>
            <a:r>
              <a:rPr lang="en-US" i="1" dirty="0">
                <a:solidFill>
                  <a:srgbClr val="FF0000"/>
                </a:solidFill>
                <a:latin typeface="Gill Sans Light"/>
              </a:rPr>
              <a:t>   person who monitors vacancies, new hire transitions and</a:t>
            </a:r>
          </a:p>
          <a:p>
            <a:pPr marL="109728" indent="0">
              <a:buNone/>
            </a:pPr>
            <a:r>
              <a:rPr lang="en-US" i="1" dirty="0">
                <a:solidFill>
                  <a:srgbClr val="FF0000"/>
                </a:solidFill>
                <a:latin typeface="Gill Sans Light"/>
              </a:rPr>
              <a:t>   terminations. </a:t>
            </a:r>
          </a:p>
          <a:p>
            <a:pPr marL="109728" indent="0">
              <a:buNone/>
            </a:pPr>
            <a:endParaRPr lang="en-US" dirty="0">
              <a:latin typeface="Gill Sans Light"/>
            </a:endParaRPr>
          </a:p>
          <a:p>
            <a:pPr marL="109728" indent="0">
              <a:buNone/>
            </a:pPr>
            <a:r>
              <a:rPr lang="en-US" dirty="0">
                <a:latin typeface="Gill Sans Light"/>
              </a:rPr>
              <a:t>• Re-establish relationship with accredited graduate</a:t>
            </a:r>
          </a:p>
          <a:p>
            <a:pPr marL="109728" indent="0">
              <a:buNone/>
            </a:pPr>
            <a:r>
              <a:rPr lang="en-US" dirty="0">
                <a:latin typeface="Gill Sans Light"/>
                <a:hlinkClick r:id="rId3"/>
              </a:rPr>
              <a:t>   CACREP Programs</a:t>
            </a:r>
            <a:r>
              <a:rPr lang="en-US" dirty="0">
                <a:latin typeface="Gill Sans Light"/>
              </a:rPr>
              <a:t> and, if not done so, establish relationship with</a:t>
            </a:r>
          </a:p>
          <a:p>
            <a:pPr marL="109728" indent="0">
              <a:buNone/>
            </a:pPr>
            <a:r>
              <a:rPr lang="en-US" dirty="0">
                <a:latin typeface="Gill Sans Light"/>
                <a:hlinkClick r:id="rId4"/>
              </a:rPr>
              <a:t>   undergraduate rehabilitation programs</a:t>
            </a:r>
            <a:endParaRPr lang="en-US" dirty="0">
              <a:latin typeface="Gill Sans Light"/>
            </a:endParaRPr>
          </a:p>
          <a:p>
            <a:pPr marL="109728" indent="0">
              <a:buNone/>
            </a:pPr>
            <a:endParaRPr lang="en-US" dirty="0">
              <a:solidFill>
                <a:schemeClr val="tx1"/>
              </a:solidFill>
              <a:latin typeface="Gill Sans Light"/>
            </a:endParaRPr>
          </a:p>
          <a:p>
            <a:r>
              <a:rPr lang="en-US" dirty="0">
                <a:latin typeface="Gill Sans Light"/>
              </a:rPr>
              <a:t>Identify RSA Scholars and make direct outreach (41% of SVR respondents were former scholars)</a:t>
            </a:r>
          </a:p>
          <a:p>
            <a:endParaRPr lang="en-US" dirty="0">
              <a:latin typeface="Gill Sans Light"/>
            </a:endParaRPr>
          </a:p>
          <a:p>
            <a:r>
              <a:rPr lang="en-US" dirty="0">
                <a:latin typeface="Gill Sans Light"/>
              </a:rPr>
              <a:t>Coordinate job search with graduation dates – 3 months prior </a:t>
            </a:r>
          </a:p>
          <a:p>
            <a:pPr marL="109728" indent="0">
              <a:buNone/>
            </a:pPr>
            <a:endParaRPr lang="en-US" dirty="0">
              <a:latin typeface="Gill Sans Light"/>
            </a:endParaRPr>
          </a:p>
          <a:p>
            <a:pPr marL="109728" indent="0">
              <a:buNone/>
            </a:pPr>
            <a:r>
              <a:rPr lang="en-US" dirty="0">
                <a:latin typeface="Gill Sans Light"/>
              </a:rPr>
              <a:t>•  Conduct outreach to </a:t>
            </a:r>
            <a:r>
              <a:rPr lang="en-US" dirty="0">
                <a:latin typeface="Gill Sans Light"/>
                <a:hlinkClick r:id="rId5"/>
              </a:rPr>
              <a:t>RSA graduate training programs</a:t>
            </a:r>
            <a:endParaRPr lang="en-US" dirty="0">
              <a:latin typeface="Gill Sans Light"/>
            </a:endParaRPr>
          </a:p>
          <a:p>
            <a:pPr marL="109728" indent="0">
              <a:buNone/>
            </a:pPr>
            <a:r>
              <a:rPr lang="en-US" dirty="0">
                <a:latin typeface="Gill Sans Light"/>
              </a:rPr>
              <a:t>    and set aside a portion of training dollars for paid internships </a:t>
            </a:r>
            <a:endParaRPr lang="en-US" dirty="0">
              <a:solidFill>
                <a:schemeClr val="tx1"/>
              </a:solidFill>
              <a:latin typeface="Gill Sans Light"/>
            </a:endParaRPr>
          </a:p>
          <a:p>
            <a:endParaRPr lang="en-US" dirty="0"/>
          </a:p>
        </p:txBody>
      </p:sp>
      <p:sp>
        <p:nvSpPr>
          <p:cNvPr id="4" name="Slide Number Placeholder 3"/>
          <p:cNvSpPr>
            <a:spLocks noGrp="1"/>
          </p:cNvSpPr>
          <p:nvPr>
            <p:ph type="sldNum" sz="quarter" idx="12"/>
          </p:nvPr>
        </p:nvSpPr>
        <p:spPr/>
        <p:txBody>
          <a:bodyPr/>
          <a:lstStyle/>
          <a:p>
            <a:fld id="{7A859DC2-7C2F-984E-B136-C5491C11450A}" type="slidenum">
              <a:rPr lang="en-US" smtClean="0"/>
              <a:pPr/>
              <a:t>40</a:t>
            </a:fld>
            <a:endParaRPr lang="en-US"/>
          </a:p>
        </p:txBody>
      </p:sp>
    </p:spTree>
    <p:extLst>
      <p:ext uri="{BB962C8B-B14F-4D97-AF65-F5344CB8AC3E}">
        <p14:creationId xmlns:p14="http://schemas.microsoft.com/office/powerpoint/2010/main" val="389105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anim calcmode="lin" valueType="num">
                                      <p:cBhvr>
                                        <p:cTn id="5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1000"/>
                                        <p:tgtEl>
                                          <p:spTgt spid="3">
                                            <p:txEl>
                                              <p:pRg st="12" end="12"/>
                                            </p:txEl>
                                          </p:spTgt>
                                        </p:tgtEl>
                                      </p:cBhvr>
                                    </p:animEffect>
                                    <p:anim calcmode="lin" valueType="num">
                                      <p:cBhvr>
                                        <p:cTn id="6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12" end="12"/>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12" end="12"/>
                                            </p:txEl>
                                          </p:spTgt>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Effect transition="in" filter="fade">
                                      <p:cBhvr>
                                        <p:cTn id="69" dur="1000"/>
                                        <p:tgtEl>
                                          <p:spTgt spid="3">
                                            <p:txEl>
                                              <p:pRg st="13" end="13"/>
                                            </p:txEl>
                                          </p:spTgt>
                                        </p:tgtEl>
                                      </p:cBhvr>
                                    </p:animEffect>
                                    <p:anim calcmode="lin" valueType="num">
                                      <p:cBhvr>
                                        <p:cTn id="7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3">
                                            <p:txEl>
                                              <p:pRg st="13" end="13"/>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
                                            <p:txEl>
                                              <p:pRg st="13" end="1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906"/>
            <a:ext cx="8229600" cy="856526"/>
          </a:xfrm>
        </p:spPr>
        <p:txBody>
          <a:bodyPr>
            <a:normAutofit/>
          </a:bodyPr>
          <a:lstStyle/>
          <a:p>
            <a:r>
              <a:rPr lang="en-US" sz="3200" u="sng" dirty="0">
                <a:solidFill>
                  <a:schemeClr val="tx1"/>
                </a:solidFill>
                <a:latin typeface="Gill Sans Light"/>
              </a:rPr>
              <a:t>Recruitment Strategies</a:t>
            </a:r>
            <a:r>
              <a:rPr lang="en-US" sz="3200" dirty="0">
                <a:solidFill>
                  <a:schemeClr val="tx1"/>
                </a:solidFill>
                <a:latin typeface="Gill Sans Light"/>
              </a:rPr>
              <a:t> </a:t>
            </a:r>
            <a:r>
              <a:rPr lang="en-US" sz="2400" dirty="0">
                <a:solidFill>
                  <a:schemeClr val="tx1"/>
                </a:solidFill>
                <a:latin typeface="Gill Sans Light"/>
              </a:rPr>
              <a:t>(Continued -3)</a:t>
            </a:r>
            <a:endParaRPr lang="en-US" sz="2400" dirty="0"/>
          </a:p>
        </p:txBody>
      </p:sp>
      <p:sp>
        <p:nvSpPr>
          <p:cNvPr id="3" name="Content Placeholder 2"/>
          <p:cNvSpPr>
            <a:spLocks noGrp="1"/>
          </p:cNvSpPr>
          <p:nvPr>
            <p:ph idx="1"/>
          </p:nvPr>
        </p:nvSpPr>
        <p:spPr>
          <a:xfrm>
            <a:off x="457200" y="1678329"/>
            <a:ext cx="8479536" cy="4896208"/>
          </a:xfrm>
        </p:spPr>
        <p:txBody>
          <a:bodyPr>
            <a:normAutofit/>
          </a:bodyPr>
          <a:lstStyle/>
          <a:p>
            <a:pPr marL="109728" indent="0">
              <a:buNone/>
            </a:pPr>
            <a:r>
              <a:rPr lang="en-US" dirty="0">
                <a:latin typeface="Gill Sans Light"/>
              </a:rPr>
              <a:t>• Develop engaging job posting content and individualize</a:t>
            </a:r>
          </a:p>
          <a:p>
            <a:pPr marL="109728" indent="0">
              <a:buNone/>
            </a:pPr>
            <a:endParaRPr lang="en-US" dirty="0">
              <a:latin typeface="Gill Sans Light"/>
            </a:endParaRPr>
          </a:p>
          <a:p>
            <a:pPr marL="109728" indent="0">
              <a:buNone/>
            </a:pPr>
            <a:r>
              <a:rPr lang="en-US" dirty="0">
                <a:latin typeface="Gill Sans Light"/>
              </a:rPr>
              <a:t>• Reduce bureaucracy that results in delays</a:t>
            </a:r>
          </a:p>
          <a:p>
            <a:pPr marL="109728" indent="0">
              <a:buNone/>
            </a:pPr>
            <a:endParaRPr lang="en-US" dirty="0">
              <a:latin typeface="Gill Sans Light"/>
            </a:endParaRPr>
          </a:p>
          <a:p>
            <a:pPr marL="109728" indent="0">
              <a:buNone/>
            </a:pPr>
            <a:r>
              <a:rPr lang="en-US" dirty="0">
                <a:latin typeface="Gill Sans Light"/>
              </a:rPr>
              <a:t>• Use social media and on-line job search engines</a:t>
            </a:r>
          </a:p>
          <a:p>
            <a:pPr marL="109728" indent="0">
              <a:buNone/>
            </a:pPr>
            <a:endParaRPr lang="en-US" dirty="0">
              <a:latin typeface="Gill Sans Light"/>
            </a:endParaRPr>
          </a:p>
          <a:p>
            <a:pPr marL="109728" indent="0">
              <a:buNone/>
            </a:pPr>
            <a:r>
              <a:rPr lang="en-US" dirty="0">
                <a:latin typeface="Gill Sans Light"/>
              </a:rPr>
              <a:t>• Offer paid internships</a:t>
            </a:r>
          </a:p>
          <a:p>
            <a:pPr marL="109728" indent="0">
              <a:buNone/>
            </a:pPr>
            <a:endParaRPr lang="en-US" dirty="0">
              <a:solidFill>
                <a:srgbClr val="FF0000"/>
              </a:solidFill>
              <a:latin typeface="Gill Sans Light"/>
            </a:endParaRPr>
          </a:p>
          <a:p>
            <a:r>
              <a:rPr lang="en-US" dirty="0">
                <a:solidFill>
                  <a:srgbClr val="FF0000"/>
                </a:solidFill>
                <a:latin typeface="Gill Sans Light"/>
              </a:rPr>
              <a:t>Streamline and rethink screening process consistent with “Win-Win” approach </a:t>
            </a:r>
          </a:p>
          <a:p>
            <a:pPr marL="109728" indent="0">
              <a:buNone/>
            </a:pPr>
            <a:endParaRPr lang="en-US" dirty="0">
              <a:solidFill>
                <a:srgbClr val="FF0000"/>
              </a:solidFill>
              <a:latin typeface="Gill Sans Light"/>
            </a:endParaRPr>
          </a:p>
          <a:p>
            <a:pPr marL="109728" indent="0">
              <a:buNone/>
            </a:pPr>
            <a:endParaRPr lang="en-US" dirty="0">
              <a:solidFill>
                <a:srgbClr val="FF0000"/>
              </a:solidFill>
              <a:latin typeface="Gill Sans Light"/>
            </a:endParaRPr>
          </a:p>
          <a:p>
            <a:endParaRPr lang="en-US" dirty="0"/>
          </a:p>
        </p:txBody>
      </p:sp>
      <p:sp>
        <p:nvSpPr>
          <p:cNvPr id="4" name="Slide Number Placeholder 3"/>
          <p:cNvSpPr>
            <a:spLocks noGrp="1"/>
          </p:cNvSpPr>
          <p:nvPr>
            <p:ph type="sldNum" sz="quarter" idx="12"/>
          </p:nvPr>
        </p:nvSpPr>
        <p:spPr/>
        <p:txBody>
          <a:bodyPr/>
          <a:lstStyle/>
          <a:p>
            <a:fld id="{7A859DC2-7C2F-984E-B136-C5491C11450A}" type="slidenum">
              <a:rPr lang="en-US" smtClean="0"/>
              <a:pPr/>
              <a:t>41</a:t>
            </a:fld>
            <a:endParaRPr lang="en-US"/>
          </a:p>
        </p:txBody>
      </p:sp>
    </p:spTree>
    <p:extLst>
      <p:ext uri="{BB962C8B-B14F-4D97-AF65-F5344CB8AC3E}">
        <p14:creationId xmlns:p14="http://schemas.microsoft.com/office/powerpoint/2010/main" val="340876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DC95A-B0FE-2FAE-7E52-7556E73494F3}"/>
              </a:ext>
            </a:extLst>
          </p:cNvPr>
          <p:cNvSpPr>
            <a:spLocks noGrp="1"/>
          </p:cNvSpPr>
          <p:nvPr>
            <p:ph type="title"/>
          </p:nvPr>
        </p:nvSpPr>
        <p:spPr>
          <a:xfrm>
            <a:off x="457200" y="665018"/>
            <a:ext cx="8229600" cy="819398"/>
          </a:xfrm>
        </p:spPr>
        <p:txBody>
          <a:bodyPr/>
          <a:lstStyle/>
          <a:p>
            <a:r>
              <a:rPr lang="en-US" sz="4000" u="sng" dirty="0">
                <a:solidFill>
                  <a:schemeClr val="tx1"/>
                </a:solidFill>
                <a:latin typeface="Gill Sans Light"/>
              </a:rPr>
              <a:t>Recruitment Strategies</a:t>
            </a:r>
            <a:r>
              <a:rPr lang="en-US" sz="4000" dirty="0">
                <a:solidFill>
                  <a:schemeClr val="tx1"/>
                </a:solidFill>
                <a:latin typeface="Gill Sans Light"/>
              </a:rPr>
              <a:t> </a:t>
            </a:r>
            <a:r>
              <a:rPr lang="en-US" sz="3200" dirty="0">
                <a:solidFill>
                  <a:schemeClr val="tx1"/>
                </a:solidFill>
                <a:latin typeface="Gill Sans Light"/>
              </a:rPr>
              <a:t>(Continued-2)</a:t>
            </a:r>
            <a:endParaRPr lang="en-US" dirty="0"/>
          </a:p>
        </p:txBody>
      </p:sp>
      <p:sp>
        <p:nvSpPr>
          <p:cNvPr id="3" name="Content Placeholder 2">
            <a:extLst>
              <a:ext uri="{FF2B5EF4-FFF2-40B4-BE49-F238E27FC236}">
                <a16:creationId xmlns:a16="http://schemas.microsoft.com/office/drawing/2014/main" id="{EFBCD30D-185A-E51B-336D-CC83033F71F4}"/>
              </a:ext>
            </a:extLst>
          </p:cNvPr>
          <p:cNvSpPr>
            <a:spLocks noGrp="1"/>
          </p:cNvSpPr>
          <p:nvPr>
            <p:ph idx="1"/>
          </p:nvPr>
        </p:nvSpPr>
        <p:spPr>
          <a:xfrm>
            <a:off x="457200" y="1698171"/>
            <a:ext cx="8229600" cy="4876365"/>
          </a:xfrm>
        </p:spPr>
        <p:txBody>
          <a:bodyPr>
            <a:normAutofit/>
          </a:bodyPr>
          <a:lstStyle/>
          <a:p>
            <a:r>
              <a:rPr lang="en-US" dirty="0">
                <a:latin typeface="Gill Sans Light" panose="020B0302020104020203" pitchFamily="34" charset="-79"/>
                <a:cs typeface="Gill Sans Light" panose="020B0302020104020203" pitchFamily="34" charset="-79"/>
              </a:rPr>
              <a:t>Use social media as a vehicle</a:t>
            </a:r>
          </a:p>
          <a:p>
            <a:pPr marL="109728" indent="0">
              <a:buNone/>
            </a:pPr>
            <a:r>
              <a:rPr lang="en-US" dirty="0">
                <a:latin typeface="Gill Sans Light" panose="020B0302020104020203" pitchFamily="34" charset="-79"/>
                <a:cs typeface="Gill Sans Light" panose="020B0302020104020203" pitchFamily="34" charset="-79"/>
              </a:rPr>
              <a:t>  Connecticut Bureau of Rehabilitation Services</a:t>
            </a:r>
          </a:p>
          <a:p>
            <a:pPr marL="109728" indent="0">
              <a:buNone/>
            </a:pPr>
            <a:endParaRPr lang="en-US" dirty="0">
              <a:latin typeface="Gill Sans Light" panose="020B0302020104020203" pitchFamily="34" charset="-79"/>
              <a:cs typeface="Gill Sans Light" panose="020B0302020104020203" pitchFamily="34" charset="-79"/>
            </a:endParaRPr>
          </a:p>
          <a:p>
            <a:pPr lvl="1"/>
            <a:r>
              <a:rPr lang="en-US" sz="2800" b="1" dirty="0">
                <a:latin typeface="Gill Sans Light" panose="020B0302020104020203" pitchFamily="34" charset="-79"/>
                <a:cs typeface="Gill Sans Light" panose="020B0302020104020203" pitchFamily="34" charset="-79"/>
                <a:hlinkClick r:id="rId3"/>
              </a:rPr>
              <a:t>Example 1</a:t>
            </a:r>
            <a:r>
              <a:rPr lang="en-US" sz="2800" b="1" dirty="0">
                <a:latin typeface="GILL SANS LIGHT" panose="020B0302020104020203" pitchFamily="34" charset="-79"/>
                <a:cs typeface="GILL SANS LIGHT" panose="020B0302020104020203" pitchFamily="34" charset="-79"/>
              </a:rPr>
              <a:t> </a:t>
            </a:r>
            <a:r>
              <a:rPr lang="en-US" sz="2800" dirty="0">
                <a:solidFill>
                  <a:schemeClr val="tx1"/>
                </a:solidFill>
                <a:latin typeface="Gill Sans Light" panose="020B0302020104020203" pitchFamily="34" charset="-79"/>
                <a:cs typeface="Gill Sans Light" panose="020B0302020104020203" pitchFamily="34" charset="-79"/>
              </a:rPr>
              <a:t>(What is it like to be a SVR counselor?)</a:t>
            </a:r>
          </a:p>
          <a:p>
            <a:pPr lvl="1"/>
            <a:endParaRPr lang="en-US" sz="2800" dirty="0">
              <a:solidFill>
                <a:schemeClr val="tx1"/>
              </a:solidFill>
              <a:latin typeface="Gill Sans Light" panose="020B0302020104020203" pitchFamily="34" charset="-79"/>
              <a:cs typeface="Gill Sans Light" panose="020B0302020104020203" pitchFamily="34" charset="-79"/>
            </a:endParaRPr>
          </a:p>
          <a:p>
            <a:pPr lvl="1"/>
            <a:r>
              <a:rPr lang="en-US" sz="2800" b="1" dirty="0">
                <a:latin typeface="Gill Sans Light" panose="020B0302020104020203" pitchFamily="34" charset="-79"/>
                <a:cs typeface="Gill Sans Light" panose="020B0302020104020203" pitchFamily="34" charset="-79"/>
                <a:hlinkClick r:id="rId4"/>
              </a:rPr>
              <a:t>Exam</a:t>
            </a:r>
            <a:r>
              <a:rPr lang="en-US" sz="2800" b="1" dirty="0">
                <a:latin typeface="GILL SANS LIGHT" panose="020B0302020104020203" pitchFamily="34" charset="-79"/>
                <a:cs typeface="GILL SANS LIGHT" panose="020B0302020104020203" pitchFamily="34" charset="-79"/>
                <a:hlinkClick r:id="rId4"/>
              </a:rPr>
              <a:t>ple 2 </a:t>
            </a:r>
            <a:r>
              <a:rPr lang="en-US" sz="2800" dirty="0">
                <a:solidFill>
                  <a:schemeClr val="tx1"/>
                </a:solidFill>
                <a:latin typeface="Gill Sans Light" panose="020B0302020104020203" pitchFamily="34" charset="-79"/>
                <a:cs typeface="Gill Sans Light" panose="020B0302020104020203" pitchFamily="34" charset="-79"/>
              </a:rPr>
              <a:t>(Reviews job application process)</a:t>
            </a:r>
          </a:p>
        </p:txBody>
      </p:sp>
      <p:sp>
        <p:nvSpPr>
          <p:cNvPr id="4" name="Slide Number Placeholder 3">
            <a:extLst>
              <a:ext uri="{FF2B5EF4-FFF2-40B4-BE49-F238E27FC236}">
                <a16:creationId xmlns:a16="http://schemas.microsoft.com/office/drawing/2014/main" id="{1AFFDE1C-A501-7BCE-5D3D-C5E332FCCC2C}"/>
              </a:ext>
            </a:extLst>
          </p:cNvPr>
          <p:cNvSpPr>
            <a:spLocks noGrp="1"/>
          </p:cNvSpPr>
          <p:nvPr>
            <p:ph type="sldNum" sz="quarter" idx="12"/>
          </p:nvPr>
        </p:nvSpPr>
        <p:spPr/>
        <p:txBody>
          <a:bodyPr/>
          <a:lstStyle/>
          <a:p>
            <a:fld id="{7A859DC2-7C2F-984E-B136-C5491C11450A}" type="slidenum">
              <a:rPr lang="en-US" smtClean="0"/>
              <a:pPr/>
              <a:t>42</a:t>
            </a:fld>
            <a:endParaRPr lang="en-US"/>
          </a:p>
        </p:txBody>
      </p:sp>
    </p:spTree>
    <p:extLst>
      <p:ext uri="{BB962C8B-B14F-4D97-AF65-F5344CB8AC3E}">
        <p14:creationId xmlns:p14="http://schemas.microsoft.com/office/powerpoint/2010/main" val="1285869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906"/>
            <a:ext cx="8229600" cy="611504"/>
          </a:xfrm>
        </p:spPr>
        <p:txBody>
          <a:bodyPr>
            <a:normAutofit/>
          </a:bodyPr>
          <a:lstStyle/>
          <a:p>
            <a:r>
              <a:rPr lang="en-US" sz="3200" u="sng" dirty="0">
                <a:solidFill>
                  <a:schemeClr val="tx1"/>
                </a:solidFill>
                <a:latin typeface="Gill Sans Light"/>
              </a:rPr>
              <a:t>Recruitment Strategies</a:t>
            </a:r>
            <a:r>
              <a:rPr lang="en-US" sz="3200" dirty="0">
                <a:solidFill>
                  <a:schemeClr val="tx1"/>
                </a:solidFill>
                <a:latin typeface="Gill Sans Light"/>
              </a:rPr>
              <a:t> </a:t>
            </a:r>
            <a:r>
              <a:rPr lang="en-US" sz="2400" dirty="0">
                <a:solidFill>
                  <a:schemeClr val="tx1"/>
                </a:solidFill>
                <a:latin typeface="Gill Sans Light"/>
              </a:rPr>
              <a:t>(Continued - 3)</a:t>
            </a:r>
            <a:endParaRPr lang="en-US" sz="2400" dirty="0"/>
          </a:p>
        </p:txBody>
      </p:sp>
      <p:sp>
        <p:nvSpPr>
          <p:cNvPr id="3" name="Content Placeholder 2"/>
          <p:cNvSpPr>
            <a:spLocks noGrp="1"/>
          </p:cNvSpPr>
          <p:nvPr>
            <p:ph idx="1"/>
          </p:nvPr>
        </p:nvSpPr>
        <p:spPr>
          <a:xfrm>
            <a:off x="356260" y="1698170"/>
            <a:ext cx="8580476" cy="5157557"/>
          </a:xfrm>
        </p:spPr>
        <p:txBody>
          <a:bodyPr>
            <a:normAutofit fontScale="92500" lnSpcReduction="20000"/>
          </a:bodyPr>
          <a:lstStyle/>
          <a:p>
            <a:pPr marL="109728" indent="0">
              <a:buNone/>
            </a:pPr>
            <a:r>
              <a:rPr lang="en-US" dirty="0">
                <a:latin typeface="Gill Sans Light"/>
              </a:rPr>
              <a:t>• </a:t>
            </a:r>
            <a:r>
              <a:rPr lang="en-US" sz="3000" dirty="0">
                <a:latin typeface="Gill Sans Light"/>
              </a:rPr>
              <a:t>Re-examine questions used to determine proper match </a:t>
            </a:r>
          </a:p>
          <a:p>
            <a:pPr marL="109728" indent="0">
              <a:buNone/>
            </a:pPr>
            <a:r>
              <a:rPr lang="en-US" sz="3000" dirty="0">
                <a:latin typeface="Gill Sans Light"/>
              </a:rPr>
              <a:t>   - Traditional   - Skills-based    - Behavioral    - Situational</a:t>
            </a:r>
          </a:p>
          <a:p>
            <a:pPr marL="109728" indent="0">
              <a:buNone/>
            </a:pPr>
            <a:endParaRPr lang="en-US" sz="3000" dirty="0">
              <a:latin typeface="Gill Sans Light"/>
            </a:endParaRPr>
          </a:p>
          <a:p>
            <a:pPr marL="109728" indent="0">
              <a:buNone/>
            </a:pPr>
            <a:r>
              <a:rPr lang="en-US" sz="3000" dirty="0">
                <a:latin typeface="Gill Sans Light"/>
              </a:rPr>
              <a:t>• Get more samples of candidate behavior</a:t>
            </a:r>
          </a:p>
          <a:p>
            <a:pPr marL="109728" indent="0">
              <a:buNone/>
            </a:pPr>
            <a:r>
              <a:rPr lang="en-US" sz="3000" dirty="0">
                <a:latin typeface="Gill Sans Light"/>
              </a:rPr>
              <a:t>   - Interview with other counselors (esp. alumni) </a:t>
            </a:r>
          </a:p>
          <a:p>
            <a:pPr marL="109728" indent="0">
              <a:buNone/>
            </a:pPr>
            <a:r>
              <a:rPr lang="en-US" sz="3000" dirty="0">
                <a:latin typeface="Gill Sans Light"/>
              </a:rPr>
              <a:t>   - Job shadow for part of a day</a:t>
            </a:r>
          </a:p>
          <a:p>
            <a:pPr marL="109728" indent="0">
              <a:buNone/>
            </a:pPr>
            <a:r>
              <a:rPr lang="en-US" sz="3000" dirty="0">
                <a:latin typeface="Gill Sans Light"/>
              </a:rPr>
              <a:t>   - Request relevant writing samples before interview</a:t>
            </a:r>
          </a:p>
          <a:p>
            <a:pPr marL="109728" indent="0">
              <a:buNone/>
            </a:pPr>
            <a:r>
              <a:rPr lang="en-US" sz="3000" dirty="0">
                <a:latin typeface="Gill Sans Light"/>
              </a:rPr>
              <a:t>   - Situational role play</a:t>
            </a:r>
          </a:p>
          <a:p>
            <a:pPr marL="109728" indent="0">
              <a:buNone/>
            </a:pPr>
            <a:endParaRPr lang="en-US" sz="3000" dirty="0">
              <a:latin typeface="Gill Sans Light"/>
            </a:endParaRPr>
          </a:p>
          <a:p>
            <a:pPr marL="109728" indent="0">
              <a:buNone/>
            </a:pPr>
            <a:r>
              <a:rPr lang="en-US" sz="3000" dirty="0">
                <a:latin typeface="Gill Sans Light"/>
              </a:rPr>
              <a:t>• Re-examine your policies particularly as applied to</a:t>
            </a:r>
          </a:p>
          <a:p>
            <a:pPr lvl="1"/>
            <a:r>
              <a:rPr lang="en-US" sz="3000" dirty="0">
                <a:solidFill>
                  <a:schemeClr val="tx1"/>
                </a:solidFill>
                <a:latin typeface="Gill Sans Light"/>
              </a:rPr>
              <a:t>Telework and flexible work hours</a:t>
            </a:r>
          </a:p>
          <a:p>
            <a:pPr marL="109728" indent="0">
              <a:buNone/>
            </a:pPr>
            <a:endParaRPr lang="en-US" dirty="0">
              <a:latin typeface="Gill Sans Light"/>
            </a:endParaRPr>
          </a:p>
          <a:p>
            <a:pPr marL="109728" indent="0">
              <a:buNone/>
            </a:pPr>
            <a:r>
              <a:rPr lang="en-US" dirty="0">
                <a:latin typeface="Gill Sans Light"/>
              </a:rPr>
              <a:t> </a:t>
            </a:r>
          </a:p>
          <a:p>
            <a:pPr marL="109728" indent="0">
              <a:buNone/>
            </a:pPr>
            <a:endParaRPr lang="en-US" dirty="0">
              <a:latin typeface="Gill Sans Light"/>
            </a:endParaRPr>
          </a:p>
          <a:p>
            <a:pPr marL="109728" indent="0">
              <a:buNone/>
            </a:pPr>
            <a:endParaRPr lang="en-US" dirty="0">
              <a:solidFill>
                <a:srgbClr val="FF0000"/>
              </a:solidFill>
              <a:latin typeface="Gill Sans Light"/>
            </a:endParaRPr>
          </a:p>
          <a:p>
            <a:pPr marL="109728" indent="0">
              <a:buNone/>
            </a:pPr>
            <a:endParaRPr lang="en-US" dirty="0">
              <a:solidFill>
                <a:srgbClr val="FF0000"/>
              </a:solidFill>
              <a:latin typeface="Gill Sans Light"/>
            </a:endParaRPr>
          </a:p>
          <a:p>
            <a:endParaRPr lang="en-US" dirty="0"/>
          </a:p>
        </p:txBody>
      </p:sp>
      <p:sp>
        <p:nvSpPr>
          <p:cNvPr id="4" name="Slide Number Placeholder 3"/>
          <p:cNvSpPr>
            <a:spLocks noGrp="1"/>
          </p:cNvSpPr>
          <p:nvPr>
            <p:ph type="sldNum" sz="quarter" idx="12"/>
          </p:nvPr>
        </p:nvSpPr>
        <p:spPr/>
        <p:txBody>
          <a:bodyPr/>
          <a:lstStyle/>
          <a:p>
            <a:fld id="{7A859DC2-7C2F-984E-B136-C5491C11450A}" type="slidenum">
              <a:rPr lang="en-US" smtClean="0"/>
              <a:pPr/>
              <a:t>43</a:t>
            </a:fld>
            <a:endParaRPr lang="en-US"/>
          </a:p>
        </p:txBody>
      </p:sp>
    </p:spTree>
    <p:extLst>
      <p:ext uri="{BB962C8B-B14F-4D97-AF65-F5344CB8AC3E}">
        <p14:creationId xmlns:p14="http://schemas.microsoft.com/office/powerpoint/2010/main" val="326247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linds(horizontal)">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906"/>
            <a:ext cx="8229600" cy="611504"/>
          </a:xfrm>
        </p:spPr>
        <p:txBody>
          <a:bodyPr>
            <a:normAutofit/>
          </a:bodyPr>
          <a:lstStyle/>
          <a:p>
            <a:r>
              <a:rPr lang="en-US" sz="3200" u="sng" dirty="0">
                <a:solidFill>
                  <a:schemeClr val="tx1"/>
                </a:solidFill>
                <a:latin typeface="Gill Sans Light"/>
              </a:rPr>
              <a:t>Recruitment Strategies</a:t>
            </a:r>
            <a:r>
              <a:rPr lang="en-US" sz="3200" dirty="0">
                <a:solidFill>
                  <a:schemeClr val="tx1"/>
                </a:solidFill>
                <a:latin typeface="Gill Sans Light"/>
              </a:rPr>
              <a:t> </a:t>
            </a:r>
            <a:r>
              <a:rPr lang="en-US" sz="2400" dirty="0">
                <a:solidFill>
                  <a:schemeClr val="tx1"/>
                </a:solidFill>
                <a:latin typeface="Gill Sans Light"/>
              </a:rPr>
              <a:t>(Continued - 4)</a:t>
            </a:r>
            <a:endParaRPr lang="en-US" sz="2400" dirty="0"/>
          </a:p>
        </p:txBody>
      </p:sp>
      <p:sp>
        <p:nvSpPr>
          <p:cNvPr id="3" name="Content Placeholder 2"/>
          <p:cNvSpPr>
            <a:spLocks noGrp="1"/>
          </p:cNvSpPr>
          <p:nvPr>
            <p:ph idx="1"/>
          </p:nvPr>
        </p:nvSpPr>
        <p:spPr>
          <a:xfrm>
            <a:off x="356260" y="1460666"/>
            <a:ext cx="8580476" cy="5395062"/>
          </a:xfrm>
        </p:spPr>
        <p:txBody>
          <a:bodyPr>
            <a:normAutofit fontScale="92500" lnSpcReduction="20000"/>
          </a:bodyPr>
          <a:lstStyle/>
          <a:p>
            <a:pPr marL="109728" indent="0">
              <a:buNone/>
            </a:pPr>
            <a:r>
              <a:rPr lang="en-US" dirty="0">
                <a:latin typeface="Gill Sans Light"/>
              </a:rPr>
              <a:t>Give your interview questions BEFORE the interview (e.g.)</a:t>
            </a:r>
          </a:p>
          <a:p>
            <a:pPr marL="109728" indent="0">
              <a:buNone/>
            </a:pPr>
            <a:endParaRPr lang="en-US" dirty="0">
              <a:latin typeface="Gill Sans Light"/>
            </a:endParaRPr>
          </a:p>
          <a:p>
            <a:pPr marL="109728" indent="0">
              <a:buNone/>
            </a:pPr>
            <a:r>
              <a:rPr lang="en-US" sz="3000" dirty="0">
                <a:latin typeface="Gill Sans Light"/>
              </a:rPr>
              <a:t>  - “What do you know about working as a SVR</a:t>
            </a:r>
          </a:p>
          <a:p>
            <a:pPr marL="109728" indent="0">
              <a:buNone/>
            </a:pPr>
            <a:r>
              <a:rPr lang="en-US" sz="3000" dirty="0">
                <a:latin typeface="Gill Sans Light"/>
              </a:rPr>
              <a:t>    counselor?”</a:t>
            </a:r>
          </a:p>
          <a:p>
            <a:pPr marL="109728" indent="0">
              <a:buNone/>
            </a:pPr>
            <a:endParaRPr lang="en-US" sz="3000" dirty="0">
              <a:latin typeface="Gill Sans Light"/>
            </a:endParaRPr>
          </a:p>
          <a:p>
            <a:pPr>
              <a:buFontTx/>
              <a:buChar char="-"/>
            </a:pPr>
            <a:r>
              <a:rPr lang="en-US" sz="3000" dirty="0">
                <a:latin typeface="Gill Sans Light"/>
              </a:rPr>
              <a:t>“What attracts you to do this work?”</a:t>
            </a:r>
          </a:p>
          <a:p>
            <a:pPr>
              <a:buFontTx/>
              <a:buChar char="-"/>
            </a:pPr>
            <a:endParaRPr lang="en-US" sz="3000" dirty="0">
              <a:latin typeface="Gill Sans Light"/>
            </a:endParaRPr>
          </a:p>
          <a:p>
            <a:pPr>
              <a:buFontTx/>
              <a:buChar char="-"/>
            </a:pPr>
            <a:r>
              <a:rPr lang="en-US" sz="3000" dirty="0">
                <a:latin typeface="Gill Sans Light"/>
              </a:rPr>
              <a:t>“Why do you think you would be a good SVR counselor?</a:t>
            </a:r>
          </a:p>
          <a:p>
            <a:pPr>
              <a:buFontTx/>
              <a:buChar char="-"/>
            </a:pPr>
            <a:endParaRPr lang="en-US" sz="3000" dirty="0">
              <a:latin typeface="Gill Sans Light"/>
            </a:endParaRPr>
          </a:p>
          <a:p>
            <a:pPr>
              <a:buFontTx/>
              <a:buChar char="-"/>
            </a:pPr>
            <a:r>
              <a:rPr lang="en-US" sz="3000" dirty="0">
                <a:latin typeface="Gill Sans Light"/>
              </a:rPr>
              <a:t> “What do you believe would be the most challenging</a:t>
            </a:r>
          </a:p>
          <a:p>
            <a:pPr marL="109728" indent="0">
              <a:buNone/>
            </a:pPr>
            <a:r>
              <a:rPr lang="en-US" sz="3000" dirty="0">
                <a:latin typeface="Gill Sans Light"/>
              </a:rPr>
              <a:t>    aspect about doing this job?”</a:t>
            </a:r>
            <a:br>
              <a:rPr lang="en-US" sz="3000" dirty="0">
                <a:latin typeface="Gill Sans Light"/>
              </a:rPr>
            </a:br>
            <a:endParaRPr lang="en-US" sz="3000" dirty="0">
              <a:latin typeface="Gill Sans Light"/>
            </a:endParaRPr>
          </a:p>
          <a:p>
            <a:pPr marL="109728" indent="0">
              <a:buNone/>
            </a:pPr>
            <a:endParaRPr lang="en-US" dirty="0">
              <a:latin typeface="Gill Sans Light"/>
            </a:endParaRPr>
          </a:p>
          <a:p>
            <a:pPr marL="109728" indent="0">
              <a:buNone/>
            </a:pPr>
            <a:r>
              <a:rPr lang="en-US" dirty="0">
                <a:latin typeface="Gill Sans Light"/>
              </a:rPr>
              <a:t> </a:t>
            </a:r>
          </a:p>
          <a:p>
            <a:pPr marL="109728" indent="0">
              <a:buNone/>
            </a:pPr>
            <a:endParaRPr lang="en-US" dirty="0">
              <a:latin typeface="Gill Sans Light"/>
            </a:endParaRPr>
          </a:p>
          <a:p>
            <a:pPr marL="109728" indent="0">
              <a:buNone/>
            </a:pPr>
            <a:endParaRPr lang="en-US" dirty="0">
              <a:solidFill>
                <a:srgbClr val="FF0000"/>
              </a:solidFill>
              <a:latin typeface="Gill Sans Light"/>
            </a:endParaRPr>
          </a:p>
          <a:p>
            <a:pPr marL="109728" indent="0">
              <a:buNone/>
            </a:pPr>
            <a:endParaRPr lang="en-US" dirty="0">
              <a:solidFill>
                <a:srgbClr val="FF0000"/>
              </a:solidFill>
              <a:latin typeface="Gill Sans Light"/>
            </a:endParaRPr>
          </a:p>
          <a:p>
            <a:endParaRPr lang="en-US" dirty="0"/>
          </a:p>
        </p:txBody>
      </p:sp>
      <p:sp>
        <p:nvSpPr>
          <p:cNvPr id="4" name="Slide Number Placeholder 3"/>
          <p:cNvSpPr>
            <a:spLocks noGrp="1"/>
          </p:cNvSpPr>
          <p:nvPr>
            <p:ph type="sldNum" sz="quarter" idx="12"/>
          </p:nvPr>
        </p:nvSpPr>
        <p:spPr/>
        <p:txBody>
          <a:bodyPr/>
          <a:lstStyle/>
          <a:p>
            <a:fld id="{7A859DC2-7C2F-984E-B136-C5491C11450A}" type="slidenum">
              <a:rPr lang="en-US" smtClean="0"/>
              <a:pPr/>
              <a:t>44</a:t>
            </a:fld>
            <a:endParaRPr lang="en-US"/>
          </a:p>
        </p:txBody>
      </p:sp>
    </p:spTree>
    <p:extLst>
      <p:ext uri="{BB962C8B-B14F-4D97-AF65-F5344CB8AC3E}">
        <p14:creationId xmlns:p14="http://schemas.microsoft.com/office/powerpoint/2010/main" val="130649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408B-D5F7-DBDF-3E2F-05351C87DAD8}"/>
              </a:ext>
            </a:extLst>
          </p:cNvPr>
          <p:cNvSpPr>
            <a:spLocks noGrp="1"/>
          </p:cNvSpPr>
          <p:nvPr>
            <p:ph type="title"/>
          </p:nvPr>
        </p:nvSpPr>
        <p:spPr>
          <a:xfrm>
            <a:off x="5353496" y="1101969"/>
            <a:ext cx="3383280" cy="1914363"/>
          </a:xfrm>
        </p:spPr>
        <p:txBody>
          <a:bodyPr>
            <a:noAutofit/>
          </a:bodyPr>
          <a:lstStyle/>
          <a:p>
            <a:pPr algn="ctr"/>
            <a:r>
              <a:rPr lang="en-US" sz="4000" b="0" dirty="0">
                <a:latin typeface="Gill Sans Light" panose="020B0302020104020203" pitchFamily="34" charset="-79"/>
                <a:cs typeface="Gill Sans Light" panose="020B0302020104020203" pitchFamily="34" charset="-79"/>
              </a:rPr>
              <a:t>Who is this person?</a:t>
            </a:r>
          </a:p>
        </p:txBody>
      </p:sp>
      <p:sp>
        <p:nvSpPr>
          <p:cNvPr id="3" name="Text Placeholder 2">
            <a:extLst>
              <a:ext uri="{FF2B5EF4-FFF2-40B4-BE49-F238E27FC236}">
                <a16:creationId xmlns:a16="http://schemas.microsoft.com/office/drawing/2014/main" id="{F03F1CE9-AC71-EF40-74CE-15D62159613A}"/>
              </a:ext>
            </a:extLst>
          </p:cNvPr>
          <p:cNvSpPr>
            <a:spLocks noGrp="1"/>
          </p:cNvSpPr>
          <p:nvPr>
            <p:ph type="body" idx="2"/>
          </p:nvPr>
        </p:nvSpPr>
        <p:spPr>
          <a:xfrm>
            <a:off x="5605153" y="4085112"/>
            <a:ext cx="3331583" cy="2543335"/>
          </a:xfrm>
        </p:spPr>
        <p:txBody>
          <a:bodyPr>
            <a:normAutofit/>
          </a:bodyPr>
          <a:lstStyle/>
          <a:p>
            <a:pPr algn="ctr"/>
            <a:r>
              <a:rPr lang="en-US" sz="4000" dirty="0">
                <a:latin typeface="Gill Sans Light" panose="020B0302020104020203" pitchFamily="34" charset="-79"/>
                <a:cs typeface="Gill Sans Light" panose="020B0302020104020203" pitchFamily="34" charset="-79"/>
              </a:rPr>
              <a:t>Henry Ford</a:t>
            </a:r>
          </a:p>
        </p:txBody>
      </p:sp>
      <p:sp>
        <p:nvSpPr>
          <p:cNvPr id="4" name="Content Placeholder 3">
            <a:extLst>
              <a:ext uri="{FF2B5EF4-FFF2-40B4-BE49-F238E27FC236}">
                <a16:creationId xmlns:a16="http://schemas.microsoft.com/office/drawing/2014/main" id="{AC2F9213-0404-361C-2EF8-0A90AE2E7714}"/>
              </a:ext>
            </a:extLst>
          </p:cNvPr>
          <p:cNvSpPr>
            <a:spLocks noGrp="1"/>
          </p:cNvSpPr>
          <p:nvPr>
            <p:ph sz="half" idx="1"/>
          </p:nvPr>
        </p:nvSpPr>
        <p:spPr/>
        <p:txBody>
          <a:bodyPr/>
          <a:lstStyle/>
          <a:p>
            <a:endParaRPr lang="en-US"/>
          </a:p>
        </p:txBody>
      </p:sp>
      <p:sp>
        <p:nvSpPr>
          <p:cNvPr id="5" name="Slide Number Placeholder 4">
            <a:extLst>
              <a:ext uri="{FF2B5EF4-FFF2-40B4-BE49-F238E27FC236}">
                <a16:creationId xmlns:a16="http://schemas.microsoft.com/office/drawing/2014/main" id="{E86E812A-3698-6A89-30C8-AAD3DA61F069}"/>
              </a:ext>
            </a:extLst>
          </p:cNvPr>
          <p:cNvSpPr>
            <a:spLocks noGrp="1"/>
          </p:cNvSpPr>
          <p:nvPr>
            <p:ph type="sldNum" sz="quarter" idx="12"/>
          </p:nvPr>
        </p:nvSpPr>
        <p:spPr/>
        <p:txBody>
          <a:bodyPr/>
          <a:lstStyle/>
          <a:p>
            <a:fld id="{7A859DC2-7C2F-984E-B136-C5491C11450A}" type="slidenum">
              <a:rPr lang="en-US" smtClean="0"/>
              <a:pPr/>
              <a:t>45</a:t>
            </a:fld>
            <a:endParaRPr lang="en-US"/>
          </a:p>
        </p:txBody>
      </p:sp>
      <p:pic>
        <p:nvPicPr>
          <p:cNvPr id="6" name="Picture 5">
            <a:extLst>
              <a:ext uri="{FF2B5EF4-FFF2-40B4-BE49-F238E27FC236}">
                <a16:creationId xmlns:a16="http://schemas.microsoft.com/office/drawing/2014/main" id="{461D386F-D740-4EAB-A087-7569C179073E}"/>
              </a:ext>
            </a:extLst>
          </p:cNvPr>
          <p:cNvPicPr>
            <a:picLocks noChangeAspect="1"/>
          </p:cNvPicPr>
          <p:nvPr/>
        </p:nvPicPr>
        <p:blipFill>
          <a:blip r:embed="rId3"/>
          <a:stretch>
            <a:fillRect/>
          </a:stretch>
        </p:blipFill>
        <p:spPr>
          <a:xfrm>
            <a:off x="152400" y="776287"/>
            <a:ext cx="5102352" cy="5852160"/>
          </a:xfrm>
          <a:prstGeom prst="rect">
            <a:avLst/>
          </a:prstGeom>
        </p:spPr>
      </p:pic>
    </p:spTree>
    <p:extLst>
      <p:ext uri="{BB962C8B-B14F-4D97-AF65-F5344CB8AC3E}">
        <p14:creationId xmlns:p14="http://schemas.microsoft.com/office/powerpoint/2010/main" val="31047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032"/>
            <a:ext cx="8229600" cy="872940"/>
          </a:xfrm>
        </p:spPr>
        <p:txBody>
          <a:bodyPr>
            <a:normAutofit/>
          </a:bodyPr>
          <a:lstStyle/>
          <a:p>
            <a:r>
              <a:rPr lang="en-US" sz="3200" u="sng" dirty="0">
                <a:solidFill>
                  <a:schemeClr val="tx1"/>
                </a:solidFill>
                <a:latin typeface="Gill Sans Light"/>
              </a:rPr>
              <a:t>Recruitment Strategies</a:t>
            </a:r>
            <a:r>
              <a:rPr lang="en-US" sz="3200" dirty="0">
                <a:solidFill>
                  <a:schemeClr val="tx1"/>
                </a:solidFill>
                <a:latin typeface="Gill Sans Light"/>
              </a:rPr>
              <a:t> </a:t>
            </a:r>
            <a:r>
              <a:rPr lang="en-US" sz="2400" dirty="0">
                <a:solidFill>
                  <a:schemeClr val="tx1"/>
                </a:solidFill>
                <a:latin typeface="Gill Sans Light"/>
              </a:rPr>
              <a:t>(Continued - 5)</a:t>
            </a:r>
            <a:endParaRPr lang="en-US" sz="2400" dirty="0"/>
          </a:p>
        </p:txBody>
      </p:sp>
      <p:sp>
        <p:nvSpPr>
          <p:cNvPr id="3" name="Content Placeholder 2"/>
          <p:cNvSpPr>
            <a:spLocks noGrp="1"/>
          </p:cNvSpPr>
          <p:nvPr>
            <p:ph idx="1"/>
          </p:nvPr>
        </p:nvSpPr>
        <p:spPr>
          <a:xfrm>
            <a:off x="166255" y="1606732"/>
            <a:ext cx="8977745" cy="4883236"/>
          </a:xfrm>
        </p:spPr>
        <p:txBody>
          <a:bodyPr>
            <a:normAutofit/>
          </a:bodyPr>
          <a:lstStyle/>
          <a:p>
            <a:pPr marL="109728" indent="0">
              <a:buNone/>
            </a:pPr>
            <a:r>
              <a:rPr lang="en-US" dirty="0">
                <a:latin typeface="Gill Sans Light"/>
              </a:rPr>
              <a:t>•  Consider 32-hour work schedule at same pay</a:t>
            </a:r>
          </a:p>
          <a:p>
            <a:pPr lvl="1"/>
            <a:r>
              <a:rPr lang="en-US" dirty="0">
                <a:latin typeface="Gill Sans Light"/>
              </a:rPr>
              <a:t> </a:t>
            </a:r>
            <a:r>
              <a:rPr lang="en-US" dirty="0">
                <a:solidFill>
                  <a:schemeClr val="tx1"/>
                </a:solidFill>
                <a:latin typeface="Gill Sans Light"/>
              </a:rPr>
              <a:t>Locus of funding control</a:t>
            </a:r>
          </a:p>
          <a:p>
            <a:pPr lvl="1"/>
            <a:r>
              <a:rPr lang="en-US" dirty="0">
                <a:solidFill>
                  <a:schemeClr val="tx1"/>
                </a:solidFill>
                <a:latin typeface="Gill Sans Light"/>
              </a:rPr>
              <a:t> A difference of 3 to 5 hours  </a:t>
            </a:r>
          </a:p>
          <a:p>
            <a:pPr lvl="1"/>
            <a:r>
              <a:rPr lang="en-US" dirty="0">
                <a:solidFill>
                  <a:schemeClr val="tx1"/>
                </a:solidFill>
                <a:latin typeface="Gill Sans Light"/>
              </a:rPr>
              <a:t> Research evidence is mixed (test pilot)</a:t>
            </a:r>
          </a:p>
          <a:p>
            <a:pPr lvl="1"/>
            <a:r>
              <a:rPr lang="en-US" dirty="0">
                <a:latin typeface="Gill Sans Light"/>
              </a:rPr>
              <a:t> </a:t>
            </a:r>
            <a:r>
              <a:rPr lang="en-US" dirty="0">
                <a:solidFill>
                  <a:schemeClr val="tx1"/>
                </a:solidFill>
                <a:latin typeface="Gill Sans Light"/>
              </a:rPr>
              <a:t>Strong support from field at all levels</a:t>
            </a:r>
          </a:p>
          <a:p>
            <a:pPr lvl="1"/>
            <a:r>
              <a:rPr lang="en-US" dirty="0">
                <a:solidFill>
                  <a:schemeClr val="tx1"/>
                </a:solidFill>
                <a:latin typeface="Gill Sans Light"/>
              </a:rPr>
              <a:t> Competitive edge</a:t>
            </a:r>
          </a:p>
          <a:p>
            <a:pPr lvl="1"/>
            <a:endParaRPr lang="en-US" dirty="0">
              <a:latin typeface="Gill Sans Light"/>
            </a:endParaRPr>
          </a:p>
          <a:p>
            <a:pPr marL="109728" indent="0" algn="ctr">
              <a:buNone/>
            </a:pPr>
            <a:r>
              <a:rPr lang="en-US" sz="3200" u="sng" dirty="0">
                <a:solidFill>
                  <a:schemeClr val="tx1"/>
                </a:solidFill>
                <a:latin typeface="Gill Sans Light"/>
              </a:rPr>
              <a:t>Invest more upfront and it will pay off later</a:t>
            </a:r>
            <a:r>
              <a:rPr lang="en-US" sz="3200" dirty="0">
                <a:solidFill>
                  <a:schemeClr val="tx1"/>
                </a:solidFill>
                <a:latin typeface="Gill Sans Light"/>
              </a:rPr>
              <a:t>!</a:t>
            </a:r>
          </a:p>
        </p:txBody>
      </p:sp>
      <p:sp>
        <p:nvSpPr>
          <p:cNvPr id="4" name="Slide Number Placeholder 3"/>
          <p:cNvSpPr>
            <a:spLocks noGrp="1"/>
          </p:cNvSpPr>
          <p:nvPr>
            <p:ph type="sldNum" sz="quarter" idx="12"/>
          </p:nvPr>
        </p:nvSpPr>
        <p:spPr/>
        <p:txBody>
          <a:bodyPr/>
          <a:lstStyle/>
          <a:p>
            <a:fld id="{7A859DC2-7C2F-984E-B136-C5491C11450A}" type="slidenum">
              <a:rPr lang="en-US" smtClean="0"/>
              <a:pPr/>
              <a:t>46</a:t>
            </a:fld>
            <a:endParaRPr lang="en-US"/>
          </a:p>
        </p:txBody>
      </p:sp>
    </p:spTree>
    <p:extLst>
      <p:ext uri="{BB962C8B-B14F-4D97-AF65-F5344CB8AC3E}">
        <p14:creationId xmlns:p14="http://schemas.microsoft.com/office/powerpoint/2010/main" val="1423411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1BCC-56B1-576F-CAA6-9710C66FF4B1}"/>
              </a:ext>
            </a:extLst>
          </p:cNvPr>
          <p:cNvSpPr>
            <a:spLocks noGrp="1"/>
          </p:cNvSpPr>
          <p:nvPr>
            <p:ph type="title"/>
          </p:nvPr>
        </p:nvSpPr>
        <p:spPr/>
        <p:txBody>
          <a:bodyPr>
            <a:normAutofit/>
          </a:bodyPr>
          <a:lstStyle/>
          <a:p>
            <a:pPr algn="ctr"/>
            <a:r>
              <a:rPr lang="en-US" sz="5400" u="sng" dirty="0">
                <a:latin typeface="Gill Sans Light" panose="020B0302020104020203" pitchFamily="34" charset="-79"/>
                <a:cs typeface="Gill Sans Light" panose="020B0302020104020203" pitchFamily="34" charset="-79"/>
              </a:rPr>
              <a:t>Perspective on Quitting</a:t>
            </a:r>
          </a:p>
        </p:txBody>
      </p:sp>
      <p:sp>
        <p:nvSpPr>
          <p:cNvPr id="3" name="Content Placeholder 2">
            <a:extLst>
              <a:ext uri="{FF2B5EF4-FFF2-40B4-BE49-F238E27FC236}">
                <a16:creationId xmlns:a16="http://schemas.microsoft.com/office/drawing/2014/main" id="{080BFD81-780C-D2EA-F7A9-A43EE182E81A}"/>
              </a:ext>
            </a:extLst>
          </p:cNvPr>
          <p:cNvSpPr>
            <a:spLocks noGrp="1"/>
          </p:cNvSpPr>
          <p:nvPr>
            <p:ph idx="1"/>
          </p:nvPr>
        </p:nvSpPr>
        <p:spPr>
          <a:xfrm>
            <a:off x="457200" y="2696900"/>
            <a:ext cx="8229600" cy="3877635"/>
          </a:xfrm>
        </p:spPr>
        <p:txBody>
          <a:bodyPr/>
          <a:lstStyle/>
          <a:p>
            <a:pPr marL="109728" indent="0">
              <a:buNone/>
            </a:pPr>
            <a:r>
              <a:rPr lang="en-US" sz="4800" dirty="0">
                <a:latin typeface="Gill Sans Light"/>
              </a:rPr>
              <a:t>23% of general workforce quit </a:t>
            </a:r>
          </a:p>
          <a:p>
            <a:pPr marL="109728" indent="0">
              <a:buNone/>
            </a:pPr>
            <a:endParaRPr lang="en-US" sz="4800" dirty="0">
              <a:latin typeface="Gill Sans Light"/>
            </a:endParaRPr>
          </a:p>
          <a:p>
            <a:pPr marL="109728" indent="0">
              <a:buNone/>
            </a:pPr>
            <a:r>
              <a:rPr lang="en-US" sz="4800" dirty="0">
                <a:latin typeface="Gill Sans Light"/>
              </a:rPr>
              <a:t>32% of counselors intend to quit</a:t>
            </a:r>
          </a:p>
          <a:p>
            <a:pPr marL="109728" indent="0">
              <a:buNone/>
            </a:pPr>
            <a:endParaRPr lang="en-US" dirty="0"/>
          </a:p>
        </p:txBody>
      </p:sp>
      <p:sp>
        <p:nvSpPr>
          <p:cNvPr id="4" name="Slide Number Placeholder 3">
            <a:extLst>
              <a:ext uri="{FF2B5EF4-FFF2-40B4-BE49-F238E27FC236}">
                <a16:creationId xmlns:a16="http://schemas.microsoft.com/office/drawing/2014/main" id="{5AABAE3F-457E-D619-8459-1819BF482020}"/>
              </a:ext>
            </a:extLst>
          </p:cNvPr>
          <p:cNvSpPr>
            <a:spLocks noGrp="1"/>
          </p:cNvSpPr>
          <p:nvPr>
            <p:ph type="sldNum" sz="quarter" idx="12"/>
          </p:nvPr>
        </p:nvSpPr>
        <p:spPr/>
        <p:txBody>
          <a:bodyPr/>
          <a:lstStyle/>
          <a:p>
            <a:fld id="{7A859DC2-7C2F-984E-B136-C5491C11450A}" type="slidenum">
              <a:rPr lang="en-US" smtClean="0"/>
              <a:pPr/>
              <a:t>47</a:t>
            </a:fld>
            <a:endParaRPr lang="en-US"/>
          </a:p>
        </p:txBody>
      </p:sp>
    </p:spTree>
    <p:extLst>
      <p:ext uri="{BB962C8B-B14F-4D97-AF65-F5344CB8AC3E}">
        <p14:creationId xmlns:p14="http://schemas.microsoft.com/office/powerpoint/2010/main" val="223854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34B4-9D6D-6710-09EA-FC767D4803E9}"/>
              </a:ext>
            </a:extLst>
          </p:cNvPr>
          <p:cNvSpPr>
            <a:spLocks noGrp="1"/>
          </p:cNvSpPr>
          <p:nvPr>
            <p:ph type="title"/>
          </p:nvPr>
        </p:nvSpPr>
        <p:spPr>
          <a:xfrm>
            <a:off x="410933" y="508000"/>
            <a:ext cx="7452281" cy="740757"/>
          </a:xfrm>
        </p:spPr>
        <p:txBody>
          <a:bodyPr>
            <a:noAutofit/>
          </a:bodyPr>
          <a:lstStyle/>
          <a:p>
            <a:r>
              <a:rPr lang="en-US" sz="3200" u="sng" dirty="0">
                <a:latin typeface="Gill Sans Light" panose="020B0302020104020203" pitchFamily="34" charset="-79"/>
                <a:cs typeface="Gill Sans Light" panose="020B0302020104020203" pitchFamily="34" charset="-79"/>
              </a:rPr>
              <a:t>Part of the Earlier Model</a:t>
            </a:r>
          </a:p>
        </p:txBody>
      </p:sp>
      <p:sp>
        <p:nvSpPr>
          <p:cNvPr id="9" name="Oval 8">
            <a:extLst>
              <a:ext uri="{FF2B5EF4-FFF2-40B4-BE49-F238E27FC236}">
                <a16:creationId xmlns:a16="http://schemas.microsoft.com/office/drawing/2014/main" id="{9832A4F9-4B41-C68B-2B61-C68ADA0ABEC2}"/>
              </a:ext>
            </a:extLst>
          </p:cNvPr>
          <p:cNvSpPr/>
          <p:nvPr/>
        </p:nvSpPr>
        <p:spPr>
          <a:xfrm>
            <a:off x="6572371" y="1058256"/>
            <a:ext cx="2457330" cy="2438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latin typeface="Gill Sans Light" panose="020B0302020104020203" pitchFamily="34" charset="-79"/>
                <a:cs typeface="Gill Sans Light" panose="020B0302020104020203" pitchFamily="34" charset="-79"/>
              </a:rPr>
              <a:t>Job Satisfaction</a:t>
            </a:r>
          </a:p>
        </p:txBody>
      </p:sp>
      <p:sp>
        <p:nvSpPr>
          <p:cNvPr id="18" name="Oval 17">
            <a:extLst>
              <a:ext uri="{FF2B5EF4-FFF2-40B4-BE49-F238E27FC236}">
                <a16:creationId xmlns:a16="http://schemas.microsoft.com/office/drawing/2014/main" id="{696454D5-0F9B-DF7D-744F-A5D8E7073053}"/>
              </a:ext>
            </a:extLst>
          </p:cNvPr>
          <p:cNvSpPr/>
          <p:nvPr/>
        </p:nvSpPr>
        <p:spPr>
          <a:xfrm>
            <a:off x="443785" y="1600200"/>
            <a:ext cx="4128216" cy="44069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dirty="0">
                <a:solidFill>
                  <a:schemeClr val="tx1"/>
                </a:solidFill>
                <a:latin typeface="Gill Sans Light" panose="020B0302020104020203" pitchFamily="34" charset="-79"/>
                <a:cs typeface="Gill Sans Light" panose="020B0302020104020203" pitchFamily="34" charset="-79"/>
              </a:rPr>
              <a:t>Work</a:t>
            </a:r>
          </a:p>
          <a:p>
            <a:pPr algn="ctr">
              <a:defRPr/>
            </a:pPr>
            <a:r>
              <a:rPr lang="en-US" sz="2800" dirty="0">
                <a:solidFill>
                  <a:schemeClr val="tx1"/>
                </a:solidFill>
                <a:latin typeface="Gill Sans Light" panose="020B0302020104020203" pitchFamily="34" charset="-79"/>
                <a:cs typeface="Gill Sans Light" panose="020B0302020104020203" pitchFamily="34" charset="-79"/>
              </a:rPr>
              <a:t>Engagement</a:t>
            </a:r>
          </a:p>
          <a:p>
            <a:pPr algn="ctr">
              <a:defRPr/>
            </a:pPr>
            <a:endParaRPr lang="en-US" sz="2800" dirty="0">
              <a:solidFill>
                <a:schemeClr val="tx1"/>
              </a:solidFill>
              <a:latin typeface="Gill Sans Light" panose="020B0302020104020203" pitchFamily="34" charset="-79"/>
              <a:cs typeface="Gill Sans Light" panose="020B0302020104020203" pitchFamily="34" charset="-79"/>
            </a:endParaRPr>
          </a:p>
        </p:txBody>
      </p:sp>
      <p:sp>
        <p:nvSpPr>
          <p:cNvPr id="19" name="Oval 18">
            <a:extLst>
              <a:ext uri="{FF2B5EF4-FFF2-40B4-BE49-F238E27FC236}">
                <a16:creationId xmlns:a16="http://schemas.microsoft.com/office/drawing/2014/main" id="{58A9E01A-9D99-8685-5EC7-BBB84181DC1F}"/>
              </a:ext>
            </a:extLst>
          </p:cNvPr>
          <p:cNvSpPr/>
          <p:nvPr/>
        </p:nvSpPr>
        <p:spPr>
          <a:xfrm>
            <a:off x="6570589" y="4064000"/>
            <a:ext cx="2459112" cy="2438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latin typeface="Gill Sans Light" panose="020B0302020104020203" pitchFamily="34" charset="-79"/>
                <a:cs typeface="Gill Sans Light" panose="020B0302020104020203" pitchFamily="34" charset="-79"/>
              </a:rPr>
              <a:t>Turnover Intention</a:t>
            </a:r>
            <a:br>
              <a:rPr lang="en-US" sz="2800" dirty="0">
                <a:solidFill>
                  <a:schemeClr val="tx1"/>
                </a:solidFill>
                <a:latin typeface="Gill Sans Light" panose="020B0302020104020203" pitchFamily="34" charset="-79"/>
                <a:cs typeface="Gill Sans Light" panose="020B0302020104020203" pitchFamily="34" charset="-79"/>
              </a:rPr>
            </a:br>
            <a:r>
              <a:rPr lang="en-US" sz="2800" baseline="30000" dirty="0">
                <a:solidFill>
                  <a:schemeClr val="tx1"/>
                </a:solidFill>
                <a:latin typeface="Gill Sans Light" panose="020B0302020104020203" pitchFamily="34" charset="-79"/>
                <a:cs typeface="Gill Sans Light" panose="020B0302020104020203" pitchFamily="34" charset="-79"/>
              </a:rPr>
              <a:t> </a:t>
            </a:r>
          </a:p>
        </p:txBody>
      </p:sp>
      <p:cxnSp>
        <p:nvCxnSpPr>
          <p:cNvPr id="22" name="Straight Arrow Connector 21">
            <a:extLst>
              <a:ext uri="{FF2B5EF4-FFF2-40B4-BE49-F238E27FC236}">
                <a16:creationId xmlns:a16="http://schemas.microsoft.com/office/drawing/2014/main" id="{8EAC653C-6D78-DCEE-6BE6-31796406E934}"/>
              </a:ext>
            </a:extLst>
          </p:cNvPr>
          <p:cNvCxnSpPr>
            <a:cxnSpLocks/>
            <a:stCxn id="18" idx="6"/>
          </p:cNvCxnSpPr>
          <p:nvPr/>
        </p:nvCxnSpPr>
        <p:spPr>
          <a:xfrm>
            <a:off x="4572001" y="3803650"/>
            <a:ext cx="2022890" cy="11112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7F50B1E-E7E7-7871-E33E-E1E5C31C011C}"/>
              </a:ext>
            </a:extLst>
          </p:cNvPr>
          <p:cNvCxnSpPr>
            <a:cxnSpLocks/>
          </p:cNvCxnSpPr>
          <p:nvPr/>
        </p:nvCxnSpPr>
        <p:spPr>
          <a:xfrm flipV="1">
            <a:off x="4572000" y="2672788"/>
            <a:ext cx="2034521" cy="75621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37">
            <a:extLst>
              <a:ext uri="{FF2B5EF4-FFF2-40B4-BE49-F238E27FC236}">
                <a16:creationId xmlns:a16="http://schemas.microsoft.com/office/drawing/2014/main" id="{C4B32B48-2FE2-617E-B34C-8832D6EC81FD}"/>
              </a:ext>
            </a:extLst>
          </p:cNvPr>
          <p:cNvSpPr txBox="1">
            <a:spLocks noChangeArrowheads="1"/>
          </p:cNvSpPr>
          <p:nvPr/>
        </p:nvSpPr>
        <p:spPr bwMode="auto">
          <a:xfrm>
            <a:off x="5345278" y="3217710"/>
            <a:ext cx="142894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solidFill>
                  <a:schemeClr val="accent2"/>
                </a:solidFill>
                <a:latin typeface="Gill Sans Light" panose="020B0302020104020203" pitchFamily="34" charset="-79"/>
                <a:cs typeface="Gill Sans Light" panose="020B0302020104020203" pitchFamily="34" charset="-79"/>
              </a:rPr>
              <a:t>  </a:t>
            </a:r>
          </a:p>
          <a:p>
            <a:pPr eaLnBrk="1" hangingPunct="1"/>
            <a:endParaRPr lang="en-US" altLang="en-US" sz="2800" dirty="0">
              <a:solidFill>
                <a:schemeClr val="accent2"/>
              </a:solidFill>
              <a:latin typeface="Gill Sans Light" panose="020B0302020104020203" pitchFamily="34" charset="-79"/>
              <a:cs typeface="Gill Sans Light" panose="020B0302020104020203" pitchFamily="34" charset="-79"/>
            </a:endParaRPr>
          </a:p>
          <a:p>
            <a:pPr eaLnBrk="1" hangingPunct="1"/>
            <a:endParaRPr lang="en-US" altLang="en-US" sz="2800" dirty="0">
              <a:solidFill>
                <a:schemeClr val="accent2"/>
              </a:solidFill>
              <a:latin typeface="Gill Sans Light" panose="020B0302020104020203" pitchFamily="34" charset="-79"/>
              <a:cs typeface="Gill Sans Light" panose="020B0302020104020203" pitchFamily="34" charset="-79"/>
            </a:endParaRPr>
          </a:p>
          <a:p>
            <a:pPr eaLnBrk="1" hangingPunct="1"/>
            <a:endParaRPr lang="en-US" altLang="en-US" sz="2800" dirty="0">
              <a:solidFill>
                <a:schemeClr val="accent2"/>
              </a:solidFill>
              <a:latin typeface="Gill Sans Light" panose="020B0302020104020203" pitchFamily="34" charset="-79"/>
              <a:cs typeface="Gill Sans Light" panose="020B0302020104020203" pitchFamily="34" charset="-79"/>
            </a:endParaRPr>
          </a:p>
          <a:p>
            <a:pPr eaLnBrk="1" hangingPunct="1"/>
            <a:r>
              <a:rPr lang="en-US" altLang="en-US" sz="2800" dirty="0">
                <a:solidFill>
                  <a:schemeClr val="accent2"/>
                </a:solidFill>
                <a:latin typeface="Gill Sans Light" panose="020B0302020104020203" pitchFamily="34" charset="-79"/>
                <a:cs typeface="Gill Sans Light" panose="020B0302020104020203" pitchFamily="34" charset="-79"/>
              </a:rPr>
              <a:t>-.433</a:t>
            </a:r>
          </a:p>
        </p:txBody>
      </p:sp>
      <p:sp>
        <p:nvSpPr>
          <p:cNvPr id="31" name="TextBox 37">
            <a:extLst>
              <a:ext uri="{FF2B5EF4-FFF2-40B4-BE49-F238E27FC236}">
                <a16:creationId xmlns:a16="http://schemas.microsoft.com/office/drawing/2014/main" id="{1F02AA4B-F41A-941C-4B48-A52C372B8230}"/>
              </a:ext>
            </a:extLst>
          </p:cNvPr>
          <p:cNvSpPr txBox="1">
            <a:spLocks noChangeArrowheads="1"/>
          </p:cNvSpPr>
          <p:nvPr/>
        </p:nvSpPr>
        <p:spPr bwMode="auto">
          <a:xfrm>
            <a:off x="5345278" y="2133600"/>
            <a:ext cx="12612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solidFill>
                  <a:schemeClr val="accent2"/>
                </a:solidFill>
                <a:latin typeface="Gill Sans Light" panose="020B0302020104020203" pitchFamily="34" charset="-79"/>
                <a:cs typeface="Gill Sans Light" panose="020B0302020104020203" pitchFamily="34" charset="-79"/>
              </a:rPr>
              <a:t>.534</a:t>
            </a:r>
          </a:p>
        </p:txBody>
      </p:sp>
    </p:spTree>
    <p:extLst>
      <p:ext uri="{BB962C8B-B14F-4D97-AF65-F5344CB8AC3E}">
        <p14:creationId xmlns:p14="http://schemas.microsoft.com/office/powerpoint/2010/main" val="2449159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397A-0724-A18A-A6FB-6D32EEC433EF}"/>
              </a:ext>
            </a:extLst>
          </p:cNvPr>
          <p:cNvSpPr>
            <a:spLocks noGrp="1"/>
          </p:cNvSpPr>
          <p:nvPr>
            <p:ph type="title"/>
          </p:nvPr>
        </p:nvSpPr>
        <p:spPr>
          <a:xfrm>
            <a:off x="381000" y="601884"/>
            <a:ext cx="8382000" cy="729205"/>
          </a:xfrm>
        </p:spPr>
        <p:txBody>
          <a:bodyPr>
            <a:normAutofit/>
          </a:bodyPr>
          <a:lstStyle/>
          <a:p>
            <a:r>
              <a:rPr lang="en-US" u="sng" dirty="0">
                <a:solidFill>
                  <a:schemeClr val="tx1"/>
                </a:solidFill>
                <a:latin typeface="Gill Sans Light"/>
              </a:rPr>
              <a:t>Engaged v. Disengaged Employees</a:t>
            </a:r>
            <a:endParaRPr lang="en-US" dirty="0"/>
          </a:p>
        </p:txBody>
      </p:sp>
      <p:sp>
        <p:nvSpPr>
          <p:cNvPr id="3" name="Text Placeholder 2">
            <a:extLst>
              <a:ext uri="{FF2B5EF4-FFF2-40B4-BE49-F238E27FC236}">
                <a16:creationId xmlns:a16="http://schemas.microsoft.com/office/drawing/2014/main" id="{633748BC-13D5-17D3-AD34-E99441D7CD9C}"/>
              </a:ext>
            </a:extLst>
          </p:cNvPr>
          <p:cNvSpPr>
            <a:spLocks noGrp="1"/>
          </p:cNvSpPr>
          <p:nvPr>
            <p:ph type="body" idx="1"/>
          </p:nvPr>
        </p:nvSpPr>
        <p:spPr>
          <a:xfrm>
            <a:off x="381000" y="1458410"/>
            <a:ext cx="4041648" cy="786560"/>
          </a:xfrm>
        </p:spPr>
        <p:txBody>
          <a:bodyPr/>
          <a:lstStyle/>
          <a:p>
            <a:pPr algn="ctr"/>
            <a:r>
              <a:rPr lang="en-US" sz="2800" b="0" u="sng" dirty="0">
                <a:latin typeface="Gill Sans Light" panose="020B0302020104020203" pitchFamily="34" charset="-79"/>
                <a:cs typeface="Gill Sans Light" panose="020B0302020104020203" pitchFamily="34" charset="-79"/>
              </a:rPr>
              <a:t>Engaged</a:t>
            </a:r>
          </a:p>
        </p:txBody>
      </p:sp>
      <p:sp>
        <p:nvSpPr>
          <p:cNvPr id="4" name="Text Placeholder 3">
            <a:extLst>
              <a:ext uri="{FF2B5EF4-FFF2-40B4-BE49-F238E27FC236}">
                <a16:creationId xmlns:a16="http://schemas.microsoft.com/office/drawing/2014/main" id="{1DE341CC-4347-4123-1BA0-990BD08FBD44}"/>
              </a:ext>
            </a:extLst>
          </p:cNvPr>
          <p:cNvSpPr>
            <a:spLocks noGrp="1"/>
          </p:cNvSpPr>
          <p:nvPr>
            <p:ph type="body" sz="half" idx="3"/>
          </p:nvPr>
        </p:nvSpPr>
        <p:spPr>
          <a:xfrm>
            <a:off x="4721225" y="1458410"/>
            <a:ext cx="4041775" cy="786560"/>
          </a:xfrm>
        </p:spPr>
        <p:txBody>
          <a:bodyPr/>
          <a:lstStyle/>
          <a:p>
            <a:pPr algn="ctr"/>
            <a:r>
              <a:rPr lang="en-US" sz="2800" b="0" u="sng" dirty="0">
                <a:latin typeface="Gill Sans Light" panose="020B0302020104020203" pitchFamily="34" charset="-79"/>
                <a:cs typeface="Gill Sans Light" panose="020B0302020104020203" pitchFamily="34" charset="-79"/>
              </a:rPr>
              <a:t>Disengaged</a:t>
            </a:r>
          </a:p>
        </p:txBody>
      </p:sp>
      <p:sp>
        <p:nvSpPr>
          <p:cNvPr id="5" name="Content Placeholder 4">
            <a:extLst>
              <a:ext uri="{FF2B5EF4-FFF2-40B4-BE49-F238E27FC236}">
                <a16:creationId xmlns:a16="http://schemas.microsoft.com/office/drawing/2014/main" id="{AC5215BD-775D-4D71-0C74-6F3EE1B3FF1E}"/>
              </a:ext>
            </a:extLst>
          </p:cNvPr>
          <p:cNvSpPr>
            <a:spLocks noGrp="1"/>
          </p:cNvSpPr>
          <p:nvPr>
            <p:ph sz="quarter" idx="2"/>
          </p:nvPr>
        </p:nvSpPr>
        <p:spPr>
          <a:xfrm>
            <a:off x="381000" y="2511706"/>
            <a:ext cx="4041648" cy="4083013"/>
          </a:xfrm>
        </p:spPr>
        <p:txBody>
          <a:bodyPr>
            <a:noAutofit/>
          </a:bodyPr>
          <a:lstStyle/>
          <a:p>
            <a:r>
              <a:rPr lang="en-US" sz="2400" dirty="0">
                <a:latin typeface="Gill Sans Light" panose="020B0302020104020203" pitchFamily="34" charset="-79"/>
                <a:cs typeface="Gill Sans Light" panose="020B0302020104020203" pitchFamily="34" charset="-79"/>
              </a:rPr>
              <a:t>15x more likely to recommend company to others</a:t>
            </a:r>
          </a:p>
          <a:p>
            <a:endParaRPr lang="en-US" sz="2400" dirty="0">
              <a:latin typeface="Gill Sans Light" panose="020B0302020104020203" pitchFamily="34" charset="-79"/>
              <a:cs typeface="Gill Sans Light" panose="020B0302020104020203" pitchFamily="34" charset="-79"/>
            </a:endParaRPr>
          </a:p>
          <a:p>
            <a:r>
              <a:rPr lang="en-US" sz="2400" dirty="0">
                <a:latin typeface="Gill Sans Light" panose="020B0302020104020203" pitchFamily="34" charset="-79"/>
                <a:cs typeface="Gill Sans Light" panose="020B0302020104020203" pitchFamily="34" charset="-79"/>
              </a:rPr>
              <a:t>15x more willing to learn new skills and responsibilities</a:t>
            </a:r>
          </a:p>
          <a:p>
            <a:endParaRPr lang="en-US" sz="2400" dirty="0">
              <a:latin typeface="Gill Sans Light" panose="020B0302020104020203" pitchFamily="34" charset="-79"/>
              <a:cs typeface="Gill Sans Light" panose="020B0302020104020203" pitchFamily="34" charset="-79"/>
            </a:endParaRPr>
          </a:p>
          <a:p>
            <a:r>
              <a:rPr lang="en-US" sz="2400" dirty="0">
                <a:latin typeface="Gill Sans Light" panose="020B0302020104020203" pitchFamily="34" charset="-79"/>
                <a:cs typeface="Gill Sans Light" panose="020B0302020104020203" pitchFamily="34" charset="-79"/>
              </a:rPr>
              <a:t>6x more likely to plan on staying for a full career</a:t>
            </a:r>
          </a:p>
        </p:txBody>
      </p:sp>
      <p:sp>
        <p:nvSpPr>
          <p:cNvPr id="6" name="Content Placeholder 5">
            <a:extLst>
              <a:ext uri="{FF2B5EF4-FFF2-40B4-BE49-F238E27FC236}">
                <a16:creationId xmlns:a16="http://schemas.microsoft.com/office/drawing/2014/main" id="{79877ADA-E85A-76C9-27E7-4EE0A9C27757}"/>
              </a:ext>
            </a:extLst>
          </p:cNvPr>
          <p:cNvSpPr>
            <a:spLocks noGrp="1"/>
          </p:cNvSpPr>
          <p:nvPr>
            <p:ph sz="quarter" idx="4"/>
          </p:nvPr>
        </p:nvSpPr>
        <p:spPr>
          <a:xfrm>
            <a:off x="4718304" y="2511706"/>
            <a:ext cx="4041775" cy="4083013"/>
          </a:xfrm>
        </p:spPr>
        <p:txBody>
          <a:bodyPr>
            <a:normAutofit/>
          </a:bodyPr>
          <a:lstStyle/>
          <a:p>
            <a:r>
              <a:rPr lang="en-US" sz="2400" dirty="0">
                <a:latin typeface="Gill Sans Light" panose="020B0302020104020203" pitchFamily="34" charset="-79"/>
                <a:cs typeface="Gill Sans Light" panose="020B0302020104020203" pitchFamily="34" charset="-79"/>
              </a:rPr>
              <a:t>2 to 3x more likely to look for another job</a:t>
            </a:r>
          </a:p>
          <a:p>
            <a:endParaRPr lang="en-US" sz="2400" dirty="0">
              <a:latin typeface="Gill Sans Light" panose="020B0302020104020203" pitchFamily="34" charset="-79"/>
              <a:cs typeface="Gill Sans Light" panose="020B0302020104020203" pitchFamily="34" charset="-79"/>
            </a:endParaRPr>
          </a:p>
          <a:p>
            <a:pPr marL="109728" indent="0">
              <a:buNone/>
            </a:pPr>
            <a:endParaRPr lang="en-US" sz="2400" dirty="0">
              <a:latin typeface="Gill Sans Light" panose="020B0302020104020203" pitchFamily="34" charset="-79"/>
              <a:cs typeface="Gill Sans Light" panose="020B0302020104020203" pitchFamily="34" charset="-79"/>
            </a:endParaRPr>
          </a:p>
          <a:p>
            <a:r>
              <a:rPr lang="en-US" sz="2400" dirty="0">
                <a:latin typeface="Gill Sans Light" panose="020B0302020104020203" pitchFamily="34" charset="-79"/>
                <a:cs typeface="Gill Sans Light" panose="020B0302020104020203" pitchFamily="34" charset="-79"/>
              </a:rPr>
              <a:t>3x more likely to look within next 12 months</a:t>
            </a:r>
            <a:endParaRPr lang="en-US" sz="2400" dirty="0"/>
          </a:p>
        </p:txBody>
      </p:sp>
      <p:sp>
        <p:nvSpPr>
          <p:cNvPr id="7" name="Slide Number Placeholder 6">
            <a:extLst>
              <a:ext uri="{FF2B5EF4-FFF2-40B4-BE49-F238E27FC236}">
                <a16:creationId xmlns:a16="http://schemas.microsoft.com/office/drawing/2014/main" id="{6F13F569-A1DA-AC50-CC7A-F814B39CBBF8}"/>
              </a:ext>
            </a:extLst>
          </p:cNvPr>
          <p:cNvSpPr>
            <a:spLocks noGrp="1"/>
          </p:cNvSpPr>
          <p:nvPr>
            <p:ph type="sldNum" sz="quarter" idx="11"/>
          </p:nvPr>
        </p:nvSpPr>
        <p:spPr/>
        <p:txBody>
          <a:bodyPr/>
          <a:lstStyle/>
          <a:p>
            <a:fld id="{7A859DC2-7C2F-984E-B136-C5491C11450A}" type="slidenum">
              <a:rPr lang="en-US" smtClean="0"/>
              <a:pPr/>
              <a:t>49</a:t>
            </a:fld>
            <a:endParaRPr lang="en-US"/>
          </a:p>
        </p:txBody>
      </p:sp>
    </p:spTree>
    <p:extLst>
      <p:ext uri="{BB962C8B-B14F-4D97-AF65-F5344CB8AC3E}">
        <p14:creationId xmlns:p14="http://schemas.microsoft.com/office/powerpoint/2010/main" val="321739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643"/>
            <a:ext cx="8229600" cy="617516"/>
          </a:xfrm>
        </p:spPr>
        <p:txBody>
          <a:bodyPr>
            <a:normAutofit/>
          </a:bodyPr>
          <a:lstStyle/>
          <a:p>
            <a:r>
              <a:rPr lang="en-US" sz="3200" u="sng" dirty="0">
                <a:solidFill>
                  <a:schemeClr val="tx1"/>
                </a:solidFill>
                <a:latin typeface="Gill Sans Light"/>
              </a:rPr>
              <a:t>Study Phases</a:t>
            </a:r>
            <a:endParaRPr lang="en-US" sz="3200" dirty="0"/>
          </a:p>
        </p:txBody>
      </p:sp>
      <p:sp>
        <p:nvSpPr>
          <p:cNvPr id="3" name="Content Placeholder 2"/>
          <p:cNvSpPr>
            <a:spLocks noGrp="1"/>
          </p:cNvSpPr>
          <p:nvPr>
            <p:ph idx="1"/>
          </p:nvPr>
        </p:nvSpPr>
        <p:spPr>
          <a:xfrm>
            <a:off x="457200" y="1223159"/>
            <a:ext cx="8479536" cy="5632569"/>
          </a:xfrm>
        </p:spPr>
        <p:txBody>
          <a:bodyPr>
            <a:normAutofit fontScale="40000" lnSpcReduction="20000"/>
          </a:bodyPr>
          <a:lstStyle/>
          <a:p>
            <a:pPr marL="109728" indent="0">
              <a:buNone/>
            </a:pPr>
            <a:endParaRPr lang="en-US" sz="5100" dirty="0">
              <a:latin typeface="Gill Sans Light"/>
            </a:endParaRPr>
          </a:p>
          <a:p>
            <a:pPr marL="109728" indent="0">
              <a:buNone/>
            </a:pPr>
            <a:r>
              <a:rPr lang="en-US" sz="7000" dirty="0">
                <a:latin typeface="Gill Sans Light"/>
              </a:rPr>
              <a:t>• </a:t>
            </a:r>
            <a:r>
              <a:rPr lang="en-US" sz="7000" u="sng" dirty="0">
                <a:latin typeface="Gill Sans Light"/>
              </a:rPr>
              <a:t>Year 1</a:t>
            </a:r>
            <a:r>
              <a:rPr lang="en-US" sz="7000" dirty="0">
                <a:latin typeface="Gill Sans Light"/>
              </a:rPr>
              <a:t> </a:t>
            </a:r>
          </a:p>
          <a:p>
            <a:pPr marL="109728" indent="0">
              <a:buNone/>
            </a:pPr>
            <a:endParaRPr lang="en-US" sz="5100" dirty="0">
              <a:latin typeface="Gill Sans Light"/>
            </a:endParaRPr>
          </a:p>
          <a:p>
            <a:pPr marL="109728" indent="0">
              <a:buNone/>
            </a:pPr>
            <a:r>
              <a:rPr lang="en-US" sz="6000" dirty="0">
                <a:latin typeface="Gill Sans Light"/>
              </a:rPr>
              <a:t>40 directors surveyed and 19 interviewed about recruitment and retention problems and solutions </a:t>
            </a:r>
          </a:p>
          <a:p>
            <a:pPr marL="109728" indent="0">
              <a:buNone/>
            </a:pPr>
            <a:endParaRPr lang="en-US" sz="5100" dirty="0">
              <a:latin typeface="Gill Sans Light"/>
            </a:endParaRPr>
          </a:p>
          <a:p>
            <a:pPr marL="109728" indent="0">
              <a:buNone/>
            </a:pPr>
            <a:r>
              <a:rPr lang="en-US" sz="7000" dirty="0">
                <a:latin typeface="Gill Sans Light"/>
              </a:rPr>
              <a:t>• </a:t>
            </a:r>
            <a:r>
              <a:rPr lang="en-US" sz="7000" u="sng" dirty="0">
                <a:latin typeface="Gill Sans Light"/>
              </a:rPr>
              <a:t>Years 2 and 3</a:t>
            </a:r>
          </a:p>
          <a:p>
            <a:pPr marL="109728" indent="0">
              <a:buNone/>
            </a:pPr>
            <a:endParaRPr lang="en-US" sz="5100" u="sng" dirty="0">
              <a:latin typeface="Gill Sans Light"/>
            </a:endParaRPr>
          </a:p>
          <a:p>
            <a:pPr marL="109728" indent="0">
              <a:buNone/>
            </a:pPr>
            <a:r>
              <a:rPr lang="en-US" sz="6000" dirty="0">
                <a:latin typeface="Gill Sans Light"/>
              </a:rPr>
              <a:t>Surveyed 1,000 SVR and non-SVR personnel; about half of whom</a:t>
            </a:r>
          </a:p>
          <a:p>
            <a:pPr marL="109728" indent="0">
              <a:buNone/>
            </a:pPr>
            <a:r>
              <a:rPr lang="en-US" sz="6000" dirty="0">
                <a:latin typeface="Gill Sans Light"/>
              </a:rPr>
              <a:t>are former RSA Scholars</a:t>
            </a:r>
          </a:p>
          <a:p>
            <a:pPr marL="109728" indent="0">
              <a:buNone/>
            </a:pPr>
            <a:endParaRPr lang="en-US" sz="5100" dirty="0">
              <a:latin typeface="Gill Sans Light"/>
            </a:endParaRPr>
          </a:p>
          <a:p>
            <a:pPr marL="109728" indent="0">
              <a:buNone/>
            </a:pPr>
            <a:r>
              <a:rPr lang="en-US" sz="7000" dirty="0">
                <a:latin typeface="Gill Sans Light"/>
              </a:rPr>
              <a:t>• </a:t>
            </a:r>
            <a:r>
              <a:rPr lang="en-US" sz="7000" u="sng" dirty="0">
                <a:latin typeface="Gill Sans Light"/>
              </a:rPr>
              <a:t>Years 3 and 4</a:t>
            </a:r>
          </a:p>
          <a:p>
            <a:pPr marL="109728" indent="0">
              <a:buNone/>
            </a:pPr>
            <a:endParaRPr lang="en-US" sz="5100" u="sng" dirty="0">
              <a:latin typeface="Gill Sans Light"/>
            </a:endParaRPr>
          </a:p>
          <a:p>
            <a:pPr marL="109728" indent="0">
              <a:buNone/>
            </a:pPr>
            <a:r>
              <a:rPr lang="en-US" sz="6000" dirty="0">
                <a:latin typeface="Gill Sans Light"/>
              </a:rPr>
              <a:t>Interview rehabilitation counselor educators (n=10) and counselors who work in SVR (n=15) and non-SVR settings (n=15) regarding recruitment and retention</a:t>
            </a:r>
          </a:p>
          <a:p>
            <a:pPr marL="109728" indent="0">
              <a:buNone/>
            </a:pPr>
            <a:endParaRPr lang="en-US" dirty="0">
              <a:latin typeface="Gill Sans Light"/>
            </a:endParaRPr>
          </a:p>
          <a:p>
            <a:pPr marL="109728" indent="0">
              <a:buNone/>
            </a:pPr>
            <a:r>
              <a:rPr lang="en-US" dirty="0">
                <a:latin typeface="Gill Sans Light"/>
              </a:rPr>
              <a:t> </a:t>
            </a:r>
            <a:endParaRPr lang="en-US" dirty="0">
              <a:solidFill>
                <a:schemeClr val="tx1"/>
              </a:solidFill>
              <a:latin typeface="Gill Sans Light"/>
            </a:endParaRPr>
          </a:p>
          <a:p>
            <a:pPr marL="109728" indent="0">
              <a:buNone/>
            </a:pPr>
            <a:endParaRPr lang="en-US" dirty="0">
              <a:solidFill>
                <a:schemeClr val="tx1"/>
              </a:solidFill>
              <a:latin typeface="Gill Sans Light"/>
            </a:endParaRPr>
          </a:p>
          <a:p>
            <a:endParaRPr lang="en-US" dirty="0">
              <a:latin typeface="Gill Sans Light"/>
            </a:endParaRPr>
          </a:p>
          <a:p>
            <a:pPr lvl="1"/>
            <a:endParaRPr lang="en-US" dirty="0">
              <a:solidFill>
                <a:schemeClr val="tx1"/>
              </a:solidFill>
              <a:latin typeface="Gill Sans Light"/>
            </a:endParaRPr>
          </a:p>
          <a:p>
            <a:endParaRPr lang="en-US" dirty="0"/>
          </a:p>
        </p:txBody>
      </p:sp>
      <p:sp>
        <p:nvSpPr>
          <p:cNvPr id="4" name="Slide Number Placeholder 3"/>
          <p:cNvSpPr>
            <a:spLocks noGrp="1"/>
          </p:cNvSpPr>
          <p:nvPr>
            <p:ph type="sldNum" sz="quarter" idx="12"/>
          </p:nvPr>
        </p:nvSpPr>
        <p:spPr/>
        <p:txBody>
          <a:bodyPr/>
          <a:lstStyle/>
          <a:p>
            <a:fld id="{7A859DC2-7C2F-984E-B136-C5491C11450A}" type="slidenum">
              <a:rPr lang="en-US" smtClean="0"/>
              <a:pPr/>
              <a:t>5</a:t>
            </a:fld>
            <a:endParaRPr lang="en-US"/>
          </a:p>
        </p:txBody>
      </p:sp>
    </p:spTree>
    <p:extLst>
      <p:ext uri="{BB962C8B-B14F-4D97-AF65-F5344CB8AC3E}">
        <p14:creationId xmlns:p14="http://schemas.microsoft.com/office/powerpoint/2010/main" val="3574306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026E-00A6-2DA9-4F95-0A2A27BB83F4}"/>
              </a:ext>
            </a:extLst>
          </p:cNvPr>
          <p:cNvSpPr>
            <a:spLocks noGrp="1"/>
          </p:cNvSpPr>
          <p:nvPr>
            <p:ph type="title"/>
          </p:nvPr>
        </p:nvSpPr>
        <p:spPr>
          <a:xfrm>
            <a:off x="457200" y="368033"/>
            <a:ext cx="8229600" cy="1219467"/>
          </a:xfrm>
        </p:spPr>
        <p:txBody>
          <a:bodyPr>
            <a:normAutofit fontScale="90000"/>
          </a:bodyPr>
          <a:lstStyle/>
          <a:p>
            <a:r>
              <a:rPr lang="en-US" u="sng" dirty="0">
                <a:solidFill>
                  <a:schemeClr val="tx1"/>
                </a:solidFill>
                <a:latin typeface="Gill Sans Light"/>
              </a:rPr>
              <a:t>General Strategies to Promote Engagement</a:t>
            </a:r>
            <a:endParaRPr lang="en-US" dirty="0"/>
          </a:p>
        </p:txBody>
      </p:sp>
      <p:sp>
        <p:nvSpPr>
          <p:cNvPr id="3" name="Content Placeholder 2">
            <a:extLst>
              <a:ext uri="{FF2B5EF4-FFF2-40B4-BE49-F238E27FC236}">
                <a16:creationId xmlns:a16="http://schemas.microsoft.com/office/drawing/2014/main" id="{E5FFFC0E-311E-D7B2-A4A2-348593C5587F}"/>
              </a:ext>
            </a:extLst>
          </p:cNvPr>
          <p:cNvSpPr>
            <a:spLocks noGrp="1"/>
          </p:cNvSpPr>
          <p:nvPr>
            <p:ph idx="1"/>
          </p:nvPr>
        </p:nvSpPr>
        <p:spPr>
          <a:xfrm>
            <a:off x="457200" y="1587500"/>
            <a:ext cx="8229600" cy="4987036"/>
          </a:xfrm>
        </p:spPr>
        <p:txBody>
          <a:bodyPr>
            <a:normAutofit lnSpcReduction="10000"/>
          </a:bodyPr>
          <a:lstStyle/>
          <a:p>
            <a:pPr marL="624078" indent="-514350">
              <a:buAutoNum type="arabicPeriod"/>
            </a:pPr>
            <a:r>
              <a:rPr lang="en-US" dirty="0">
                <a:latin typeface="Gill Sans Light"/>
              </a:rPr>
              <a:t>“I am seen” – Importance of work friendships</a:t>
            </a:r>
          </a:p>
          <a:p>
            <a:pPr marL="624078" indent="-514350">
              <a:buAutoNum type="arabicPeriod"/>
            </a:pPr>
            <a:endParaRPr lang="en-US" dirty="0">
              <a:latin typeface="Gill Sans Light"/>
            </a:endParaRPr>
          </a:p>
          <a:p>
            <a:pPr marL="624078" indent="-514350">
              <a:buAutoNum type="arabicPeriod"/>
            </a:pPr>
            <a:r>
              <a:rPr lang="en-US" dirty="0">
                <a:latin typeface="Gill Sans Light"/>
              </a:rPr>
              <a:t>“I am heard” – If input [and response to it] doesn’t matter then hard to be engaged.   </a:t>
            </a:r>
          </a:p>
          <a:p>
            <a:pPr marL="624078" indent="-514350">
              <a:buAutoNum type="arabicPeriod"/>
            </a:pPr>
            <a:endParaRPr lang="en-US" dirty="0">
              <a:latin typeface="Gill Sans Light"/>
            </a:endParaRPr>
          </a:p>
          <a:p>
            <a:pPr marL="624078" indent="-514350">
              <a:buFont typeface="Georgia"/>
              <a:buAutoNum type="arabicPeriod"/>
            </a:pPr>
            <a:r>
              <a:rPr lang="en-US" dirty="0">
                <a:latin typeface="Gill Sans Light"/>
              </a:rPr>
              <a:t>“I receive guidance” – Help counselors to work on a career lattice</a:t>
            </a:r>
          </a:p>
          <a:p>
            <a:pPr marL="624078" indent="-514350">
              <a:buAutoNum type="arabicPeriod"/>
            </a:pPr>
            <a:endParaRPr lang="en-US" dirty="0">
              <a:latin typeface="Gill Sans Light"/>
            </a:endParaRPr>
          </a:p>
          <a:p>
            <a:pPr marL="624078" indent="-514350">
              <a:buAutoNum type="arabicPeriod"/>
            </a:pPr>
            <a:r>
              <a:rPr lang="en-US" dirty="0">
                <a:latin typeface="Gill Sans Light"/>
              </a:rPr>
              <a:t>“I am valued” – Managers often (mistakenly) believe they overestimate appreciation they convey (8 to 1 ratio)</a:t>
            </a:r>
          </a:p>
          <a:p>
            <a:pPr marL="624078" indent="-514350">
              <a:buAutoNum type="arabicPeriod"/>
            </a:pPr>
            <a:endParaRPr lang="en-US" dirty="0">
              <a:latin typeface="Gill Sans Light"/>
            </a:endParaRPr>
          </a:p>
          <a:p>
            <a:pPr marL="109728" indent="0">
              <a:buNone/>
            </a:pPr>
            <a:endParaRPr lang="en-US" dirty="0">
              <a:latin typeface="Gill Sans Light"/>
            </a:endParaRPr>
          </a:p>
          <a:p>
            <a:pPr marL="109728" indent="0">
              <a:buNone/>
            </a:pPr>
            <a:endParaRPr lang="en-US" dirty="0"/>
          </a:p>
        </p:txBody>
      </p:sp>
      <p:sp>
        <p:nvSpPr>
          <p:cNvPr id="4" name="Slide Number Placeholder 3">
            <a:extLst>
              <a:ext uri="{FF2B5EF4-FFF2-40B4-BE49-F238E27FC236}">
                <a16:creationId xmlns:a16="http://schemas.microsoft.com/office/drawing/2014/main" id="{F90F14F4-2C7C-6214-94B0-E2839107320F}"/>
              </a:ext>
            </a:extLst>
          </p:cNvPr>
          <p:cNvSpPr>
            <a:spLocks noGrp="1"/>
          </p:cNvSpPr>
          <p:nvPr>
            <p:ph type="sldNum" sz="quarter" idx="12"/>
          </p:nvPr>
        </p:nvSpPr>
        <p:spPr/>
        <p:txBody>
          <a:bodyPr/>
          <a:lstStyle/>
          <a:p>
            <a:fld id="{7A859DC2-7C2F-984E-B136-C5491C11450A}" type="slidenum">
              <a:rPr lang="en-US" smtClean="0"/>
              <a:pPr/>
              <a:t>50</a:t>
            </a:fld>
            <a:endParaRPr lang="en-US"/>
          </a:p>
        </p:txBody>
      </p:sp>
    </p:spTree>
    <p:extLst>
      <p:ext uri="{BB962C8B-B14F-4D97-AF65-F5344CB8AC3E}">
        <p14:creationId xmlns:p14="http://schemas.microsoft.com/office/powerpoint/2010/main" val="2510600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032"/>
            <a:ext cx="8229600" cy="872940"/>
          </a:xfrm>
        </p:spPr>
        <p:txBody>
          <a:bodyPr>
            <a:normAutofit/>
          </a:bodyPr>
          <a:lstStyle/>
          <a:p>
            <a:r>
              <a:rPr lang="en-US" sz="3200" u="sng" dirty="0">
                <a:solidFill>
                  <a:schemeClr val="tx1"/>
                </a:solidFill>
                <a:latin typeface="Gill Sans Light"/>
              </a:rPr>
              <a:t>Career Sustaining Strategies</a:t>
            </a:r>
            <a:endParaRPr lang="en-US" sz="3200" dirty="0"/>
          </a:p>
        </p:txBody>
      </p:sp>
      <p:sp>
        <p:nvSpPr>
          <p:cNvPr id="3" name="Content Placeholder 2"/>
          <p:cNvSpPr>
            <a:spLocks noGrp="1"/>
          </p:cNvSpPr>
          <p:nvPr>
            <p:ph idx="1"/>
          </p:nvPr>
        </p:nvSpPr>
        <p:spPr>
          <a:xfrm>
            <a:off x="266699" y="1240973"/>
            <a:ext cx="8877301" cy="5333564"/>
          </a:xfrm>
        </p:spPr>
        <p:txBody>
          <a:bodyPr>
            <a:normAutofit/>
          </a:bodyPr>
          <a:lstStyle/>
          <a:p>
            <a:pPr marL="109728" indent="0">
              <a:buNone/>
            </a:pPr>
            <a:r>
              <a:rPr lang="en-US" dirty="0">
                <a:latin typeface="Gill Sans Light"/>
              </a:rPr>
              <a:t>• Provide greater client access to support counselor identity </a:t>
            </a:r>
          </a:p>
          <a:p>
            <a:pPr marL="109728" indent="0">
              <a:buNone/>
            </a:pPr>
            <a:endParaRPr lang="en-US" dirty="0">
              <a:latin typeface="Gill Sans Light"/>
            </a:endParaRPr>
          </a:p>
          <a:p>
            <a:pPr marL="109728" indent="0">
              <a:buNone/>
            </a:pPr>
            <a:r>
              <a:rPr lang="en-US" dirty="0">
                <a:latin typeface="Gill Sans Light"/>
              </a:rPr>
              <a:t>• Career lattice v. counselor career ladder </a:t>
            </a:r>
          </a:p>
          <a:p>
            <a:pPr marL="109728" indent="0">
              <a:buNone/>
            </a:pPr>
            <a:endParaRPr lang="en-US" dirty="0">
              <a:latin typeface="Gill Sans Light"/>
            </a:endParaRPr>
          </a:p>
          <a:p>
            <a:pPr marL="109728" indent="0">
              <a:buNone/>
            </a:pPr>
            <a:r>
              <a:rPr lang="en-US" dirty="0">
                <a:latin typeface="Gill Sans Light"/>
              </a:rPr>
              <a:t>• </a:t>
            </a:r>
            <a:r>
              <a:rPr lang="en-US" dirty="0">
                <a:solidFill>
                  <a:srgbClr val="FF0000"/>
                </a:solidFill>
                <a:latin typeface="Gill Sans Light"/>
              </a:rPr>
              <a:t>Supervisor-counselor relationship predicts intent to quit</a:t>
            </a:r>
          </a:p>
          <a:p>
            <a:pPr marL="109728" indent="0">
              <a:buNone/>
            </a:pPr>
            <a:endParaRPr lang="en-US" dirty="0">
              <a:latin typeface="Gill Sans Light"/>
            </a:endParaRPr>
          </a:p>
          <a:p>
            <a:pPr marL="109728" indent="0">
              <a:buNone/>
            </a:pPr>
            <a:r>
              <a:rPr lang="en-US" dirty="0">
                <a:latin typeface="Gill Sans Light"/>
              </a:rPr>
              <a:t>• Invest in CRC maintenance costs</a:t>
            </a:r>
          </a:p>
          <a:p>
            <a:pPr marL="109728" indent="0">
              <a:buNone/>
            </a:pPr>
            <a:endParaRPr lang="en-US" dirty="0">
              <a:latin typeface="Gill Sans Light"/>
            </a:endParaRPr>
          </a:p>
          <a:p>
            <a:pPr marL="109728" indent="0">
              <a:buNone/>
            </a:pPr>
            <a:r>
              <a:rPr lang="en-US" dirty="0">
                <a:latin typeface="Gill Sans Light"/>
              </a:rPr>
              <a:t>• Allow counselors to use client contact hours towards LPC</a:t>
            </a:r>
          </a:p>
          <a:p>
            <a:pPr marL="109728" indent="0">
              <a:buNone/>
            </a:pPr>
            <a:endParaRPr lang="en-US" dirty="0">
              <a:latin typeface="Gill Sans Light"/>
            </a:endParaRPr>
          </a:p>
          <a:p>
            <a:pPr marL="109728" indent="0">
              <a:buNone/>
            </a:pPr>
            <a:r>
              <a:rPr lang="en-US" dirty="0">
                <a:latin typeface="Gill Sans Light"/>
              </a:rPr>
              <a:t>• </a:t>
            </a:r>
            <a:r>
              <a:rPr lang="en-US" dirty="0">
                <a:solidFill>
                  <a:schemeClr val="tx1"/>
                </a:solidFill>
                <a:latin typeface="Gill Sans Light"/>
              </a:rPr>
              <a:t>Track RSA Scholars – especially within first 30-60 days</a:t>
            </a:r>
          </a:p>
          <a:p>
            <a:pPr marL="109728" indent="0">
              <a:buNone/>
            </a:pPr>
            <a:endParaRPr lang="en-US" dirty="0">
              <a:latin typeface="Gill Sans Light"/>
            </a:endParaRPr>
          </a:p>
          <a:p>
            <a:pPr marL="109728" indent="0">
              <a:buNone/>
            </a:pPr>
            <a:endParaRPr lang="en-US" dirty="0">
              <a:latin typeface="Gill Sans Light"/>
            </a:endParaRPr>
          </a:p>
          <a:p>
            <a:pPr lvl="1"/>
            <a:endParaRPr lang="en-US" dirty="0">
              <a:solidFill>
                <a:schemeClr val="tx1"/>
              </a:solidFill>
              <a:latin typeface="Gill Sans Light"/>
            </a:endParaRPr>
          </a:p>
          <a:p>
            <a:endParaRPr lang="en-US" dirty="0"/>
          </a:p>
        </p:txBody>
      </p:sp>
      <p:sp>
        <p:nvSpPr>
          <p:cNvPr id="4" name="Slide Number Placeholder 3"/>
          <p:cNvSpPr>
            <a:spLocks noGrp="1"/>
          </p:cNvSpPr>
          <p:nvPr>
            <p:ph type="sldNum" sz="quarter" idx="12"/>
          </p:nvPr>
        </p:nvSpPr>
        <p:spPr/>
        <p:txBody>
          <a:bodyPr/>
          <a:lstStyle/>
          <a:p>
            <a:fld id="{7A859DC2-7C2F-984E-B136-C5491C11450A}" type="slidenum">
              <a:rPr lang="en-US" smtClean="0"/>
              <a:pPr/>
              <a:t>51</a:t>
            </a:fld>
            <a:endParaRPr lang="en-US"/>
          </a:p>
        </p:txBody>
      </p:sp>
    </p:spTree>
    <p:extLst>
      <p:ext uri="{BB962C8B-B14F-4D97-AF65-F5344CB8AC3E}">
        <p14:creationId xmlns:p14="http://schemas.microsoft.com/office/powerpoint/2010/main" val="21504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5999"/>
            <a:ext cx="8229600" cy="943430"/>
          </a:xfrm>
        </p:spPr>
        <p:txBody>
          <a:bodyPr>
            <a:normAutofit/>
          </a:bodyPr>
          <a:lstStyle/>
          <a:p>
            <a:pPr algn="ctr"/>
            <a:r>
              <a:rPr lang="en-US" sz="3200" u="sng" dirty="0">
                <a:solidFill>
                  <a:schemeClr val="tx1"/>
                </a:solidFill>
                <a:latin typeface="Gill Sans Light"/>
              </a:rPr>
              <a:t>One Final Factor in Sustaining Longevity</a:t>
            </a:r>
            <a:endParaRPr lang="en-US" sz="3200" u="sng" dirty="0"/>
          </a:p>
        </p:txBody>
      </p:sp>
      <p:sp>
        <p:nvSpPr>
          <p:cNvPr id="3" name="Content Placeholder 2"/>
          <p:cNvSpPr>
            <a:spLocks noGrp="1"/>
          </p:cNvSpPr>
          <p:nvPr>
            <p:ph idx="1"/>
          </p:nvPr>
        </p:nvSpPr>
        <p:spPr>
          <a:xfrm>
            <a:off x="457200" y="1959430"/>
            <a:ext cx="8229600" cy="4615106"/>
          </a:xfrm>
        </p:spPr>
        <p:txBody>
          <a:bodyPr>
            <a:normAutofit lnSpcReduction="10000"/>
          </a:bodyPr>
          <a:lstStyle/>
          <a:p>
            <a:pPr marL="109728" indent="0">
              <a:buNone/>
            </a:pPr>
            <a:endParaRPr lang="en-US" dirty="0">
              <a:solidFill>
                <a:schemeClr val="tx1"/>
              </a:solidFill>
              <a:latin typeface="Gill Sans Light"/>
            </a:endParaRPr>
          </a:p>
          <a:p>
            <a:pPr marL="109728" indent="0" algn="ctr">
              <a:buNone/>
            </a:pPr>
            <a:r>
              <a:rPr lang="en-US" dirty="0">
                <a:latin typeface="Gill Sans Light"/>
              </a:rPr>
              <a:t>Work relationships – Connecting with colleagues</a:t>
            </a:r>
          </a:p>
          <a:p>
            <a:pPr marL="109728" indent="0" algn="ctr">
              <a:buNone/>
            </a:pPr>
            <a:endParaRPr lang="en-US" dirty="0">
              <a:latin typeface="Gill Sans Light"/>
            </a:endParaRPr>
          </a:p>
          <a:p>
            <a:pPr marL="109728" indent="0" algn="ctr">
              <a:buNone/>
            </a:pPr>
            <a:r>
              <a:rPr lang="en-US" dirty="0">
                <a:latin typeface="Gill Sans Light"/>
              </a:rPr>
              <a:t>A strong predictor of job productivity is having someone who is considered a best friend.</a:t>
            </a:r>
          </a:p>
          <a:p>
            <a:pPr marL="109728" indent="0" algn="ctr">
              <a:buNone/>
            </a:pPr>
            <a:endParaRPr lang="en-US" dirty="0">
              <a:latin typeface="Gill Sans Light"/>
            </a:endParaRPr>
          </a:p>
          <a:p>
            <a:pPr marL="109728" indent="0" algn="ctr">
              <a:buNone/>
            </a:pPr>
            <a:r>
              <a:rPr lang="en-US" dirty="0">
                <a:latin typeface="Gill Sans Light"/>
              </a:rPr>
              <a:t>People with work friendships are more engaged, enthusiastic and less likely to leave.</a:t>
            </a:r>
          </a:p>
          <a:p>
            <a:pPr marL="109728" indent="0" algn="ctr">
              <a:buNone/>
            </a:pPr>
            <a:endParaRPr lang="en-US" dirty="0">
              <a:latin typeface="Gill Sans Light"/>
            </a:endParaRPr>
          </a:p>
          <a:p>
            <a:pPr marL="109728" indent="0" algn="ctr">
              <a:buNone/>
            </a:pPr>
            <a:r>
              <a:rPr lang="en-US" dirty="0">
                <a:latin typeface="Gill Sans Light"/>
              </a:rPr>
              <a:t> </a:t>
            </a:r>
          </a:p>
          <a:p>
            <a:pPr lvl="1"/>
            <a:endParaRPr lang="en-US" dirty="0">
              <a:solidFill>
                <a:schemeClr val="tx1"/>
              </a:solidFill>
              <a:latin typeface="Gill Sans Light"/>
            </a:endParaRPr>
          </a:p>
          <a:p>
            <a:endParaRPr lang="en-US" dirty="0"/>
          </a:p>
        </p:txBody>
      </p:sp>
      <p:sp>
        <p:nvSpPr>
          <p:cNvPr id="4" name="Slide Number Placeholder 3"/>
          <p:cNvSpPr>
            <a:spLocks noGrp="1"/>
          </p:cNvSpPr>
          <p:nvPr>
            <p:ph type="sldNum" sz="quarter" idx="12"/>
          </p:nvPr>
        </p:nvSpPr>
        <p:spPr/>
        <p:txBody>
          <a:bodyPr/>
          <a:lstStyle/>
          <a:p>
            <a:fld id="{7A859DC2-7C2F-984E-B136-C5491C11450A}" type="slidenum">
              <a:rPr lang="en-US" smtClean="0"/>
              <a:pPr/>
              <a:t>52</a:t>
            </a:fld>
            <a:endParaRPr lang="en-US"/>
          </a:p>
        </p:txBody>
      </p:sp>
    </p:spTree>
    <p:extLst>
      <p:ext uri="{BB962C8B-B14F-4D97-AF65-F5344CB8AC3E}">
        <p14:creationId xmlns:p14="http://schemas.microsoft.com/office/powerpoint/2010/main" val="361937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aper&#10;&#10;Description automatically generated">
            <a:extLst>
              <a:ext uri="{FF2B5EF4-FFF2-40B4-BE49-F238E27FC236}">
                <a16:creationId xmlns:a16="http://schemas.microsoft.com/office/drawing/2014/main" id="{1CE63606-ABD4-AD4C-E857-F8536D406B4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99885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5999"/>
            <a:ext cx="8229600" cy="370455"/>
          </a:xfrm>
        </p:spPr>
        <p:txBody>
          <a:bodyPr>
            <a:normAutofit fontScale="90000"/>
          </a:bodyPr>
          <a:lstStyle/>
          <a:p>
            <a:pPr algn="ctr"/>
            <a:r>
              <a:rPr lang="en-US" sz="3200" b="1" u="sng" dirty="0">
                <a:solidFill>
                  <a:schemeClr val="tx1"/>
                </a:solidFill>
                <a:latin typeface="Gill Sans Light"/>
              </a:rPr>
              <a:t>Want to Learn More:  Journal Publications</a:t>
            </a:r>
            <a:endParaRPr lang="en-US" sz="3200" b="1" dirty="0"/>
          </a:p>
        </p:txBody>
      </p:sp>
      <p:sp>
        <p:nvSpPr>
          <p:cNvPr id="3" name="Content Placeholder 2"/>
          <p:cNvSpPr>
            <a:spLocks noGrp="1"/>
          </p:cNvSpPr>
          <p:nvPr>
            <p:ph idx="1"/>
          </p:nvPr>
        </p:nvSpPr>
        <p:spPr>
          <a:xfrm>
            <a:off x="336175" y="1386455"/>
            <a:ext cx="8485095" cy="5188081"/>
          </a:xfrm>
        </p:spPr>
        <p:txBody>
          <a:bodyPr>
            <a:normAutofit/>
          </a:bodyPr>
          <a:lstStyle/>
          <a:p>
            <a:pPr marL="109728" indent="0">
              <a:buNone/>
            </a:pPr>
            <a:endParaRPr lang="en-US" dirty="0">
              <a:latin typeface="Gill Sans Light"/>
              <a:ea typeface="Times New Roman" panose="02020603050405020304" pitchFamily="18" charset="0"/>
              <a:cs typeface="Gill Sans Light" panose="020B0302020104020203" pitchFamily="34" charset="-79"/>
            </a:endParaRPr>
          </a:p>
          <a:p>
            <a:pPr marL="109728" indent="0">
              <a:buNone/>
            </a:pPr>
            <a:r>
              <a:rPr lang="en-US" dirty="0">
                <a:latin typeface="Gill Sans Light" panose="020B0302020104020203" pitchFamily="34" charset="-79"/>
                <a:ea typeface="Times New Roman" panose="02020603050405020304" pitchFamily="18" charset="0"/>
                <a:cs typeface="Gill Sans Light" panose="020B0302020104020203" pitchFamily="34" charset="-79"/>
              </a:rPr>
              <a:t>Herbert, J. T., O’Shea, A., Yoon, J., &amp; Al Belushi, I. (2023). Recruitment and retention of state vocational rehabilitation counselors: A mixed methods analysis. </a:t>
            </a:r>
            <a:r>
              <a:rPr lang="en-US" i="1" dirty="0">
                <a:latin typeface="Gill Sans Light" panose="020B0302020104020203" pitchFamily="34" charset="-79"/>
                <a:ea typeface="Times New Roman" panose="02020603050405020304" pitchFamily="18" charset="0"/>
                <a:cs typeface="Gill Sans Light" panose="020B0302020104020203" pitchFamily="34" charset="-79"/>
              </a:rPr>
              <a:t>Journal of Rehabilitation, 89(1</a:t>
            </a:r>
            <a:r>
              <a:rPr lang="en-US" dirty="0">
                <a:latin typeface="Gill Sans Light" panose="020B0302020104020203" pitchFamily="34" charset="-79"/>
                <a:ea typeface="Times New Roman" panose="02020603050405020304" pitchFamily="18" charset="0"/>
                <a:cs typeface="Gill Sans Light" panose="020B0302020104020203" pitchFamily="34" charset="-79"/>
              </a:rPr>
              <a:t>), 61-71.</a:t>
            </a:r>
          </a:p>
          <a:p>
            <a:pPr marL="109728" indent="0">
              <a:buNone/>
            </a:pPr>
            <a:endParaRPr lang="en-US" dirty="0">
              <a:latin typeface="Gill Sans Light" panose="020B0302020104020203" pitchFamily="34" charset="-79"/>
              <a:cs typeface="Gill Sans Light" panose="020B0302020104020203" pitchFamily="34" charset="-79"/>
            </a:endParaRPr>
          </a:p>
          <a:p>
            <a:pPr marL="109728" indent="0">
              <a:buNone/>
            </a:pPr>
            <a:r>
              <a:rPr lang="en-US" dirty="0">
                <a:latin typeface="Gill Sans Light" panose="020B0302020104020203" pitchFamily="34" charset="-79"/>
                <a:ea typeface="Times New Roman" panose="02020603050405020304" pitchFamily="18" charset="0"/>
                <a:cs typeface="Gill Sans Light" panose="020B0302020104020203" pitchFamily="34" charset="-79"/>
              </a:rPr>
              <a:t>Herbert, J. T., </a:t>
            </a:r>
            <a:r>
              <a:rPr lang="en-US" dirty="0" err="1">
                <a:latin typeface="Gill Sans Light" panose="020B0302020104020203" pitchFamily="34" charset="-79"/>
                <a:ea typeface="Times New Roman" panose="02020603050405020304" pitchFamily="18" charset="0"/>
                <a:cs typeface="Gill Sans Light" panose="020B0302020104020203" pitchFamily="34" charset="-79"/>
              </a:rPr>
              <a:t>Zhai</a:t>
            </a:r>
            <a:r>
              <a:rPr lang="en-US" dirty="0">
                <a:latin typeface="Gill Sans Light" panose="020B0302020104020203" pitchFamily="34" charset="-79"/>
                <a:ea typeface="Times New Roman" panose="02020603050405020304" pitchFamily="18" charset="0"/>
                <a:cs typeface="Gill Sans Light" panose="020B0302020104020203" pitchFamily="34" charset="-79"/>
              </a:rPr>
              <a:t>, Y., &amp; </a:t>
            </a:r>
            <a:r>
              <a:rPr lang="en-US" dirty="0" err="1">
                <a:latin typeface="Gill Sans Light" panose="020B0302020104020203" pitchFamily="34" charset="-79"/>
                <a:ea typeface="Times New Roman" panose="02020603050405020304" pitchFamily="18" charset="0"/>
                <a:cs typeface="Gill Sans Light" panose="020B0302020104020203" pitchFamily="34" charset="-79"/>
              </a:rPr>
              <a:t>Coduti</a:t>
            </a:r>
            <a:r>
              <a:rPr lang="en-US" dirty="0">
                <a:latin typeface="Gill Sans Light" panose="020B0302020104020203" pitchFamily="34" charset="-79"/>
                <a:ea typeface="Times New Roman" panose="02020603050405020304" pitchFamily="18" charset="0"/>
                <a:cs typeface="Gill Sans Light" panose="020B0302020104020203" pitchFamily="34" charset="-79"/>
              </a:rPr>
              <a:t>, W. A. (2020). Predictors of intent to leave current employment among rehabilitation counselors. </a:t>
            </a:r>
            <a:r>
              <a:rPr lang="en-US" i="1" dirty="0">
                <a:latin typeface="Gill Sans Light" panose="020B0302020104020203" pitchFamily="34" charset="-79"/>
                <a:ea typeface="Times New Roman" panose="02020603050405020304" pitchFamily="18" charset="0"/>
                <a:cs typeface="Gill Sans Light" panose="020B0302020104020203" pitchFamily="34" charset="-79"/>
              </a:rPr>
              <a:t>Journal of Rehabilitation, 86 </a:t>
            </a:r>
            <a:r>
              <a:rPr lang="en-US" dirty="0">
                <a:latin typeface="Gill Sans Light" panose="020B0302020104020203" pitchFamily="34" charset="-79"/>
                <a:ea typeface="Times New Roman" panose="02020603050405020304" pitchFamily="18" charset="0"/>
                <a:cs typeface="Gill Sans Light" panose="020B0302020104020203" pitchFamily="34" charset="-79"/>
              </a:rPr>
              <a:t>(1), 32-40</a:t>
            </a:r>
          </a:p>
          <a:p>
            <a:pPr marL="109728" indent="0">
              <a:buNone/>
            </a:pPr>
            <a:endParaRPr lang="en-US" dirty="0">
              <a:latin typeface="Gill Sans Light" panose="020B0302020104020203" pitchFamily="34" charset="-79"/>
              <a:cs typeface="Gill Sans Light" panose="020B0302020104020203" pitchFamily="34" charset="-79"/>
            </a:endParaRPr>
          </a:p>
          <a:p>
            <a:pPr marL="109728" indent="0">
              <a:buNone/>
            </a:pPr>
            <a:endParaRPr lang="en-US" dirty="0">
              <a:latin typeface="Gill Sans Light"/>
            </a:endParaRPr>
          </a:p>
          <a:p>
            <a:pPr marL="411480" lvl="1" indent="0">
              <a:buNone/>
            </a:pPr>
            <a:endParaRPr lang="en-US" dirty="0">
              <a:solidFill>
                <a:schemeClr val="tx1"/>
              </a:solidFill>
              <a:latin typeface="Gill Sans Light"/>
            </a:endParaRPr>
          </a:p>
          <a:p>
            <a:pPr marL="109728" indent="0">
              <a:buNone/>
            </a:pPr>
            <a:endParaRPr lang="en-US" dirty="0">
              <a:solidFill>
                <a:schemeClr val="tx1"/>
              </a:solidFill>
              <a:latin typeface="Gill Sans Light"/>
            </a:endParaRPr>
          </a:p>
          <a:p>
            <a:endParaRPr lang="en-US" dirty="0">
              <a:latin typeface="Gill Sans Light"/>
            </a:endParaRPr>
          </a:p>
          <a:p>
            <a:pPr lvl="1"/>
            <a:endParaRPr lang="en-US" dirty="0">
              <a:solidFill>
                <a:schemeClr val="tx1"/>
              </a:solidFill>
              <a:latin typeface="Gill Sans Light"/>
            </a:endParaRPr>
          </a:p>
          <a:p>
            <a:endParaRPr lang="en-US" dirty="0"/>
          </a:p>
        </p:txBody>
      </p:sp>
      <p:sp>
        <p:nvSpPr>
          <p:cNvPr id="4" name="Slide Number Placeholder 3"/>
          <p:cNvSpPr>
            <a:spLocks noGrp="1"/>
          </p:cNvSpPr>
          <p:nvPr>
            <p:ph type="sldNum" sz="quarter" idx="12"/>
          </p:nvPr>
        </p:nvSpPr>
        <p:spPr/>
        <p:txBody>
          <a:bodyPr/>
          <a:lstStyle/>
          <a:p>
            <a:fld id="{7A859DC2-7C2F-984E-B136-C5491C11450A}" type="slidenum">
              <a:rPr lang="en-US" smtClean="0"/>
              <a:pPr/>
              <a:t>54</a:t>
            </a:fld>
            <a:endParaRPr lang="en-US"/>
          </a:p>
        </p:txBody>
      </p:sp>
    </p:spTree>
    <p:extLst>
      <p:ext uri="{BB962C8B-B14F-4D97-AF65-F5344CB8AC3E}">
        <p14:creationId xmlns:p14="http://schemas.microsoft.com/office/powerpoint/2010/main" val="3269037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353"/>
            <a:ext cx="8229600" cy="497541"/>
          </a:xfrm>
        </p:spPr>
        <p:txBody>
          <a:bodyPr>
            <a:normAutofit fontScale="90000"/>
          </a:bodyPr>
          <a:lstStyle/>
          <a:p>
            <a:pPr algn="ctr"/>
            <a:r>
              <a:rPr lang="en-US" sz="3200" b="1" u="sng" dirty="0">
                <a:solidFill>
                  <a:schemeClr val="tx1"/>
                </a:solidFill>
                <a:latin typeface="Gill Sans Light"/>
              </a:rPr>
              <a:t>Want to Learn More:  Podcasts</a:t>
            </a:r>
            <a:endParaRPr lang="en-US" sz="3200" b="1" dirty="0"/>
          </a:p>
        </p:txBody>
      </p:sp>
      <p:sp>
        <p:nvSpPr>
          <p:cNvPr id="3" name="Content Placeholder 2"/>
          <p:cNvSpPr>
            <a:spLocks noGrp="1"/>
          </p:cNvSpPr>
          <p:nvPr>
            <p:ph idx="1"/>
          </p:nvPr>
        </p:nvSpPr>
        <p:spPr>
          <a:xfrm>
            <a:off x="457200" y="1386455"/>
            <a:ext cx="8479536" cy="5188081"/>
          </a:xfrm>
        </p:spPr>
        <p:txBody>
          <a:bodyPr>
            <a:normAutofit fontScale="92500" lnSpcReduction="20000"/>
          </a:bodyPr>
          <a:lstStyle/>
          <a:p>
            <a:pPr marL="12700" indent="0">
              <a:buNone/>
            </a:pPr>
            <a:r>
              <a:rPr lang="en-US" dirty="0">
                <a:effectLst/>
                <a:latin typeface="Gill Sans Light" panose="020B0302020104020203" pitchFamily="34" charset="-79"/>
                <a:ea typeface="Times New Roman" panose="02020603050405020304" pitchFamily="18" charset="0"/>
                <a:cs typeface="Gill Sans Light" panose="020B0302020104020203" pitchFamily="34" charset="-79"/>
              </a:rPr>
              <a:t>Where Did All the Staff Go? Addressing Your Recruitment Woes: A Conversation with Dr. Jim Herbert. Podcast with Carol Pankow, Manager Minute Series, June 2023. Available through VRTAC-QM at: </a:t>
            </a:r>
            <a:r>
              <a:rPr lang="en-US" u="sng" dirty="0">
                <a:solidFill>
                  <a:srgbClr val="0563C1"/>
                </a:solidFill>
                <a:effectLst/>
                <a:latin typeface="Gill Sans Light" panose="020B0302020104020203" pitchFamily="34" charset="-79"/>
                <a:ea typeface="Times New Roman" panose="02020603050405020304" pitchFamily="18" charset="0"/>
                <a:cs typeface="Gill Sans Light" panose="020B0302020104020203" pitchFamily="34" charset="-79"/>
                <a:hlinkClick r:id="rId2"/>
              </a:rPr>
              <a:t>https://managerminutevrtac-qw.libsyn.com/where-did-all-the-staff-go-addressing-your-recruitment-woes-a-conversation-with-dr-jim-herbert-penn-state</a:t>
            </a:r>
            <a:endParaRPr lang="en-US" u="sng" dirty="0">
              <a:solidFill>
                <a:srgbClr val="0563C1"/>
              </a:solidFill>
              <a:effectLst/>
              <a:latin typeface="Gill Sans Light" panose="020B0302020104020203" pitchFamily="34" charset="-79"/>
              <a:ea typeface="Times New Roman" panose="02020603050405020304" pitchFamily="18" charset="0"/>
              <a:cs typeface="Gill Sans Light" panose="020B0302020104020203" pitchFamily="34" charset="-79"/>
            </a:endParaRPr>
          </a:p>
          <a:p>
            <a:pPr marL="0" marR="0" indent="0">
              <a:spcBef>
                <a:spcPts val="0"/>
              </a:spcBef>
              <a:spcAft>
                <a:spcPts val="0"/>
              </a:spcAft>
              <a:buNone/>
              <a:tabLst>
                <a:tab pos="228600" algn="l"/>
                <a:tab pos="381000" algn="l"/>
                <a:tab pos="533400" algn="l"/>
                <a:tab pos="2819400" algn="l"/>
                <a:tab pos="3505200" algn="l"/>
                <a:tab pos="4572000" algn="l"/>
                <a:tab pos="5181600" algn="l"/>
              </a:tabLst>
            </a:pPr>
            <a:endParaRPr lang="en-US" dirty="0">
              <a:effectLst/>
              <a:latin typeface="Gill Sans Light" panose="020B0302020104020203" pitchFamily="34" charset="-79"/>
              <a:ea typeface="Times New Roman" panose="02020603050405020304" pitchFamily="18" charset="0"/>
              <a:cs typeface="Gill Sans Light" panose="020B0302020104020203" pitchFamily="34" charset="-79"/>
            </a:endParaRPr>
          </a:p>
          <a:p>
            <a:pPr marL="0" marR="0" indent="0">
              <a:spcBef>
                <a:spcPts val="0"/>
              </a:spcBef>
              <a:spcAft>
                <a:spcPts val="0"/>
              </a:spcAft>
              <a:buNone/>
              <a:tabLst>
                <a:tab pos="228600" algn="l"/>
                <a:tab pos="381000" algn="l"/>
                <a:tab pos="533400" algn="l"/>
                <a:tab pos="2819400" algn="l"/>
                <a:tab pos="3505200" algn="l"/>
                <a:tab pos="4572000" algn="l"/>
                <a:tab pos="5181600" algn="l"/>
              </a:tabLst>
            </a:pPr>
            <a:endParaRPr lang="en-US" dirty="0">
              <a:latin typeface="Gill Sans Light" panose="020B0302020104020203" pitchFamily="34" charset="-79"/>
              <a:ea typeface="Times New Roman" panose="02020603050405020304" pitchFamily="18" charset="0"/>
              <a:cs typeface="Gill Sans Light" panose="020B0302020104020203" pitchFamily="34" charset="-79"/>
            </a:endParaRPr>
          </a:p>
          <a:p>
            <a:pPr marL="0" marR="0" indent="0">
              <a:spcBef>
                <a:spcPts val="0"/>
              </a:spcBef>
              <a:spcAft>
                <a:spcPts val="0"/>
              </a:spcAft>
              <a:buNone/>
              <a:tabLst>
                <a:tab pos="228600" algn="l"/>
                <a:tab pos="381000" algn="l"/>
                <a:tab pos="533400" algn="l"/>
                <a:tab pos="2819400" algn="l"/>
                <a:tab pos="3505200" algn="l"/>
                <a:tab pos="4572000" algn="l"/>
                <a:tab pos="5181600" algn="l"/>
              </a:tabLst>
            </a:pPr>
            <a:r>
              <a:rPr lang="en-US" dirty="0">
                <a:effectLst/>
                <a:latin typeface="Gill Sans Light" panose="020B0302020104020203" pitchFamily="34" charset="-79"/>
                <a:ea typeface="Times New Roman" panose="02020603050405020304" pitchFamily="18" charset="0"/>
                <a:cs typeface="Gill Sans Light" panose="020B0302020104020203" pitchFamily="34" charset="-79"/>
              </a:rPr>
              <a:t>Where Did All the Staff Go? Addressing Your Retention Woes: A Conversation with Dr. Jim Herbert. Podcast with Carol Pankow, Manager Minute Series, July 2023. Available through VRTAC-QM at:</a:t>
            </a:r>
            <a:endParaRPr lang="en-US" dirty="0">
              <a:latin typeface="Gill Sans Light" panose="020B0302020104020203" pitchFamily="34" charset="-79"/>
              <a:ea typeface="Times New Roman" panose="02020603050405020304" pitchFamily="18" charset="0"/>
              <a:cs typeface="Gill Sans Light" panose="020B0302020104020203" pitchFamily="34" charset="-79"/>
            </a:endParaRPr>
          </a:p>
          <a:p>
            <a:pPr marL="0" marR="0" indent="0">
              <a:spcBef>
                <a:spcPts val="0"/>
              </a:spcBef>
              <a:spcAft>
                <a:spcPts val="0"/>
              </a:spcAft>
              <a:buNone/>
              <a:tabLst>
                <a:tab pos="228600" algn="l"/>
                <a:tab pos="381000" algn="l"/>
                <a:tab pos="533400" algn="l"/>
                <a:tab pos="2819400" algn="l"/>
                <a:tab pos="3505200" algn="l"/>
                <a:tab pos="4572000" algn="l"/>
                <a:tab pos="5181600" algn="l"/>
              </a:tabLst>
            </a:pPr>
            <a:r>
              <a:rPr lang="en-US" dirty="0">
                <a:effectLst/>
                <a:latin typeface="Gill Sans Light" panose="020B0302020104020203" pitchFamily="34" charset="-79"/>
                <a:ea typeface="Times New Roman" panose="02020603050405020304" pitchFamily="18" charset="0"/>
                <a:cs typeface="Gill Sans Light" panose="020B0302020104020203" pitchFamily="34" charset="-79"/>
                <a:hlinkClick r:id="rId3"/>
              </a:rPr>
              <a:t>https://managerminutevrtac-qw.libsyn.com/vrtac-qm-manager-minute-part-2-where-did-all-the-staff-go-addressing-your-retention-woes-a-conversation-with-dr-jim-herbert-penn-state</a:t>
            </a:r>
            <a:r>
              <a:rPr lang="en-US" dirty="0">
                <a:effectLst/>
                <a:latin typeface="Gill Sans Light" panose="020B0302020104020203" pitchFamily="34" charset="-79"/>
                <a:ea typeface="Times New Roman" panose="02020603050405020304" pitchFamily="18" charset="0"/>
                <a:cs typeface="Gill Sans Light" panose="020B0302020104020203" pitchFamily="34" charset="-79"/>
              </a:rPr>
              <a:t> </a:t>
            </a:r>
          </a:p>
          <a:p>
            <a:pPr marL="0" marR="0" indent="0">
              <a:spcBef>
                <a:spcPts val="0"/>
              </a:spcBef>
              <a:spcAft>
                <a:spcPts val="0"/>
              </a:spcAft>
              <a:buNone/>
              <a:tabLst>
                <a:tab pos="228600" algn="l"/>
                <a:tab pos="381000" algn="l"/>
                <a:tab pos="533400" algn="l"/>
                <a:tab pos="2819400" algn="l"/>
                <a:tab pos="3505200" algn="l"/>
                <a:tab pos="4572000" algn="l"/>
                <a:tab pos="5181600" algn="l"/>
              </a:tabLst>
            </a:pPr>
            <a:endParaRPr lang="en-US" sz="1800" dirty="0">
              <a:effectLst/>
              <a:latin typeface="Times New Roman" panose="02020603050405020304" pitchFamily="18" charset="0"/>
              <a:ea typeface="Times New Roman" panose="02020603050405020304" pitchFamily="18" charset="0"/>
            </a:endParaRPr>
          </a:p>
          <a:p>
            <a:pPr marL="109728" indent="0">
              <a:buNone/>
            </a:pPr>
            <a:endParaRPr lang="en-US" dirty="0">
              <a:latin typeface="Gill Sans Light"/>
            </a:endParaRPr>
          </a:p>
          <a:p>
            <a:endParaRPr lang="en-US" dirty="0">
              <a:latin typeface="Gill Sans Light"/>
            </a:endParaRPr>
          </a:p>
          <a:p>
            <a:pPr marL="109728" indent="0">
              <a:buNone/>
            </a:pPr>
            <a:endParaRPr lang="en-US" dirty="0">
              <a:latin typeface="Gill Sans Light"/>
            </a:endParaRPr>
          </a:p>
          <a:p>
            <a:pPr marL="411480" lvl="1" indent="0">
              <a:buNone/>
            </a:pPr>
            <a:endParaRPr lang="en-US" dirty="0">
              <a:solidFill>
                <a:schemeClr val="tx1"/>
              </a:solidFill>
              <a:latin typeface="Gill Sans Light"/>
            </a:endParaRPr>
          </a:p>
          <a:p>
            <a:pPr marL="109728" indent="0">
              <a:buNone/>
            </a:pPr>
            <a:endParaRPr lang="en-US" dirty="0">
              <a:solidFill>
                <a:schemeClr val="tx1"/>
              </a:solidFill>
              <a:latin typeface="Gill Sans Light"/>
            </a:endParaRPr>
          </a:p>
          <a:p>
            <a:endParaRPr lang="en-US" dirty="0">
              <a:latin typeface="Gill Sans Light"/>
            </a:endParaRPr>
          </a:p>
          <a:p>
            <a:pPr lvl="1"/>
            <a:endParaRPr lang="en-US" dirty="0">
              <a:solidFill>
                <a:schemeClr val="tx1"/>
              </a:solidFill>
              <a:latin typeface="Gill Sans Light"/>
            </a:endParaRPr>
          </a:p>
          <a:p>
            <a:endParaRPr lang="en-US" dirty="0"/>
          </a:p>
        </p:txBody>
      </p:sp>
      <p:sp>
        <p:nvSpPr>
          <p:cNvPr id="4" name="Slide Number Placeholder 3"/>
          <p:cNvSpPr>
            <a:spLocks noGrp="1"/>
          </p:cNvSpPr>
          <p:nvPr>
            <p:ph type="sldNum" sz="quarter" idx="12"/>
          </p:nvPr>
        </p:nvSpPr>
        <p:spPr/>
        <p:txBody>
          <a:bodyPr/>
          <a:lstStyle/>
          <a:p>
            <a:fld id="{7A859DC2-7C2F-984E-B136-C5491C11450A}" type="slidenum">
              <a:rPr lang="en-US" smtClean="0"/>
              <a:pPr/>
              <a:t>55</a:t>
            </a:fld>
            <a:endParaRPr lang="en-US"/>
          </a:p>
        </p:txBody>
      </p:sp>
    </p:spTree>
    <p:extLst>
      <p:ext uri="{BB962C8B-B14F-4D97-AF65-F5344CB8AC3E}">
        <p14:creationId xmlns:p14="http://schemas.microsoft.com/office/powerpoint/2010/main" val="218303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353"/>
            <a:ext cx="8229600" cy="714102"/>
          </a:xfrm>
        </p:spPr>
        <p:txBody>
          <a:bodyPr>
            <a:normAutofit/>
          </a:bodyPr>
          <a:lstStyle/>
          <a:p>
            <a:pPr algn="ctr"/>
            <a:r>
              <a:rPr lang="en-US" sz="3200" u="sng" dirty="0">
                <a:solidFill>
                  <a:schemeClr val="tx1"/>
                </a:solidFill>
                <a:latin typeface="Gill Sans Light"/>
              </a:rPr>
              <a:t>Want to Learn More:  Webinars</a:t>
            </a:r>
            <a:endParaRPr lang="en-US" sz="3200" dirty="0"/>
          </a:p>
        </p:txBody>
      </p:sp>
      <p:sp>
        <p:nvSpPr>
          <p:cNvPr id="3" name="Content Placeholder 2"/>
          <p:cNvSpPr>
            <a:spLocks noGrp="1"/>
          </p:cNvSpPr>
          <p:nvPr>
            <p:ph idx="1"/>
          </p:nvPr>
        </p:nvSpPr>
        <p:spPr>
          <a:xfrm>
            <a:off x="309282" y="1386455"/>
            <a:ext cx="8627454" cy="5188081"/>
          </a:xfrm>
        </p:spPr>
        <p:txBody>
          <a:bodyPr>
            <a:noAutofit/>
          </a:bodyPr>
          <a:lstStyle/>
          <a:p>
            <a:pPr marL="0" marR="0" indent="0">
              <a:spcBef>
                <a:spcPts val="0"/>
              </a:spcBef>
              <a:spcAft>
                <a:spcPts val="0"/>
              </a:spcAft>
              <a:buNone/>
              <a:tabLst>
                <a:tab pos="228600" algn="l"/>
                <a:tab pos="381000" algn="l"/>
                <a:tab pos="533400" algn="l"/>
                <a:tab pos="2819400" algn="l"/>
                <a:tab pos="3505200" algn="l"/>
                <a:tab pos="4572000" algn="l"/>
                <a:tab pos="5181600" algn="l"/>
              </a:tabLst>
            </a:pPr>
            <a:r>
              <a:rPr lang="en-US" sz="2400" dirty="0">
                <a:effectLst/>
                <a:latin typeface="Gill Sans Light" panose="020B0302020104020203" pitchFamily="34" charset="-79"/>
                <a:ea typeface="Times New Roman" panose="02020603050405020304" pitchFamily="18" charset="0"/>
                <a:cs typeface="Gill Sans Light" panose="020B0302020104020203" pitchFamily="34" charset="-79"/>
              </a:rPr>
              <a:t>Improving Recruitment and Retention of State Vocational Rehabilitation Counselor. Webinar presentation to the Council of State Administrators of Vocational Rehabilitation. March 2023.  Available through Penn State University Kaltura at:  </a:t>
            </a:r>
            <a:r>
              <a:rPr lang="en-US" sz="2400" u="sng" dirty="0">
                <a:solidFill>
                  <a:srgbClr val="0563C1"/>
                </a:solidFill>
                <a:effectLst/>
                <a:latin typeface="Gill Sans Light" panose="020B0302020104020203" pitchFamily="34" charset="-79"/>
                <a:ea typeface="Times New Roman" panose="02020603050405020304" pitchFamily="18" charset="0"/>
                <a:cs typeface="Gill Sans Light" panose="020B0302020104020203" pitchFamily="34" charset="-79"/>
                <a:hlinkClick r:id="rId2"/>
              </a:rPr>
              <a:t>https://psu.mediaspace.kaltura.com/media/Improving%20Recruitment%20and%20Retention%20of%20State%20Vocational%20Rehabilitation%20Counselors%20Final/1_k8qszlc5</a:t>
            </a:r>
            <a:r>
              <a:rPr lang="en-US" sz="2400" dirty="0">
                <a:effectLst/>
                <a:latin typeface="Gill Sans Light" panose="020B0302020104020203" pitchFamily="34" charset="-79"/>
                <a:ea typeface="Times New Roman" panose="02020603050405020304" pitchFamily="18" charset="0"/>
                <a:cs typeface="Gill Sans Light" panose="020B0302020104020203" pitchFamily="34" charset="-79"/>
              </a:rPr>
              <a:t> </a:t>
            </a:r>
          </a:p>
          <a:p>
            <a:pPr marL="0" marR="0" indent="0">
              <a:spcBef>
                <a:spcPts val="0"/>
              </a:spcBef>
              <a:spcAft>
                <a:spcPts val="0"/>
              </a:spcAft>
              <a:buNone/>
              <a:tabLst>
                <a:tab pos="228600" algn="l"/>
                <a:tab pos="381000" algn="l"/>
                <a:tab pos="533400" algn="l"/>
                <a:tab pos="2819400" algn="l"/>
                <a:tab pos="3505200" algn="l"/>
                <a:tab pos="4572000" algn="l"/>
                <a:tab pos="5181600" algn="l"/>
              </a:tabLst>
            </a:pPr>
            <a:r>
              <a:rPr lang="en-US" sz="2400" dirty="0">
                <a:effectLst/>
                <a:latin typeface="Gill Sans Light" panose="020B0302020104020203" pitchFamily="34" charset="-79"/>
                <a:ea typeface="Times New Roman" panose="02020603050405020304" pitchFamily="18" charset="0"/>
                <a:cs typeface="Gill Sans Light" panose="020B0302020104020203" pitchFamily="34" charset="-79"/>
              </a:rPr>
              <a:t> </a:t>
            </a:r>
          </a:p>
          <a:p>
            <a:pPr marL="109728" indent="0">
              <a:buNone/>
            </a:pPr>
            <a:r>
              <a:rPr lang="en-US" sz="2400" dirty="0">
                <a:effectLst/>
                <a:latin typeface="Gill Sans Light" panose="020B0302020104020203" pitchFamily="34" charset="-79"/>
                <a:ea typeface="Times New Roman" panose="02020603050405020304" pitchFamily="18" charset="0"/>
                <a:cs typeface="Gill Sans Light" panose="020B0302020104020203" pitchFamily="34" charset="-79"/>
              </a:rPr>
              <a:t>Improving Retention of State Vocational Rehabilitation Counselors. Webinar presentation to the Vocational Rehabilitation Technical Assistance Center for Quality Employment, University of Wisconsin-Madison, January 2023. Available at: </a:t>
            </a:r>
            <a:r>
              <a:rPr lang="en-US" sz="2400" u="sng" dirty="0">
                <a:solidFill>
                  <a:srgbClr val="0078D7"/>
                </a:solidFill>
                <a:effectLst/>
                <a:latin typeface="Gill Sans Light" panose="020B0302020104020203" pitchFamily="34" charset="-79"/>
                <a:ea typeface="Times New Roman" panose="02020603050405020304" pitchFamily="18" charset="0"/>
                <a:cs typeface="Gill Sans Light" panose="020B0302020104020203" pitchFamily="34" charset="-79"/>
                <a:hlinkClick r:id="rId3" tooltip="Original URL:&#10;https://tacqe.com/trainings/improving-retention-of-vr-counselors-webinar/&#10;&#10;Click to follow link."/>
              </a:rPr>
              <a:t>https://tacqe.com/trainings/improving-retention-of-vr-counselors-webinar/</a:t>
            </a:r>
            <a:endParaRPr lang="en-US" sz="2400" dirty="0">
              <a:effectLst/>
              <a:latin typeface="Gill Sans Light" panose="020B0302020104020203" pitchFamily="34" charset="-79"/>
              <a:ea typeface="Times New Roman" panose="02020603050405020304" pitchFamily="18" charset="0"/>
              <a:cs typeface="Gill Sans Light" panose="020B0302020104020203" pitchFamily="34" charset="-79"/>
            </a:endParaRPr>
          </a:p>
          <a:p>
            <a:pPr marL="109728" indent="0">
              <a:buNone/>
            </a:pPr>
            <a:endParaRPr lang="en-US" sz="2400" dirty="0">
              <a:latin typeface="Gill Sans Light" panose="020B0302020104020203" pitchFamily="34" charset="-79"/>
              <a:cs typeface="Gill Sans Light" panose="020B0302020104020203" pitchFamily="34" charset="-79"/>
            </a:endParaRPr>
          </a:p>
          <a:p>
            <a:endParaRPr lang="en-US" sz="2400" dirty="0">
              <a:latin typeface="Gill Sans Light" panose="020B0302020104020203" pitchFamily="34" charset="-79"/>
              <a:cs typeface="Gill Sans Light" panose="020B0302020104020203" pitchFamily="34" charset="-79"/>
            </a:endParaRPr>
          </a:p>
          <a:p>
            <a:pPr marL="109728" indent="0">
              <a:buNone/>
            </a:pPr>
            <a:endParaRPr lang="en-US" sz="2400" dirty="0">
              <a:latin typeface="Gill Sans Light" panose="020B0302020104020203" pitchFamily="34" charset="-79"/>
              <a:cs typeface="Gill Sans Light" panose="020B0302020104020203" pitchFamily="34" charset="-79"/>
            </a:endParaRPr>
          </a:p>
          <a:p>
            <a:pPr marL="411480" lvl="1" indent="0">
              <a:buNone/>
            </a:pPr>
            <a:endParaRPr lang="en-US" sz="2400" dirty="0">
              <a:solidFill>
                <a:schemeClr val="tx1"/>
              </a:solidFill>
              <a:latin typeface="Gill Sans Light" panose="020B0302020104020203" pitchFamily="34" charset="-79"/>
              <a:cs typeface="Gill Sans Light" panose="020B0302020104020203" pitchFamily="34" charset="-79"/>
            </a:endParaRPr>
          </a:p>
          <a:p>
            <a:pPr marL="109728" indent="0">
              <a:buNone/>
            </a:pPr>
            <a:endParaRPr lang="en-US" sz="2400" dirty="0">
              <a:solidFill>
                <a:schemeClr val="tx1"/>
              </a:solidFill>
              <a:latin typeface="Gill Sans Light" panose="020B0302020104020203" pitchFamily="34" charset="-79"/>
              <a:cs typeface="Gill Sans Light" panose="020B0302020104020203" pitchFamily="34" charset="-79"/>
            </a:endParaRPr>
          </a:p>
          <a:p>
            <a:endParaRPr lang="en-US" sz="2400" dirty="0">
              <a:latin typeface="Gill Sans Light" panose="020B0302020104020203" pitchFamily="34" charset="-79"/>
              <a:cs typeface="Gill Sans Light" panose="020B0302020104020203" pitchFamily="34" charset="-79"/>
            </a:endParaRPr>
          </a:p>
          <a:p>
            <a:pPr lvl="1"/>
            <a:endParaRPr lang="en-US" sz="2400" dirty="0">
              <a:solidFill>
                <a:schemeClr val="tx1"/>
              </a:solidFill>
              <a:latin typeface="Gill Sans Light" panose="020B0302020104020203" pitchFamily="34" charset="-79"/>
              <a:cs typeface="Gill Sans Light" panose="020B0302020104020203" pitchFamily="34" charset="-79"/>
            </a:endParaRPr>
          </a:p>
          <a:p>
            <a:endParaRPr lang="en-US" sz="2400" dirty="0">
              <a:latin typeface="Gill Sans Light" panose="020B0302020104020203" pitchFamily="34" charset="-79"/>
              <a:cs typeface="Gill Sans Light" panose="020B0302020104020203" pitchFamily="34" charset="-79"/>
            </a:endParaRPr>
          </a:p>
        </p:txBody>
      </p:sp>
      <p:sp>
        <p:nvSpPr>
          <p:cNvPr id="4" name="Slide Number Placeholder 3"/>
          <p:cNvSpPr>
            <a:spLocks noGrp="1"/>
          </p:cNvSpPr>
          <p:nvPr>
            <p:ph type="sldNum" sz="quarter" idx="12"/>
          </p:nvPr>
        </p:nvSpPr>
        <p:spPr/>
        <p:txBody>
          <a:bodyPr/>
          <a:lstStyle/>
          <a:p>
            <a:fld id="{7A859DC2-7C2F-984E-B136-C5491C11450A}" type="slidenum">
              <a:rPr lang="en-US" smtClean="0"/>
              <a:pPr/>
              <a:t>56</a:t>
            </a:fld>
            <a:endParaRPr lang="en-US"/>
          </a:p>
        </p:txBody>
      </p:sp>
    </p:spTree>
    <p:extLst>
      <p:ext uri="{BB962C8B-B14F-4D97-AF65-F5344CB8AC3E}">
        <p14:creationId xmlns:p14="http://schemas.microsoft.com/office/powerpoint/2010/main" val="26683348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3446"/>
            <a:ext cx="8229600" cy="937224"/>
          </a:xfrm>
        </p:spPr>
        <p:txBody>
          <a:bodyPr>
            <a:normAutofit fontScale="90000"/>
          </a:bodyPr>
          <a:lstStyle/>
          <a:p>
            <a:r>
              <a:rPr lang="en-US" u="sng" dirty="0">
                <a:solidFill>
                  <a:schemeClr val="tx1"/>
                </a:solidFill>
                <a:latin typeface="Gill Sans Light"/>
              </a:rPr>
              <a:t>Questions or reactions you want to raise?</a:t>
            </a:r>
          </a:p>
        </p:txBody>
      </p:sp>
      <p:sp>
        <p:nvSpPr>
          <p:cNvPr id="3" name="Content Placeholder 2"/>
          <p:cNvSpPr>
            <a:spLocks noGrp="1"/>
          </p:cNvSpPr>
          <p:nvPr>
            <p:ph idx="1"/>
          </p:nvPr>
        </p:nvSpPr>
        <p:spPr>
          <a:xfrm>
            <a:off x="457200" y="1413565"/>
            <a:ext cx="8229600" cy="5160971"/>
          </a:xfrm>
        </p:spPr>
        <p:txBody>
          <a:bodyPr>
            <a:normAutofit/>
          </a:bodyPr>
          <a:lstStyle/>
          <a:p>
            <a:pPr>
              <a:buNone/>
            </a:pPr>
            <a:r>
              <a:rPr lang="en-US" dirty="0">
                <a:latin typeface="Gill Sans Light"/>
              </a:rPr>
              <a:t>	</a:t>
            </a:r>
          </a:p>
          <a:p>
            <a:pPr>
              <a:lnSpc>
                <a:spcPct val="80000"/>
              </a:lnSpc>
              <a:buClr>
                <a:srgbClr val="404040"/>
              </a:buClr>
              <a:buNone/>
              <a:defRPr/>
            </a:pPr>
            <a:endParaRPr lang="en-US" sz="2400" dirty="0">
              <a:latin typeface="Times" pitchFamily="-106" charset="0"/>
              <a:ea typeface="Times" pitchFamily="-106" charset="0"/>
              <a:cs typeface="Times" pitchFamily="-106" charset="0"/>
            </a:endParaRPr>
          </a:p>
          <a:p>
            <a:pPr>
              <a:lnSpc>
                <a:spcPct val="80000"/>
              </a:lnSpc>
              <a:buClr>
                <a:srgbClr val="404040"/>
              </a:buClr>
              <a:buNone/>
              <a:defRPr/>
            </a:pPr>
            <a:endParaRPr lang="en-US" sz="2400" dirty="0">
              <a:latin typeface="Times" pitchFamily="-106" charset="0"/>
              <a:ea typeface="Times" pitchFamily="-106" charset="0"/>
              <a:cs typeface="Times" pitchFamily="-106" charset="0"/>
            </a:endParaRPr>
          </a:p>
          <a:p>
            <a:endParaRPr lang="en-US" sz="2286" dirty="0">
              <a:latin typeface="Gill Sans Light"/>
            </a:endParaRPr>
          </a:p>
          <a:p>
            <a:pPr>
              <a:buNone/>
            </a:pPr>
            <a:endParaRPr lang="en-US" dirty="0">
              <a:latin typeface="Gill Sans Light"/>
            </a:endParaRPr>
          </a:p>
          <a:p>
            <a:pPr>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7A859DC2-7C2F-984E-B136-C5491C11450A}" type="slidenum">
              <a:rPr lang="en-US" smtClean="0"/>
              <a:pPr/>
              <a:t>57</a:t>
            </a:fld>
            <a:endParaRPr lang="en-US" dirty="0"/>
          </a:p>
        </p:txBody>
      </p:sp>
      <p:pic>
        <p:nvPicPr>
          <p:cNvPr id="6" name="Picture 5"/>
          <p:cNvPicPr>
            <a:picLocks noChangeAspect="1"/>
          </p:cNvPicPr>
          <p:nvPr/>
        </p:nvPicPr>
        <p:blipFill>
          <a:blip r:embed="rId2"/>
          <a:stretch>
            <a:fillRect/>
          </a:stretch>
        </p:blipFill>
        <p:spPr>
          <a:xfrm>
            <a:off x="2653654" y="1768641"/>
            <a:ext cx="3810000" cy="3810000"/>
          </a:xfrm>
          <a:prstGeom prst="rect">
            <a:avLst/>
          </a:prstGeom>
        </p:spPr>
      </p:pic>
    </p:spTree>
    <p:extLst>
      <p:ext uri="{BB962C8B-B14F-4D97-AF65-F5344CB8AC3E}">
        <p14:creationId xmlns:p14="http://schemas.microsoft.com/office/powerpoint/2010/main" val="85161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1"/>
            <a:ext cx="8229600" cy="988290"/>
          </a:xfrm>
        </p:spPr>
        <p:txBody>
          <a:bodyPr>
            <a:noAutofit/>
          </a:bodyPr>
          <a:lstStyle/>
          <a:p>
            <a:r>
              <a:rPr lang="en-US" sz="3600" u="sng" dirty="0">
                <a:solidFill>
                  <a:schemeClr val="tx1"/>
                </a:solidFill>
                <a:latin typeface="Gill Sans Light"/>
              </a:rPr>
              <a:t>Research Questions:</a:t>
            </a:r>
            <a:endParaRPr lang="en-US" sz="3600" dirty="0"/>
          </a:p>
        </p:txBody>
      </p:sp>
      <p:sp>
        <p:nvSpPr>
          <p:cNvPr id="3" name="Content Placeholder 2"/>
          <p:cNvSpPr>
            <a:spLocks noGrp="1"/>
          </p:cNvSpPr>
          <p:nvPr>
            <p:ph idx="1"/>
          </p:nvPr>
        </p:nvSpPr>
        <p:spPr>
          <a:xfrm>
            <a:off x="252919" y="1686296"/>
            <a:ext cx="8433881" cy="5169431"/>
          </a:xfrm>
        </p:spPr>
        <p:txBody>
          <a:bodyPr>
            <a:normAutofit/>
          </a:bodyPr>
          <a:lstStyle/>
          <a:p>
            <a:pPr marL="109728" indent="0">
              <a:buNone/>
            </a:pPr>
            <a:r>
              <a:rPr lang="en-US" sz="3000" dirty="0">
                <a:latin typeface="Gill Sans Light"/>
              </a:rPr>
              <a:t>• How does supervisor support and agency practices</a:t>
            </a:r>
          </a:p>
          <a:p>
            <a:pPr marL="109728" indent="0">
              <a:buNone/>
            </a:pPr>
            <a:r>
              <a:rPr lang="en-US" sz="3000" dirty="0">
                <a:latin typeface="Gill Sans Light"/>
              </a:rPr>
              <a:t>   contribute to work engagement and job retention?</a:t>
            </a:r>
          </a:p>
          <a:p>
            <a:pPr marL="109728" indent="0">
              <a:buNone/>
            </a:pPr>
            <a:endParaRPr lang="en-US" sz="3000" dirty="0">
              <a:latin typeface="Gill Sans Light"/>
            </a:endParaRPr>
          </a:p>
          <a:p>
            <a:pPr marL="109728" indent="0">
              <a:buNone/>
            </a:pPr>
            <a:r>
              <a:rPr lang="en-US" sz="3000" dirty="0">
                <a:latin typeface="Gill Sans Light"/>
              </a:rPr>
              <a:t>• Do SVR personnel have similar views in terms of</a:t>
            </a:r>
          </a:p>
          <a:p>
            <a:pPr marL="109728" indent="0">
              <a:buNone/>
            </a:pPr>
            <a:r>
              <a:rPr lang="en-US" sz="3000" dirty="0">
                <a:latin typeface="Gill Sans Light"/>
              </a:rPr>
              <a:t>   supervisor support, agency practices, work</a:t>
            </a:r>
          </a:p>
          <a:p>
            <a:pPr marL="109728" indent="0">
              <a:buNone/>
            </a:pPr>
            <a:r>
              <a:rPr lang="en-US" sz="3000" dirty="0">
                <a:latin typeface="Gill Sans Light"/>
              </a:rPr>
              <a:t>   engagement, intent to leave, job satisfaction and job</a:t>
            </a:r>
          </a:p>
          <a:p>
            <a:pPr marL="109728" indent="0">
              <a:buNone/>
            </a:pPr>
            <a:r>
              <a:rPr lang="en-US" sz="3000" dirty="0">
                <a:latin typeface="Gill Sans Light"/>
              </a:rPr>
              <a:t>   performance?</a:t>
            </a:r>
          </a:p>
          <a:p>
            <a:pPr marL="109728" indent="0">
              <a:buNone/>
            </a:pPr>
            <a:endParaRPr lang="en-US" dirty="0">
              <a:latin typeface="Gill Sans Light"/>
            </a:endParaRPr>
          </a:p>
          <a:p>
            <a:pPr marL="109728" indent="0">
              <a:buNone/>
            </a:pPr>
            <a:endParaRPr lang="en-US" dirty="0">
              <a:latin typeface="Gill Sans Light"/>
            </a:endParaRPr>
          </a:p>
          <a:p>
            <a:pPr marL="109728" indent="0">
              <a:buNone/>
            </a:pPr>
            <a:r>
              <a:rPr lang="en-US" dirty="0">
                <a:latin typeface="Gill Sans Light"/>
              </a:rPr>
              <a:t>	</a:t>
            </a:r>
            <a:endParaRPr lang="en-US" dirty="0">
              <a:solidFill>
                <a:schemeClr val="tx1"/>
              </a:solidFill>
              <a:latin typeface="Gill Sans Light"/>
            </a:endParaRPr>
          </a:p>
          <a:p>
            <a:pPr marL="109728" indent="0">
              <a:buNone/>
            </a:pPr>
            <a:endParaRPr lang="en-US" dirty="0">
              <a:solidFill>
                <a:schemeClr val="tx1"/>
              </a:solidFill>
              <a:latin typeface="Gill Sans Light"/>
            </a:endParaRPr>
          </a:p>
          <a:p>
            <a:endParaRPr lang="en-US" dirty="0">
              <a:latin typeface="Gill Sans Light"/>
            </a:endParaRPr>
          </a:p>
          <a:p>
            <a:pPr lvl="1"/>
            <a:endParaRPr lang="en-US" dirty="0">
              <a:solidFill>
                <a:schemeClr val="tx1"/>
              </a:solidFill>
              <a:latin typeface="Gill Sans Light"/>
            </a:endParaRPr>
          </a:p>
          <a:p>
            <a:endParaRPr lang="en-US" dirty="0"/>
          </a:p>
        </p:txBody>
      </p:sp>
      <p:sp>
        <p:nvSpPr>
          <p:cNvPr id="4" name="Slide Number Placeholder 3"/>
          <p:cNvSpPr>
            <a:spLocks noGrp="1"/>
          </p:cNvSpPr>
          <p:nvPr>
            <p:ph type="sldNum" sz="quarter" idx="12"/>
          </p:nvPr>
        </p:nvSpPr>
        <p:spPr/>
        <p:txBody>
          <a:bodyPr/>
          <a:lstStyle/>
          <a:p>
            <a:fld id="{7A859DC2-7C2F-984E-B136-C5491C11450A}" type="slidenum">
              <a:rPr lang="en-US" smtClean="0"/>
              <a:pPr/>
              <a:t>6</a:t>
            </a:fld>
            <a:endParaRPr lang="en-US"/>
          </a:p>
        </p:txBody>
      </p:sp>
    </p:spTree>
    <p:extLst>
      <p:ext uri="{BB962C8B-B14F-4D97-AF65-F5344CB8AC3E}">
        <p14:creationId xmlns:p14="http://schemas.microsoft.com/office/powerpoint/2010/main" val="204421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1"/>
            <a:ext cx="8229600" cy="634999"/>
          </a:xfrm>
        </p:spPr>
        <p:txBody>
          <a:bodyPr>
            <a:normAutofit fontScale="90000"/>
          </a:bodyPr>
          <a:lstStyle/>
          <a:p>
            <a:r>
              <a:rPr lang="en-US" sz="3600" u="sng" dirty="0">
                <a:solidFill>
                  <a:schemeClr val="tx1"/>
                </a:solidFill>
                <a:latin typeface="Gill Sans Light"/>
              </a:rPr>
              <a:t>Research Questions:</a:t>
            </a:r>
            <a:r>
              <a:rPr lang="en-US" sz="3600" dirty="0">
                <a:solidFill>
                  <a:schemeClr val="tx1"/>
                </a:solidFill>
                <a:latin typeface="Gill Sans Light"/>
              </a:rPr>
              <a:t> </a:t>
            </a:r>
            <a:r>
              <a:rPr lang="en-US" sz="2400" dirty="0">
                <a:solidFill>
                  <a:schemeClr val="tx1"/>
                </a:solidFill>
                <a:latin typeface="Gill Sans Light"/>
              </a:rPr>
              <a:t>(Continued-2)</a:t>
            </a:r>
            <a:endParaRPr lang="en-US" sz="2400" dirty="0"/>
          </a:p>
        </p:txBody>
      </p:sp>
      <p:sp>
        <p:nvSpPr>
          <p:cNvPr id="3" name="Content Placeholder 2"/>
          <p:cNvSpPr>
            <a:spLocks noGrp="1"/>
          </p:cNvSpPr>
          <p:nvPr>
            <p:ph idx="1"/>
          </p:nvPr>
        </p:nvSpPr>
        <p:spPr>
          <a:xfrm>
            <a:off x="252919" y="1508166"/>
            <a:ext cx="8433881" cy="5347562"/>
          </a:xfrm>
        </p:spPr>
        <p:txBody>
          <a:bodyPr>
            <a:normAutofit fontScale="77500" lnSpcReduction="20000"/>
          </a:bodyPr>
          <a:lstStyle/>
          <a:p>
            <a:pPr marL="109728" indent="0">
              <a:buNone/>
            </a:pPr>
            <a:r>
              <a:rPr lang="en-US" sz="3500" dirty="0">
                <a:latin typeface="Gill Sans Light"/>
              </a:rPr>
              <a:t>• What percentage of counselors, supervisors and</a:t>
            </a:r>
          </a:p>
          <a:p>
            <a:pPr marL="109728" indent="0">
              <a:buNone/>
            </a:pPr>
            <a:r>
              <a:rPr lang="en-US" sz="3500" dirty="0">
                <a:latin typeface="Gill Sans Light"/>
              </a:rPr>
              <a:t>   administrators intend to leave SVR in the next 12 months? </a:t>
            </a:r>
          </a:p>
          <a:p>
            <a:pPr marL="109728" indent="0">
              <a:buNone/>
            </a:pPr>
            <a:endParaRPr lang="en-US" sz="3500" dirty="0">
              <a:latin typeface="Gill Sans Light"/>
            </a:endParaRPr>
          </a:p>
          <a:p>
            <a:pPr marL="109728" indent="0">
              <a:buNone/>
            </a:pPr>
            <a:r>
              <a:rPr lang="en-US" sz="3500" dirty="0">
                <a:latin typeface="Gill Sans Light"/>
              </a:rPr>
              <a:t>• If counselors want to leave, where do they intend to go?</a:t>
            </a:r>
          </a:p>
          <a:p>
            <a:pPr marL="109728" indent="0">
              <a:buNone/>
            </a:pPr>
            <a:endParaRPr lang="en-US" sz="3500" dirty="0">
              <a:latin typeface="Gill Sans Light"/>
            </a:endParaRPr>
          </a:p>
          <a:p>
            <a:pPr marL="109728" indent="0">
              <a:buNone/>
            </a:pPr>
            <a:r>
              <a:rPr lang="en-US" sz="3500" dirty="0">
                <a:latin typeface="Gill Sans Light"/>
              </a:rPr>
              <a:t>• Are there different employment practices as a</a:t>
            </a:r>
          </a:p>
          <a:p>
            <a:pPr marL="109728" indent="0">
              <a:buNone/>
            </a:pPr>
            <a:r>
              <a:rPr lang="en-US" sz="3500" dirty="0">
                <a:latin typeface="Gill Sans Light"/>
              </a:rPr>
              <a:t>   function of job title regarding work schedule flexibility?</a:t>
            </a:r>
          </a:p>
          <a:p>
            <a:pPr marL="109728" indent="0">
              <a:buNone/>
            </a:pPr>
            <a:endParaRPr lang="en-US" sz="3500" dirty="0">
              <a:latin typeface="Gill Sans Light"/>
            </a:endParaRPr>
          </a:p>
          <a:p>
            <a:pPr marL="109728" indent="0">
              <a:buNone/>
            </a:pPr>
            <a:r>
              <a:rPr lang="en-US" sz="3500" dirty="0">
                <a:latin typeface="Gill Sans Light"/>
              </a:rPr>
              <a:t>• How influential would a proposal to adopt a 32-hour</a:t>
            </a:r>
          </a:p>
          <a:p>
            <a:pPr marL="109728" indent="0">
              <a:buNone/>
            </a:pPr>
            <a:r>
              <a:rPr lang="en-US" sz="3500" dirty="0">
                <a:latin typeface="Gill Sans Light"/>
              </a:rPr>
              <a:t>   work at same pay impact decision to remain?</a:t>
            </a:r>
          </a:p>
          <a:p>
            <a:pPr marL="109728" indent="0">
              <a:buNone/>
            </a:pPr>
            <a:endParaRPr lang="en-US" dirty="0">
              <a:latin typeface="Gill Sans Light"/>
            </a:endParaRPr>
          </a:p>
          <a:p>
            <a:pPr marL="109728" indent="0">
              <a:buNone/>
            </a:pPr>
            <a:r>
              <a:rPr lang="en-US" dirty="0">
                <a:latin typeface="Gill Sans Light"/>
              </a:rPr>
              <a:t>	</a:t>
            </a:r>
            <a:endParaRPr lang="en-US" dirty="0">
              <a:solidFill>
                <a:schemeClr val="tx1"/>
              </a:solidFill>
              <a:latin typeface="Gill Sans Light"/>
            </a:endParaRPr>
          </a:p>
          <a:p>
            <a:pPr marL="109728" indent="0">
              <a:buNone/>
            </a:pPr>
            <a:endParaRPr lang="en-US" dirty="0">
              <a:solidFill>
                <a:schemeClr val="tx1"/>
              </a:solidFill>
              <a:latin typeface="Gill Sans Light"/>
            </a:endParaRPr>
          </a:p>
          <a:p>
            <a:endParaRPr lang="en-US" dirty="0">
              <a:latin typeface="Gill Sans Light"/>
            </a:endParaRPr>
          </a:p>
          <a:p>
            <a:pPr lvl="1"/>
            <a:endParaRPr lang="en-US" dirty="0">
              <a:solidFill>
                <a:schemeClr val="tx1"/>
              </a:solidFill>
              <a:latin typeface="Gill Sans Light"/>
            </a:endParaRPr>
          </a:p>
          <a:p>
            <a:endParaRPr lang="en-US" dirty="0"/>
          </a:p>
        </p:txBody>
      </p:sp>
      <p:sp>
        <p:nvSpPr>
          <p:cNvPr id="4" name="Slide Number Placeholder 3"/>
          <p:cNvSpPr>
            <a:spLocks noGrp="1"/>
          </p:cNvSpPr>
          <p:nvPr>
            <p:ph type="sldNum" sz="quarter" idx="12"/>
          </p:nvPr>
        </p:nvSpPr>
        <p:spPr/>
        <p:txBody>
          <a:bodyPr/>
          <a:lstStyle/>
          <a:p>
            <a:fld id="{7A859DC2-7C2F-984E-B136-C5491C11450A}" type="slidenum">
              <a:rPr lang="en-US" smtClean="0"/>
              <a:pPr/>
              <a:t>7</a:t>
            </a:fld>
            <a:endParaRPr lang="en-US"/>
          </a:p>
        </p:txBody>
      </p:sp>
    </p:spTree>
    <p:extLst>
      <p:ext uri="{BB962C8B-B14F-4D97-AF65-F5344CB8AC3E}">
        <p14:creationId xmlns:p14="http://schemas.microsoft.com/office/powerpoint/2010/main" val="228489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dissolve">
                                      <p:cBhvr>
                                        <p:cTn id="28" dur="500"/>
                                        <p:tgtEl>
                                          <p:spTgt spid="3">
                                            <p:txEl>
                                              <p:pRg st="8" end="8"/>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dissolv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BF80F-AC45-DEC3-75DE-E363531AB169}"/>
              </a:ext>
            </a:extLst>
          </p:cNvPr>
          <p:cNvSpPr>
            <a:spLocks noGrp="1"/>
          </p:cNvSpPr>
          <p:nvPr>
            <p:ph type="title"/>
          </p:nvPr>
        </p:nvSpPr>
        <p:spPr>
          <a:xfrm>
            <a:off x="484584" y="640081"/>
            <a:ext cx="7053542" cy="493775"/>
          </a:xfrm>
        </p:spPr>
        <p:txBody>
          <a:bodyPr>
            <a:noAutofit/>
          </a:bodyPr>
          <a:lstStyle/>
          <a:p>
            <a:r>
              <a:rPr lang="en-US" sz="3200" u="sng" dirty="0">
                <a:latin typeface="Gill Sans Light" panose="020B0302020104020203" pitchFamily="34" charset="-79"/>
                <a:cs typeface="Gill Sans Light" panose="020B0302020104020203" pitchFamily="34" charset="-79"/>
              </a:rPr>
              <a:t>Defining Outcome Variables</a:t>
            </a:r>
          </a:p>
        </p:txBody>
      </p:sp>
      <p:sp>
        <p:nvSpPr>
          <p:cNvPr id="3" name="Content Placeholder 2">
            <a:extLst>
              <a:ext uri="{FF2B5EF4-FFF2-40B4-BE49-F238E27FC236}">
                <a16:creationId xmlns:a16="http://schemas.microsoft.com/office/drawing/2014/main" id="{C60AC176-1168-D470-E648-371E7E4756B2}"/>
              </a:ext>
            </a:extLst>
          </p:cNvPr>
          <p:cNvSpPr>
            <a:spLocks noGrp="1"/>
          </p:cNvSpPr>
          <p:nvPr>
            <p:ph idx="1"/>
          </p:nvPr>
        </p:nvSpPr>
        <p:spPr>
          <a:xfrm>
            <a:off x="91441" y="1362456"/>
            <a:ext cx="8925272" cy="5248655"/>
          </a:xfrm>
        </p:spPr>
        <p:txBody>
          <a:bodyPr>
            <a:normAutofit fontScale="70000" lnSpcReduction="20000"/>
          </a:bodyPr>
          <a:lstStyle/>
          <a:p>
            <a:r>
              <a:rPr lang="en-US" dirty="0">
                <a:solidFill>
                  <a:srgbClr val="FF0000"/>
                </a:solidFill>
                <a:latin typeface="Gill Sans Light" panose="020B0302020104020203" pitchFamily="34" charset="-79"/>
                <a:cs typeface="Gill Sans Light" panose="020B0302020104020203" pitchFamily="34" charset="-79"/>
              </a:rPr>
              <a:t>Organizational Career Support </a:t>
            </a:r>
            <a:r>
              <a:rPr lang="en-US" dirty="0">
                <a:latin typeface="Gill Sans Light" panose="020B0302020104020203" pitchFamily="34" charset="-79"/>
                <a:cs typeface="Gill Sans Light" panose="020B0302020104020203" pitchFamily="34" charset="-79"/>
              </a:rPr>
              <a:t>(12 items; r=.85) </a:t>
            </a:r>
          </a:p>
          <a:p>
            <a:pPr marL="109728" indent="0">
              <a:buNone/>
            </a:pPr>
            <a:r>
              <a:rPr lang="en-US" dirty="0">
                <a:latin typeface="Gill Sans Light" panose="020B0302020104020203" pitchFamily="34" charset="-79"/>
                <a:cs typeface="Gill Sans Light" panose="020B0302020104020203" pitchFamily="34" charset="-79"/>
              </a:rPr>
              <a:t>    How well these practices benefit employee and organization:</a:t>
            </a:r>
          </a:p>
          <a:p>
            <a:pPr marL="109728" indent="0">
              <a:buNone/>
            </a:pPr>
            <a:endParaRPr lang="en-US" dirty="0">
              <a:latin typeface="Gill Sans Light" panose="020B0302020104020203" pitchFamily="34" charset="-79"/>
              <a:cs typeface="Gill Sans Light" panose="020B0302020104020203" pitchFamily="34" charset="-79"/>
            </a:endParaRPr>
          </a:p>
          <a:p>
            <a:pPr lvl="1"/>
            <a:r>
              <a:rPr lang="en-US" dirty="0">
                <a:solidFill>
                  <a:schemeClr val="tx1"/>
                </a:solidFill>
                <a:latin typeface="Gill Sans Light" panose="020B0302020104020203" pitchFamily="34" charset="-79"/>
                <a:cs typeface="Gill Sans Light" panose="020B0302020104020203" pitchFamily="34" charset="-79"/>
              </a:rPr>
              <a:t>A system that provides employees about information of job openings within organization</a:t>
            </a:r>
          </a:p>
          <a:p>
            <a:pPr lvl="1"/>
            <a:r>
              <a:rPr lang="en-US" dirty="0">
                <a:solidFill>
                  <a:schemeClr val="tx1"/>
                </a:solidFill>
                <a:latin typeface="Gill Sans Light" panose="020B0302020104020203" pitchFamily="34" charset="-79"/>
                <a:cs typeface="Gill Sans Light" panose="020B0302020104020203" pitchFamily="34" charset="-79"/>
              </a:rPr>
              <a:t>Recruitment process insures good match between job applicant and organization</a:t>
            </a:r>
          </a:p>
          <a:p>
            <a:pPr lvl="1"/>
            <a:r>
              <a:rPr lang="en-US" dirty="0">
                <a:solidFill>
                  <a:schemeClr val="tx1"/>
                </a:solidFill>
                <a:latin typeface="Gill Sans Light" panose="020B0302020104020203" pitchFamily="34" charset="-79"/>
                <a:cs typeface="Gill Sans Light" panose="020B0302020104020203" pitchFamily="34" charset="-79"/>
              </a:rPr>
              <a:t>Recruitment process informs applicant about reality of position and work environment</a:t>
            </a:r>
          </a:p>
          <a:p>
            <a:pPr lvl="1"/>
            <a:r>
              <a:rPr lang="en-US" dirty="0">
                <a:solidFill>
                  <a:schemeClr val="tx1"/>
                </a:solidFill>
                <a:latin typeface="Gill Sans Light" panose="020B0302020104020203" pitchFamily="34" charset="-79"/>
                <a:cs typeface="Gill Sans Light" panose="020B0302020104020203" pitchFamily="34" charset="-79"/>
              </a:rPr>
              <a:t>Orientation program informs employee about culture, structure, and organization context </a:t>
            </a:r>
          </a:p>
          <a:p>
            <a:pPr lvl="1"/>
            <a:r>
              <a:rPr lang="en-US" dirty="0">
                <a:solidFill>
                  <a:schemeClr val="tx1"/>
                </a:solidFill>
                <a:latin typeface="Gill Sans Light" panose="020B0302020104020203" pitchFamily="34" charset="-79"/>
                <a:cs typeface="Gill Sans Light" panose="020B0302020104020203" pitchFamily="34" charset="-79"/>
              </a:rPr>
              <a:t>Employee training to increase employee knowledge and skills </a:t>
            </a:r>
          </a:p>
          <a:p>
            <a:pPr lvl="1"/>
            <a:r>
              <a:rPr lang="en-US" dirty="0">
                <a:solidFill>
                  <a:schemeClr val="tx1"/>
                </a:solidFill>
                <a:latin typeface="Gill Sans Light" panose="020B0302020104020203" pitchFamily="34" charset="-79"/>
                <a:cs typeface="Gill Sans Light" panose="020B0302020104020203" pitchFamily="34" charset="-79"/>
              </a:rPr>
              <a:t>Informal/formal one-on-one or group mentoring pertaining to successful work life</a:t>
            </a:r>
          </a:p>
          <a:p>
            <a:pPr lvl="1"/>
            <a:r>
              <a:rPr lang="en-US" dirty="0">
                <a:solidFill>
                  <a:schemeClr val="tx1"/>
                </a:solidFill>
                <a:latin typeface="Gill Sans Light" panose="020B0302020104020203" pitchFamily="34" charset="-79"/>
                <a:cs typeface="Gill Sans Light" panose="020B0302020104020203" pitchFamily="34" charset="-79"/>
              </a:rPr>
              <a:t>Job coaching to facilitate leadership, management and performance</a:t>
            </a:r>
          </a:p>
          <a:p>
            <a:pPr lvl="1"/>
            <a:r>
              <a:rPr lang="en-US" dirty="0">
                <a:solidFill>
                  <a:schemeClr val="tx1"/>
                </a:solidFill>
                <a:latin typeface="Gill Sans Light" panose="020B0302020104020203" pitchFamily="34" charset="-79"/>
                <a:cs typeface="Gill Sans Light" panose="020B0302020104020203" pitchFamily="34" charset="-79"/>
              </a:rPr>
              <a:t>Promote qualified employees to next level within organization</a:t>
            </a:r>
          </a:p>
          <a:p>
            <a:pPr lvl="1"/>
            <a:r>
              <a:rPr lang="en-US" dirty="0">
                <a:solidFill>
                  <a:schemeClr val="tx1"/>
                </a:solidFill>
                <a:latin typeface="Gill Sans Light" panose="020B0302020104020203" pitchFamily="34" charset="-79"/>
                <a:cs typeface="Gill Sans Light" panose="020B0302020104020203" pitchFamily="34" charset="-79"/>
              </a:rPr>
              <a:t>Provide decent salary for work performed</a:t>
            </a:r>
          </a:p>
          <a:p>
            <a:pPr lvl="1"/>
            <a:r>
              <a:rPr lang="en-US" dirty="0">
                <a:solidFill>
                  <a:schemeClr val="tx1"/>
                </a:solidFill>
                <a:latin typeface="Gill Sans Light" panose="020B0302020104020203" pitchFamily="34" charset="-79"/>
                <a:cs typeface="Gill Sans Light" panose="020B0302020104020203" pitchFamily="34" charset="-79"/>
              </a:rPr>
              <a:t>Provide worker benefits</a:t>
            </a:r>
          </a:p>
          <a:p>
            <a:pPr lvl="1"/>
            <a:r>
              <a:rPr lang="en-US" dirty="0">
                <a:solidFill>
                  <a:schemeClr val="tx1"/>
                </a:solidFill>
                <a:latin typeface="Gill Sans Light" panose="020B0302020104020203" pitchFamily="34" charset="-79"/>
                <a:cs typeface="Gill Sans Light" panose="020B0302020104020203" pitchFamily="34" charset="-79"/>
              </a:rPr>
              <a:t>Telecommuting </a:t>
            </a:r>
          </a:p>
          <a:p>
            <a:pPr lvl="1"/>
            <a:r>
              <a:rPr lang="en-US" dirty="0">
                <a:solidFill>
                  <a:schemeClr val="tx1"/>
                </a:solidFill>
                <a:latin typeface="Gill Sans Light" panose="020B0302020104020203" pitchFamily="34" charset="-79"/>
                <a:cs typeface="Gill Sans Light" panose="020B0302020104020203" pitchFamily="34" charset="-79"/>
              </a:rPr>
              <a:t>Flexible work hours</a:t>
            </a:r>
          </a:p>
          <a:p>
            <a:pPr lvl="1"/>
            <a:endParaRPr lang="en-US" dirty="0">
              <a:latin typeface="Gill Sans Light" panose="020B0302020104020203" pitchFamily="34" charset="-79"/>
              <a:cs typeface="Gill Sans Light" panose="020B0302020104020203" pitchFamily="34" charset="-79"/>
            </a:endParaRPr>
          </a:p>
          <a:p>
            <a:pPr marL="342900" lvl="1" indent="0">
              <a:buNone/>
            </a:pPr>
            <a:endParaRPr lang="en-US" dirty="0">
              <a:latin typeface="Gill Sans Light" panose="020B0302020104020203" pitchFamily="34" charset="-79"/>
              <a:cs typeface="Gill Sans Light" panose="020B0302020104020203" pitchFamily="34" charset="-79"/>
            </a:endParaRPr>
          </a:p>
          <a:p>
            <a:r>
              <a:rPr lang="en-US" dirty="0">
                <a:solidFill>
                  <a:srgbClr val="FF0000"/>
                </a:solidFill>
                <a:latin typeface="Gill Sans Light" panose="020B0302020104020203" pitchFamily="34" charset="-79"/>
                <a:cs typeface="Gill Sans Light" panose="020B0302020104020203" pitchFamily="34" charset="-79"/>
              </a:rPr>
              <a:t>Supervisor Support </a:t>
            </a:r>
            <a:r>
              <a:rPr lang="en-US" dirty="0">
                <a:latin typeface="Gill Sans Light" panose="020B0302020104020203" pitchFamily="34" charset="-79"/>
                <a:cs typeface="Gill Sans Light" panose="020B0302020104020203" pitchFamily="34" charset="-79"/>
              </a:rPr>
              <a:t>(4 items; r=.92)</a:t>
            </a:r>
            <a:endParaRPr lang="en-US" dirty="0">
              <a:solidFill>
                <a:srgbClr val="FF0000"/>
              </a:solidFill>
              <a:latin typeface="Gill Sans Light" panose="020B0302020104020203" pitchFamily="34" charset="-79"/>
              <a:cs typeface="Gill Sans Light" panose="020B0302020104020203" pitchFamily="34" charset="-79"/>
            </a:endParaRPr>
          </a:p>
          <a:p>
            <a:pPr marL="109728" indent="0">
              <a:buNone/>
            </a:pPr>
            <a:r>
              <a:rPr lang="en-US" dirty="0">
                <a:solidFill>
                  <a:srgbClr val="FF0000"/>
                </a:solidFill>
                <a:latin typeface="Gill Sans Light" panose="020B0302020104020203" pitchFamily="34" charset="-79"/>
                <a:cs typeface="Gill Sans Light" panose="020B0302020104020203" pitchFamily="34" charset="-79"/>
              </a:rPr>
              <a:t>    </a:t>
            </a:r>
            <a:r>
              <a:rPr lang="en-US" dirty="0">
                <a:latin typeface="Gill Sans Light" panose="020B0302020104020203" pitchFamily="34" charset="-79"/>
                <a:cs typeface="Gill Sans Light" panose="020B0302020104020203" pitchFamily="34" charset="-79"/>
              </a:rPr>
              <a:t>Degree to which employee feels supported by the supervisor</a:t>
            </a:r>
          </a:p>
          <a:p>
            <a:pPr marL="109728" indent="0">
              <a:buNone/>
            </a:pPr>
            <a:endParaRPr lang="en-US" dirty="0">
              <a:latin typeface="Gill Sans Light" panose="020B0302020104020203" pitchFamily="34" charset="-79"/>
              <a:cs typeface="Gill Sans Light" panose="020B0302020104020203" pitchFamily="34" charset="-79"/>
            </a:endParaRPr>
          </a:p>
        </p:txBody>
      </p:sp>
    </p:spTree>
    <p:extLst>
      <p:ext uri="{BB962C8B-B14F-4D97-AF65-F5344CB8AC3E}">
        <p14:creationId xmlns:p14="http://schemas.microsoft.com/office/powerpoint/2010/main" val="165717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BF80F-AC45-DEC3-75DE-E363531AB169}"/>
              </a:ext>
            </a:extLst>
          </p:cNvPr>
          <p:cNvSpPr>
            <a:spLocks noGrp="1"/>
          </p:cNvSpPr>
          <p:nvPr>
            <p:ph type="title"/>
          </p:nvPr>
        </p:nvSpPr>
        <p:spPr>
          <a:xfrm>
            <a:off x="484584" y="640081"/>
            <a:ext cx="7053542" cy="493775"/>
          </a:xfrm>
        </p:spPr>
        <p:txBody>
          <a:bodyPr>
            <a:noAutofit/>
          </a:bodyPr>
          <a:lstStyle/>
          <a:p>
            <a:r>
              <a:rPr lang="en-US" sz="3200" u="sng" dirty="0">
                <a:latin typeface="Gill Sans Light" panose="020B0302020104020203" pitchFamily="34" charset="-79"/>
                <a:cs typeface="Gill Sans Light" panose="020B0302020104020203" pitchFamily="34" charset="-79"/>
              </a:rPr>
              <a:t>Defining Outcome Variables</a:t>
            </a:r>
            <a:r>
              <a:rPr lang="en-US" sz="3200" dirty="0">
                <a:latin typeface="Gill Sans Light" panose="020B0302020104020203" pitchFamily="34" charset="-79"/>
                <a:cs typeface="Gill Sans Light" panose="020B0302020104020203" pitchFamily="34" charset="-79"/>
              </a:rPr>
              <a:t> </a:t>
            </a:r>
            <a:r>
              <a:rPr lang="en-US" sz="2400" dirty="0">
                <a:latin typeface="Gill Sans Light" panose="020B0302020104020203" pitchFamily="34" charset="-79"/>
                <a:cs typeface="Gill Sans Light" panose="020B0302020104020203" pitchFamily="34" charset="-79"/>
              </a:rPr>
              <a:t>(continued-2)</a:t>
            </a:r>
            <a:endParaRPr lang="en-US" sz="2400" u="sng" dirty="0">
              <a:latin typeface="Gill Sans Light" panose="020B0302020104020203" pitchFamily="34" charset="-79"/>
              <a:cs typeface="Gill Sans Light" panose="020B0302020104020203" pitchFamily="34" charset="-79"/>
            </a:endParaRPr>
          </a:p>
        </p:txBody>
      </p:sp>
      <p:sp>
        <p:nvSpPr>
          <p:cNvPr id="3" name="Content Placeholder 2">
            <a:extLst>
              <a:ext uri="{FF2B5EF4-FFF2-40B4-BE49-F238E27FC236}">
                <a16:creationId xmlns:a16="http://schemas.microsoft.com/office/drawing/2014/main" id="{C60AC176-1168-D470-E648-371E7E4756B2}"/>
              </a:ext>
            </a:extLst>
          </p:cNvPr>
          <p:cNvSpPr>
            <a:spLocks noGrp="1"/>
          </p:cNvSpPr>
          <p:nvPr>
            <p:ph idx="1"/>
          </p:nvPr>
        </p:nvSpPr>
        <p:spPr>
          <a:xfrm>
            <a:off x="91441" y="1362456"/>
            <a:ext cx="8925272" cy="5248655"/>
          </a:xfrm>
        </p:spPr>
        <p:txBody>
          <a:bodyPr>
            <a:normAutofit/>
          </a:bodyPr>
          <a:lstStyle/>
          <a:p>
            <a:r>
              <a:rPr lang="en-US" dirty="0">
                <a:solidFill>
                  <a:srgbClr val="FF0000"/>
                </a:solidFill>
                <a:latin typeface="Gill Sans Light" panose="020B0302020104020203" pitchFamily="34" charset="-79"/>
                <a:cs typeface="Gill Sans Light" panose="020B0302020104020203" pitchFamily="34" charset="-79"/>
              </a:rPr>
              <a:t>Hopeful Career State </a:t>
            </a:r>
            <a:r>
              <a:rPr lang="en-US" dirty="0">
                <a:latin typeface="Gill Sans Light" panose="020B0302020104020203" pitchFamily="34" charset="-79"/>
                <a:cs typeface="Gill Sans Light" panose="020B0302020104020203" pitchFamily="34" charset="-79"/>
              </a:rPr>
              <a:t>(6 items; r=.92) </a:t>
            </a:r>
          </a:p>
          <a:p>
            <a:pPr marL="109728" indent="0">
              <a:buNone/>
            </a:pPr>
            <a:r>
              <a:rPr lang="en-US" dirty="0">
                <a:latin typeface="Gill Sans Light" panose="020B0302020104020203" pitchFamily="34" charset="-79"/>
                <a:cs typeface="Gill Sans Light" panose="020B0302020104020203" pitchFamily="34" charset="-79"/>
              </a:rPr>
              <a:t>   Assesses how hopeful employees are with regard to</a:t>
            </a:r>
          </a:p>
          <a:p>
            <a:pPr marL="109728" indent="0">
              <a:buNone/>
            </a:pPr>
            <a:r>
              <a:rPr lang="en-US" dirty="0">
                <a:latin typeface="Gill Sans Light" panose="020B0302020104020203" pitchFamily="34" charset="-79"/>
                <a:cs typeface="Gill Sans Light" panose="020B0302020104020203" pitchFamily="34" charset="-79"/>
              </a:rPr>
              <a:t>   career opportunities at work and how the organization</a:t>
            </a:r>
          </a:p>
          <a:p>
            <a:pPr marL="109728" indent="0">
              <a:buNone/>
            </a:pPr>
            <a:r>
              <a:rPr lang="en-US" dirty="0">
                <a:latin typeface="Gill Sans Light" panose="020B0302020104020203" pitchFamily="34" charset="-79"/>
                <a:cs typeface="Gill Sans Light" panose="020B0302020104020203" pitchFamily="34" charset="-79"/>
              </a:rPr>
              <a:t>   provides experiences and resources that enhance skills</a:t>
            </a:r>
          </a:p>
          <a:p>
            <a:pPr marL="109728" indent="0">
              <a:buNone/>
            </a:pPr>
            <a:r>
              <a:rPr lang="en-US" dirty="0">
                <a:latin typeface="Gill Sans Light" panose="020B0302020104020203" pitchFamily="34" charset="-79"/>
                <a:cs typeface="Gill Sans Light" panose="020B0302020104020203" pitchFamily="34" charset="-79"/>
              </a:rPr>
              <a:t>   needed for the future</a:t>
            </a:r>
          </a:p>
          <a:p>
            <a:pPr marL="342900" lvl="1" indent="0">
              <a:buNone/>
            </a:pPr>
            <a:endParaRPr lang="en-US" dirty="0">
              <a:latin typeface="Gill Sans Light" panose="020B0302020104020203" pitchFamily="34" charset="-79"/>
              <a:cs typeface="Gill Sans Light" panose="020B0302020104020203" pitchFamily="34" charset="-79"/>
            </a:endParaRPr>
          </a:p>
          <a:p>
            <a:r>
              <a:rPr lang="en-US" dirty="0">
                <a:solidFill>
                  <a:srgbClr val="FF0000"/>
                </a:solidFill>
                <a:latin typeface="Gill Sans Light" panose="020B0302020104020203" pitchFamily="34" charset="-79"/>
                <a:cs typeface="Gill Sans Light" panose="020B0302020104020203" pitchFamily="34" charset="-79"/>
              </a:rPr>
              <a:t>Work Engagement </a:t>
            </a:r>
            <a:r>
              <a:rPr lang="en-US" dirty="0">
                <a:latin typeface="Gill Sans Light" panose="020B0302020104020203" pitchFamily="34" charset="-79"/>
                <a:cs typeface="Gill Sans Light" panose="020B0302020104020203" pitchFamily="34" charset="-79"/>
              </a:rPr>
              <a:t>(3 items) (r=.79) Reflects level of vigor and dedication to work performed by employee</a:t>
            </a:r>
            <a:endParaRPr lang="en-US" dirty="0">
              <a:solidFill>
                <a:srgbClr val="FF0000"/>
              </a:solidFill>
              <a:latin typeface="Gill Sans Light" panose="020B0302020104020203" pitchFamily="34" charset="-79"/>
              <a:cs typeface="Gill Sans Light" panose="020B0302020104020203" pitchFamily="34" charset="-79"/>
            </a:endParaRPr>
          </a:p>
          <a:p>
            <a:pPr marL="109728" indent="0">
              <a:buNone/>
            </a:pPr>
            <a:r>
              <a:rPr lang="en-US" dirty="0">
                <a:solidFill>
                  <a:srgbClr val="FF0000"/>
                </a:solidFill>
                <a:latin typeface="Gill Sans Light" panose="020B0302020104020203" pitchFamily="34" charset="-79"/>
                <a:cs typeface="Gill Sans Light" panose="020B0302020104020203" pitchFamily="34" charset="-79"/>
              </a:rPr>
              <a:t>   </a:t>
            </a:r>
            <a:endParaRPr lang="en-US" dirty="0">
              <a:latin typeface="Gill Sans Light" panose="020B0302020104020203" pitchFamily="34" charset="-79"/>
              <a:cs typeface="Gill Sans Light" panose="020B0302020104020203" pitchFamily="34" charset="-79"/>
            </a:endParaRPr>
          </a:p>
          <a:p>
            <a:pPr marL="109728" indent="0">
              <a:buNone/>
            </a:pPr>
            <a:endParaRPr lang="en-US" dirty="0">
              <a:latin typeface="Gill Sans Light" panose="020B0302020104020203" pitchFamily="34" charset="-79"/>
              <a:cs typeface="Gill Sans Light" panose="020B0302020104020203" pitchFamily="34" charset="-79"/>
            </a:endParaRPr>
          </a:p>
        </p:txBody>
      </p:sp>
    </p:spTree>
    <p:extLst>
      <p:ext uri="{BB962C8B-B14F-4D97-AF65-F5344CB8AC3E}">
        <p14:creationId xmlns:p14="http://schemas.microsoft.com/office/powerpoint/2010/main" val="2498208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20">
      <a:dk1>
        <a:sysClr val="windowText" lastClr="000000"/>
      </a:dk1>
      <a:lt1>
        <a:sysClr val="window" lastClr="FFFFFF"/>
      </a:lt1>
      <a:dk2>
        <a:srgbClr val="171059"/>
      </a:dk2>
      <a:lt2>
        <a:srgbClr val="DEDEDE"/>
      </a:lt2>
      <a:accent1>
        <a:srgbClr val="06085B"/>
      </a:accent1>
      <a:accent2>
        <a:srgbClr val="161E7E"/>
      </a:accent2>
      <a:accent3>
        <a:srgbClr val="040421"/>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Urban.thmx</Template>
  <TotalTime>21806</TotalTime>
  <Words>4258</Words>
  <Application>Microsoft Office PowerPoint</Application>
  <PresentationFormat>On-screen Show (4:3)</PresentationFormat>
  <Paragraphs>936</Paragraphs>
  <Slides>57</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__fkGroteskNeue_598ab8</vt:lpstr>
      <vt:lpstr>Calibri</vt:lpstr>
      <vt:lpstr>Georgia</vt:lpstr>
      <vt:lpstr>Gill Sans Light</vt:lpstr>
      <vt:lpstr>Gill Sans Light</vt:lpstr>
      <vt:lpstr>Roboto</vt:lpstr>
      <vt:lpstr>Times</vt:lpstr>
      <vt:lpstr>Times New Roman</vt:lpstr>
      <vt:lpstr>Trebuchet MS</vt:lpstr>
      <vt:lpstr>Wingdings 2</vt:lpstr>
      <vt:lpstr>Urban</vt:lpstr>
      <vt:lpstr>Dr. Jim Herbert</vt:lpstr>
      <vt:lpstr>                Counselor Intent to Remain or Leave the State Vocational Rehabilitation Program    </vt:lpstr>
      <vt:lpstr>                Co-investigators  Amber O’Shea and Hyung Joon Yoon</vt:lpstr>
      <vt:lpstr>Agenda</vt:lpstr>
      <vt:lpstr>Study Phases</vt:lpstr>
      <vt:lpstr>Research Questions:</vt:lpstr>
      <vt:lpstr>Research Questions: (Continued-2)</vt:lpstr>
      <vt:lpstr>Defining Outcome Variables</vt:lpstr>
      <vt:lpstr>Defining Outcome Variables (continued-2)</vt:lpstr>
      <vt:lpstr>Defining Outcome Variables (continued-3)</vt:lpstr>
      <vt:lpstr>Prediction Model </vt:lpstr>
      <vt:lpstr>PowerPoint Presentation</vt:lpstr>
      <vt:lpstr>Sample Demographics (n=465)</vt:lpstr>
      <vt:lpstr>Sample Demographics (Continued-2)</vt:lpstr>
      <vt:lpstr>Sample Demographics (Continued-3)</vt:lpstr>
      <vt:lpstr>Prediction Model </vt:lpstr>
      <vt:lpstr>SEM Results (State VR Data Only)</vt:lpstr>
      <vt:lpstr>In simple terms it means… </vt:lpstr>
      <vt:lpstr>PowerPoint Presentation</vt:lpstr>
      <vt:lpstr> </vt:lpstr>
      <vt:lpstr>Second Research Question</vt:lpstr>
      <vt:lpstr>Counselor and Supervisor Outcome Variable Comparisons</vt:lpstr>
      <vt:lpstr>PowerPoint Presentation</vt:lpstr>
      <vt:lpstr>Relationship Between Low Intent to Quit and Outcomes</vt:lpstr>
      <vt:lpstr>PowerPoint Presentation</vt:lpstr>
      <vt:lpstr>Counselor and Supervisor Reasons to Stay Comparisons </vt:lpstr>
      <vt:lpstr>Before we look at next slide on OCS …</vt:lpstr>
      <vt:lpstr>PowerPoint Presentation</vt:lpstr>
      <vt:lpstr>Third and Fourth Research Questions</vt:lpstr>
      <vt:lpstr>PowerPoint Presentation</vt:lpstr>
      <vt:lpstr>If Counselors Leave… Where to? </vt:lpstr>
      <vt:lpstr>Fifth and Sixth Research Questions</vt:lpstr>
      <vt:lpstr>Employment Practices</vt:lpstr>
      <vt:lpstr>Remain in Job if Moved to 32-hour, 4-day Work Week with no salary reduction</vt:lpstr>
      <vt:lpstr>PowerPoint Presentation</vt:lpstr>
      <vt:lpstr>Recruitment Barriers and What’s Been Done:</vt:lpstr>
      <vt:lpstr>Central Question for Next Slide</vt:lpstr>
      <vt:lpstr>PowerPoint Presentation</vt:lpstr>
      <vt:lpstr>Recruitment – OCS Strategies </vt:lpstr>
      <vt:lpstr>Recruitment Strategies (Continued-2)</vt:lpstr>
      <vt:lpstr>Recruitment Strategies (Continued -3)</vt:lpstr>
      <vt:lpstr>Recruitment Strategies (Continued-2)</vt:lpstr>
      <vt:lpstr>Recruitment Strategies (Continued - 3)</vt:lpstr>
      <vt:lpstr>Recruitment Strategies (Continued - 4)</vt:lpstr>
      <vt:lpstr>Who is this person?</vt:lpstr>
      <vt:lpstr>Recruitment Strategies (Continued - 5)</vt:lpstr>
      <vt:lpstr>Perspective on Quitting</vt:lpstr>
      <vt:lpstr>Part of the Earlier Model</vt:lpstr>
      <vt:lpstr>Engaged v. Disengaged Employees</vt:lpstr>
      <vt:lpstr>General Strategies to Promote Engagement</vt:lpstr>
      <vt:lpstr>Career Sustaining Strategies</vt:lpstr>
      <vt:lpstr>One Final Factor in Sustaining Longevity</vt:lpstr>
      <vt:lpstr>PowerPoint Presentation</vt:lpstr>
      <vt:lpstr>Want to Learn More:  Journal Publications</vt:lpstr>
      <vt:lpstr>Want to Learn More:  Podcasts</vt:lpstr>
      <vt:lpstr>Want to Learn More:  Webinars</vt:lpstr>
      <vt:lpstr>Questions or reactions you want to raise?</vt:lpstr>
    </vt:vector>
  </TitlesOfParts>
  <Manager/>
  <Company>Utah State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Special Education Rehabilitation</dc:creator>
  <cp:keywords/>
  <dc:description/>
  <cp:lastModifiedBy>Theresa Hamrick</cp:lastModifiedBy>
  <cp:revision>237</cp:revision>
  <dcterms:created xsi:type="dcterms:W3CDTF">2012-04-11T21:10:25Z</dcterms:created>
  <dcterms:modified xsi:type="dcterms:W3CDTF">2024-10-21T03:48:24Z</dcterms:modified>
  <cp:category/>
</cp:coreProperties>
</file>