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Lst>
  <p:notesMasterIdLst>
    <p:notesMasterId r:id="rId35"/>
  </p:notesMasterIdLst>
  <p:sldIdLst>
    <p:sldId id="281" r:id="rId5"/>
    <p:sldId id="293" r:id="rId6"/>
    <p:sldId id="305" r:id="rId7"/>
    <p:sldId id="312" r:id="rId8"/>
    <p:sldId id="358" r:id="rId9"/>
    <p:sldId id="343" r:id="rId10"/>
    <p:sldId id="296" r:id="rId11"/>
    <p:sldId id="294" r:id="rId12"/>
    <p:sldId id="355" r:id="rId13"/>
    <p:sldId id="297" r:id="rId14"/>
    <p:sldId id="300" r:id="rId15"/>
    <p:sldId id="301" r:id="rId16"/>
    <p:sldId id="308" r:id="rId17"/>
    <p:sldId id="347" r:id="rId18"/>
    <p:sldId id="279" r:id="rId19"/>
    <p:sldId id="282" r:id="rId20"/>
    <p:sldId id="285" r:id="rId21"/>
    <p:sldId id="284" r:id="rId22"/>
    <p:sldId id="314" r:id="rId23"/>
    <p:sldId id="348" r:id="rId24"/>
    <p:sldId id="346" r:id="rId25"/>
    <p:sldId id="304" r:id="rId26"/>
    <p:sldId id="302" r:id="rId27"/>
    <p:sldId id="349" r:id="rId28"/>
    <p:sldId id="353" r:id="rId29"/>
    <p:sldId id="354" r:id="rId30"/>
    <p:sldId id="357" r:id="rId31"/>
    <p:sldId id="352" r:id="rId32"/>
    <p:sldId id="317" r:id="rId33"/>
    <p:sldId id="256"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26C961-8FE0-4E55-A460-716B0715DFC1}" name="JOHNSON Dacia * OCB" initials="DJ" userId="S::Dacia.Johnson@ocb.oregon.gov::81aafbfa-f39c-49d6-a30f-7aadd6e6ca49" providerId="AD"/>
  <p188:author id="{CC4A426C-12CA-F5CC-5F21-AD5AEB75C235}" name="WEST Max * OCB" initials="MW" userId="S::Max.West@ocb.oregon.gov::710ea9ac-b56b-4a2a-aa8c-1a10aa7ebd0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diagrams/_rels/data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ata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ata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4" Type="http://schemas.openxmlformats.org/officeDocument/2006/relationships/image" Target="../media/image5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4" Type="http://schemas.openxmlformats.org/officeDocument/2006/relationships/image" Target="../media/image5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68D82A-EFD6-477F-8C48-3F38B16C13CB}" type="doc">
      <dgm:prSet loTypeId="urn:microsoft.com/office/officeart/2016/7/layout/LinearBlockProcessNumbered" loCatId="process" qsTypeId="urn:microsoft.com/office/officeart/2005/8/quickstyle/simple1" qsCatId="simple" csTypeId="urn:microsoft.com/office/officeart/2005/8/colors/accent1_2" csCatId="accent1" phldr="1"/>
      <dgm:spPr/>
      <dgm:t>
        <a:bodyPr/>
        <a:lstStyle/>
        <a:p>
          <a:endParaRPr lang="en-US"/>
        </a:p>
      </dgm:t>
    </dgm:pt>
    <dgm:pt modelId="{4329A246-21D8-44E4-9A65-3129D64F7EF1}">
      <dgm:prSet custT="1"/>
      <dgm:spPr/>
      <dgm:t>
        <a:bodyPr/>
        <a:lstStyle/>
        <a:p>
          <a:pPr>
            <a:lnSpc>
              <a:spcPct val="110000"/>
            </a:lnSpc>
            <a:spcAft>
              <a:spcPts val="800"/>
            </a:spcAft>
          </a:pPr>
          <a:r>
            <a:rPr lang="en-US" sz="1600" dirty="0"/>
            <a:t>Communicate as often as possible that VR services are making a difference. </a:t>
          </a:r>
        </a:p>
      </dgm:t>
      <dgm:extLst>
        <a:ext uri="{E40237B7-FDA0-4F09-8148-C483321AD2D9}">
          <dgm14:cNvPr xmlns:dgm14="http://schemas.microsoft.com/office/drawing/2010/diagram" id="0" name="" descr="Text: Communicate as often as possible that VR services are making a difference. &#10;Focus on building, strengthening, and improving relationships with the people and organizations that decide the future of VR.&#10;Take advantage of opportunities of meeting the workforce needs with creativity and responsiveness.&#10;Target communications to high priority audiences such as policy makers, federal partners, employers, people with disabilities, and disability advocates"/>
        </a:ext>
      </dgm:extLst>
    </dgm:pt>
    <dgm:pt modelId="{F2DF88F3-E4AC-4F80-924A-32A64F28C7AD}" type="parTrans" cxnId="{37789D97-A1BE-4663-85F5-32EB232ADEEC}">
      <dgm:prSet/>
      <dgm:spPr/>
      <dgm:t>
        <a:bodyPr/>
        <a:lstStyle/>
        <a:p>
          <a:endParaRPr lang="en-US"/>
        </a:p>
      </dgm:t>
    </dgm:pt>
    <dgm:pt modelId="{55DFFE80-0267-4F01-A686-55ADEAF8CD38}" type="sibTrans" cxnId="{37789D97-A1BE-4663-85F5-32EB232ADEEC}">
      <dgm:prSet phldrT="2" phldr="0"/>
      <dgm:spPr/>
      <dgm:t>
        <a:bodyPr/>
        <a:lstStyle/>
        <a:p>
          <a:r>
            <a:rPr lang="en-US" dirty="0"/>
            <a:t>Communicate</a:t>
          </a:r>
        </a:p>
      </dgm:t>
    </dgm:pt>
    <dgm:pt modelId="{79AC0708-E744-4D0D-8CE8-8603FB4729B7}">
      <dgm:prSet custT="1"/>
      <dgm:spPr/>
      <dgm:t>
        <a:bodyPr/>
        <a:lstStyle/>
        <a:p>
          <a:r>
            <a:rPr lang="en-US" sz="1600" dirty="0"/>
            <a:t>Focus on building, strengthening, and improving relationships with the people and organizations that decide the future of VR.</a:t>
          </a:r>
        </a:p>
      </dgm:t>
      <dgm:extLst>
        <a:ext uri="{E40237B7-FDA0-4F09-8148-C483321AD2D9}">
          <dgm14:cNvPr xmlns:dgm14="http://schemas.microsoft.com/office/drawing/2010/diagram" id="0" name="" descr="Text: Communicate as often as possible that VR services are making a difference. &#10;Focus on building, strengthening, and improving relationships with the people and organizations that decide the future of VR.&#10;Take advantage of opportunities of meeting the workforce needs with creativity and responsiveness.&#10;Target communications to high priority audiences such as policy makers, federal partners, employers, people with disabilities, and disability advocates"/>
        </a:ext>
      </dgm:extLst>
    </dgm:pt>
    <dgm:pt modelId="{61C311A1-FBFE-4758-A4D3-6D9ECDB60390}" type="parTrans" cxnId="{6B5EAA9D-2CA1-4357-A7E1-E31A3B9E3436}">
      <dgm:prSet/>
      <dgm:spPr/>
      <dgm:t>
        <a:bodyPr/>
        <a:lstStyle/>
        <a:p>
          <a:endParaRPr lang="en-US"/>
        </a:p>
      </dgm:t>
    </dgm:pt>
    <dgm:pt modelId="{FE64FF04-1A13-49A6-97C9-907C572F887F}" type="sibTrans" cxnId="{6B5EAA9D-2CA1-4357-A7E1-E31A3B9E3436}">
      <dgm:prSet phldrT="3" phldr="0"/>
      <dgm:spPr/>
      <dgm:t>
        <a:bodyPr/>
        <a:lstStyle/>
        <a:p>
          <a:r>
            <a:rPr lang="en-US" dirty="0"/>
            <a:t>Focus</a:t>
          </a:r>
        </a:p>
      </dgm:t>
    </dgm:pt>
    <dgm:pt modelId="{A7D13F4B-29B8-4394-8847-895A56938784}">
      <dgm:prSet custT="1"/>
      <dgm:spPr/>
      <dgm:t>
        <a:bodyPr/>
        <a:lstStyle/>
        <a:p>
          <a:r>
            <a:rPr lang="en-US" sz="1600" dirty="0"/>
            <a:t>Take advantage of opportunities of meeting the workforce needs with creativity and responsiveness.</a:t>
          </a:r>
        </a:p>
      </dgm:t>
      <dgm:extLst>
        <a:ext uri="{E40237B7-FDA0-4F09-8148-C483321AD2D9}">
          <dgm14:cNvPr xmlns:dgm14="http://schemas.microsoft.com/office/drawing/2010/diagram" id="0" name="" descr="Text: Communicate as often as possible that VR services are making a difference. &#10;Focus on building, strengthening, and improving relationships with the people and organizations that decide the future of VR.&#10;Take advantage of opportunities of meeting the workforce needs with creativity and responsiveness.&#10;Target communications to high priority audiences such as policy makers, federal partners, employers, people with disabilities, and disability advocates"/>
        </a:ext>
      </dgm:extLst>
    </dgm:pt>
    <dgm:pt modelId="{0BF89AF5-2892-45D4-BCB7-E4D64D7D2074}" type="parTrans" cxnId="{DE874B42-B2DD-4DC7-8CBF-46C076F9A925}">
      <dgm:prSet/>
      <dgm:spPr/>
      <dgm:t>
        <a:bodyPr/>
        <a:lstStyle/>
        <a:p>
          <a:endParaRPr lang="en-US"/>
        </a:p>
      </dgm:t>
    </dgm:pt>
    <dgm:pt modelId="{0DCBE341-BD1A-41FA-A986-979C8219B220}" type="sibTrans" cxnId="{DE874B42-B2DD-4DC7-8CBF-46C076F9A925}">
      <dgm:prSet phldrT="4" phldr="0"/>
      <dgm:spPr/>
      <dgm:t>
        <a:bodyPr/>
        <a:lstStyle/>
        <a:p>
          <a:r>
            <a:rPr lang="en-US" dirty="0"/>
            <a:t>Opportunity</a:t>
          </a:r>
        </a:p>
      </dgm:t>
    </dgm:pt>
    <dgm:pt modelId="{65C018A4-10DB-47B8-ACC1-B718C7C68728}">
      <dgm:prSet custT="1"/>
      <dgm:spPr/>
      <dgm:t>
        <a:bodyPr/>
        <a:lstStyle/>
        <a:p>
          <a:r>
            <a:rPr lang="en-US" sz="1600" dirty="0"/>
            <a:t>Target communications to high priority audiences such as policy makers, federal partners, employers, people with disabilities, and disability advocates</a:t>
          </a:r>
        </a:p>
      </dgm:t>
      <dgm:extLst>
        <a:ext uri="{E40237B7-FDA0-4F09-8148-C483321AD2D9}">
          <dgm14:cNvPr xmlns:dgm14="http://schemas.microsoft.com/office/drawing/2010/diagram" id="0" name="" descr="Text: Communicate as often as possible that VR services are making a difference. &#10;Focus on building, strengthening, and improving relationships with the people and organizations that decide the future of VR.&#10;Take advantage of opportunities of meeting the workforce needs with creativity and responsiveness.&#10;Target communications to high priority audiences such as policy makers, federal partners, employers, people with disabilities, and disability advocates"/>
        </a:ext>
      </dgm:extLst>
    </dgm:pt>
    <dgm:pt modelId="{D1EB95EA-701C-459A-A8B4-7BFA6AF1751C}" type="parTrans" cxnId="{2322CB3A-24DE-4F75-BD48-19EE2A4795CD}">
      <dgm:prSet/>
      <dgm:spPr/>
      <dgm:t>
        <a:bodyPr/>
        <a:lstStyle/>
        <a:p>
          <a:endParaRPr lang="en-US"/>
        </a:p>
      </dgm:t>
    </dgm:pt>
    <dgm:pt modelId="{83342A74-4A31-490B-86C8-D0AF1E4EF281}" type="sibTrans" cxnId="{2322CB3A-24DE-4F75-BD48-19EE2A4795CD}">
      <dgm:prSet phldrT="4" phldr="0"/>
      <dgm:spPr/>
      <dgm:t>
        <a:bodyPr/>
        <a:lstStyle/>
        <a:p>
          <a:r>
            <a:rPr lang="en-US" dirty="0"/>
            <a:t>Target</a:t>
          </a:r>
        </a:p>
      </dgm:t>
    </dgm:pt>
    <dgm:pt modelId="{E8031C0C-4C3A-460C-BE13-91199D054459}" type="pres">
      <dgm:prSet presAssocID="{F368D82A-EFD6-477F-8C48-3F38B16C13CB}" presName="Name0" presStyleCnt="0">
        <dgm:presLayoutVars>
          <dgm:animLvl val="lvl"/>
          <dgm:resizeHandles val="exact"/>
        </dgm:presLayoutVars>
      </dgm:prSet>
      <dgm:spPr/>
    </dgm:pt>
    <dgm:pt modelId="{1146B0E8-3DE2-4974-A37C-4E9E2642F04A}" type="pres">
      <dgm:prSet presAssocID="{4329A246-21D8-44E4-9A65-3129D64F7EF1}" presName="compositeNode" presStyleCnt="0">
        <dgm:presLayoutVars>
          <dgm:bulletEnabled val="1"/>
        </dgm:presLayoutVars>
      </dgm:prSet>
      <dgm:spPr/>
    </dgm:pt>
    <dgm:pt modelId="{6BDBDFF5-7C80-4D5B-A9FF-FBE00D252793}" type="pres">
      <dgm:prSet presAssocID="{4329A246-21D8-44E4-9A65-3129D64F7EF1}" presName="bgRect" presStyleLbl="alignNode1" presStyleIdx="0" presStyleCnt="4" custScaleY="140573"/>
      <dgm:spPr/>
    </dgm:pt>
    <dgm:pt modelId="{D2F1C14D-273C-4762-BF10-CE80C1A36A70}" type="pres">
      <dgm:prSet presAssocID="{55DFFE80-0267-4F01-A686-55ADEAF8CD38}" presName="sibTransNodeRect" presStyleLbl="alignNode1" presStyleIdx="0" presStyleCnt="4" custLinFactNeighborY="-19178">
        <dgm:presLayoutVars>
          <dgm:chMax val="0"/>
          <dgm:bulletEnabled val="1"/>
        </dgm:presLayoutVars>
      </dgm:prSet>
      <dgm:spPr/>
    </dgm:pt>
    <dgm:pt modelId="{6FF03C7E-80CA-4A44-9044-35DA5201E30C}" type="pres">
      <dgm:prSet presAssocID="{4329A246-21D8-44E4-9A65-3129D64F7EF1}" presName="nodeRect" presStyleLbl="alignNode1" presStyleIdx="0" presStyleCnt="4">
        <dgm:presLayoutVars>
          <dgm:bulletEnabled val="1"/>
        </dgm:presLayoutVars>
      </dgm:prSet>
      <dgm:spPr/>
    </dgm:pt>
    <dgm:pt modelId="{E7D0DCF8-3175-4497-84EB-6EE830E76C7F}" type="pres">
      <dgm:prSet presAssocID="{55DFFE80-0267-4F01-A686-55ADEAF8CD38}" presName="sibTrans" presStyleCnt="0"/>
      <dgm:spPr/>
    </dgm:pt>
    <dgm:pt modelId="{47B9C568-FBEA-4FE8-9051-3B659FBFDA9A}" type="pres">
      <dgm:prSet presAssocID="{79AC0708-E744-4D0D-8CE8-8603FB4729B7}" presName="compositeNode" presStyleCnt="0">
        <dgm:presLayoutVars>
          <dgm:bulletEnabled val="1"/>
        </dgm:presLayoutVars>
      </dgm:prSet>
      <dgm:spPr/>
    </dgm:pt>
    <dgm:pt modelId="{CA31C594-739F-4509-B8BF-8FC2800542F8}" type="pres">
      <dgm:prSet presAssocID="{79AC0708-E744-4D0D-8CE8-8603FB4729B7}" presName="bgRect" presStyleLbl="alignNode1" presStyleIdx="1" presStyleCnt="4" custScaleY="140573" custLinFactNeighborX="438" custLinFactNeighborY="-19363"/>
      <dgm:spPr/>
    </dgm:pt>
    <dgm:pt modelId="{949A7A71-5541-4D5D-9F54-EBC3A3A809F4}" type="pres">
      <dgm:prSet presAssocID="{FE64FF04-1A13-49A6-97C9-907C572F887F}" presName="sibTransNodeRect" presStyleLbl="alignNode1" presStyleIdx="1" presStyleCnt="4" custLinFactNeighborY="-19178">
        <dgm:presLayoutVars>
          <dgm:chMax val="0"/>
          <dgm:bulletEnabled val="1"/>
        </dgm:presLayoutVars>
      </dgm:prSet>
      <dgm:spPr/>
    </dgm:pt>
    <dgm:pt modelId="{F4E8441C-EFC5-42C7-90D4-4E67C6259C9A}" type="pres">
      <dgm:prSet presAssocID="{79AC0708-E744-4D0D-8CE8-8603FB4729B7}" presName="nodeRect" presStyleLbl="alignNode1" presStyleIdx="1" presStyleCnt="4">
        <dgm:presLayoutVars>
          <dgm:bulletEnabled val="1"/>
        </dgm:presLayoutVars>
      </dgm:prSet>
      <dgm:spPr/>
    </dgm:pt>
    <dgm:pt modelId="{5285589A-33A7-4DA8-81E6-25CE2BB30AA1}" type="pres">
      <dgm:prSet presAssocID="{FE64FF04-1A13-49A6-97C9-907C572F887F}" presName="sibTrans" presStyleCnt="0"/>
      <dgm:spPr/>
    </dgm:pt>
    <dgm:pt modelId="{C472776B-8629-49BD-B59A-E92F12AF6DFD}" type="pres">
      <dgm:prSet presAssocID="{A7D13F4B-29B8-4394-8847-895A56938784}" presName="compositeNode" presStyleCnt="0">
        <dgm:presLayoutVars>
          <dgm:bulletEnabled val="1"/>
        </dgm:presLayoutVars>
      </dgm:prSet>
      <dgm:spPr/>
    </dgm:pt>
    <dgm:pt modelId="{9AA1EDDE-1A12-4534-8A18-323799F95177}" type="pres">
      <dgm:prSet presAssocID="{A7D13F4B-29B8-4394-8847-895A56938784}" presName="bgRect" presStyleLbl="alignNode1" presStyleIdx="2" presStyleCnt="4" custScaleY="140573" custLinFactNeighborX="-3934" custLinFactNeighborY="380"/>
      <dgm:spPr/>
    </dgm:pt>
    <dgm:pt modelId="{3A05B399-83E2-48D4-AA43-1F0EA4B05195}" type="pres">
      <dgm:prSet presAssocID="{0DCBE341-BD1A-41FA-A986-979C8219B220}" presName="sibTransNodeRect" presStyleLbl="alignNode1" presStyleIdx="2" presStyleCnt="4" custLinFactNeighborX="-3072" custLinFactNeighborY="-16439">
        <dgm:presLayoutVars>
          <dgm:chMax val="0"/>
          <dgm:bulletEnabled val="1"/>
        </dgm:presLayoutVars>
      </dgm:prSet>
      <dgm:spPr/>
    </dgm:pt>
    <dgm:pt modelId="{834F0487-01A8-495B-A7C2-3C853C5EC262}" type="pres">
      <dgm:prSet presAssocID="{A7D13F4B-29B8-4394-8847-895A56938784}" presName="nodeRect" presStyleLbl="alignNode1" presStyleIdx="2" presStyleCnt="4">
        <dgm:presLayoutVars>
          <dgm:bulletEnabled val="1"/>
        </dgm:presLayoutVars>
      </dgm:prSet>
      <dgm:spPr/>
    </dgm:pt>
    <dgm:pt modelId="{F50CE192-B4C2-4216-9389-80EF9BE168AB}" type="pres">
      <dgm:prSet presAssocID="{0DCBE341-BD1A-41FA-A986-979C8219B220}" presName="sibTrans" presStyleCnt="0"/>
      <dgm:spPr/>
    </dgm:pt>
    <dgm:pt modelId="{9A60BF4D-9AAF-4B8B-90DF-F4B9030FBCA3}" type="pres">
      <dgm:prSet presAssocID="{65C018A4-10DB-47B8-ACC1-B718C7C68728}" presName="compositeNode" presStyleCnt="0">
        <dgm:presLayoutVars>
          <dgm:bulletEnabled val="1"/>
        </dgm:presLayoutVars>
      </dgm:prSet>
      <dgm:spPr/>
    </dgm:pt>
    <dgm:pt modelId="{34C41378-659A-4963-8038-7E18E7DE280E}" type="pres">
      <dgm:prSet presAssocID="{65C018A4-10DB-47B8-ACC1-B718C7C68728}" presName="bgRect" presStyleLbl="alignNode1" presStyleIdx="3" presStyleCnt="4" custScaleY="140573" custLinFactNeighborX="-3934" custLinFactNeighborY="380"/>
      <dgm:spPr/>
    </dgm:pt>
    <dgm:pt modelId="{375EA2B0-73A1-4163-879B-7C0A72A2A409}" type="pres">
      <dgm:prSet presAssocID="{83342A74-4A31-490B-86C8-D0AF1E4EF281}" presName="sibTransNodeRect" presStyleLbl="alignNode1" presStyleIdx="3" presStyleCnt="4" custLinFactNeighborY="-19178">
        <dgm:presLayoutVars>
          <dgm:chMax val="0"/>
          <dgm:bulletEnabled val="1"/>
        </dgm:presLayoutVars>
      </dgm:prSet>
      <dgm:spPr/>
    </dgm:pt>
    <dgm:pt modelId="{C7F9988B-648B-4A8C-8B90-A00D0879DAFD}" type="pres">
      <dgm:prSet presAssocID="{65C018A4-10DB-47B8-ACC1-B718C7C68728}" presName="nodeRect" presStyleLbl="alignNode1" presStyleIdx="3" presStyleCnt="4">
        <dgm:presLayoutVars>
          <dgm:bulletEnabled val="1"/>
        </dgm:presLayoutVars>
      </dgm:prSet>
      <dgm:spPr/>
    </dgm:pt>
  </dgm:ptLst>
  <dgm:cxnLst>
    <dgm:cxn modelId="{2322CB3A-24DE-4F75-BD48-19EE2A4795CD}" srcId="{F368D82A-EFD6-477F-8C48-3F38B16C13CB}" destId="{65C018A4-10DB-47B8-ACC1-B718C7C68728}" srcOrd="3" destOrd="0" parTransId="{D1EB95EA-701C-459A-A8B4-7BFA6AF1751C}" sibTransId="{83342A74-4A31-490B-86C8-D0AF1E4EF281}"/>
    <dgm:cxn modelId="{B8971D5E-11E0-411B-B35A-811DEA1358A6}" type="presOf" srcId="{79AC0708-E744-4D0D-8CE8-8603FB4729B7}" destId="{F4E8441C-EFC5-42C7-90D4-4E67C6259C9A}" srcOrd="1" destOrd="0" presId="urn:microsoft.com/office/officeart/2016/7/layout/LinearBlockProcessNumbered"/>
    <dgm:cxn modelId="{DE874B42-B2DD-4DC7-8CBF-46C076F9A925}" srcId="{F368D82A-EFD6-477F-8C48-3F38B16C13CB}" destId="{A7D13F4B-29B8-4394-8847-895A56938784}" srcOrd="2" destOrd="0" parTransId="{0BF89AF5-2892-45D4-BCB7-E4D64D7D2074}" sibTransId="{0DCBE341-BD1A-41FA-A986-979C8219B220}"/>
    <dgm:cxn modelId="{D1FC9044-BDB2-425B-9EF0-41D6A6355921}" type="presOf" srcId="{65C018A4-10DB-47B8-ACC1-B718C7C68728}" destId="{C7F9988B-648B-4A8C-8B90-A00D0879DAFD}" srcOrd="1" destOrd="0" presId="urn:microsoft.com/office/officeart/2016/7/layout/LinearBlockProcessNumbered"/>
    <dgm:cxn modelId="{D92B6966-57CE-4A1B-9D24-EC83C7E8D554}" type="presOf" srcId="{F368D82A-EFD6-477F-8C48-3F38B16C13CB}" destId="{E8031C0C-4C3A-460C-BE13-91199D054459}" srcOrd="0" destOrd="0" presId="urn:microsoft.com/office/officeart/2016/7/layout/LinearBlockProcessNumbered"/>
    <dgm:cxn modelId="{081EE070-7E2B-43CE-B0F8-4387C11A647B}" type="presOf" srcId="{65C018A4-10DB-47B8-ACC1-B718C7C68728}" destId="{34C41378-659A-4963-8038-7E18E7DE280E}" srcOrd="0" destOrd="0" presId="urn:microsoft.com/office/officeart/2016/7/layout/LinearBlockProcessNumbered"/>
    <dgm:cxn modelId="{9B594B85-F847-4BE7-855D-DC2B35A2C276}" type="presOf" srcId="{79AC0708-E744-4D0D-8CE8-8603FB4729B7}" destId="{CA31C594-739F-4509-B8BF-8FC2800542F8}" srcOrd="0" destOrd="0" presId="urn:microsoft.com/office/officeart/2016/7/layout/LinearBlockProcessNumbered"/>
    <dgm:cxn modelId="{6B53708F-6F73-4D0C-9610-5E8F14D22BFB}" type="presOf" srcId="{0DCBE341-BD1A-41FA-A986-979C8219B220}" destId="{3A05B399-83E2-48D4-AA43-1F0EA4B05195}" srcOrd="0" destOrd="0" presId="urn:microsoft.com/office/officeart/2016/7/layout/LinearBlockProcessNumbered"/>
    <dgm:cxn modelId="{37789D97-A1BE-4663-85F5-32EB232ADEEC}" srcId="{F368D82A-EFD6-477F-8C48-3F38B16C13CB}" destId="{4329A246-21D8-44E4-9A65-3129D64F7EF1}" srcOrd="0" destOrd="0" parTransId="{F2DF88F3-E4AC-4F80-924A-32A64F28C7AD}" sibTransId="{55DFFE80-0267-4F01-A686-55ADEAF8CD38}"/>
    <dgm:cxn modelId="{E154D298-6B69-468F-ABCD-5C9607043918}" type="presOf" srcId="{FE64FF04-1A13-49A6-97C9-907C572F887F}" destId="{949A7A71-5541-4D5D-9F54-EBC3A3A809F4}" srcOrd="0" destOrd="0" presId="urn:microsoft.com/office/officeart/2016/7/layout/LinearBlockProcessNumbered"/>
    <dgm:cxn modelId="{6B5EAA9D-2CA1-4357-A7E1-E31A3B9E3436}" srcId="{F368D82A-EFD6-477F-8C48-3F38B16C13CB}" destId="{79AC0708-E744-4D0D-8CE8-8603FB4729B7}" srcOrd="1" destOrd="0" parTransId="{61C311A1-FBFE-4758-A4D3-6D9ECDB60390}" sibTransId="{FE64FF04-1A13-49A6-97C9-907C572F887F}"/>
    <dgm:cxn modelId="{793B46A2-D409-43C4-B6F0-EC55F018AA96}" type="presOf" srcId="{4329A246-21D8-44E4-9A65-3129D64F7EF1}" destId="{6BDBDFF5-7C80-4D5B-A9FF-FBE00D252793}" srcOrd="0" destOrd="0" presId="urn:microsoft.com/office/officeart/2016/7/layout/LinearBlockProcessNumbered"/>
    <dgm:cxn modelId="{A25F4FB1-612F-4155-8CFA-1E04610696A6}" type="presOf" srcId="{A7D13F4B-29B8-4394-8847-895A56938784}" destId="{834F0487-01A8-495B-A7C2-3C853C5EC262}" srcOrd="1" destOrd="0" presId="urn:microsoft.com/office/officeart/2016/7/layout/LinearBlockProcessNumbered"/>
    <dgm:cxn modelId="{AE5FBDB1-D421-4BB6-B564-AF2E62A1C4C3}" type="presOf" srcId="{A7D13F4B-29B8-4394-8847-895A56938784}" destId="{9AA1EDDE-1A12-4534-8A18-323799F95177}" srcOrd="0" destOrd="0" presId="urn:microsoft.com/office/officeart/2016/7/layout/LinearBlockProcessNumbered"/>
    <dgm:cxn modelId="{8F0D68BF-4F0A-4007-8E71-3AB1CA181BCF}" type="presOf" srcId="{4329A246-21D8-44E4-9A65-3129D64F7EF1}" destId="{6FF03C7E-80CA-4A44-9044-35DA5201E30C}" srcOrd="1" destOrd="0" presId="urn:microsoft.com/office/officeart/2016/7/layout/LinearBlockProcessNumbered"/>
    <dgm:cxn modelId="{77B665DE-0F60-44FE-8719-7A7444F54FE7}" type="presOf" srcId="{83342A74-4A31-490B-86C8-D0AF1E4EF281}" destId="{375EA2B0-73A1-4163-879B-7C0A72A2A409}" srcOrd="0" destOrd="0" presId="urn:microsoft.com/office/officeart/2016/7/layout/LinearBlockProcessNumbered"/>
    <dgm:cxn modelId="{0E367DFB-5131-4011-8339-826A2CBF478E}" type="presOf" srcId="{55DFFE80-0267-4F01-A686-55ADEAF8CD38}" destId="{D2F1C14D-273C-4762-BF10-CE80C1A36A70}" srcOrd="0" destOrd="0" presId="urn:microsoft.com/office/officeart/2016/7/layout/LinearBlockProcessNumbered"/>
    <dgm:cxn modelId="{C601C157-B078-47F8-813C-3BF946C50E31}" type="presParOf" srcId="{E8031C0C-4C3A-460C-BE13-91199D054459}" destId="{1146B0E8-3DE2-4974-A37C-4E9E2642F04A}" srcOrd="0" destOrd="0" presId="urn:microsoft.com/office/officeart/2016/7/layout/LinearBlockProcessNumbered"/>
    <dgm:cxn modelId="{F809F121-141F-47D0-BDF1-DA5DA097B561}" type="presParOf" srcId="{1146B0E8-3DE2-4974-A37C-4E9E2642F04A}" destId="{6BDBDFF5-7C80-4D5B-A9FF-FBE00D252793}" srcOrd="0" destOrd="0" presId="urn:microsoft.com/office/officeart/2016/7/layout/LinearBlockProcessNumbered"/>
    <dgm:cxn modelId="{F02BD252-477D-41F2-A28D-E6C39E14CF7F}" type="presParOf" srcId="{1146B0E8-3DE2-4974-A37C-4E9E2642F04A}" destId="{D2F1C14D-273C-4762-BF10-CE80C1A36A70}" srcOrd="1" destOrd="0" presId="urn:microsoft.com/office/officeart/2016/7/layout/LinearBlockProcessNumbered"/>
    <dgm:cxn modelId="{8B786458-502C-4934-958D-180080C17ECC}" type="presParOf" srcId="{1146B0E8-3DE2-4974-A37C-4E9E2642F04A}" destId="{6FF03C7E-80CA-4A44-9044-35DA5201E30C}" srcOrd="2" destOrd="0" presId="urn:microsoft.com/office/officeart/2016/7/layout/LinearBlockProcessNumbered"/>
    <dgm:cxn modelId="{80533488-6DB1-4E1B-818D-DF9EA1DFAA39}" type="presParOf" srcId="{E8031C0C-4C3A-460C-BE13-91199D054459}" destId="{E7D0DCF8-3175-4497-84EB-6EE830E76C7F}" srcOrd="1" destOrd="0" presId="urn:microsoft.com/office/officeart/2016/7/layout/LinearBlockProcessNumbered"/>
    <dgm:cxn modelId="{55EB902B-3265-46F8-A7B0-48D7A6826935}" type="presParOf" srcId="{E8031C0C-4C3A-460C-BE13-91199D054459}" destId="{47B9C568-FBEA-4FE8-9051-3B659FBFDA9A}" srcOrd="2" destOrd="0" presId="urn:microsoft.com/office/officeart/2016/7/layout/LinearBlockProcessNumbered"/>
    <dgm:cxn modelId="{314A744B-B2EA-41F9-8B2B-C8AEABF09627}" type="presParOf" srcId="{47B9C568-FBEA-4FE8-9051-3B659FBFDA9A}" destId="{CA31C594-739F-4509-B8BF-8FC2800542F8}" srcOrd="0" destOrd="0" presId="urn:microsoft.com/office/officeart/2016/7/layout/LinearBlockProcessNumbered"/>
    <dgm:cxn modelId="{3C959E41-BEC9-4E60-A010-B85EE53D6553}" type="presParOf" srcId="{47B9C568-FBEA-4FE8-9051-3B659FBFDA9A}" destId="{949A7A71-5541-4D5D-9F54-EBC3A3A809F4}" srcOrd="1" destOrd="0" presId="urn:microsoft.com/office/officeart/2016/7/layout/LinearBlockProcessNumbered"/>
    <dgm:cxn modelId="{C8DDBA69-8838-471E-B3DA-C99DE3778361}" type="presParOf" srcId="{47B9C568-FBEA-4FE8-9051-3B659FBFDA9A}" destId="{F4E8441C-EFC5-42C7-90D4-4E67C6259C9A}" srcOrd="2" destOrd="0" presId="urn:microsoft.com/office/officeart/2016/7/layout/LinearBlockProcessNumbered"/>
    <dgm:cxn modelId="{993C8344-5D30-4FE2-A673-AD9925C6CA96}" type="presParOf" srcId="{E8031C0C-4C3A-460C-BE13-91199D054459}" destId="{5285589A-33A7-4DA8-81E6-25CE2BB30AA1}" srcOrd="3" destOrd="0" presId="urn:microsoft.com/office/officeart/2016/7/layout/LinearBlockProcessNumbered"/>
    <dgm:cxn modelId="{15003851-9F74-4520-B4A3-2615E0AAC16A}" type="presParOf" srcId="{E8031C0C-4C3A-460C-BE13-91199D054459}" destId="{C472776B-8629-49BD-B59A-E92F12AF6DFD}" srcOrd="4" destOrd="0" presId="urn:microsoft.com/office/officeart/2016/7/layout/LinearBlockProcessNumbered"/>
    <dgm:cxn modelId="{89E3ADB2-A6DA-4133-95D8-FCD381EDD7F3}" type="presParOf" srcId="{C472776B-8629-49BD-B59A-E92F12AF6DFD}" destId="{9AA1EDDE-1A12-4534-8A18-323799F95177}" srcOrd="0" destOrd="0" presId="urn:microsoft.com/office/officeart/2016/7/layout/LinearBlockProcessNumbered"/>
    <dgm:cxn modelId="{D7826FF6-10ED-435B-A4E4-85AA37B8EFD1}" type="presParOf" srcId="{C472776B-8629-49BD-B59A-E92F12AF6DFD}" destId="{3A05B399-83E2-48D4-AA43-1F0EA4B05195}" srcOrd="1" destOrd="0" presId="urn:microsoft.com/office/officeart/2016/7/layout/LinearBlockProcessNumbered"/>
    <dgm:cxn modelId="{2DC37720-D197-48AD-BAD6-65CB01B97A69}" type="presParOf" srcId="{C472776B-8629-49BD-B59A-E92F12AF6DFD}" destId="{834F0487-01A8-495B-A7C2-3C853C5EC262}" srcOrd="2" destOrd="0" presId="urn:microsoft.com/office/officeart/2016/7/layout/LinearBlockProcessNumbered"/>
    <dgm:cxn modelId="{FA890AFE-6027-4036-B016-BA46EE315474}" type="presParOf" srcId="{E8031C0C-4C3A-460C-BE13-91199D054459}" destId="{F50CE192-B4C2-4216-9389-80EF9BE168AB}" srcOrd="5" destOrd="0" presId="urn:microsoft.com/office/officeart/2016/7/layout/LinearBlockProcessNumbered"/>
    <dgm:cxn modelId="{EF8F7F2A-BB5E-40FA-8EB8-31DC597E939E}" type="presParOf" srcId="{E8031C0C-4C3A-460C-BE13-91199D054459}" destId="{9A60BF4D-9AAF-4B8B-90DF-F4B9030FBCA3}" srcOrd="6" destOrd="0" presId="urn:microsoft.com/office/officeart/2016/7/layout/LinearBlockProcessNumbered"/>
    <dgm:cxn modelId="{2EDE80AF-5B16-4540-8EC4-2EF7BFD6C951}" type="presParOf" srcId="{9A60BF4D-9AAF-4B8B-90DF-F4B9030FBCA3}" destId="{34C41378-659A-4963-8038-7E18E7DE280E}" srcOrd="0" destOrd="0" presId="urn:microsoft.com/office/officeart/2016/7/layout/LinearBlockProcessNumbered"/>
    <dgm:cxn modelId="{C5CC0AFC-6290-4E5E-82FF-081B0CCF25FD}" type="presParOf" srcId="{9A60BF4D-9AAF-4B8B-90DF-F4B9030FBCA3}" destId="{375EA2B0-73A1-4163-879B-7C0A72A2A409}" srcOrd="1" destOrd="0" presId="urn:microsoft.com/office/officeart/2016/7/layout/LinearBlockProcessNumbered"/>
    <dgm:cxn modelId="{3B14B774-08C0-41A0-BA1C-F0982CC1563F}" type="presParOf" srcId="{9A60BF4D-9AAF-4B8B-90DF-F4B9030FBCA3}" destId="{C7F9988B-648B-4A8C-8B90-A00D0879DAFD}" srcOrd="2" destOrd="0" presId="urn:microsoft.com/office/officeart/2016/7/layout/LinearBlock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68D82A-EFD6-477F-8C48-3F38B16C13CB}" type="doc">
      <dgm:prSet loTypeId="urn:microsoft.com/office/officeart/2016/7/layout/LinearBlockProcessNumbered" loCatId="process" qsTypeId="urn:microsoft.com/office/officeart/2005/8/quickstyle/simple1" qsCatId="simple" csTypeId="urn:microsoft.com/office/officeart/2005/8/colors/accent1_2" csCatId="accent1" phldr="1"/>
      <dgm:spPr/>
      <dgm:t>
        <a:bodyPr/>
        <a:lstStyle/>
        <a:p>
          <a:endParaRPr lang="en-US"/>
        </a:p>
      </dgm:t>
    </dgm:pt>
    <dgm:pt modelId="{4329A246-21D8-44E4-9A65-3129D64F7EF1}">
      <dgm:prSet/>
      <dgm:spPr/>
      <dgm:t>
        <a:bodyPr/>
        <a:lstStyle/>
        <a:p>
          <a:r>
            <a:rPr lang="en-US" b="1" dirty="0"/>
            <a:t>Talk directly with key audiences </a:t>
          </a:r>
          <a:r>
            <a:rPr lang="en-US" dirty="0"/>
            <a:t>to amplify the work of VR in your state </a:t>
          </a:r>
        </a:p>
      </dgm:t>
      <dgm:extLst>
        <a:ext uri="{E40237B7-FDA0-4F09-8148-C483321AD2D9}">
          <dgm14:cNvPr xmlns:dgm14="http://schemas.microsoft.com/office/drawing/2010/diagram" id="0" name="" descr="Text: Talk directly with key audiences to amplify the work of VR in your state &#10;Increase awareness of how the VR system works in your state through a combination of success stories and data&#10;Create a social media presence that is connected to the broader VR community&#10;"/>
        </a:ext>
      </dgm:extLst>
    </dgm:pt>
    <dgm:pt modelId="{F2DF88F3-E4AC-4F80-924A-32A64F28C7AD}" type="parTrans" cxnId="{37789D97-A1BE-4663-85F5-32EB232ADEEC}">
      <dgm:prSet/>
      <dgm:spPr/>
      <dgm:t>
        <a:bodyPr/>
        <a:lstStyle/>
        <a:p>
          <a:endParaRPr lang="en-US"/>
        </a:p>
      </dgm:t>
    </dgm:pt>
    <dgm:pt modelId="{55DFFE80-0267-4F01-A686-55ADEAF8CD38}" type="sibTrans" cxnId="{37789D97-A1BE-4663-85F5-32EB232ADEEC}">
      <dgm:prSet phldrT="2" phldr="0"/>
      <dgm:spPr/>
      <dgm:t>
        <a:bodyPr/>
        <a:lstStyle/>
        <a:p>
          <a:endParaRPr lang="en-US"/>
        </a:p>
      </dgm:t>
    </dgm:pt>
    <dgm:pt modelId="{79AC0708-E744-4D0D-8CE8-8603FB4729B7}">
      <dgm:prSet/>
      <dgm:spPr/>
      <dgm:t>
        <a:bodyPr/>
        <a:lstStyle/>
        <a:p>
          <a:r>
            <a:rPr lang="en-US" b="1" dirty="0"/>
            <a:t>Increase awareness </a:t>
          </a:r>
          <a:r>
            <a:rPr lang="en-US" dirty="0"/>
            <a:t>of how the VR system works in your state through a combination of success stories and data</a:t>
          </a:r>
        </a:p>
      </dgm:t>
      <dgm:extLst>
        <a:ext uri="{E40237B7-FDA0-4F09-8148-C483321AD2D9}">
          <dgm14:cNvPr xmlns:dgm14="http://schemas.microsoft.com/office/drawing/2010/diagram" id="0" name="" descr="Text: Talk directly with key audiences to amplify the work of VR in your state &#10;Increase awareness of how the VR system works in your state through a combination of success stories and data&#10;Create a social media presence that is connected to the broader VR community&#10;"/>
        </a:ext>
      </dgm:extLst>
    </dgm:pt>
    <dgm:pt modelId="{61C311A1-FBFE-4758-A4D3-6D9ECDB60390}" type="parTrans" cxnId="{6B5EAA9D-2CA1-4357-A7E1-E31A3B9E3436}">
      <dgm:prSet/>
      <dgm:spPr/>
      <dgm:t>
        <a:bodyPr/>
        <a:lstStyle/>
        <a:p>
          <a:endParaRPr lang="en-US"/>
        </a:p>
      </dgm:t>
    </dgm:pt>
    <dgm:pt modelId="{FE64FF04-1A13-49A6-97C9-907C572F887F}" type="sibTrans" cxnId="{6B5EAA9D-2CA1-4357-A7E1-E31A3B9E3436}">
      <dgm:prSet phldrT="3" phldr="0"/>
      <dgm:spPr/>
      <dgm:t>
        <a:bodyPr/>
        <a:lstStyle/>
        <a:p>
          <a:endParaRPr lang="en-US"/>
        </a:p>
      </dgm:t>
    </dgm:pt>
    <dgm:pt modelId="{A7D13F4B-29B8-4394-8847-895A56938784}">
      <dgm:prSet/>
      <dgm:spPr/>
      <dgm:t>
        <a:bodyPr/>
        <a:lstStyle/>
        <a:p>
          <a:r>
            <a:rPr lang="en-US" b="1" dirty="0"/>
            <a:t>Create a social media presence </a:t>
          </a:r>
          <a:r>
            <a:rPr lang="en-US" dirty="0"/>
            <a:t>that is connected to the broader VR community</a:t>
          </a:r>
        </a:p>
      </dgm:t>
      <dgm:extLst>
        <a:ext uri="{E40237B7-FDA0-4F09-8148-C483321AD2D9}">
          <dgm14:cNvPr xmlns:dgm14="http://schemas.microsoft.com/office/drawing/2010/diagram" id="0" name="" descr="Text: Talk directly with key audiences to amplify the work of VR in your state &#10;Increase awareness of how the VR system works in your state through a combination of success stories and data&#10;Create a social media presence that is connected to the broader VR community&#10;"/>
        </a:ext>
      </dgm:extLst>
    </dgm:pt>
    <dgm:pt modelId="{0BF89AF5-2892-45D4-BCB7-E4D64D7D2074}" type="parTrans" cxnId="{DE874B42-B2DD-4DC7-8CBF-46C076F9A925}">
      <dgm:prSet/>
      <dgm:spPr/>
      <dgm:t>
        <a:bodyPr/>
        <a:lstStyle/>
        <a:p>
          <a:endParaRPr lang="en-US"/>
        </a:p>
      </dgm:t>
    </dgm:pt>
    <dgm:pt modelId="{0DCBE341-BD1A-41FA-A986-979C8219B220}" type="sibTrans" cxnId="{DE874B42-B2DD-4DC7-8CBF-46C076F9A925}">
      <dgm:prSet phldrT="4" phldr="0"/>
      <dgm:spPr/>
      <dgm:t>
        <a:bodyPr/>
        <a:lstStyle/>
        <a:p>
          <a:endParaRPr lang="en-US"/>
        </a:p>
      </dgm:t>
    </dgm:pt>
    <dgm:pt modelId="{E8031C0C-4C3A-460C-BE13-91199D054459}" type="pres">
      <dgm:prSet presAssocID="{F368D82A-EFD6-477F-8C48-3F38B16C13CB}" presName="Name0" presStyleCnt="0">
        <dgm:presLayoutVars>
          <dgm:animLvl val="lvl"/>
          <dgm:resizeHandles val="exact"/>
        </dgm:presLayoutVars>
      </dgm:prSet>
      <dgm:spPr/>
    </dgm:pt>
    <dgm:pt modelId="{1146B0E8-3DE2-4974-A37C-4E9E2642F04A}" type="pres">
      <dgm:prSet presAssocID="{4329A246-21D8-44E4-9A65-3129D64F7EF1}" presName="compositeNode" presStyleCnt="0">
        <dgm:presLayoutVars>
          <dgm:bulletEnabled val="1"/>
        </dgm:presLayoutVars>
      </dgm:prSet>
      <dgm:spPr/>
    </dgm:pt>
    <dgm:pt modelId="{6BDBDFF5-7C80-4D5B-A9FF-FBE00D252793}" type="pres">
      <dgm:prSet presAssocID="{4329A246-21D8-44E4-9A65-3129D64F7EF1}" presName="bgRect" presStyleLbl="alignNode1" presStyleIdx="0" presStyleCnt="3" custScaleY="89670" custLinFactNeighborX="1960" custLinFactNeighborY="-9439"/>
      <dgm:spPr/>
    </dgm:pt>
    <dgm:pt modelId="{D2F1C14D-273C-4762-BF10-CE80C1A36A70}" type="pres">
      <dgm:prSet presAssocID="{55DFFE80-0267-4F01-A686-55ADEAF8CD38}" presName="sibTransNodeRect" presStyleLbl="alignNode1" presStyleIdx="0" presStyleCnt="3">
        <dgm:presLayoutVars>
          <dgm:chMax val="0"/>
          <dgm:bulletEnabled val="1"/>
        </dgm:presLayoutVars>
      </dgm:prSet>
      <dgm:spPr/>
    </dgm:pt>
    <dgm:pt modelId="{6FF03C7E-80CA-4A44-9044-35DA5201E30C}" type="pres">
      <dgm:prSet presAssocID="{4329A246-21D8-44E4-9A65-3129D64F7EF1}" presName="nodeRect" presStyleLbl="alignNode1" presStyleIdx="0" presStyleCnt="3">
        <dgm:presLayoutVars>
          <dgm:bulletEnabled val="1"/>
        </dgm:presLayoutVars>
      </dgm:prSet>
      <dgm:spPr/>
    </dgm:pt>
    <dgm:pt modelId="{E7D0DCF8-3175-4497-84EB-6EE830E76C7F}" type="pres">
      <dgm:prSet presAssocID="{55DFFE80-0267-4F01-A686-55ADEAF8CD38}" presName="sibTrans" presStyleCnt="0"/>
      <dgm:spPr/>
    </dgm:pt>
    <dgm:pt modelId="{47B9C568-FBEA-4FE8-9051-3B659FBFDA9A}" type="pres">
      <dgm:prSet presAssocID="{79AC0708-E744-4D0D-8CE8-8603FB4729B7}" presName="compositeNode" presStyleCnt="0">
        <dgm:presLayoutVars>
          <dgm:bulletEnabled val="1"/>
        </dgm:presLayoutVars>
      </dgm:prSet>
      <dgm:spPr/>
    </dgm:pt>
    <dgm:pt modelId="{CA31C594-739F-4509-B8BF-8FC2800542F8}" type="pres">
      <dgm:prSet presAssocID="{79AC0708-E744-4D0D-8CE8-8603FB4729B7}" presName="bgRect" presStyleLbl="alignNode1" presStyleIdx="1" presStyleCnt="3" custScaleY="89670" custLinFactNeighborX="980" custLinFactNeighborY="-9439"/>
      <dgm:spPr/>
    </dgm:pt>
    <dgm:pt modelId="{949A7A71-5541-4D5D-9F54-EBC3A3A809F4}" type="pres">
      <dgm:prSet presAssocID="{FE64FF04-1A13-49A6-97C9-907C572F887F}" presName="sibTransNodeRect" presStyleLbl="alignNode1" presStyleIdx="1" presStyleCnt="3">
        <dgm:presLayoutVars>
          <dgm:chMax val="0"/>
          <dgm:bulletEnabled val="1"/>
        </dgm:presLayoutVars>
      </dgm:prSet>
      <dgm:spPr/>
    </dgm:pt>
    <dgm:pt modelId="{F4E8441C-EFC5-42C7-90D4-4E67C6259C9A}" type="pres">
      <dgm:prSet presAssocID="{79AC0708-E744-4D0D-8CE8-8603FB4729B7}" presName="nodeRect" presStyleLbl="alignNode1" presStyleIdx="1" presStyleCnt="3">
        <dgm:presLayoutVars>
          <dgm:bulletEnabled val="1"/>
        </dgm:presLayoutVars>
      </dgm:prSet>
      <dgm:spPr/>
    </dgm:pt>
    <dgm:pt modelId="{5285589A-33A7-4DA8-81E6-25CE2BB30AA1}" type="pres">
      <dgm:prSet presAssocID="{FE64FF04-1A13-49A6-97C9-907C572F887F}" presName="sibTrans" presStyleCnt="0"/>
      <dgm:spPr/>
    </dgm:pt>
    <dgm:pt modelId="{C472776B-8629-49BD-B59A-E92F12AF6DFD}" type="pres">
      <dgm:prSet presAssocID="{A7D13F4B-29B8-4394-8847-895A56938784}" presName="compositeNode" presStyleCnt="0">
        <dgm:presLayoutVars>
          <dgm:bulletEnabled val="1"/>
        </dgm:presLayoutVars>
      </dgm:prSet>
      <dgm:spPr/>
    </dgm:pt>
    <dgm:pt modelId="{9AA1EDDE-1A12-4534-8A18-323799F95177}" type="pres">
      <dgm:prSet presAssocID="{A7D13F4B-29B8-4394-8847-895A56938784}" presName="bgRect" presStyleLbl="alignNode1" presStyleIdx="2" presStyleCnt="3" custScaleY="89670" custLinFactNeighborX="-2954" custLinFactNeighborY="-9059"/>
      <dgm:spPr/>
    </dgm:pt>
    <dgm:pt modelId="{3A05B399-83E2-48D4-AA43-1F0EA4B05195}" type="pres">
      <dgm:prSet presAssocID="{0DCBE341-BD1A-41FA-A986-979C8219B220}" presName="sibTransNodeRect" presStyleLbl="alignNode1" presStyleIdx="2" presStyleCnt="3">
        <dgm:presLayoutVars>
          <dgm:chMax val="0"/>
          <dgm:bulletEnabled val="1"/>
        </dgm:presLayoutVars>
      </dgm:prSet>
      <dgm:spPr/>
    </dgm:pt>
    <dgm:pt modelId="{834F0487-01A8-495B-A7C2-3C853C5EC262}" type="pres">
      <dgm:prSet presAssocID="{A7D13F4B-29B8-4394-8847-895A56938784}" presName="nodeRect" presStyleLbl="alignNode1" presStyleIdx="2" presStyleCnt="3">
        <dgm:presLayoutVars>
          <dgm:bulletEnabled val="1"/>
        </dgm:presLayoutVars>
      </dgm:prSet>
      <dgm:spPr/>
    </dgm:pt>
  </dgm:ptLst>
  <dgm:cxnLst>
    <dgm:cxn modelId="{B8971D5E-11E0-411B-B35A-811DEA1358A6}" type="presOf" srcId="{79AC0708-E744-4D0D-8CE8-8603FB4729B7}" destId="{F4E8441C-EFC5-42C7-90D4-4E67C6259C9A}" srcOrd="1" destOrd="0" presId="urn:microsoft.com/office/officeart/2016/7/layout/LinearBlockProcessNumbered"/>
    <dgm:cxn modelId="{DE874B42-B2DD-4DC7-8CBF-46C076F9A925}" srcId="{F368D82A-EFD6-477F-8C48-3F38B16C13CB}" destId="{A7D13F4B-29B8-4394-8847-895A56938784}" srcOrd="2" destOrd="0" parTransId="{0BF89AF5-2892-45D4-BCB7-E4D64D7D2074}" sibTransId="{0DCBE341-BD1A-41FA-A986-979C8219B220}"/>
    <dgm:cxn modelId="{D92B6966-57CE-4A1B-9D24-EC83C7E8D554}" type="presOf" srcId="{F368D82A-EFD6-477F-8C48-3F38B16C13CB}" destId="{E8031C0C-4C3A-460C-BE13-91199D054459}" srcOrd="0" destOrd="0" presId="urn:microsoft.com/office/officeart/2016/7/layout/LinearBlockProcessNumbered"/>
    <dgm:cxn modelId="{9B594B85-F847-4BE7-855D-DC2B35A2C276}" type="presOf" srcId="{79AC0708-E744-4D0D-8CE8-8603FB4729B7}" destId="{CA31C594-739F-4509-B8BF-8FC2800542F8}" srcOrd="0" destOrd="0" presId="urn:microsoft.com/office/officeart/2016/7/layout/LinearBlockProcessNumbered"/>
    <dgm:cxn modelId="{6B53708F-6F73-4D0C-9610-5E8F14D22BFB}" type="presOf" srcId="{0DCBE341-BD1A-41FA-A986-979C8219B220}" destId="{3A05B399-83E2-48D4-AA43-1F0EA4B05195}" srcOrd="0" destOrd="0" presId="urn:microsoft.com/office/officeart/2016/7/layout/LinearBlockProcessNumbered"/>
    <dgm:cxn modelId="{37789D97-A1BE-4663-85F5-32EB232ADEEC}" srcId="{F368D82A-EFD6-477F-8C48-3F38B16C13CB}" destId="{4329A246-21D8-44E4-9A65-3129D64F7EF1}" srcOrd="0" destOrd="0" parTransId="{F2DF88F3-E4AC-4F80-924A-32A64F28C7AD}" sibTransId="{55DFFE80-0267-4F01-A686-55ADEAF8CD38}"/>
    <dgm:cxn modelId="{E154D298-6B69-468F-ABCD-5C9607043918}" type="presOf" srcId="{FE64FF04-1A13-49A6-97C9-907C572F887F}" destId="{949A7A71-5541-4D5D-9F54-EBC3A3A809F4}" srcOrd="0" destOrd="0" presId="urn:microsoft.com/office/officeart/2016/7/layout/LinearBlockProcessNumbered"/>
    <dgm:cxn modelId="{6B5EAA9D-2CA1-4357-A7E1-E31A3B9E3436}" srcId="{F368D82A-EFD6-477F-8C48-3F38B16C13CB}" destId="{79AC0708-E744-4D0D-8CE8-8603FB4729B7}" srcOrd="1" destOrd="0" parTransId="{61C311A1-FBFE-4758-A4D3-6D9ECDB60390}" sibTransId="{FE64FF04-1A13-49A6-97C9-907C572F887F}"/>
    <dgm:cxn modelId="{793B46A2-D409-43C4-B6F0-EC55F018AA96}" type="presOf" srcId="{4329A246-21D8-44E4-9A65-3129D64F7EF1}" destId="{6BDBDFF5-7C80-4D5B-A9FF-FBE00D252793}" srcOrd="0" destOrd="0" presId="urn:microsoft.com/office/officeart/2016/7/layout/LinearBlockProcessNumbered"/>
    <dgm:cxn modelId="{A25F4FB1-612F-4155-8CFA-1E04610696A6}" type="presOf" srcId="{A7D13F4B-29B8-4394-8847-895A56938784}" destId="{834F0487-01A8-495B-A7C2-3C853C5EC262}" srcOrd="1" destOrd="0" presId="urn:microsoft.com/office/officeart/2016/7/layout/LinearBlockProcessNumbered"/>
    <dgm:cxn modelId="{AE5FBDB1-D421-4BB6-B564-AF2E62A1C4C3}" type="presOf" srcId="{A7D13F4B-29B8-4394-8847-895A56938784}" destId="{9AA1EDDE-1A12-4534-8A18-323799F95177}" srcOrd="0" destOrd="0" presId="urn:microsoft.com/office/officeart/2016/7/layout/LinearBlockProcessNumbered"/>
    <dgm:cxn modelId="{8F0D68BF-4F0A-4007-8E71-3AB1CA181BCF}" type="presOf" srcId="{4329A246-21D8-44E4-9A65-3129D64F7EF1}" destId="{6FF03C7E-80CA-4A44-9044-35DA5201E30C}" srcOrd="1" destOrd="0" presId="urn:microsoft.com/office/officeart/2016/7/layout/LinearBlockProcessNumbered"/>
    <dgm:cxn modelId="{0E367DFB-5131-4011-8339-826A2CBF478E}" type="presOf" srcId="{55DFFE80-0267-4F01-A686-55ADEAF8CD38}" destId="{D2F1C14D-273C-4762-BF10-CE80C1A36A70}" srcOrd="0" destOrd="0" presId="urn:microsoft.com/office/officeart/2016/7/layout/LinearBlockProcessNumbered"/>
    <dgm:cxn modelId="{C601C157-B078-47F8-813C-3BF946C50E31}" type="presParOf" srcId="{E8031C0C-4C3A-460C-BE13-91199D054459}" destId="{1146B0E8-3DE2-4974-A37C-4E9E2642F04A}" srcOrd="0" destOrd="0" presId="urn:microsoft.com/office/officeart/2016/7/layout/LinearBlockProcessNumbered"/>
    <dgm:cxn modelId="{F809F121-141F-47D0-BDF1-DA5DA097B561}" type="presParOf" srcId="{1146B0E8-3DE2-4974-A37C-4E9E2642F04A}" destId="{6BDBDFF5-7C80-4D5B-A9FF-FBE00D252793}" srcOrd="0" destOrd="0" presId="urn:microsoft.com/office/officeart/2016/7/layout/LinearBlockProcessNumbered"/>
    <dgm:cxn modelId="{F02BD252-477D-41F2-A28D-E6C39E14CF7F}" type="presParOf" srcId="{1146B0E8-3DE2-4974-A37C-4E9E2642F04A}" destId="{D2F1C14D-273C-4762-BF10-CE80C1A36A70}" srcOrd="1" destOrd="0" presId="urn:microsoft.com/office/officeart/2016/7/layout/LinearBlockProcessNumbered"/>
    <dgm:cxn modelId="{8B786458-502C-4934-958D-180080C17ECC}" type="presParOf" srcId="{1146B0E8-3DE2-4974-A37C-4E9E2642F04A}" destId="{6FF03C7E-80CA-4A44-9044-35DA5201E30C}" srcOrd="2" destOrd="0" presId="urn:microsoft.com/office/officeart/2016/7/layout/LinearBlockProcessNumbered"/>
    <dgm:cxn modelId="{80533488-6DB1-4E1B-818D-DF9EA1DFAA39}" type="presParOf" srcId="{E8031C0C-4C3A-460C-BE13-91199D054459}" destId="{E7D0DCF8-3175-4497-84EB-6EE830E76C7F}" srcOrd="1" destOrd="0" presId="urn:microsoft.com/office/officeart/2016/7/layout/LinearBlockProcessNumbered"/>
    <dgm:cxn modelId="{55EB902B-3265-46F8-A7B0-48D7A6826935}" type="presParOf" srcId="{E8031C0C-4C3A-460C-BE13-91199D054459}" destId="{47B9C568-FBEA-4FE8-9051-3B659FBFDA9A}" srcOrd="2" destOrd="0" presId="urn:microsoft.com/office/officeart/2016/7/layout/LinearBlockProcessNumbered"/>
    <dgm:cxn modelId="{314A744B-B2EA-41F9-8B2B-C8AEABF09627}" type="presParOf" srcId="{47B9C568-FBEA-4FE8-9051-3B659FBFDA9A}" destId="{CA31C594-739F-4509-B8BF-8FC2800542F8}" srcOrd="0" destOrd="0" presId="urn:microsoft.com/office/officeart/2016/7/layout/LinearBlockProcessNumbered"/>
    <dgm:cxn modelId="{3C959E41-BEC9-4E60-A010-B85EE53D6553}" type="presParOf" srcId="{47B9C568-FBEA-4FE8-9051-3B659FBFDA9A}" destId="{949A7A71-5541-4D5D-9F54-EBC3A3A809F4}" srcOrd="1" destOrd="0" presId="urn:microsoft.com/office/officeart/2016/7/layout/LinearBlockProcessNumbered"/>
    <dgm:cxn modelId="{C8DDBA69-8838-471E-B3DA-C99DE3778361}" type="presParOf" srcId="{47B9C568-FBEA-4FE8-9051-3B659FBFDA9A}" destId="{F4E8441C-EFC5-42C7-90D4-4E67C6259C9A}" srcOrd="2" destOrd="0" presId="urn:microsoft.com/office/officeart/2016/7/layout/LinearBlockProcessNumbered"/>
    <dgm:cxn modelId="{993C8344-5D30-4FE2-A673-AD9925C6CA96}" type="presParOf" srcId="{E8031C0C-4C3A-460C-BE13-91199D054459}" destId="{5285589A-33A7-4DA8-81E6-25CE2BB30AA1}" srcOrd="3" destOrd="0" presId="urn:microsoft.com/office/officeart/2016/7/layout/LinearBlockProcessNumbered"/>
    <dgm:cxn modelId="{15003851-9F74-4520-B4A3-2615E0AAC16A}" type="presParOf" srcId="{E8031C0C-4C3A-460C-BE13-91199D054459}" destId="{C472776B-8629-49BD-B59A-E92F12AF6DFD}" srcOrd="4" destOrd="0" presId="urn:microsoft.com/office/officeart/2016/7/layout/LinearBlockProcessNumbered"/>
    <dgm:cxn modelId="{89E3ADB2-A6DA-4133-95D8-FCD381EDD7F3}" type="presParOf" srcId="{C472776B-8629-49BD-B59A-E92F12AF6DFD}" destId="{9AA1EDDE-1A12-4534-8A18-323799F95177}" srcOrd="0" destOrd="0" presId="urn:microsoft.com/office/officeart/2016/7/layout/LinearBlockProcessNumbered"/>
    <dgm:cxn modelId="{D7826FF6-10ED-435B-A4E4-85AA37B8EFD1}" type="presParOf" srcId="{C472776B-8629-49BD-B59A-E92F12AF6DFD}" destId="{3A05B399-83E2-48D4-AA43-1F0EA4B05195}" srcOrd="1" destOrd="0" presId="urn:microsoft.com/office/officeart/2016/7/layout/LinearBlockProcessNumbered"/>
    <dgm:cxn modelId="{2DC37720-D197-48AD-BAD6-65CB01B97A69}" type="presParOf" srcId="{C472776B-8629-49BD-B59A-E92F12AF6DFD}" destId="{834F0487-01A8-495B-A7C2-3C853C5EC262}" srcOrd="2" destOrd="0" presId="urn:microsoft.com/office/officeart/2016/7/layout/LinearBlock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6B2095-BE69-4A3A-B939-FBBBCB5876E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FA46093-C778-4427-B947-93FFA5CFCE0F}">
      <dgm:prSet custT="1"/>
      <dgm:spPr/>
      <dgm:t>
        <a:bodyPr/>
        <a:lstStyle/>
        <a:p>
          <a:pPr>
            <a:lnSpc>
              <a:spcPct val="100000"/>
            </a:lnSpc>
          </a:pPr>
          <a:r>
            <a:rPr lang="en-US" sz="2400" dirty="0"/>
            <a:t>Key stakeholders shared there is a sense of urgency.</a:t>
          </a:r>
        </a:p>
      </dgm:t>
      <dgm:extLst>
        <a:ext uri="{E40237B7-FDA0-4F09-8148-C483321AD2D9}">
          <dgm14:cNvPr xmlns:dgm14="http://schemas.microsoft.com/office/drawing/2010/diagram" id="0" name="" descr="Text: Key stakeholders shared there is a sense of urgency.&#10;We need to come together to communicate locally and nationally. &#10;This is a call for action for all of us.&#10;"/>
        </a:ext>
      </dgm:extLst>
    </dgm:pt>
    <dgm:pt modelId="{D2CBB9E6-F597-4597-8963-570E8AB88F3D}" type="parTrans" cxnId="{B27716AA-A381-4F68-8F2D-6607B3A679E2}">
      <dgm:prSet/>
      <dgm:spPr/>
      <dgm:t>
        <a:bodyPr/>
        <a:lstStyle/>
        <a:p>
          <a:endParaRPr lang="en-US"/>
        </a:p>
      </dgm:t>
    </dgm:pt>
    <dgm:pt modelId="{C0D41C48-9B9D-46D3-BA56-41E956356ACA}" type="sibTrans" cxnId="{B27716AA-A381-4F68-8F2D-6607B3A679E2}">
      <dgm:prSet/>
      <dgm:spPr/>
      <dgm:t>
        <a:bodyPr/>
        <a:lstStyle/>
        <a:p>
          <a:endParaRPr lang="en-US"/>
        </a:p>
      </dgm:t>
    </dgm:pt>
    <dgm:pt modelId="{663FA888-EFCA-4C94-A2CF-CCBB5EB9BC00}">
      <dgm:prSet custT="1"/>
      <dgm:spPr/>
      <dgm:t>
        <a:bodyPr/>
        <a:lstStyle/>
        <a:p>
          <a:pPr>
            <a:lnSpc>
              <a:spcPct val="100000"/>
            </a:lnSpc>
          </a:pPr>
          <a:r>
            <a:rPr lang="en-US" sz="2400" dirty="0"/>
            <a:t>We need to come together to communicate locally and nationally. </a:t>
          </a:r>
        </a:p>
      </dgm:t>
      <dgm:extLst>
        <a:ext uri="{E40237B7-FDA0-4F09-8148-C483321AD2D9}">
          <dgm14:cNvPr xmlns:dgm14="http://schemas.microsoft.com/office/drawing/2010/diagram" id="0" name="" descr="Text: Key stakeholders shared there is a sense of urgency.&#10;We need to come together to communicate locally and nationally. &#10;This is a call for action for all of us.&#10;"/>
        </a:ext>
      </dgm:extLst>
    </dgm:pt>
    <dgm:pt modelId="{491F9457-7E29-4968-A19B-A8539C455350}" type="parTrans" cxnId="{81E6D205-B4FF-4997-851D-8338241103DD}">
      <dgm:prSet/>
      <dgm:spPr/>
      <dgm:t>
        <a:bodyPr/>
        <a:lstStyle/>
        <a:p>
          <a:endParaRPr lang="en-US"/>
        </a:p>
      </dgm:t>
    </dgm:pt>
    <dgm:pt modelId="{51213B70-5D2A-4A73-97AA-06DF6ED1C9E2}" type="sibTrans" cxnId="{81E6D205-B4FF-4997-851D-8338241103DD}">
      <dgm:prSet/>
      <dgm:spPr/>
      <dgm:t>
        <a:bodyPr/>
        <a:lstStyle/>
        <a:p>
          <a:endParaRPr lang="en-US"/>
        </a:p>
      </dgm:t>
    </dgm:pt>
    <dgm:pt modelId="{410AE70E-2417-47E3-99BF-1D038DB06F2C}">
      <dgm:prSet/>
      <dgm:spPr/>
      <dgm:t>
        <a:bodyPr/>
        <a:lstStyle/>
        <a:p>
          <a:pPr>
            <a:lnSpc>
              <a:spcPct val="100000"/>
            </a:lnSpc>
          </a:pPr>
          <a:r>
            <a:rPr lang="en-US" dirty="0"/>
            <a:t>This is a call for action for all of us.</a:t>
          </a:r>
        </a:p>
      </dgm:t>
      <dgm:extLst>
        <a:ext uri="{E40237B7-FDA0-4F09-8148-C483321AD2D9}">
          <dgm14:cNvPr xmlns:dgm14="http://schemas.microsoft.com/office/drawing/2010/diagram" id="0" name="" descr="Text: Key stakeholders shared there is a sense of urgency.&#10;We need to come together to communicate locally and nationally. &#10;This is a call for action for all of us.&#10;"/>
        </a:ext>
      </dgm:extLst>
    </dgm:pt>
    <dgm:pt modelId="{0D3B32D9-0DC6-43D0-BEEA-ABC674C31239}" type="parTrans" cxnId="{D01BFB64-6E75-4AEA-A688-157112FCD54B}">
      <dgm:prSet/>
      <dgm:spPr/>
      <dgm:t>
        <a:bodyPr/>
        <a:lstStyle/>
        <a:p>
          <a:endParaRPr lang="en-US"/>
        </a:p>
      </dgm:t>
    </dgm:pt>
    <dgm:pt modelId="{E9EA7D23-DE1C-4BAF-8FCB-2FD0641350EA}" type="sibTrans" cxnId="{D01BFB64-6E75-4AEA-A688-157112FCD54B}">
      <dgm:prSet/>
      <dgm:spPr/>
      <dgm:t>
        <a:bodyPr/>
        <a:lstStyle/>
        <a:p>
          <a:endParaRPr lang="en-US"/>
        </a:p>
      </dgm:t>
    </dgm:pt>
    <dgm:pt modelId="{E43D840F-1AA4-4D5C-ABCF-350B2F91853A}" type="pres">
      <dgm:prSet presAssocID="{486B2095-BE69-4A3A-B939-FBBBCB5876E6}" presName="root" presStyleCnt="0">
        <dgm:presLayoutVars>
          <dgm:dir/>
          <dgm:resizeHandles val="exact"/>
        </dgm:presLayoutVars>
      </dgm:prSet>
      <dgm:spPr/>
    </dgm:pt>
    <dgm:pt modelId="{5CD48323-0D77-4171-827E-D5902480DF59}" type="pres">
      <dgm:prSet presAssocID="{0FA46093-C778-4427-B947-93FFA5CFCE0F}" presName="compNode" presStyleCnt="0"/>
      <dgm:spPr/>
    </dgm:pt>
    <dgm:pt modelId="{E26E11A9-1960-45CA-965D-3FFB51276835}" type="pres">
      <dgm:prSet presAssocID="{0FA46093-C778-4427-B947-93FFA5CFCE0F}" presName="bgRect" presStyleLbl="bgShp" presStyleIdx="0" presStyleCnt="3"/>
      <dgm:spPr/>
    </dgm:pt>
    <dgm:pt modelId="{7C606E65-9176-4FB5-B162-F1A0B847E0A0}" type="pres">
      <dgm:prSet presAssocID="{0FA46093-C778-4427-B947-93FFA5CFCE0F}" presName="iconRect" presStyleLbl="node1" presStyleIdx="0" presStyleCnt="3" custScaleX="124516" custScaleY="13435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s"/>
        </a:ext>
      </dgm:extLst>
    </dgm:pt>
    <dgm:pt modelId="{137F09F5-7635-495E-94C7-3327944AE0B7}" type="pres">
      <dgm:prSet presAssocID="{0FA46093-C778-4427-B947-93FFA5CFCE0F}" presName="spaceRect" presStyleCnt="0"/>
      <dgm:spPr/>
    </dgm:pt>
    <dgm:pt modelId="{04F18241-6EDA-453D-BBA9-EC671012F09C}" type="pres">
      <dgm:prSet presAssocID="{0FA46093-C778-4427-B947-93FFA5CFCE0F}" presName="parTx" presStyleLbl="revTx" presStyleIdx="0" presStyleCnt="3">
        <dgm:presLayoutVars>
          <dgm:chMax val="0"/>
          <dgm:chPref val="0"/>
        </dgm:presLayoutVars>
      </dgm:prSet>
      <dgm:spPr/>
    </dgm:pt>
    <dgm:pt modelId="{2282214B-1BF1-4EC5-AFDC-EF8ABB2451C2}" type="pres">
      <dgm:prSet presAssocID="{C0D41C48-9B9D-46D3-BA56-41E956356ACA}" presName="sibTrans" presStyleCnt="0"/>
      <dgm:spPr/>
    </dgm:pt>
    <dgm:pt modelId="{60CDC6BF-B31C-475A-83E5-99AD79B05D3B}" type="pres">
      <dgm:prSet presAssocID="{663FA888-EFCA-4C94-A2CF-CCBB5EB9BC00}" presName="compNode" presStyleCnt="0"/>
      <dgm:spPr/>
    </dgm:pt>
    <dgm:pt modelId="{ADE3B211-D688-4CFB-A555-FED4EF1949A8}" type="pres">
      <dgm:prSet presAssocID="{663FA888-EFCA-4C94-A2CF-CCBB5EB9BC00}" presName="bgRect" presStyleLbl="bgShp" presStyleIdx="1" presStyleCnt="3"/>
      <dgm:spPr/>
    </dgm:pt>
    <dgm:pt modelId="{2B191371-B9BB-40E1-916D-4FD311943505}" type="pres">
      <dgm:prSet presAssocID="{663FA888-EFCA-4C94-A2CF-CCBB5EB9BC00}" presName="iconRect" presStyleLbl="node1" presStyleIdx="1" presStyleCnt="3" custScaleX="134357" custScaleY="12451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at"/>
        </a:ext>
      </dgm:extLst>
    </dgm:pt>
    <dgm:pt modelId="{523FE466-D62D-4CCB-8188-9835BBB12075}" type="pres">
      <dgm:prSet presAssocID="{663FA888-EFCA-4C94-A2CF-CCBB5EB9BC00}" presName="spaceRect" presStyleCnt="0"/>
      <dgm:spPr/>
    </dgm:pt>
    <dgm:pt modelId="{F93100DC-34EA-4628-B0D7-53A7E4811AF0}" type="pres">
      <dgm:prSet presAssocID="{663FA888-EFCA-4C94-A2CF-CCBB5EB9BC00}" presName="parTx" presStyleLbl="revTx" presStyleIdx="1" presStyleCnt="3">
        <dgm:presLayoutVars>
          <dgm:chMax val="0"/>
          <dgm:chPref val="0"/>
        </dgm:presLayoutVars>
      </dgm:prSet>
      <dgm:spPr/>
    </dgm:pt>
    <dgm:pt modelId="{A99C1442-D21B-4208-9E64-A6D0DC48F6D1}" type="pres">
      <dgm:prSet presAssocID="{51213B70-5D2A-4A73-97AA-06DF6ED1C9E2}" presName="sibTrans" presStyleCnt="0"/>
      <dgm:spPr/>
    </dgm:pt>
    <dgm:pt modelId="{5E57F3CD-C495-4B9E-8054-515A2CCFB78A}" type="pres">
      <dgm:prSet presAssocID="{410AE70E-2417-47E3-99BF-1D038DB06F2C}" presName="compNode" presStyleCnt="0"/>
      <dgm:spPr/>
    </dgm:pt>
    <dgm:pt modelId="{FE06BC99-B44D-4301-A08B-14BC4FB464F6}" type="pres">
      <dgm:prSet presAssocID="{410AE70E-2417-47E3-99BF-1D038DB06F2C}" presName="bgRect" presStyleLbl="bgShp" presStyleIdx="2" presStyleCnt="3"/>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433090C0-63AC-48F1-8382-C8E653FFE1F5}" type="pres">
      <dgm:prSet presAssocID="{410AE70E-2417-47E3-99BF-1D038DB06F2C}" presName="iconRect" presStyleLbl="node1" presStyleIdx="2" presStyleCnt="3" custScaleX="134357" custScaleY="12451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un"/>
        </a:ext>
      </dgm:extLst>
    </dgm:pt>
    <dgm:pt modelId="{BAC817D1-871E-4468-A87A-0B54AA109D3F}" type="pres">
      <dgm:prSet presAssocID="{410AE70E-2417-47E3-99BF-1D038DB06F2C}" presName="spaceRect" presStyleCnt="0"/>
      <dgm:spPr/>
    </dgm:pt>
    <dgm:pt modelId="{7111F17E-4ECE-4D9A-BDD1-1F55D05696B3}" type="pres">
      <dgm:prSet presAssocID="{410AE70E-2417-47E3-99BF-1D038DB06F2C}" presName="parTx" presStyleLbl="revTx" presStyleIdx="2" presStyleCnt="3">
        <dgm:presLayoutVars>
          <dgm:chMax val="0"/>
          <dgm:chPref val="0"/>
        </dgm:presLayoutVars>
      </dgm:prSet>
      <dgm:spPr/>
    </dgm:pt>
  </dgm:ptLst>
  <dgm:cxnLst>
    <dgm:cxn modelId="{81E6D205-B4FF-4997-851D-8338241103DD}" srcId="{486B2095-BE69-4A3A-B939-FBBBCB5876E6}" destId="{663FA888-EFCA-4C94-A2CF-CCBB5EB9BC00}" srcOrd="1" destOrd="0" parTransId="{491F9457-7E29-4968-A19B-A8539C455350}" sibTransId="{51213B70-5D2A-4A73-97AA-06DF6ED1C9E2}"/>
    <dgm:cxn modelId="{1EDA2E09-F0BD-46CB-AFCB-AF301C1D3AB3}" type="presOf" srcId="{486B2095-BE69-4A3A-B939-FBBBCB5876E6}" destId="{E43D840F-1AA4-4D5C-ABCF-350B2F91853A}" srcOrd="0" destOrd="0" presId="urn:microsoft.com/office/officeart/2018/2/layout/IconVerticalSolidList"/>
    <dgm:cxn modelId="{211BEB2F-254E-43AE-91F2-48E11D6D5581}" type="presOf" srcId="{410AE70E-2417-47E3-99BF-1D038DB06F2C}" destId="{7111F17E-4ECE-4D9A-BDD1-1F55D05696B3}" srcOrd="0" destOrd="0" presId="urn:microsoft.com/office/officeart/2018/2/layout/IconVerticalSolidList"/>
    <dgm:cxn modelId="{D01BFB64-6E75-4AEA-A688-157112FCD54B}" srcId="{486B2095-BE69-4A3A-B939-FBBBCB5876E6}" destId="{410AE70E-2417-47E3-99BF-1D038DB06F2C}" srcOrd="2" destOrd="0" parTransId="{0D3B32D9-0DC6-43D0-BEEA-ABC674C31239}" sibTransId="{E9EA7D23-DE1C-4BAF-8FCB-2FD0641350EA}"/>
    <dgm:cxn modelId="{BCEF9F52-C44B-4D53-AA94-07402B45218B}" type="presOf" srcId="{0FA46093-C778-4427-B947-93FFA5CFCE0F}" destId="{04F18241-6EDA-453D-BBA9-EC671012F09C}" srcOrd="0" destOrd="0" presId="urn:microsoft.com/office/officeart/2018/2/layout/IconVerticalSolidList"/>
    <dgm:cxn modelId="{B27716AA-A381-4F68-8F2D-6607B3A679E2}" srcId="{486B2095-BE69-4A3A-B939-FBBBCB5876E6}" destId="{0FA46093-C778-4427-B947-93FFA5CFCE0F}" srcOrd="0" destOrd="0" parTransId="{D2CBB9E6-F597-4597-8963-570E8AB88F3D}" sibTransId="{C0D41C48-9B9D-46D3-BA56-41E956356ACA}"/>
    <dgm:cxn modelId="{1C3CE3CA-8A01-4169-B374-032B8E811626}" type="presOf" srcId="{663FA888-EFCA-4C94-A2CF-CCBB5EB9BC00}" destId="{F93100DC-34EA-4628-B0D7-53A7E4811AF0}" srcOrd="0" destOrd="0" presId="urn:microsoft.com/office/officeart/2018/2/layout/IconVerticalSolidList"/>
    <dgm:cxn modelId="{33C71211-56FC-406E-BA6A-F47A11243E54}" type="presParOf" srcId="{E43D840F-1AA4-4D5C-ABCF-350B2F91853A}" destId="{5CD48323-0D77-4171-827E-D5902480DF59}" srcOrd="0" destOrd="0" presId="urn:microsoft.com/office/officeart/2018/2/layout/IconVerticalSolidList"/>
    <dgm:cxn modelId="{2BC3EEB1-FA88-4581-86F2-288E7F7FD7A5}" type="presParOf" srcId="{5CD48323-0D77-4171-827E-D5902480DF59}" destId="{E26E11A9-1960-45CA-965D-3FFB51276835}" srcOrd="0" destOrd="0" presId="urn:microsoft.com/office/officeart/2018/2/layout/IconVerticalSolidList"/>
    <dgm:cxn modelId="{F952C640-60A8-477A-AE96-AEC961124773}" type="presParOf" srcId="{5CD48323-0D77-4171-827E-D5902480DF59}" destId="{7C606E65-9176-4FB5-B162-F1A0B847E0A0}" srcOrd="1" destOrd="0" presId="urn:microsoft.com/office/officeart/2018/2/layout/IconVerticalSolidList"/>
    <dgm:cxn modelId="{6F334ACC-2303-4468-BBEC-5D9AF5FBC2A2}" type="presParOf" srcId="{5CD48323-0D77-4171-827E-D5902480DF59}" destId="{137F09F5-7635-495E-94C7-3327944AE0B7}" srcOrd="2" destOrd="0" presId="urn:microsoft.com/office/officeart/2018/2/layout/IconVerticalSolidList"/>
    <dgm:cxn modelId="{8C28D02D-4854-4F5A-BE27-A8621BD962D6}" type="presParOf" srcId="{5CD48323-0D77-4171-827E-D5902480DF59}" destId="{04F18241-6EDA-453D-BBA9-EC671012F09C}" srcOrd="3" destOrd="0" presId="urn:microsoft.com/office/officeart/2018/2/layout/IconVerticalSolidList"/>
    <dgm:cxn modelId="{9561288A-75B6-4239-892B-47A67BC3AB28}" type="presParOf" srcId="{E43D840F-1AA4-4D5C-ABCF-350B2F91853A}" destId="{2282214B-1BF1-4EC5-AFDC-EF8ABB2451C2}" srcOrd="1" destOrd="0" presId="urn:microsoft.com/office/officeart/2018/2/layout/IconVerticalSolidList"/>
    <dgm:cxn modelId="{047DC0C4-8825-437B-AF8F-897FBCAA9667}" type="presParOf" srcId="{E43D840F-1AA4-4D5C-ABCF-350B2F91853A}" destId="{60CDC6BF-B31C-475A-83E5-99AD79B05D3B}" srcOrd="2" destOrd="0" presId="urn:microsoft.com/office/officeart/2018/2/layout/IconVerticalSolidList"/>
    <dgm:cxn modelId="{963F477C-3F9D-4321-AD19-71495A779D5C}" type="presParOf" srcId="{60CDC6BF-B31C-475A-83E5-99AD79B05D3B}" destId="{ADE3B211-D688-4CFB-A555-FED4EF1949A8}" srcOrd="0" destOrd="0" presId="urn:microsoft.com/office/officeart/2018/2/layout/IconVerticalSolidList"/>
    <dgm:cxn modelId="{716B1F85-FC33-4705-9FA2-3BE7A4582EDD}" type="presParOf" srcId="{60CDC6BF-B31C-475A-83E5-99AD79B05D3B}" destId="{2B191371-B9BB-40E1-916D-4FD311943505}" srcOrd="1" destOrd="0" presId="urn:microsoft.com/office/officeart/2018/2/layout/IconVerticalSolidList"/>
    <dgm:cxn modelId="{709DCD47-03E8-45E2-AD3B-D1D561DCAA9D}" type="presParOf" srcId="{60CDC6BF-B31C-475A-83E5-99AD79B05D3B}" destId="{523FE466-D62D-4CCB-8188-9835BBB12075}" srcOrd="2" destOrd="0" presId="urn:microsoft.com/office/officeart/2018/2/layout/IconVerticalSolidList"/>
    <dgm:cxn modelId="{FE592958-F75A-4BDC-8666-51C9CFA09B64}" type="presParOf" srcId="{60CDC6BF-B31C-475A-83E5-99AD79B05D3B}" destId="{F93100DC-34EA-4628-B0D7-53A7E4811AF0}" srcOrd="3" destOrd="0" presId="urn:microsoft.com/office/officeart/2018/2/layout/IconVerticalSolidList"/>
    <dgm:cxn modelId="{2C73C01F-A90F-49DD-837B-9510E0D1E197}" type="presParOf" srcId="{E43D840F-1AA4-4D5C-ABCF-350B2F91853A}" destId="{A99C1442-D21B-4208-9E64-A6D0DC48F6D1}" srcOrd="3" destOrd="0" presId="urn:microsoft.com/office/officeart/2018/2/layout/IconVerticalSolidList"/>
    <dgm:cxn modelId="{EFAB1672-7FFE-4653-BFE3-6058C4C2CEC0}" type="presParOf" srcId="{E43D840F-1AA4-4D5C-ABCF-350B2F91853A}" destId="{5E57F3CD-C495-4B9E-8054-515A2CCFB78A}" srcOrd="4" destOrd="0" presId="urn:microsoft.com/office/officeart/2018/2/layout/IconVerticalSolidList"/>
    <dgm:cxn modelId="{64C109DB-5CA1-49DE-B3AE-C7E1B43AB7D1}" type="presParOf" srcId="{5E57F3CD-C495-4B9E-8054-515A2CCFB78A}" destId="{FE06BC99-B44D-4301-A08B-14BC4FB464F6}" srcOrd="0" destOrd="0" presId="urn:microsoft.com/office/officeart/2018/2/layout/IconVerticalSolidList"/>
    <dgm:cxn modelId="{C10E4246-5901-4203-8D13-678DD856CC1B}" type="presParOf" srcId="{5E57F3CD-C495-4B9E-8054-515A2CCFB78A}" destId="{433090C0-63AC-48F1-8382-C8E653FFE1F5}" srcOrd="1" destOrd="0" presId="urn:microsoft.com/office/officeart/2018/2/layout/IconVerticalSolidList"/>
    <dgm:cxn modelId="{1E32DFCE-4AAB-41D5-BB42-11A07CAB6BD8}" type="presParOf" srcId="{5E57F3CD-C495-4B9E-8054-515A2CCFB78A}" destId="{BAC817D1-871E-4468-A87A-0B54AA109D3F}" srcOrd="2" destOrd="0" presId="urn:microsoft.com/office/officeart/2018/2/layout/IconVerticalSolidList"/>
    <dgm:cxn modelId="{B1E63899-A541-4690-A4C3-B7D041B9FAAA}" type="presParOf" srcId="{5E57F3CD-C495-4B9E-8054-515A2CCFB78A}" destId="{7111F17E-4ECE-4D9A-BDD1-1F55D05696B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080FAE-64EC-41D5-BAF6-1C43CE477B2E}" type="doc">
      <dgm:prSet loTypeId="urn:microsoft.com/office/officeart/2018/2/layout/IconVerticalSolidList" loCatId="icon" qsTypeId="urn:microsoft.com/office/officeart/2005/8/quickstyle/simple1" qsCatId="simple" csTypeId="urn:microsoft.com/office/officeart/2005/8/colors/colorful4" csCatId="colorful" phldr="1"/>
      <dgm:spPr/>
      <dgm:t>
        <a:bodyPr/>
        <a:lstStyle/>
        <a:p>
          <a:endParaRPr lang="en-US"/>
        </a:p>
      </dgm:t>
    </dgm:pt>
    <dgm:pt modelId="{2EEDF8A2-8AE3-4C5D-A311-EA675E8BAFAA}">
      <dgm:prSet/>
      <dgm:spPr/>
      <dgm:t>
        <a:bodyPr/>
        <a:lstStyle/>
        <a:p>
          <a:pPr>
            <a:lnSpc>
              <a:spcPct val="100000"/>
            </a:lnSpc>
          </a:pPr>
          <a:r>
            <a:rPr lang="en-US" dirty="0"/>
            <a:t>When in doubt, ask RSA- You may be surprised of the answer you receive!</a:t>
          </a:r>
        </a:p>
      </dgm:t>
      <dgm:extLst>
        <a:ext uri="{E40237B7-FDA0-4F09-8148-C483321AD2D9}">
          <dgm14:cNvPr xmlns:dgm14="http://schemas.microsoft.com/office/drawing/2010/diagram" id="0" name="" descr="Text: When in doubt, ask RSA- You may be surprised of the answer you receive!&#10;SO- WE ASKED RSA…….&#10;There is a lot that we can do with VR Funds!  &#10;Assuming that it is appropriately cost allocated proportionate to the VR Program benefit:&#10;"/>
        </a:ext>
      </dgm:extLst>
    </dgm:pt>
    <dgm:pt modelId="{C8908DB9-104D-4B63-9C49-A0C569FCA52A}" type="parTrans" cxnId="{55E1E045-F93C-4355-B567-D4EB8399F597}">
      <dgm:prSet/>
      <dgm:spPr/>
      <dgm:t>
        <a:bodyPr/>
        <a:lstStyle/>
        <a:p>
          <a:endParaRPr lang="en-US"/>
        </a:p>
      </dgm:t>
    </dgm:pt>
    <dgm:pt modelId="{E3773B50-8F26-4ED1-9B9A-F62FFB3C4B2E}" type="sibTrans" cxnId="{55E1E045-F93C-4355-B567-D4EB8399F597}">
      <dgm:prSet/>
      <dgm:spPr/>
      <dgm:t>
        <a:bodyPr/>
        <a:lstStyle/>
        <a:p>
          <a:endParaRPr lang="en-US"/>
        </a:p>
      </dgm:t>
    </dgm:pt>
    <dgm:pt modelId="{E5370782-6A98-49C9-A93F-80673AEDFA43}">
      <dgm:prSet/>
      <dgm:spPr/>
      <dgm:t>
        <a:bodyPr/>
        <a:lstStyle/>
        <a:p>
          <a:pPr>
            <a:lnSpc>
              <a:spcPct val="100000"/>
            </a:lnSpc>
          </a:pPr>
          <a:r>
            <a:rPr lang="en-US" dirty="0"/>
            <a:t>SO- WE ASKED RSA…….</a:t>
          </a:r>
        </a:p>
      </dgm:t>
      <dgm:extLst>
        <a:ext uri="{E40237B7-FDA0-4F09-8148-C483321AD2D9}">
          <dgm14:cNvPr xmlns:dgm14="http://schemas.microsoft.com/office/drawing/2010/diagram" id="0" name="" descr="Text: When in doubt, ask RSA- You may be surprised of the answer you receive!&#10;SO- WE ASKED RSA…….&#10;There is a lot that we can do with VR Funds!  &#10;Assuming that it is appropriately cost allocated proportionate to the VR Program benefit:&#10;"/>
        </a:ext>
      </dgm:extLst>
    </dgm:pt>
    <dgm:pt modelId="{7A802921-7C3B-4CEF-807D-795237EDAA63}" type="parTrans" cxnId="{669DD415-00D1-4806-84ED-DF0D2C6AE939}">
      <dgm:prSet/>
      <dgm:spPr/>
      <dgm:t>
        <a:bodyPr/>
        <a:lstStyle/>
        <a:p>
          <a:endParaRPr lang="en-US"/>
        </a:p>
      </dgm:t>
    </dgm:pt>
    <dgm:pt modelId="{27735CBC-9B1D-4E84-88DC-0B8867E347B9}" type="sibTrans" cxnId="{669DD415-00D1-4806-84ED-DF0D2C6AE939}">
      <dgm:prSet/>
      <dgm:spPr/>
      <dgm:t>
        <a:bodyPr/>
        <a:lstStyle/>
        <a:p>
          <a:endParaRPr lang="en-US"/>
        </a:p>
      </dgm:t>
    </dgm:pt>
    <dgm:pt modelId="{27EBD585-E933-4935-88EA-F100BB150DB0}">
      <dgm:prSet/>
      <dgm:spPr/>
      <dgm:t>
        <a:bodyPr/>
        <a:lstStyle/>
        <a:p>
          <a:pPr>
            <a:lnSpc>
              <a:spcPct val="100000"/>
            </a:lnSpc>
          </a:pPr>
          <a:r>
            <a:rPr lang="en-US" dirty="0"/>
            <a:t>There is a lot that we can do with VR Funds!  </a:t>
          </a:r>
        </a:p>
      </dgm:t>
      <dgm:extLst>
        <a:ext uri="{E40237B7-FDA0-4F09-8148-C483321AD2D9}">
          <dgm14:cNvPr xmlns:dgm14="http://schemas.microsoft.com/office/drawing/2010/diagram" id="0" name="" descr="Text: When in doubt, ask RSA- You may be surprised of the answer you receive!&#10;SO- WE ASKED RSA…….&#10;There is a lot that we can do with VR Funds!  &#10;Assuming that it is appropriately cost allocated proportionate to the VR Program benefit:&#10;"/>
        </a:ext>
      </dgm:extLst>
    </dgm:pt>
    <dgm:pt modelId="{471E1C86-7E52-4A5A-B47F-26D176282133}" type="parTrans" cxnId="{5ADFA5AE-441B-4AF1-9653-7D67C8974C49}">
      <dgm:prSet/>
      <dgm:spPr/>
      <dgm:t>
        <a:bodyPr/>
        <a:lstStyle/>
        <a:p>
          <a:endParaRPr lang="en-US"/>
        </a:p>
      </dgm:t>
    </dgm:pt>
    <dgm:pt modelId="{265454C4-A9A7-484C-AA93-E56E8843A864}" type="sibTrans" cxnId="{5ADFA5AE-441B-4AF1-9653-7D67C8974C49}">
      <dgm:prSet/>
      <dgm:spPr/>
      <dgm:t>
        <a:bodyPr/>
        <a:lstStyle/>
        <a:p>
          <a:endParaRPr lang="en-US"/>
        </a:p>
      </dgm:t>
    </dgm:pt>
    <dgm:pt modelId="{B93CB7E1-5D5A-4342-85B3-AAECCACBBC76}">
      <dgm:prSet/>
      <dgm:spPr>
        <a:solidFill>
          <a:schemeClr val="bg1">
            <a:lumMod val="95000"/>
          </a:schemeClr>
        </a:solidFill>
      </dgm:spPr>
      <dgm:t>
        <a:bodyPr/>
        <a:lstStyle/>
        <a:p>
          <a:pPr>
            <a:lnSpc>
              <a:spcPct val="100000"/>
            </a:lnSpc>
          </a:pPr>
          <a:r>
            <a:rPr lang="en-US" dirty="0"/>
            <a:t>Assuming that it is appropriately cost allocated proportionate to the VR Program benefit:</a:t>
          </a:r>
        </a:p>
      </dgm:t>
      <dgm:extLst>
        <a:ext uri="{E40237B7-FDA0-4F09-8148-C483321AD2D9}">
          <dgm14:cNvPr xmlns:dgm14="http://schemas.microsoft.com/office/drawing/2010/diagram" id="0" name="" descr="Text: Assuming that it is appropriately cost allocated proportionate to the VR Program benefit:&#10;">
            <a:extLst>
              <a:ext uri="{C183D7F6-B498-43B3-948B-1728B52AA6E4}">
                <adec:decorative xmlns:adec="http://schemas.microsoft.com/office/drawing/2017/decorative" val="0"/>
              </a:ext>
            </a:extLst>
          </dgm14:cNvPr>
        </a:ext>
      </dgm:extLst>
    </dgm:pt>
    <dgm:pt modelId="{5BE54D1A-6598-4C77-938A-640B6020F7C1}" type="sibTrans" cxnId="{FF1DE3D8-D3EC-4864-8DA4-E42D22008261}">
      <dgm:prSet/>
      <dgm:spPr/>
      <dgm:t>
        <a:bodyPr/>
        <a:lstStyle/>
        <a:p>
          <a:endParaRPr lang="en-US"/>
        </a:p>
      </dgm:t>
    </dgm:pt>
    <dgm:pt modelId="{B3B60D91-153C-4FDC-A484-B19230594D1A}" type="parTrans" cxnId="{FF1DE3D8-D3EC-4864-8DA4-E42D22008261}">
      <dgm:prSet/>
      <dgm:spPr/>
      <dgm:t>
        <a:bodyPr/>
        <a:lstStyle/>
        <a:p>
          <a:endParaRPr lang="en-US"/>
        </a:p>
      </dgm:t>
    </dgm:pt>
    <dgm:pt modelId="{7CFF5BB5-F64B-434F-876B-6FDE574311B6}" type="pres">
      <dgm:prSet presAssocID="{7B080FAE-64EC-41D5-BAF6-1C43CE477B2E}" presName="root" presStyleCnt="0">
        <dgm:presLayoutVars>
          <dgm:dir/>
          <dgm:resizeHandles val="exact"/>
        </dgm:presLayoutVars>
      </dgm:prSet>
      <dgm:spPr/>
    </dgm:pt>
    <dgm:pt modelId="{708F9246-C981-4904-AE67-641993466673}" type="pres">
      <dgm:prSet presAssocID="{2EEDF8A2-8AE3-4C5D-A311-EA675E8BAFAA}" presName="compNode" presStyleCnt="0"/>
      <dgm:spPr/>
    </dgm:pt>
    <dgm:pt modelId="{997B9D80-4B75-4D7F-8D87-558ACC1A0F58}" type="pres">
      <dgm:prSet presAssocID="{2EEDF8A2-8AE3-4C5D-A311-EA675E8BAFAA}" presName="bgRect" presStyleLbl="bgShp" presStyleIdx="0" presStyleCnt="4"/>
      <dgm:spPr>
        <a:xfrm>
          <a:off x="0" y="2215"/>
          <a:ext cx="6651253" cy="1123017"/>
        </a:xfrm>
        <a:prstGeom prst="roundRect">
          <a:avLst>
            <a:gd name="adj" fmla="val 10000"/>
          </a:avLst>
        </a:prstGeom>
        <a:solidFill>
          <a:schemeClr val="bg1">
            <a:lumMod val="95000"/>
          </a:schemeClr>
        </a:solidFill>
      </dgm:spPr>
    </dgm:pt>
    <dgm:pt modelId="{337B594A-F0FC-4076-839B-E5218848698D}" type="pres">
      <dgm:prSet presAssocID="{2EEDF8A2-8AE3-4C5D-A311-EA675E8BAFAA}" presName="iconRect" presStyleLbl="node1" presStyleIdx="0" presStyleCnt="4" custScaleX="148043" custScaleY="14804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nfused Person"/>
        </a:ext>
      </dgm:extLst>
    </dgm:pt>
    <dgm:pt modelId="{EF739ADF-C019-4D5C-8D71-79BF5AFDFFD6}" type="pres">
      <dgm:prSet presAssocID="{2EEDF8A2-8AE3-4C5D-A311-EA675E8BAFAA}" presName="spaceRect" presStyleCnt="0"/>
      <dgm:spPr/>
    </dgm:pt>
    <dgm:pt modelId="{49BBC91D-B8D4-4DD4-BD09-6A92C5C17C47}" type="pres">
      <dgm:prSet presAssocID="{2EEDF8A2-8AE3-4C5D-A311-EA675E8BAFAA}" presName="parTx" presStyleLbl="revTx" presStyleIdx="0" presStyleCnt="4">
        <dgm:presLayoutVars>
          <dgm:chMax val="0"/>
          <dgm:chPref val="0"/>
        </dgm:presLayoutVars>
      </dgm:prSet>
      <dgm:spPr/>
    </dgm:pt>
    <dgm:pt modelId="{1386734B-7EBC-4FCD-B93B-15C2922295E7}" type="pres">
      <dgm:prSet presAssocID="{E3773B50-8F26-4ED1-9B9A-F62FFB3C4B2E}" presName="sibTrans" presStyleCnt="0"/>
      <dgm:spPr/>
    </dgm:pt>
    <dgm:pt modelId="{F76FE3A9-9F12-4F12-BDA8-92654F45AAB0}" type="pres">
      <dgm:prSet presAssocID="{E5370782-6A98-49C9-A93F-80673AEDFA43}" presName="compNode" presStyleCnt="0"/>
      <dgm:spPr/>
    </dgm:pt>
    <dgm:pt modelId="{752FEC04-619E-4DD9-AD28-1C094E5F0055}" type="pres">
      <dgm:prSet presAssocID="{E5370782-6A98-49C9-A93F-80673AEDFA43}" presName="bgRect" presStyleLbl="bgShp" presStyleIdx="1" presStyleCnt="4" custLinFactNeighborX="-579" custLinFactNeighborY="-2571"/>
      <dgm:spPr>
        <a:solidFill>
          <a:schemeClr val="bg1">
            <a:lumMod val="95000"/>
          </a:schemeClr>
        </a:solidFill>
      </dgm:spPr>
      <dgm:extLst>
        <a:ext uri="{E40237B7-FDA0-4F09-8148-C483321AD2D9}">
          <dgm14:cNvPr xmlns:dgm14="http://schemas.microsoft.com/office/drawing/2010/diagram" id="0" name="" descr="Communication network"/>
        </a:ext>
      </dgm:extLst>
    </dgm:pt>
    <dgm:pt modelId="{646470A8-477C-4614-9AF1-4595A4CEC067}" type="pres">
      <dgm:prSet presAssocID="{E5370782-6A98-49C9-A93F-80673AEDFA43}" presName="iconRect" presStyleLbl="node1" presStyleIdx="1" presStyleCnt="4" custScaleX="148043" custScaleY="14804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lowchart"/>
        </a:ext>
      </dgm:extLst>
    </dgm:pt>
    <dgm:pt modelId="{CD159719-5C73-43D0-8FBD-119DF3DFB76F}" type="pres">
      <dgm:prSet presAssocID="{E5370782-6A98-49C9-A93F-80673AEDFA43}" presName="spaceRect" presStyleCnt="0"/>
      <dgm:spPr/>
    </dgm:pt>
    <dgm:pt modelId="{EB322D7F-B485-41C0-A9B7-132CF9E7D6D5}" type="pres">
      <dgm:prSet presAssocID="{E5370782-6A98-49C9-A93F-80673AEDFA43}" presName="parTx" presStyleLbl="revTx" presStyleIdx="1" presStyleCnt="4">
        <dgm:presLayoutVars>
          <dgm:chMax val="0"/>
          <dgm:chPref val="0"/>
        </dgm:presLayoutVars>
      </dgm:prSet>
      <dgm:spPr/>
    </dgm:pt>
    <dgm:pt modelId="{1500EBFA-A899-4A31-8E80-3A34373048AA}" type="pres">
      <dgm:prSet presAssocID="{27735CBC-9B1D-4E84-88DC-0B8867E347B9}" presName="sibTrans" presStyleCnt="0"/>
      <dgm:spPr/>
    </dgm:pt>
    <dgm:pt modelId="{E7A4880D-2563-4280-85D3-A07E80F8C342}" type="pres">
      <dgm:prSet presAssocID="{27EBD585-E933-4935-88EA-F100BB150DB0}" presName="compNode" presStyleCnt="0"/>
      <dgm:spPr/>
    </dgm:pt>
    <dgm:pt modelId="{366AFA10-7E4C-4437-BD19-B317BF6FE3F5}" type="pres">
      <dgm:prSet presAssocID="{27EBD585-E933-4935-88EA-F100BB150DB0}" presName="bgRect" presStyleLbl="bgShp" presStyleIdx="2" presStyleCnt="4" custLinFactNeighborX="-655"/>
      <dgm:spPr>
        <a:solidFill>
          <a:schemeClr val="bg1">
            <a:lumMod val="95000"/>
          </a:schemeClr>
        </a:solidFill>
      </dgm:spPr>
    </dgm:pt>
    <dgm:pt modelId="{33B47BE3-6323-40E3-8204-9DAF75257486}" type="pres">
      <dgm:prSet presAssocID="{27EBD585-E933-4935-88EA-F100BB150DB0}" presName="iconRect" presStyleLbl="node1" presStyleIdx="2" presStyleCnt="4" custScaleX="148043" custScaleY="14804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Virtual RealityHeadset"/>
        </a:ext>
      </dgm:extLst>
    </dgm:pt>
    <dgm:pt modelId="{348C176E-8F2B-4091-A2D6-87CD8B2FB2C7}" type="pres">
      <dgm:prSet presAssocID="{27EBD585-E933-4935-88EA-F100BB150DB0}" presName="spaceRect" presStyleCnt="0"/>
      <dgm:spPr/>
    </dgm:pt>
    <dgm:pt modelId="{3981E3C2-0C72-476A-B21C-373D9AC3498A}" type="pres">
      <dgm:prSet presAssocID="{27EBD585-E933-4935-88EA-F100BB150DB0}" presName="parTx" presStyleLbl="revTx" presStyleIdx="2" presStyleCnt="4">
        <dgm:presLayoutVars>
          <dgm:chMax val="0"/>
          <dgm:chPref val="0"/>
        </dgm:presLayoutVars>
      </dgm:prSet>
      <dgm:spPr/>
    </dgm:pt>
    <dgm:pt modelId="{E1178267-0BFC-4D6E-AAB5-0AAE34B924B1}" type="pres">
      <dgm:prSet presAssocID="{265454C4-A9A7-484C-AA93-E56E8843A864}" presName="sibTrans" presStyleCnt="0"/>
      <dgm:spPr/>
    </dgm:pt>
    <dgm:pt modelId="{1D46D691-BBB2-48F7-BA7F-08AE48A9F7F0}" type="pres">
      <dgm:prSet presAssocID="{B93CB7E1-5D5A-4342-85B3-AAECCACBBC76}" presName="compNode" presStyleCnt="0"/>
      <dgm:spPr/>
    </dgm:pt>
    <dgm:pt modelId="{62B5EE4E-1739-4F6F-ACB5-0C5FB6CF0891}" type="pres">
      <dgm:prSet presAssocID="{B93CB7E1-5D5A-4342-85B3-AAECCACBBC76}" presName="bgRect" presStyleLbl="bgShp" presStyleIdx="3" presStyleCnt="4"/>
      <dgm:spPr>
        <a:solidFill>
          <a:schemeClr val="bg1">
            <a:lumMod val="95000"/>
          </a:schemeClr>
        </a:solidFill>
      </dgm:spPr>
    </dgm:pt>
    <dgm:pt modelId="{BD3D71E3-F69F-4C30-9AD3-B0C911A02C75}" type="pres">
      <dgm:prSet presAssocID="{B93CB7E1-5D5A-4342-85B3-AAECCACBBC76}" presName="iconRect" presStyleLbl="node1" presStyleIdx="3" presStyleCnt="4" custScaleX="148043" custScaleY="14804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oney"/>
        </a:ext>
      </dgm:extLst>
    </dgm:pt>
    <dgm:pt modelId="{226654CF-0ECB-44F4-B4FC-914329C49DC2}" type="pres">
      <dgm:prSet presAssocID="{B93CB7E1-5D5A-4342-85B3-AAECCACBBC76}" presName="spaceRect" presStyleCnt="0"/>
      <dgm:spPr/>
    </dgm:pt>
    <dgm:pt modelId="{A7F21C22-4FF5-46B7-98D8-95B483043C95}" type="pres">
      <dgm:prSet presAssocID="{B93CB7E1-5D5A-4342-85B3-AAECCACBBC76}" presName="parTx" presStyleLbl="revTx" presStyleIdx="3" presStyleCnt="4">
        <dgm:presLayoutVars>
          <dgm:chMax val="0"/>
          <dgm:chPref val="0"/>
        </dgm:presLayoutVars>
      </dgm:prSet>
      <dgm:spPr/>
    </dgm:pt>
  </dgm:ptLst>
  <dgm:cxnLst>
    <dgm:cxn modelId="{669DD415-00D1-4806-84ED-DF0D2C6AE939}" srcId="{7B080FAE-64EC-41D5-BAF6-1C43CE477B2E}" destId="{E5370782-6A98-49C9-A93F-80673AEDFA43}" srcOrd="1" destOrd="0" parTransId="{7A802921-7C3B-4CEF-807D-795237EDAA63}" sibTransId="{27735CBC-9B1D-4E84-88DC-0B8867E347B9}"/>
    <dgm:cxn modelId="{55E1E045-F93C-4355-B567-D4EB8399F597}" srcId="{7B080FAE-64EC-41D5-BAF6-1C43CE477B2E}" destId="{2EEDF8A2-8AE3-4C5D-A311-EA675E8BAFAA}" srcOrd="0" destOrd="0" parTransId="{C8908DB9-104D-4B63-9C49-A0C569FCA52A}" sibTransId="{E3773B50-8F26-4ED1-9B9A-F62FFB3C4B2E}"/>
    <dgm:cxn modelId="{6F9A406C-59B9-41BE-A3F0-47B1DB1958D6}" type="presOf" srcId="{7B080FAE-64EC-41D5-BAF6-1C43CE477B2E}" destId="{7CFF5BB5-F64B-434F-876B-6FDE574311B6}" srcOrd="0" destOrd="0" presId="urn:microsoft.com/office/officeart/2018/2/layout/IconVerticalSolidList"/>
    <dgm:cxn modelId="{FA72A67D-5569-4FD6-9E83-B45C003BF7E7}" type="presOf" srcId="{E5370782-6A98-49C9-A93F-80673AEDFA43}" destId="{EB322D7F-B485-41C0-A9B7-132CF9E7D6D5}" srcOrd="0" destOrd="0" presId="urn:microsoft.com/office/officeart/2018/2/layout/IconVerticalSolidList"/>
    <dgm:cxn modelId="{28CAD39D-1B5C-4B7C-AD28-2DB558C0CF3E}" type="presOf" srcId="{2EEDF8A2-8AE3-4C5D-A311-EA675E8BAFAA}" destId="{49BBC91D-B8D4-4DD4-BD09-6A92C5C17C47}" srcOrd="0" destOrd="0" presId="urn:microsoft.com/office/officeart/2018/2/layout/IconVerticalSolidList"/>
    <dgm:cxn modelId="{5ADFA5AE-441B-4AF1-9653-7D67C8974C49}" srcId="{7B080FAE-64EC-41D5-BAF6-1C43CE477B2E}" destId="{27EBD585-E933-4935-88EA-F100BB150DB0}" srcOrd="2" destOrd="0" parTransId="{471E1C86-7E52-4A5A-B47F-26D176282133}" sibTransId="{265454C4-A9A7-484C-AA93-E56E8843A864}"/>
    <dgm:cxn modelId="{C9FB6BC2-8694-4478-B5A0-3562D70A443E}" type="presOf" srcId="{B93CB7E1-5D5A-4342-85B3-AAECCACBBC76}" destId="{A7F21C22-4FF5-46B7-98D8-95B483043C95}" srcOrd="0" destOrd="0" presId="urn:microsoft.com/office/officeart/2018/2/layout/IconVerticalSolidList"/>
    <dgm:cxn modelId="{154E37C8-E2B5-4804-8C98-C94F29EBFE7F}" type="presOf" srcId="{27EBD585-E933-4935-88EA-F100BB150DB0}" destId="{3981E3C2-0C72-476A-B21C-373D9AC3498A}" srcOrd="0" destOrd="0" presId="urn:microsoft.com/office/officeart/2018/2/layout/IconVerticalSolidList"/>
    <dgm:cxn modelId="{FF1DE3D8-D3EC-4864-8DA4-E42D22008261}" srcId="{7B080FAE-64EC-41D5-BAF6-1C43CE477B2E}" destId="{B93CB7E1-5D5A-4342-85B3-AAECCACBBC76}" srcOrd="3" destOrd="0" parTransId="{B3B60D91-153C-4FDC-A484-B19230594D1A}" sibTransId="{5BE54D1A-6598-4C77-938A-640B6020F7C1}"/>
    <dgm:cxn modelId="{57EE3054-B1E8-47E2-9FB2-0D217DF63568}" type="presParOf" srcId="{7CFF5BB5-F64B-434F-876B-6FDE574311B6}" destId="{708F9246-C981-4904-AE67-641993466673}" srcOrd="0" destOrd="0" presId="urn:microsoft.com/office/officeart/2018/2/layout/IconVerticalSolidList"/>
    <dgm:cxn modelId="{009FF42C-897E-42DA-A604-E9270C2D17ED}" type="presParOf" srcId="{708F9246-C981-4904-AE67-641993466673}" destId="{997B9D80-4B75-4D7F-8D87-558ACC1A0F58}" srcOrd="0" destOrd="0" presId="urn:microsoft.com/office/officeart/2018/2/layout/IconVerticalSolidList"/>
    <dgm:cxn modelId="{1561DE05-1C02-45FB-A96B-32BA055F56BE}" type="presParOf" srcId="{708F9246-C981-4904-AE67-641993466673}" destId="{337B594A-F0FC-4076-839B-E5218848698D}" srcOrd="1" destOrd="0" presId="urn:microsoft.com/office/officeart/2018/2/layout/IconVerticalSolidList"/>
    <dgm:cxn modelId="{E650D523-E6B8-47CC-8539-D96887D836E1}" type="presParOf" srcId="{708F9246-C981-4904-AE67-641993466673}" destId="{EF739ADF-C019-4D5C-8D71-79BF5AFDFFD6}" srcOrd="2" destOrd="0" presId="urn:microsoft.com/office/officeart/2018/2/layout/IconVerticalSolidList"/>
    <dgm:cxn modelId="{32715823-7A86-4943-AFE9-F940B491D876}" type="presParOf" srcId="{708F9246-C981-4904-AE67-641993466673}" destId="{49BBC91D-B8D4-4DD4-BD09-6A92C5C17C47}" srcOrd="3" destOrd="0" presId="urn:microsoft.com/office/officeart/2018/2/layout/IconVerticalSolidList"/>
    <dgm:cxn modelId="{4B80CC67-D741-40F3-B38D-AC7A4F9A7712}" type="presParOf" srcId="{7CFF5BB5-F64B-434F-876B-6FDE574311B6}" destId="{1386734B-7EBC-4FCD-B93B-15C2922295E7}" srcOrd="1" destOrd="0" presId="urn:microsoft.com/office/officeart/2018/2/layout/IconVerticalSolidList"/>
    <dgm:cxn modelId="{7DC43F7A-E74F-4409-A8FD-075C3F28B1FF}" type="presParOf" srcId="{7CFF5BB5-F64B-434F-876B-6FDE574311B6}" destId="{F76FE3A9-9F12-4F12-BDA8-92654F45AAB0}" srcOrd="2" destOrd="0" presId="urn:microsoft.com/office/officeart/2018/2/layout/IconVerticalSolidList"/>
    <dgm:cxn modelId="{8D87FAEB-A6E9-40FC-9C13-986B7351275D}" type="presParOf" srcId="{F76FE3A9-9F12-4F12-BDA8-92654F45AAB0}" destId="{752FEC04-619E-4DD9-AD28-1C094E5F0055}" srcOrd="0" destOrd="0" presId="urn:microsoft.com/office/officeart/2018/2/layout/IconVerticalSolidList"/>
    <dgm:cxn modelId="{D5F7E25D-C051-4B09-8AF4-BEBDCB9282E3}" type="presParOf" srcId="{F76FE3A9-9F12-4F12-BDA8-92654F45AAB0}" destId="{646470A8-477C-4614-9AF1-4595A4CEC067}" srcOrd="1" destOrd="0" presId="urn:microsoft.com/office/officeart/2018/2/layout/IconVerticalSolidList"/>
    <dgm:cxn modelId="{FBA90761-9A3C-46F4-92BA-68DF7553269F}" type="presParOf" srcId="{F76FE3A9-9F12-4F12-BDA8-92654F45AAB0}" destId="{CD159719-5C73-43D0-8FBD-119DF3DFB76F}" srcOrd="2" destOrd="0" presId="urn:microsoft.com/office/officeart/2018/2/layout/IconVerticalSolidList"/>
    <dgm:cxn modelId="{161AD678-D8C7-4BC8-8DEC-063EEAC44878}" type="presParOf" srcId="{F76FE3A9-9F12-4F12-BDA8-92654F45AAB0}" destId="{EB322D7F-B485-41C0-A9B7-132CF9E7D6D5}" srcOrd="3" destOrd="0" presId="urn:microsoft.com/office/officeart/2018/2/layout/IconVerticalSolidList"/>
    <dgm:cxn modelId="{1AB354BD-499A-41E2-ADF7-9AC3242DF7F0}" type="presParOf" srcId="{7CFF5BB5-F64B-434F-876B-6FDE574311B6}" destId="{1500EBFA-A899-4A31-8E80-3A34373048AA}" srcOrd="3" destOrd="0" presId="urn:microsoft.com/office/officeart/2018/2/layout/IconVerticalSolidList"/>
    <dgm:cxn modelId="{E4F74693-B99C-4DFA-8D25-9EE2248385D7}" type="presParOf" srcId="{7CFF5BB5-F64B-434F-876B-6FDE574311B6}" destId="{E7A4880D-2563-4280-85D3-A07E80F8C342}" srcOrd="4" destOrd="0" presId="urn:microsoft.com/office/officeart/2018/2/layout/IconVerticalSolidList"/>
    <dgm:cxn modelId="{5543EF8F-FA63-4972-8021-53F64E6606D3}" type="presParOf" srcId="{E7A4880D-2563-4280-85D3-A07E80F8C342}" destId="{366AFA10-7E4C-4437-BD19-B317BF6FE3F5}" srcOrd="0" destOrd="0" presId="urn:microsoft.com/office/officeart/2018/2/layout/IconVerticalSolidList"/>
    <dgm:cxn modelId="{8220C3E9-09F7-4E55-A61D-4A7F14E96DA5}" type="presParOf" srcId="{E7A4880D-2563-4280-85D3-A07E80F8C342}" destId="{33B47BE3-6323-40E3-8204-9DAF75257486}" srcOrd="1" destOrd="0" presId="urn:microsoft.com/office/officeart/2018/2/layout/IconVerticalSolidList"/>
    <dgm:cxn modelId="{62D65394-5EAC-42AC-95B3-D346EDF8B360}" type="presParOf" srcId="{E7A4880D-2563-4280-85D3-A07E80F8C342}" destId="{348C176E-8F2B-4091-A2D6-87CD8B2FB2C7}" srcOrd="2" destOrd="0" presId="urn:microsoft.com/office/officeart/2018/2/layout/IconVerticalSolidList"/>
    <dgm:cxn modelId="{559CC53C-33D4-4EE6-85C6-4FE1C05D6E6F}" type="presParOf" srcId="{E7A4880D-2563-4280-85D3-A07E80F8C342}" destId="{3981E3C2-0C72-476A-B21C-373D9AC3498A}" srcOrd="3" destOrd="0" presId="urn:microsoft.com/office/officeart/2018/2/layout/IconVerticalSolidList"/>
    <dgm:cxn modelId="{32E988A8-40D8-4142-A39F-FFB5E686089B}" type="presParOf" srcId="{7CFF5BB5-F64B-434F-876B-6FDE574311B6}" destId="{E1178267-0BFC-4D6E-AAB5-0AAE34B924B1}" srcOrd="5" destOrd="0" presId="urn:microsoft.com/office/officeart/2018/2/layout/IconVerticalSolidList"/>
    <dgm:cxn modelId="{DC8CFF49-FDD2-461A-8F47-65DCB89E6201}" type="presParOf" srcId="{7CFF5BB5-F64B-434F-876B-6FDE574311B6}" destId="{1D46D691-BBB2-48F7-BA7F-08AE48A9F7F0}" srcOrd="6" destOrd="0" presId="urn:microsoft.com/office/officeart/2018/2/layout/IconVerticalSolidList"/>
    <dgm:cxn modelId="{BB770696-F1BE-461F-9363-D538014F67BB}" type="presParOf" srcId="{1D46D691-BBB2-48F7-BA7F-08AE48A9F7F0}" destId="{62B5EE4E-1739-4F6F-ACB5-0C5FB6CF0891}" srcOrd="0" destOrd="0" presId="urn:microsoft.com/office/officeart/2018/2/layout/IconVerticalSolidList"/>
    <dgm:cxn modelId="{5C998F6F-2053-4075-8FC4-61B788E6FC7D}" type="presParOf" srcId="{1D46D691-BBB2-48F7-BA7F-08AE48A9F7F0}" destId="{BD3D71E3-F69F-4C30-9AD3-B0C911A02C75}" srcOrd="1" destOrd="0" presId="urn:microsoft.com/office/officeart/2018/2/layout/IconVerticalSolidList"/>
    <dgm:cxn modelId="{DA861E25-5F3B-4E96-A666-55CADA5F91D5}" type="presParOf" srcId="{1D46D691-BBB2-48F7-BA7F-08AE48A9F7F0}" destId="{226654CF-0ECB-44F4-B4FC-914329C49DC2}" srcOrd="2" destOrd="0" presId="urn:microsoft.com/office/officeart/2018/2/layout/IconVerticalSolidList"/>
    <dgm:cxn modelId="{734D1AFE-B4A6-4982-866B-0D4DA9E40209}" type="presParOf" srcId="{1D46D691-BBB2-48F7-BA7F-08AE48A9F7F0}" destId="{A7F21C22-4FF5-46B7-98D8-95B483043C9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B41E9E12-074E-4EA8-9D16-68392485CBF7}"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3E4DE952-A604-4B4A-9932-05DF28606234}">
      <dgm:prSet/>
      <dgm:spPr/>
      <dgm:t>
        <a:bodyPr/>
        <a:lstStyle/>
        <a:p>
          <a:pPr>
            <a:lnSpc>
              <a:spcPct val="100000"/>
            </a:lnSpc>
          </a:pPr>
          <a:r>
            <a:rPr lang="en-US" dirty="0"/>
            <a:t>A communications position dedicated to the VR program</a:t>
          </a:r>
        </a:p>
      </dgm:t>
      <dgm:extLst>
        <a:ext uri="{E40237B7-FDA0-4F09-8148-C483321AD2D9}">
          <dgm14:cNvPr xmlns:dgm14="http://schemas.microsoft.com/office/drawing/2010/diagram" id="0" name="" descr="Text: A communications position dedicated to the VR program&#10;Outreach material development and distribution- both written/printed and video/social media.&#10;Success stories/testimonials from job seeker/business customers – gathering, publishing, distributing.&#10;"/>
        </a:ext>
      </dgm:extLst>
    </dgm:pt>
    <dgm:pt modelId="{9CA953E4-1860-40F0-A2C0-285F01DDC0D9}" type="parTrans" cxnId="{EE7208F4-7BA2-4D74-9894-48B217773633}">
      <dgm:prSet/>
      <dgm:spPr/>
      <dgm:t>
        <a:bodyPr/>
        <a:lstStyle/>
        <a:p>
          <a:endParaRPr lang="en-US"/>
        </a:p>
      </dgm:t>
    </dgm:pt>
    <dgm:pt modelId="{532FABC1-F521-45ED-A715-70D8C389C42F}" type="sibTrans" cxnId="{EE7208F4-7BA2-4D74-9894-48B217773633}">
      <dgm:prSet/>
      <dgm:spPr/>
      <dgm:t>
        <a:bodyPr/>
        <a:lstStyle/>
        <a:p>
          <a:endParaRPr lang="en-US"/>
        </a:p>
      </dgm:t>
    </dgm:pt>
    <dgm:pt modelId="{E3F99BC6-3258-4962-A2E0-653A1311530F}">
      <dgm:prSet/>
      <dgm:spPr/>
      <dgm:t>
        <a:bodyPr/>
        <a:lstStyle/>
        <a:p>
          <a:pPr>
            <a:lnSpc>
              <a:spcPct val="100000"/>
            </a:lnSpc>
          </a:pPr>
          <a:r>
            <a:rPr lang="en-US" dirty="0"/>
            <a:t>Outreach material development and distribution- both written/printed and video/social media.</a:t>
          </a:r>
        </a:p>
      </dgm:t>
      <dgm:extLst>
        <a:ext uri="{E40237B7-FDA0-4F09-8148-C483321AD2D9}">
          <dgm14:cNvPr xmlns:dgm14="http://schemas.microsoft.com/office/drawing/2010/diagram" id="0" name="" descr="Text: A communications position dedicated to the VR program&#10;Outreach material development and distribution- both written/printed and video/social media.&#10;Success stories/testimonials from job seeker/business customers – gathering, publishing, distributing.&#10;"/>
        </a:ext>
      </dgm:extLst>
    </dgm:pt>
    <dgm:pt modelId="{2180B735-9F5F-4773-9D03-10251D948093}" type="parTrans" cxnId="{4013E51D-767A-473C-B2AD-57D0CD8CD40E}">
      <dgm:prSet/>
      <dgm:spPr/>
      <dgm:t>
        <a:bodyPr/>
        <a:lstStyle/>
        <a:p>
          <a:endParaRPr lang="en-US"/>
        </a:p>
      </dgm:t>
    </dgm:pt>
    <dgm:pt modelId="{D257B637-24E0-4AB9-AF52-2D034134C0B4}" type="sibTrans" cxnId="{4013E51D-767A-473C-B2AD-57D0CD8CD40E}">
      <dgm:prSet/>
      <dgm:spPr/>
      <dgm:t>
        <a:bodyPr/>
        <a:lstStyle/>
        <a:p>
          <a:endParaRPr lang="en-US"/>
        </a:p>
      </dgm:t>
    </dgm:pt>
    <dgm:pt modelId="{C37E1A04-2BE7-4D71-A1D5-AC67AC8FA9B6}">
      <dgm:prSet/>
      <dgm:spPr/>
      <dgm:t>
        <a:bodyPr/>
        <a:lstStyle/>
        <a:p>
          <a:pPr>
            <a:lnSpc>
              <a:spcPct val="100000"/>
            </a:lnSpc>
          </a:pPr>
          <a:r>
            <a:rPr lang="en-US" dirty="0"/>
            <a:t>Success stories/testimonials from job seeker/business customers – gathering, publishing, distributing.</a:t>
          </a:r>
        </a:p>
      </dgm:t>
      <dgm:extLst>
        <a:ext uri="{E40237B7-FDA0-4F09-8148-C483321AD2D9}">
          <dgm14:cNvPr xmlns:dgm14="http://schemas.microsoft.com/office/drawing/2010/diagram" id="0" name="" descr="Text: A communications position dedicated to the VR program&#10;Outreach material development and distribution- both written/printed and video/social media.&#10;Success stories/testimonials from job seeker/business customers – gathering, publishing, distributing.&#10;"/>
        </a:ext>
      </dgm:extLst>
    </dgm:pt>
    <dgm:pt modelId="{060AF678-1CBD-49C0-8138-98E23E461FBE}" type="parTrans" cxnId="{D7396E87-81FC-4B60-BC40-D9CDBE5D5321}">
      <dgm:prSet/>
      <dgm:spPr/>
      <dgm:t>
        <a:bodyPr/>
        <a:lstStyle/>
        <a:p>
          <a:endParaRPr lang="en-US"/>
        </a:p>
      </dgm:t>
    </dgm:pt>
    <dgm:pt modelId="{8EC1EBFC-6B97-44A8-9A3C-2C588C486D29}" type="sibTrans" cxnId="{D7396E87-81FC-4B60-BC40-D9CDBE5D5321}">
      <dgm:prSet/>
      <dgm:spPr/>
      <dgm:t>
        <a:bodyPr/>
        <a:lstStyle/>
        <a:p>
          <a:endParaRPr lang="en-US"/>
        </a:p>
      </dgm:t>
    </dgm:pt>
    <dgm:pt modelId="{38AF5EE5-FE5E-41E3-8E76-51E5CE589E3C}" type="pres">
      <dgm:prSet presAssocID="{B41E9E12-074E-4EA8-9D16-68392485CBF7}" presName="root" presStyleCnt="0">
        <dgm:presLayoutVars>
          <dgm:dir/>
          <dgm:resizeHandles val="exact"/>
        </dgm:presLayoutVars>
      </dgm:prSet>
      <dgm:spPr/>
    </dgm:pt>
    <dgm:pt modelId="{4795AB98-C19D-4FC2-B138-AADD4D777F8A}" type="pres">
      <dgm:prSet presAssocID="{3E4DE952-A604-4B4A-9932-05DF28606234}" presName="compNode" presStyleCnt="0"/>
      <dgm:spPr/>
    </dgm:pt>
    <dgm:pt modelId="{ED648AE1-FF70-4A3B-BE06-2690332A5347}" type="pres">
      <dgm:prSet presAssocID="{3E4DE952-A604-4B4A-9932-05DF28606234}" presName="bgRect" presStyleLbl="bgShp" presStyleIdx="0" presStyleCnt="3"/>
      <dgm:spPr/>
    </dgm:pt>
    <dgm:pt modelId="{BA6CEC23-0C5D-4486-A238-2F1564ED0C81}" type="pres">
      <dgm:prSet presAssocID="{3E4DE952-A604-4B4A-9932-05DF28606234}" presName="iconRect" presStyleLbl="node1" presStyleIdx="0" presStyleCnt="3" custScaleX="124959" custScaleY="11454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Keyboard"/>
        </a:ext>
      </dgm:extLst>
    </dgm:pt>
    <dgm:pt modelId="{56E776BC-CF1B-4CAE-97B1-79EE6CC9F5A7}" type="pres">
      <dgm:prSet presAssocID="{3E4DE952-A604-4B4A-9932-05DF28606234}" presName="spaceRect" presStyleCnt="0"/>
      <dgm:spPr/>
    </dgm:pt>
    <dgm:pt modelId="{CB80BB34-3DBF-4E08-B877-D0BD24D3CA3F}" type="pres">
      <dgm:prSet presAssocID="{3E4DE952-A604-4B4A-9932-05DF28606234}" presName="parTx" presStyleLbl="revTx" presStyleIdx="0" presStyleCnt="3">
        <dgm:presLayoutVars>
          <dgm:chMax val="0"/>
          <dgm:chPref val="0"/>
        </dgm:presLayoutVars>
      </dgm:prSet>
      <dgm:spPr/>
    </dgm:pt>
    <dgm:pt modelId="{E6B854CB-8BEC-482F-96C9-38D996E903FC}" type="pres">
      <dgm:prSet presAssocID="{532FABC1-F521-45ED-A715-70D8C389C42F}" presName="sibTrans" presStyleCnt="0"/>
      <dgm:spPr/>
    </dgm:pt>
    <dgm:pt modelId="{5393F8D5-CD6F-4DC7-8BCC-AC307FD483F5}" type="pres">
      <dgm:prSet presAssocID="{E3F99BC6-3258-4962-A2E0-653A1311530F}" presName="compNode" presStyleCnt="0"/>
      <dgm:spPr/>
    </dgm:pt>
    <dgm:pt modelId="{40BB91C1-7894-4844-8382-9C8F8FF603DC}" type="pres">
      <dgm:prSet presAssocID="{E3F99BC6-3258-4962-A2E0-653A1311530F}" presName="bgRect" presStyleLbl="bgShp" presStyleIdx="1" presStyleCnt="3"/>
      <dgm:spPr/>
    </dgm:pt>
    <dgm:pt modelId="{F538A821-2DF7-467A-B741-BC23B49D3C17}" type="pres">
      <dgm:prSet presAssocID="{E3F99BC6-3258-4962-A2E0-653A1311530F}" presName="iconRect" presStyleLbl="node1" presStyleIdx="1" presStyleCnt="3" custScaleX="114546" custScaleY="11454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ilm strip"/>
        </a:ext>
      </dgm:extLst>
    </dgm:pt>
    <dgm:pt modelId="{D5AB97BE-6179-4382-AD69-9F726366D6E5}" type="pres">
      <dgm:prSet presAssocID="{E3F99BC6-3258-4962-A2E0-653A1311530F}" presName="spaceRect" presStyleCnt="0"/>
      <dgm:spPr/>
    </dgm:pt>
    <dgm:pt modelId="{DB244A37-3608-4550-BA2C-55F2D0C87849}" type="pres">
      <dgm:prSet presAssocID="{E3F99BC6-3258-4962-A2E0-653A1311530F}" presName="parTx" presStyleLbl="revTx" presStyleIdx="1" presStyleCnt="3">
        <dgm:presLayoutVars>
          <dgm:chMax val="0"/>
          <dgm:chPref val="0"/>
        </dgm:presLayoutVars>
      </dgm:prSet>
      <dgm:spPr/>
    </dgm:pt>
    <dgm:pt modelId="{DE03BCA3-3945-4A19-A48C-4F60744B3029}" type="pres">
      <dgm:prSet presAssocID="{D257B637-24E0-4AB9-AF52-2D034134C0B4}" presName="sibTrans" presStyleCnt="0"/>
      <dgm:spPr/>
    </dgm:pt>
    <dgm:pt modelId="{D1B94F65-ECD4-4E5B-9C84-D767B3546C03}" type="pres">
      <dgm:prSet presAssocID="{C37E1A04-2BE7-4D71-A1D5-AC67AC8FA9B6}" presName="compNode" presStyleCnt="0"/>
      <dgm:spPr/>
    </dgm:pt>
    <dgm:pt modelId="{A2DC8E8B-F4A3-4246-B43C-2B1BB75922B8}" type="pres">
      <dgm:prSet presAssocID="{C37E1A04-2BE7-4D71-A1D5-AC67AC8FA9B6}" presName="bgRect" presStyleLbl="bgShp" presStyleIdx="2" presStyleCnt="3"/>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7F55EFD-D3B4-4649-8827-EC6C010468CA}" type="pres">
      <dgm:prSet presAssocID="{C37E1A04-2BE7-4D71-A1D5-AC67AC8FA9B6}" presName="iconRect" presStyleLbl="node1" presStyleIdx="2" presStyleCnt="3" custScaleX="114546" custScaleY="11454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rketing"/>
        </a:ext>
      </dgm:extLst>
    </dgm:pt>
    <dgm:pt modelId="{D6BD6B73-BBA6-4F06-81E0-5A6823A7C3D2}" type="pres">
      <dgm:prSet presAssocID="{C37E1A04-2BE7-4D71-A1D5-AC67AC8FA9B6}" presName="spaceRect" presStyleCnt="0"/>
      <dgm:spPr/>
    </dgm:pt>
    <dgm:pt modelId="{4E2081B2-4F3D-460B-B107-623987ACA7DD}" type="pres">
      <dgm:prSet presAssocID="{C37E1A04-2BE7-4D71-A1D5-AC67AC8FA9B6}" presName="parTx" presStyleLbl="revTx" presStyleIdx="2" presStyleCnt="3">
        <dgm:presLayoutVars>
          <dgm:chMax val="0"/>
          <dgm:chPref val="0"/>
        </dgm:presLayoutVars>
      </dgm:prSet>
      <dgm:spPr/>
    </dgm:pt>
  </dgm:ptLst>
  <dgm:cxnLst>
    <dgm:cxn modelId="{4013E51D-767A-473C-B2AD-57D0CD8CD40E}" srcId="{B41E9E12-074E-4EA8-9D16-68392485CBF7}" destId="{E3F99BC6-3258-4962-A2E0-653A1311530F}" srcOrd="1" destOrd="0" parTransId="{2180B735-9F5F-4773-9D03-10251D948093}" sibTransId="{D257B637-24E0-4AB9-AF52-2D034134C0B4}"/>
    <dgm:cxn modelId="{AE806956-4EE5-4105-8216-E7B822FBCA77}" type="presOf" srcId="{C37E1A04-2BE7-4D71-A1D5-AC67AC8FA9B6}" destId="{4E2081B2-4F3D-460B-B107-623987ACA7DD}" srcOrd="0" destOrd="0" presId="urn:microsoft.com/office/officeart/2018/2/layout/IconVerticalSolidList"/>
    <dgm:cxn modelId="{D7396E87-81FC-4B60-BC40-D9CDBE5D5321}" srcId="{B41E9E12-074E-4EA8-9D16-68392485CBF7}" destId="{C37E1A04-2BE7-4D71-A1D5-AC67AC8FA9B6}" srcOrd="2" destOrd="0" parTransId="{060AF678-1CBD-49C0-8138-98E23E461FBE}" sibTransId="{8EC1EBFC-6B97-44A8-9A3C-2C588C486D29}"/>
    <dgm:cxn modelId="{51822F9C-38D5-477A-ABB9-B64C864A9241}" type="presOf" srcId="{3E4DE952-A604-4B4A-9932-05DF28606234}" destId="{CB80BB34-3DBF-4E08-B877-D0BD24D3CA3F}" srcOrd="0" destOrd="0" presId="urn:microsoft.com/office/officeart/2018/2/layout/IconVerticalSolidList"/>
    <dgm:cxn modelId="{A3CC0CDA-0DAD-4D9B-BAD2-36D263D6F98E}" type="presOf" srcId="{B41E9E12-074E-4EA8-9D16-68392485CBF7}" destId="{38AF5EE5-FE5E-41E3-8E76-51E5CE589E3C}" srcOrd="0" destOrd="0" presId="urn:microsoft.com/office/officeart/2018/2/layout/IconVerticalSolidList"/>
    <dgm:cxn modelId="{EE7208F4-7BA2-4D74-9894-48B217773633}" srcId="{B41E9E12-074E-4EA8-9D16-68392485CBF7}" destId="{3E4DE952-A604-4B4A-9932-05DF28606234}" srcOrd="0" destOrd="0" parTransId="{9CA953E4-1860-40F0-A2C0-285F01DDC0D9}" sibTransId="{532FABC1-F521-45ED-A715-70D8C389C42F}"/>
    <dgm:cxn modelId="{E86D54FB-2EFA-4DFA-B1D2-26012B27145B}" type="presOf" srcId="{E3F99BC6-3258-4962-A2E0-653A1311530F}" destId="{DB244A37-3608-4550-BA2C-55F2D0C87849}" srcOrd="0" destOrd="0" presId="urn:microsoft.com/office/officeart/2018/2/layout/IconVerticalSolidList"/>
    <dgm:cxn modelId="{A1761C92-38CF-4D57-B706-7D35F1DE251F}" type="presParOf" srcId="{38AF5EE5-FE5E-41E3-8E76-51E5CE589E3C}" destId="{4795AB98-C19D-4FC2-B138-AADD4D777F8A}" srcOrd="0" destOrd="0" presId="urn:microsoft.com/office/officeart/2018/2/layout/IconVerticalSolidList"/>
    <dgm:cxn modelId="{B57F6E23-AB72-473E-9B22-D8160F5CEC2A}" type="presParOf" srcId="{4795AB98-C19D-4FC2-B138-AADD4D777F8A}" destId="{ED648AE1-FF70-4A3B-BE06-2690332A5347}" srcOrd="0" destOrd="0" presId="urn:microsoft.com/office/officeart/2018/2/layout/IconVerticalSolidList"/>
    <dgm:cxn modelId="{80CF18B0-CE1E-499D-8FF8-C155CEF6BDE8}" type="presParOf" srcId="{4795AB98-C19D-4FC2-B138-AADD4D777F8A}" destId="{BA6CEC23-0C5D-4486-A238-2F1564ED0C81}" srcOrd="1" destOrd="0" presId="urn:microsoft.com/office/officeart/2018/2/layout/IconVerticalSolidList"/>
    <dgm:cxn modelId="{273B693D-3DD9-483B-AD65-4E9DC8EFDAA1}" type="presParOf" srcId="{4795AB98-C19D-4FC2-B138-AADD4D777F8A}" destId="{56E776BC-CF1B-4CAE-97B1-79EE6CC9F5A7}" srcOrd="2" destOrd="0" presId="urn:microsoft.com/office/officeart/2018/2/layout/IconVerticalSolidList"/>
    <dgm:cxn modelId="{172CB446-5C65-4D60-8C09-A2EAF278795F}" type="presParOf" srcId="{4795AB98-C19D-4FC2-B138-AADD4D777F8A}" destId="{CB80BB34-3DBF-4E08-B877-D0BD24D3CA3F}" srcOrd="3" destOrd="0" presId="urn:microsoft.com/office/officeart/2018/2/layout/IconVerticalSolidList"/>
    <dgm:cxn modelId="{287E2AA0-5035-4B5B-8595-E3B2E3C46225}" type="presParOf" srcId="{38AF5EE5-FE5E-41E3-8E76-51E5CE589E3C}" destId="{E6B854CB-8BEC-482F-96C9-38D996E903FC}" srcOrd="1" destOrd="0" presId="urn:microsoft.com/office/officeart/2018/2/layout/IconVerticalSolidList"/>
    <dgm:cxn modelId="{49C734C5-3B5B-443E-8373-ED67E4A709C4}" type="presParOf" srcId="{38AF5EE5-FE5E-41E3-8E76-51E5CE589E3C}" destId="{5393F8D5-CD6F-4DC7-8BCC-AC307FD483F5}" srcOrd="2" destOrd="0" presId="urn:microsoft.com/office/officeart/2018/2/layout/IconVerticalSolidList"/>
    <dgm:cxn modelId="{DFE77E9F-6082-45E9-8A48-0ADBC473EA26}" type="presParOf" srcId="{5393F8D5-CD6F-4DC7-8BCC-AC307FD483F5}" destId="{40BB91C1-7894-4844-8382-9C8F8FF603DC}" srcOrd="0" destOrd="0" presId="urn:microsoft.com/office/officeart/2018/2/layout/IconVerticalSolidList"/>
    <dgm:cxn modelId="{366701C3-13D5-4F14-8FA0-E3C478222C6A}" type="presParOf" srcId="{5393F8D5-CD6F-4DC7-8BCC-AC307FD483F5}" destId="{F538A821-2DF7-467A-B741-BC23B49D3C17}" srcOrd="1" destOrd="0" presId="urn:microsoft.com/office/officeart/2018/2/layout/IconVerticalSolidList"/>
    <dgm:cxn modelId="{339FE273-F9AF-49CC-AC96-95DA3CA64E08}" type="presParOf" srcId="{5393F8D5-CD6F-4DC7-8BCC-AC307FD483F5}" destId="{D5AB97BE-6179-4382-AD69-9F726366D6E5}" srcOrd="2" destOrd="0" presId="urn:microsoft.com/office/officeart/2018/2/layout/IconVerticalSolidList"/>
    <dgm:cxn modelId="{4B824A26-C38A-43B8-9591-1AF42730BF32}" type="presParOf" srcId="{5393F8D5-CD6F-4DC7-8BCC-AC307FD483F5}" destId="{DB244A37-3608-4550-BA2C-55F2D0C87849}" srcOrd="3" destOrd="0" presId="urn:microsoft.com/office/officeart/2018/2/layout/IconVerticalSolidList"/>
    <dgm:cxn modelId="{04AC03A8-F56E-4201-8C5F-BDBD17D1D908}" type="presParOf" srcId="{38AF5EE5-FE5E-41E3-8E76-51E5CE589E3C}" destId="{DE03BCA3-3945-4A19-A48C-4F60744B3029}" srcOrd="3" destOrd="0" presId="urn:microsoft.com/office/officeart/2018/2/layout/IconVerticalSolidList"/>
    <dgm:cxn modelId="{7B374E60-098F-4F58-ACB9-85355350A741}" type="presParOf" srcId="{38AF5EE5-FE5E-41E3-8E76-51E5CE589E3C}" destId="{D1B94F65-ECD4-4E5B-9C84-D767B3546C03}" srcOrd="4" destOrd="0" presId="urn:microsoft.com/office/officeart/2018/2/layout/IconVerticalSolidList"/>
    <dgm:cxn modelId="{CECD39CB-8FFE-4DBE-AE55-13ACC3521CD0}" type="presParOf" srcId="{D1B94F65-ECD4-4E5B-9C84-D767B3546C03}" destId="{A2DC8E8B-F4A3-4246-B43C-2B1BB75922B8}" srcOrd="0" destOrd="0" presId="urn:microsoft.com/office/officeart/2018/2/layout/IconVerticalSolidList"/>
    <dgm:cxn modelId="{20B0997D-4591-497A-8251-7FB8700AE6FA}" type="presParOf" srcId="{D1B94F65-ECD4-4E5B-9C84-D767B3546C03}" destId="{E7F55EFD-D3B4-4649-8827-EC6C010468CA}" srcOrd="1" destOrd="0" presId="urn:microsoft.com/office/officeart/2018/2/layout/IconVerticalSolidList"/>
    <dgm:cxn modelId="{FFA67D9A-DA6A-4733-B306-99E4998D89A0}" type="presParOf" srcId="{D1B94F65-ECD4-4E5B-9C84-D767B3546C03}" destId="{D6BD6B73-BBA6-4F06-81E0-5A6823A7C3D2}" srcOrd="2" destOrd="0" presId="urn:microsoft.com/office/officeart/2018/2/layout/IconVerticalSolidList"/>
    <dgm:cxn modelId="{C51A8FA0-B9ED-44B3-9EFC-D14AFCB7B254}" type="presParOf" srcId="{D1B94F65-ECD4-4E5B-9C84-D767B3546C03}" destId="{4E2081B2-4F3D-460B-B107-623987ACA7D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41E9E12-074E-4EA8-9D16-68392485CBF7}"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3E4DE952-A604-4B4A-9932-05DF28606234}">
      <dgm:prSet/>
      <dgm:spPr/>
      <dgm:t>
        <a:bodyPr/>
        <a:lstStyle/>
        <a:p>
          <a:pPr>
            <a:lnSpc>
              <a:spcPct val="100000"/>
            </a:lnSpc>
          </a:pPr>
          <a:r>
            <a:rPr lang="en-US" b="1" dirty="0"/>
            <a:t>Outreach activities </a:t>
          </a:r>
          <a:r>
            <a:rPr lang="en-US" dirty="0"/>
            <a:t>for potential service providers/CRPs.</a:t>
          </a:r>
        </a:p>
      </dgm:t>
      <dgm:extLst>
        <a:ext uri="{E40237B7-FDA0-4F09-8148-C483321AD2D9}">
          <dgm14:cNvPr xmlns:dgm14="http://schemas.microsoft.com/office/drawing/2010/diagram" id="0" name="" descr="Text: Outreach activities for potential service providers/CRPs.&#10;Media campaigns (purchasing media time/TV, Radio, Google Ads, Facebook, etc.)&#10;Purchasing outreach professional services- development of a plan and professional services to implement on a contractual basis (not a VR staff person).&#10;"/>
        </a:ext>
      </dgm:extLst>
    </dgm:pt>
    <dgm:pt modelId="{9CA953E4-1860-40F0-A2C0-285F01DDC0D9}" type="parTrans" cxnId="{EE7208F4-7BA2-4D74-9894-48B217773633}">
      <dgm:prSet/>
      <dgm:spPr/>
      <dgm:t>
        <a:bodyPr/>
        <a:lstStyle/>
        <a:p>
          <a:endParaRPr lang="en-US"/>
        </a:p>
      </dgm:t>
    </dgm:pt>
    <dgm:pt modelId="{532FABC1-F521-45ED-A715-70D8C389C42F}" type="sibTrans" cxnId="{EE7208F4-7BA2-4D74-9894-48B217773633}">
      <dgm:prSet/>
      <dgm:spPr/>
      <dgm:t>
        <a:bodyPr/>
        <a:lstStyle/>
        <a:p>
          <a:endParaRPr lang="en-US"/>
        </a:p>
      </dgm:t>
    </dgm:pt>
    <dgm:pt modelId="{45B9B548-AA6E-4C34-B529-BAFDA6860995}">
      <dgm:prSet/>
      <dgm:spPr/>
      <dgm:t>
        <a:bodyPr/>
        <a:lstStyle/>
        <a:p>
          <a:pPr>
            <a:lnSpc>
              <a:spcPct val="100000"/>
            </a:lnSpc>
          </a:pPr>
          <a:r>
            <a:rPr lang="en-US" b="1" dirty="0"/>
            <a:t>Media campaigns </a:t>
          </a:r>
          <a:r>
            <a:rPr lang="en-US" dirty="0"/>
            <a:t>(purchasing media time/TV, Radio, Google Ads, Facebook, etc.)</a:t>
          </a:r>
        </a:p>
      </dgm:t>
      <dgm:extLst>
        <a:ext uri="{E40237B7-FDA0-4F09-8148-C483321AD2D9}">
          <dgm14:cNvPr xmlns:dgm14="http://schemas.microsoft.com/office/drawing/2010/diagram" id="0" name="" descr="Text: Outreach activities for potential service providers/CRPs.&#10;Media campaigns (purchasing media time/TV, Radio, Google Ads, Facebook, etc.)&#10;Purchasing outreach professional services- development of a plan and professional services to implement on a contractual basis (not a VR staff person).&#10;"/>
        </a:ext>
      </dgm:extLst>
    </dgm:pt>
    <dgm:pt modelId="{F06C5295-8CE8-4D2A-80F0-21AD8BE46085}" type="parTrans" cxnId="{831D8E1F-C0FF-4746-B31C-C9E96F9EC348}">
      <dgm:prSet/>
      <dgm:spPr/>
      <dgm:t>
        <a:bodyPr/>
        <a:lstStyle/>
        <a:p>
          <a:endParaRPr lang="en-US"/>
        </a:p>
      </dgm:t>
    </dgm:pt>
    <dgm:pt modelId="{9E24AD00-453D-4888-8831-AF4519D4646F}" type="sibTrans" cxnId="{831D8E1F-C0FF-4746-B31C-C9E96F9EC348}">
      <dgm:prSet/>
      <dgm:spPr/>
      <dgm:t>
        <a:bodyPr/>
        <a:lstStyle/>
        <a:p>
          <a:endParaRPr lang="en-US"/>
        </a:p>
      </dgm:t>
    </dgm:pt>
    <dgm:pt modelId="{FD48CC7D-3B16-4492-9B65-A34BD6CC2C71}">
      <dgm:prSet/>
      <dgm:spPr/>
      <dgm:t>
        <a:bodyPr/>
        <a:lstStyle/>
        <a:p>
          <a:pPr>
            <a:lnSpc>
              <a:spcPct val="100000"/>
            </a:lnSpc>
          </a:pPr>
          <a:r>
            <a:rPr lang="en-US" b="1" dirty="0"/>
            <a:t>Purchasing outreach professional services- </a:t>
          </a:r>
          <a:r>
            <a:rPr lang="en-US" dirty="0"/>
            <a:t>development of a plan and professional services to implement on a contractual basis (not a VR staff person).</a:t>
          </a:r>
        </a:p>
      </dgm:t>
      <dgm:extLst>
        <a:ext uri="{E40237B7-FDA0-4F09-8148-C483321AD2D9}">
          <dgm14:cNvPr xmlns:dgm14="http://schemas.microsoft.com/office/drawing/2010/diagram" id="0" name="" descr="Text: Outreach activities for potential service providers/CRPs.&#10;Media campaigns (purchasing media time/TV, Radio, Google Ads, Facebook, etc.)&#10;Purchasing outreach professional services- development of a plan and professional services to implement on a contractual basis (not a VR staff person).&#10;"/>
        </a:ext>
      </dgm:extLst>
    </dgm:pt>
    <dgm:pt modelId="{E210E8AA-CDEE-4781-BB9C-20B37A40E80D}" type="parTrans" cxnId="{E3963C92-C816-4B2B-A4A8-A58882D728CF}">
      <dgm:prSet/>
      <dgm:spPr/>
      <dgm:t>
        <a:bodyPr/>
        <a:lstStyle/>
        <a:p>
          <a:endParaRPr lang="en-US"/>
        </a:p>
      </dgm:t>
    </dgm:pt>
    <dgm:pt modelId="{8EA6B5DA-3B87-4E31-82FB-9833B8B33E4B}" type="sibTrans" cxnId="{E3963C92-C816-4B2B-A4A8-A58882D728CF}">
      <dgm:prSet/>
      <dgm:spPr/>
      <dgm:t>
        <a:bodyPr/>
        <a:lstStyle/>
        <a:p>
          <a:endParaRPr lang="en-US"/>
        </a:p>
      </dgm:t>
    </dgm:pt>
    <dgm:pt modelId="{38AF5EE5-FE5E-41E3-8E76-51E5CE589E3C}" type="pres">
      <dgm:prSet presAssocID="{B41E9E12-074E-4EA8-9D16-68392485CBF7}" presName="root" presStyleCnt="0">
        <dgm:presLayoutVars>
          <dgm:dir/>
          <dgm:resizeHandles val="exact"/>
        </dgm:presLayoutVars>
      </dgm:prSet>
      <dgm:spPr/>
    </dgm:pt>
    <dgm:pt modelId="{4795AB98-C19D-4FC2-B138-AADD4D777F8A}" type="pres">
      <dgm:prSet presAssocID="{3E4DE952-A604-4B4A-9932-05DF28606234}" presName="compNode" presStyleCnt="0"/>
      <dgm:spPr/>
    </dgm:pt>
    <dgm:pt modelId="{ED648AE1-FF70-4A3B-BE06-2690332A5347}" type="pres">
      <dgm:prSet presAssocID="{3E4DE952-A604-4B4A-9932-05DF28606234}" presName="bgRect" presStyleLbl="bgShp" presStyleIdx="0" presStyleCnt="3"/>
      <dgm:spPr/>
    </dgm:pt>
    <dgm:pt modelId="{BA6CEC23-0C5D-4486-A238-2F1564ED0C81}" type="pres">
      <dgm:prSet presAssocID="{3E4DE952-A604-4B4A-9932-05DF28606234}" presName="iconRect" presStyleLbl="node1" presStyleIdx="0" presStyleCnt="3" custScaleX="124959" custScaleY="114546"/>
      <dgm:spPr>
        <a:blipFill>
          <a:blip xmlns:r="http://schemas.openxmlformats.org/officeDocument/2006/relationships" r:embed="rId1">
            <a:extLst>
              <a:ext uri="{96DAC541-7B7A-43D3-8B79-37D633B846F1}">
                <asvg:svgBlip xmlns:asvg="http://schemas.microsoft.com/office/drawing/2016/SVG/main" r:embed="rId2"/>
              </a:ext>
            </a:extLst>
          </a:blip>
          <a:srcRect/>
          <a:stretch>
            <a:fillRect t="-5000" b="-5000"/>
          </a:stretch>
        </a:blipFill>
      </dgm:spPr>
      <dgm:extLst>
        <a:ext uri="{E40237B7-FDA0-4F09-8148-C483321AD2D9}">
          <dgm14:cNvPr xmlns:dgm14="http://schemas.microsoft.com/office/drawing/2010/diagram" id="0" name="" descr="Connections with solid fill"/>
        </a:ext>
      </dgm:extLst>
    </dgm:pt>
    <dgm:pt modelId="{56E776BC-CF1B-4CAE-97B1-79EE6CC9F5A7}" type="pres">
      <dgm:prSet presAssocID="{3E4DE952-A604-4B4A-9932-05DF28606234}" presName="spaceRect" presStyleCnt="0"/>
      <dgm:spPr/>
    </dgm:pt>
    <dgm:pt modelId="{CB80BB34-3DBF-4E08-B877-D0BD24D3CA3F}" type="pres">
      <dgm:prSet presAssocID="{3E4DE952-A604-4B4A-9932-05DF28606234}" presName="parTx" presStyleLbl="revTx" presStyleIdx="0" presStyleCnt="3">
        <dgm:presLayoutVars>
          <dgm:chMax val="0"/>
          <dgm:chPref val="0"/>
        </dgm:presLayoutVars>
      </dgm:prSet>
      <dgm:spPr/>
    </dgm:pt>
    <dgm:pt modelId="{E6B854CB-8BEC-482F-96C9-38D996E903FC}" type="pres">
      <dgm:prSet presAssocID="{532FABC1-F521-45ED-A715-70D8C389C42F}" presName="sibTrans" presStyleCnt="0"/>
      <dgm:spPr/>
    </dgm:pt>
    <dgm:pt modelId="{A7DB30BD-F65C-430C-896A-2C976619C9A7}" type="pres">
      <dgm:prSet presAssocID="{45B9B548-AA6E-4C34-B529-BAFDA6860995}" presName="compNode" presStyleCnt="0"/>
      <dgm:spPr/>
    </dgm:pt>
    <dgm:pt modelId="{77F34642-786F-45A0-8272-93F506323CB3}" type="pres">
      <dgm:prSet presAssocID="{45B9B548-AA6E-4C34-B529-BAFDA6860995}" presName="bgRect" presStyleLbl="bgShp" presStyleIdx="1" presStyleCnt="3"/>
      <dgm:spPr/>
      <dgm:extLst>
        <a:ext uri="{E40237B7-FDA0-4F09-8148-C483321AD2D9}">
          <dgm14:cNvPr xmlns:dgm14="http://schemas.microsoft.com/office/drawing/2010/diagram" id="0" name="" descr="A movie screen"/>
        </a:ext>
      </dgm:extLst>
    </dgm:pt>
    <dgm:pt modelId="{6E8AE464-AEC9-4374-98FA-7D23601A06C3}" type="pres">
      <dgm:prSet presAssocID="{45B9B548-AA6E-4C34-B529-BAFDA6860995}"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resentation with media with solid fill"/>
        </a:ext>
      </dgm:extLst>
    </dgm:pt>
    <dgm:pt modelId="{B385C8AB-65C1-4A3E-BF22-A7AE92BFF7E4}" type="pres">
      <dgm:prSet presAssocID="{45B9B548-AA6E-4C34-B529-BAFDA6860995}" presName="spaceRect" presStyleCnt="0"/>
      <dgm:spPr/>
    </dgm:pt>
    <dgm:pt modelId="{B8331C98-D871-4AF6-B97B-FA2CE4757A94}" type="pres">
      <dgm:prSet presAssocID="{45B9B548-AA6E-4C34-B529-BAFDA6860995}" presName="parTx" presStyleLbl="revTx" presStyleIdx="1" presStyleCnt="3">
        <dgm:presLayoutVars>
          <dgm:chMax val="0"/>
          <dgm:chPref val="0"/>
        </dgm:presLayoutVars>
      </dgm:prSet>
      <dgm:spPr/>
    </dgm:pt>
    <dgm:pt modelId="{26DBA1ED-21E9-4F23-83E9-3DF42D0CCB16}" type="pres">
      <dgm:prSet presAssocID="{9E24AD00-453D-4888-8831-AF4519D4646F}" presName="sibTrans" presStyleCnt="0"/>
      <dgm:spPr/>
    </dgm:pt>
    <dgm:pt modelId="{3FB1EF7F-CD41-48F7-8AE6-6EA5D656A9E3}" type="pres">
      <dgm:prSet presAssocID="{FD48CC7D-3B16-4492-9B65-A34BD6CC2C71}" presName="compNode" presStyleCnt="0"/>
      <dgm:spPr/>
    </dgm:pt>
    <dgm:pt modelId="{0E7BDFBD-265F-4308-A624-7B71B28E8A3D}" type="pres">
      <dgm:prSet presAssocID="{FD48CC7D-3B16-4492-9B65-A34BD6CC2C71}" presName="bgRect" presStyleLbl="bgShp" presStyleIdx="2" presStyleCnt="3"/>
      <dgm:spPr/>
    </dgm:pt>
    <dgm:pt modelId="{2FD5DDB5-76E5-4507-B2D3-EBA6FF7EBD9B}" type="pres">
      <dgm:prSet presAssocID="{FD48CC7D-3B16-4492-9B65-A34BD6CC2C71}"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Tuner adjustment sliders"/>
        </a:ext>
      </dgm:extLst>
    </dgm:pt>
    <dgm:pt modelId="{3598C7B2-E167-4A32-80CE-9DF5316E8935}" type="pres">
      <dgm:prSet presAssocID="{FD48CC7D-3B16-4492-9B65-A34BD6CC2C71}" presName="spaceRect" presStyleCnt="0"/>
      <dgm:spPr/>
    </dgm:pt>
    <dgm:pt modelId="{F1F39862-D883-42F9-8F07-878869239F8C}" type="pres">
      <dgm:prSet presAssocID="{FD48CC7D-3B16-4492-9B65-A34BD6CC2C71}" presName="parTx" presStyleLbl="revTx" presStyleIdx="2" presStyleCnt="3">
        <dgm:presLayoutVars>
          <dgm:chMax val="0"/>
          <dgm:chPref val="0"/>
        </dgm:presLayoutVars>
      </dgm:prSet>
      <dgm:spPr/>
    </dgm:pt>
  </dgm:ptLst>
  <dgm:cxnLst>
    <dgm:cxn modelId="{831D8E1F-C0FF-4746-B31C-C9E96F9EC348}" srcId="{B41E9E12-074E-4EA8-9D16-68392485CBF7}" destId="{45B9B548-AA6E-4C34-B529-BAFDA6860995}" srcOrd="1" destOrd="0" parTransId="{F06C5295-8CE8-4D2A-80F0-21AD8BE46085}" sibTransId="{9E24AD00-453D-4888-8831-AF4519D4646F}"/>
    <dgm:cxn modelId="{454A8D31-E50E-4A3F-9922-D006B4A2BBB7}" type="presOf" srcId="{45B9B548-AA6E-4C34-B529-BAFDA6860995}" destId="{B8331C98-D871-4AF6-B97B-FA2CE4757A94}" srcOrd="0" destOrd="0" presId="urn:microsoft.com/office/officeart/2018/2/layout/IconVerticalSolidList"/>
    <dgm:cxn modelId="{47475684-9BB3-495B-8A5C-590DA54F1BC2}" type="presOf" srcId="{FD48CC7D-3B16-4492-9B65-A34BD6CC2C71}" destId="{F1F39862-D883-42F9-8F07-878869239F8C}" srcOrd="0" destOrd="0" presId="urn:microsoft.com/office/officeart/2018/2/layout/IconVerticalSolidList"/>
    <dgm:cxn modelId="{E3963C92-C816-4B2B-A4A8-A58882D728CF}" srcId="{B41E9E12-074E-4EA8-9D16-68392485CBF7}" destId="{FD48CC7D-3B16-4492-9B65-A34BD6CC2C71}" srcOrd="2" destOrd="0" parTransId="{E210E8AA-CDEE-4781-BB9C-20B37A40E80D}" sibTransId="{8EA6B5DA-3B87-4E31-82FB-9833B8B33E4B}"/>
    <dgm:cxn modelId="{51822F9C-38D5-477A-ABB9-B64C864A9241}" type="presOf" srcId="{3E4DE952-A604-4B4A-9932-05DF28606234}" destId="{CB80BB34-3DBF-4E08-B877-D0BD24D3CA3F}" srcOrd="0" destOrd="0" presId="urn:microsoft.com/office/officeart/2018/2/layout/IconVerticalSolidList"/>
    <dgm:cxn modelId="{A3CC0CDA-0DAD-4D9B-BAD2-36D263D6F98E}" type="presOf" srcId="{B41E9E12-074E-4EA8-9D16-68392485CBF7}" destId="{38AF5EE5-FE5E-41E3-8E76-51E5CE589E3C}" srcOrd="0" destOrd="0" presId="urn:microsoft.com/office/officeart/2018/2/layout/IconVerticalSolidList"/>
    <dgm:cxn modelId="{EE7208F4-7BA2-4D74-9894-48B217773633}" srcId="{B41E9E12-074E-4EA8-9D16-68392485CBF7}" destId="{3E4DE952-A604-4B4A-9932-05DF28606234}" srcOrd="0" destOrd="0" parTransId="{9CA953E4-1860-40F0-A2C0-285F01DDC0D9}" sibTransId="{532FABC1-F521-45ED-A715-70D8C389C42F}"/>
    <dgm:cxn modelId="{A1761C92-38CF-4D57-B706-7D35F1DE251F}" type="presParOf" srcId="{38AF5EE5-FE5E-41E3-8E76-51E5CE589E3C}" destId="{4795AB98-C19D-4FC2-B138-AADD4D777F8A}" srcOrd="0" destOrd="0" presId="urn:microsoft.com/office/officeart/2018/2/layout/IconVerticalSolidList"/>
    <dgm:cxn modelId="{B57F6E23-AB72-473E-9B22-D8160F5CEC2A}" type="presParOf" srcId="{4795AB98-C19D-4FC2-B138-AADD4D777F8A}" destId="{ED648AE1-FF70-4A3B-BE06-2690332A5347}" srcOrd="0" destOrd="0" presId="urn:microsoft.com/office/officeart/2018/2/layout/IconVerticalSolidList"/>
    <dgm:cxn modelId="{80CF18B0-CE1E-499D-8FF8-C155CEF6BDE8}" type="presParOf" srcId="{4795AB98-C19D-4FC2-B138-AADD4D777F8A}" destId="{BA6CEC23-0C5D-4486-A238-2F1564ED0C81}" srcOrd="1" destOrd="0" presId="urn:microsoft.com/office/officeart/2018/2/layout/IconVerticalSolidList"/>
    <dgm:cxn modelId="{273B693D-3DD9-483B-AD65-4E9DC8EFDAA1}" type="presParOf" srcId="{4795AB98-C19D-4FC2-B138-AADD4D777F8A}" destId="{56E776BC-CF1B-4CAE-97B1-79EE6CC9F5A7}" srcOrd="2" destOrd="0" presId="urn:microsoft.com/office/officeart/2018/2/layout/IconVerticalSolidList"/>
    <dgm:cxn modelId="{172CB446-5C65-4D60-8C09-A2EAF278795F}" type="presParOf" srcId="{4795AB98-C19D-4FC2-B138-AADD4D777F8A}" destId="{CB80BB34-3DBF-4E08-B877-D0BD24D3CA3F}" srcOrd="3" destOrd="0" presId="urn:microsoft.com/office/officeart/2018/2/layout/IconVerticalSolidList"/>
    <dgm:cxn modelId="{287E2AA0-5035-4B5B-8595-E3B2E3C46225}" type="presParOf" srcId="{38AF5EE5-FE5E-41E3-8E76-51E5CE589E3C}" destId="{E6B854CB-8BEC-482F-96C9-38D996E903FC}" srcOrd="1" destOrd="0" presId="urn:microsoft.com/office/officeart/2018/2/layout/IconVerticalSolidList"/>
    <dgm:cxn modelId="{AF808E95-79C2-4F32-9EE6-3225F734E75B}" type="presParOf" srcId="{38AF5EE5-FE5E-41E3-8E76-51E5CE589E3C}" destId="{A7DB30BD-F65C-430C-896A-2C976619C9A7}" srcOrd="2" destOrd="0" presId="urn:microsoft.com/office/officeart/2018/2/layout/IconVerticalSolidList"/>
    <dgm:cxn modelId="{99F0A5A1-E8BB-4D52-9E10-47BAE382464A}" type="presParOf" srcId="{A7DB30BD-F65C-430C-896A-2C976619C9A7}" destId="{77F34642-786F-45A0-8272-93F506323CB3}" srcOrd="0" destOrd="0" presId="urn:microsoft.com/office/officeart/2018/2/layout/IconVerticalSolidList"/>
    <dgm:cxn modelId="{347562E4-6652-4483-A376-2DA4471ED05F}" type="presParOf" srcId="{A7DB30BD-F65C-430C-896A-2C976619C9A7}" destId="{6E8AE464-AEC9-4374-98FA-7D23601A06C3}" srcOrd="1" destOrd="0" presId="urn:microsoft.com/office/officeart/2018/2/layout/IconVerticalSolidList"/>
    <dgm:cxn modelId="{893DFB7E-B0D2-43D4-B691-97B62B155257}" type="presParOf" srcId="{A7DB30BD-F65C-430C-896A-2C976619C9A7}" destId="{B385C8AB-65C1-4A3E-BF22-A7AE92BFF7E4}" srcOrd="2" destOrd="0" presId="urn:microsoft.com/office/officeart/2018/2/layout/IconVerticalSolidList"/>
    <dgm:cxn modelId="{EF31CB98-4C76-4EFE-961A-F0FDA69E6B5E}" type="presParOf" srcId="{A7DB30BD-F65C-430C-896A-2C976619C9A7}" destId="{B8331C98-D871-4AF6-B97B-FA2CE4757A94}" srcOrd="3" destOrd="0" presId="urn:microsoft.com/office/officeart/2018/2/layout/IconVerticalSolidList"/>
    <dgm:cxn modelId="{0A8F4D91-46DC-4382-86A4-D407DD5991F8}" type="presParOf" srcId="{38AF5EE5-FE5E-41E3-8E76-51E5CE589E3C}" destId="{26DBA1ED-21E9-4F23-83E9-3DF42D0CCB16}" srcOrd="3" destOrd="0" presId="urn:microsoft.com/office/officeart/2018/2/layout/IconVerticalSolidList"/>
    <dgm:cxn modelId="{B507AC01-2B36-48C5-927A-91505C480593}" type="presParOf" srcId="{38AF5EE5-FE5E-41E3-8E76-51E5CE589E3C}" destId="{3FB1EF7F-CD41-48F7-8AE6-6EA5D656A9E3}" srcOrd="4" destOrd="0" presId="urn:microsoft.com/office/officeart/2018/2/layout/IconVerticalSolidList"/>
    <dgm:cxn modelId="{810D3D4B-9C32-4B90-8C7A-6A0CB50A5FC7}" type="presParOf" srcId="{3FB1EF7F-CD41-48F7-8AE6-6EA5D656A9E3}" destId="{0E7BDFBD-265F-4308-A624-7B71B28E8A3D}" srcOrd="0" destOrd="0" presId="urn:microsoft.com/office/officeart/2018/2/layout/IconVerticalSolidList"/>
    <dgm:cxn modelId="{71B63914-5E82-42A0-B9D2-362359840074}" type="presParOf" srcId="{3FB1EF7F-CD41-48F7-8AE6-6EA5D656A9E3}" destId="{2FD5DDB5-76E5-4507-B2D3-EBA6FF7EBD9B}" srcOrd="1" destOrd="0" presId="urn:microsoft.com/office/officeart/2018/2/layout/IconVerticalSolidList"/>
    <dgm:cxn modelId="{5912E4C3-15C6-4CF0-AB92-95A2578938B9}" type="presParOf" srcId="{3FB1EF7F-CD41-48F7-8AE6-6EA5D656A9E3}" destId="{3598C7B2-E167-4A32-80CE-9DF5316E8935}" srcOrd="2" destOrd="0" presId="urn:microsoft.com/office/officeart/2018/2/layout/IconVerticalSolidList"/>
    <dgm:cxn modelId="{556BD1CA-2231-43EA-9586-09FDBB642C98}" type="presParOf" srcId="{3FB1EF7F-CD41-48F7-8AE6-6EA5D656A9E3}" destId="{F1F39862-D883-42F9-8F07-878869239F8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41E9E12-074E-4EA8-9D16-68392485CBF7}"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3E4DE952-A604-4B4A-9932-05DF28606234}">
      <dgm:prSet/>
      <dgm:spPr/>
      <dgm:t>
        <a:bodyPr/>
        <a:lstStyle/>
        <a:p>
          <a:pPr>
            <a:lnSpc>
              <a:spcPct val="100000"/>
            </a:lnSpc>
          </a:pPr>
          <a:r>
            <a:rPr lang="en-US" dirty="0"/>
            <a:t>Materials for agency to participate in outreach events/job fairs (signs, banners, tablecloths)</a:t>
          </a:r>
        </a:p>
      </dgm:t>
      <dgm:extLst>
        <a:ext uri="{E40237B7-FDA0-4F09-8148-C483321AD2D9}">
          <dgm14:cNvPr xmlns:dgm14="http://schemas.microsoft.com/office/drawing/2010/diagram" id="0" name="" descr="Text: Materials for agency to participate in outreach events/job fairs (signs, banners, tablecloths)&#10;Non-Lobbying related costs for joining or participating in a Chamber of Commerce.&#10;"/>
        </a:ext>
      </dgm:extLst>
    </dgm:pt>
    <dgm:pt modelId="{9CA953E4-1860-40F0-A2C0-285F01DDC0D9}" type="parTrans" cxnId="{EE7208F4-7BA2-4D74-9894-48B217773633}">
      <dgm:prSet/>
      <dgm:spPr/>
      <dgm:t>
        <a:bodyPr/>
        <a:lstStyle/>
        <a:p>
          <a:endParaRPr lang="en-US"/>
        </a:p>
      </dgm:t>
    </dgm:pt>
    <dgm:pt modelId="{532FABC1-F521-45ED-A715-70D8C389C42F}" type="sibTrans" cxnId="{EE7208F4-7BA2-4D74-9894-48B217773633}">
      <dgm:prSet/>
      <dgm:spPr/>
      <dgm:t>
        <a:bodyPr/>
        <a:lstStyle/>
        <a:p>
          <a:endParaRPr lang="en-US"/>
        </a:p>
      </dgm:t>
    </dgm:pt>
    <dgm:pt modelId="{FEAD9331-D137-4DBC-BCFD-894CAEDBCD5F}">
      <dgm:prSet/>
      <dgm:spPr/>
      <dgm:t>
        <a:bodyPr/>
        <a:lstStyle/>
        <a:p>
          <a:pPr>
            <a:lnSpc>
              <a:spcPct val="100000"/>
            </a:lnSpc>
          </a:pPr>
          <a:r>
            <a:rPr lang="en-US" dirty="0"/>
            <a:t>Non-Lobbying related costs for joining or participating in a Chamber of Commerce.</a:t>
          </a:r>
        </a:p>
      </dgm:t>
      <dgm:extLst>
        <a:ext uri="{E40237B7-FDA0-4F09-8148-C483321AD2D9}">
          <dgm14:cNvPr xmlns:dgm14="http://schemas.microsoft.com/office/drawing/2010/diagram" id="0" name="" descr="Text: Materials for agency to participate in outreach events/job fairs (signs, banners, tablecloths)&#10;Non-Lobbying related costs for joining or participating in a Chamber of Commerce.&#10;"/>
        </a:ext>
      </dgm:extLst>
    </dgm:pt>
    <dgm:pt modelId="{FD16C239-B855-4421-B6DA-AE52FEF869A2}" type="parTrans" cxnId="{F24950A8-F35B-47F0-A3B5-93929DCFDAE3}">
      <dgm:prSet/>
      <dgm:spPr/>
      <dgm:t>
        <a:bodyPr/>
        <a:lstStyle/>
        <a:p>
          <a:endParaRPr lang="en-US"/>
        </a:p>
      </dgm:t>
    </dgm:pt>
    <dgm:pt modelId="{A81810F8-8671-4E30-8B8B-5C8A3542EDAF}" type="sibTrans" cxnId="{F24950A8-F35B-47F0-A3B5-93929DCFDAE3}">
      <dgm:prSet/>
      <dgm:spPr/>
      <dgm:t>
        <a:bodyPr/>
        <a:lstStyle/>
        <a:p>
          <a:endParaRPr lang="en-US"/>
        </a:p>
      </dgm:t>
    </dgm:pt>
    <dgm:pt modelId="{38AF5EE5-FE5E-41E3-8E76-51E5CE589E3C}" type="pres">
      <dgm:prSet presAssocID="{B41E9E12-074E-4EA8-9D16-68392485CBF7}" presName="root" presStyleCnt="0">
        <dgm:presLayoutVars>
          <dgm:dir/>
          <dgm:resizeHandles val="exact"/>
        </dgm:presLayoutVars>
      </dgm:prSet>
      <dgm:spPr/>
    </dgm:pt>
    <dgm:pt modelId="{4795AB98-C19D-4FC2-B138-AADD4D777F8A}" type="pres">
      <dgm:prSet presAssocID="{3E4DE952-A604-4B4A-9932-05DF28606234}" presName="compNode" presStyleCnt="0"/>
      <dgm:spPr/>
    </dgm:pt>
    <dgm:pt modelId="{ED648AE1-FF70-4A3B-BE06-2690332A5347}" type="pres">
      <dgm:prSet presAssocID="{3E4DE952-A604-4B4A-9932-05DF28606234}" presName="bgRect" presStyleLbl="bgShp" presStyleIdx="0" presStyleCnt="2"/>
      <dgm:spPr/>
    </dgm:pt>
    <dgm:pt modelId="{BA6CEC23-0C5D-4486-A238-2F1564ED0C81}" type="pres">
      <dgm:prSet presAssocID="{3E4DE952-A604-4B4A-9932-05DF28606234}" presName="iconRect" presStyleLbl="node1" presStyleIdx="0" presStyleCnt="2" custScaleX="124959" custScaleY="114546"/>
      <dgm:spPr>
        <a:blipFill>
          <a:blip xmlns:r="http://schemas.openxmlformats.org/officeDocument/2006/relationships" r:embed="rId1">
            <a:extLst>
              <a:ext uri="{96DAC541-7B7A-43D3-8B79-37D633B846F1}">
                <asvg:svgBlip xmlns:asvg="http://schemas.microsoft.com/office/drawing/2016/SVG/main" r:embed="rId2"/>
              </a:ext>
            </a:extLst>
          </a:blip>
          <a:srcRect/>
          <a:stretch>
            <a:fillRect t="-5000" b="-5000"/>
          </a:stretch>
        </a:blipFill>
      </dgm:spPr>
      <dgm:extLst>
        <a:ext uri="{E40237B7-FDA0-4F09-8148-C483321AD2D9}">
          <dgm14:cNvPr xmlns:dgm14="http://schemas.microsoft.com/office/drawing/2010/diagram" id="0" name="" descr="Kiosk with solid fill"/>
        </a:ext>
      </dgm:extLst>
    </dgm:pt>
    <dgm:pt modelId="{56E776BC-CF1B-4CAE-97B1-79EE6CC9F5A7}" type="pres">
      <dgm:prSet presAssocID="{3E4DE952-A604-4B4A-9932-05DF28606234}" presName="spaceRect" presStyleCnt="0"/>
      <dgm:spPr/>
    </dgm:pt>
    <dgm:pt modelId="{CB80BB34-3DBF-4E08-B877-D0BD24D3CA3F}" type="pres">
      <dgm:prSet presAssocID="{3E4DE952-A604-4B4A-9932-05DF28606234}" presName="parTx" presStyleLbl="revTx" presStyleIdx="0" presStyleCnt="2">
        <dgm:presLayoutVars>
          <dgm:chMax val="0"/>
          <dgm:chPref val="0"/>
        </dgm:presLayoutVars>
      </dgm:prSet>
      <dgm:spPr/>
    </dgm:pt>
    <dgm:pt modelId="{E6B854CB-8BEC-482F-96C9-38D996E903FC}" type="pres">
      <dgm:prSet presAssocID="{532FABC1-F521-45ED-A715-70D8C389C42F}" presName="sibTrans" presStyleCnt="0"/>
      <dgm:spPr/>
    </dgm:pt>
    <dgm:pt modelId="{A34302D1-B278-4148-9333-D918D5503C73}" type="pres">
      <dgm:prSet presAssocID="{FEAD9331-D137-4DBC-BCFD-894CAEDBCD5F}" presName="compNode" presStyleCnt="0"/>
      <dgm:spPr/>
    </dgm:pt>
    <dgm:pt modelId="{4068D1A9-E788-4A4C-9A00-B0740A283DC0}" type="pres">
      <dgm:prSet presAssocID="{FEAD9331-D137-4DBC-BCFD-894CAEDBCD5F}" presName="bgRect" presStyleLbl="bgShp" presStyleIdx="1" presStyleCnt="2"/>
      <dgm:spPr/>
    </dgm:pt>
    <dgm:pt modelId="{770B4D50-7018-4F1C-B804-FD9AFC9929BA}" type="pres">
      <dgm:prSet presAssocID="{FEAD9331-D137-4DBC-BCFD-894CAEDBCD5F}"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oard Of Directors with solid fill"/>
        </a:ext>
      </dgm:extLst>
    </dgm:pt>
    <dgm:pt modelId="{134D03EB-884A-485D-B135-0465456A5356}" type="pres">
      <dgm:prSet presAssocID="{FEAD9331-D137-4DBC-BCFD-894CAEDBCD5F}" presName="spaceRect" presStyleCnt="0"/>
      <dgm:spPr/>
    </dgm:pt>
    <dgm:pt modelId="{60B04A8A-CA66-4900-8E95-F292C93AF4DA}" type="pres">
      <dgm:prSet presAssocID="{FEAD9331-D137-4DBC-BCFD-894CAEDBCD5F}" presName="parTx" presStyleLbl="revTx" presStyleIdx="1" presStyleCnt="2">
        <dgm:presLayoutVars>
          <dgm:chMax val="0"/>
          <dgm:chPref val="0"/>
        </dgm:presLayoutVars>
      </dgm:prSet>
      <dgm:spPr/>
    </dgm:pt>
  </dgm:ptLst>
  <dgm:cxnLst>
    <dgm:cxn modelId="{51822F9C-38D5-477A-ABB9-B64C864A9241}" type="presOf" srcId="{3E4DE952-A604-4B4A-9932-05DF28606234}" destId="{CB80BB34-3DBF-4E08-B877-D0BD24D3CA3F}" srcOrd="0" destOrd="0" presId="urn:microsoft.com/office/officeart/2018/2/layout/IconVerticalSolidList"/>
    <dgm:cxn modelId="{F24950A8-F35B-47F0-A3B5-93929DCFDAE3}" srcId="{B41E9E12-074E-4EA8-9D16-68392485CBF7}" destId="{FEAD9331-D137-4DBC-BCFD-894CAEDBCD5F}" srcOrd="1" destOrd="0" parTransId="{FD16C239-B855-4421-B6DA-AE52FEF869A2}" sibTransId="{A81810F8-8671-4E30-8B8B-5C8A3542EDAF}"/>
    <dgm:cxn modelId="{A3CC0CDA-0DAD-4D9B-BAD2-36D263D6F98E}" type="presOf" srcId="{B41E9E12-074E-4EA8-9D16-68392485CBF7}" destId="{38AF5EE5-FE5E-41E3-8E76-51E5CE589E3C}" srcOrd="0" destOrd="0" presId="urn:microsoft.com/office/officeart/2018/2/layout/IconVerticalSolidList"/>
    <dgm:cxn modelId="{EDE984DC-ADF2-49CE-8F1A-FD7209BBD9C2}" type="presOf" srcId="{FEAD9331-D137-4DBC-BCFD-894CAEDBCD5F}" destId="{60B04A8A-CA66-4900-8E95-F292C93AF4DA}" srcOrd="0" destOrd="0" presId="urn:microsoft.com/office/officeart/2018/2/layout/IconVerticalSolidList"/>
    <dgm:cxn modelId="{EE7208F4-7BA2-4D74-9894-48B217773633}" srcId="{B41E9E12-074E-4EA8-9D16-68392485CBF7}" destId="{3E4DE952-A604-4B4A-9932-05DF28606234}" srcOrd="0" destOrd="0" parTransId="{9CA953E4-1860-40F0-A2C0-285F01DDC0D9}" sibTransId="{532FABC1-F521-45ED-A715-70D8C389C42F}"/>
    <dgm:cxn modelId="{A1761C92-38CF-4D57-B706-7D35F1DE251F}" type="presParOf" srcId="{38AF5EE5-FE5E-41E3-8E76-51E5CE589E3C}" destId="{4795AB98-C19D-4FC2-B138-AADD4D777F8A}" srcOrd="0" destOrd="0" presId="urn:microsoft.com/office/officeart/2018/2/layout/IconVerticalSolidList"/>
    <dgm:cxn modelId="{B57F6E23-AB72-473E-9B22-D8160F5CEC2A}" type="presParOf" srcId="{4795AB98-C19D-4FC2-B138-AADD4D777F8A}" destId="{ED648AE1-FF70-4A3B-BE06-2690332A5347}" srcOrd="0" destOrd="0" presId="urn:microsoft.com/office/officeart/2018/2/layout/IconVerticalSolidList"/>
    <dgm:cxn modelId="{80CF18B0-CE1E-499D-8FF8-C155CEF6BDE8}" type="presParOf" srcId="{4795AB98-C19D-4FC2-B138-AADD4D777F8A}" destId="{BA6CEC23-0C5D-4486-A238-2F1564ED0C81}" srcOrd="1" destOrd="0" presId="urn:microsoft.com/office/officeart/2018/2/layout/IconVerticalSolidList"/>
    <dgm:cxn modelId="{273B693D-3DD9-483B-AD65-4E9DC8EFDAA1}" type="presParOf" srcId="{4795AB98-C19D-4FC2-B138-AADD4D777F8A}" destId="{56E776BC-CF1B-4CAE-97B1-79EE6CC9F5A7}" srcOrd="2" destOrd="0" presId="urn:microsoft.com/office/officeart/2018/2/layout/IconVerticalSolidList"/>
    <dgm:cxn modelId="{172CB446-5C65-4D60-8C09-A2EAF278795F}" type="presParOf" srcId="{4795AB98-C19D-4FC2-B138-AADD4D777F8A}" destId="{CB80BB34-3DBF-4E08-B877-D0BD24D3CA3F}" srcOrd="3" destOrd="0" presId="urn:microsoft.com/office/officeart/2018/2/layout/IconVerticalSolidList"/>
    <dgm:cxn modelId="{287E2AA0-5035-4B5B-8595-E3B2E3C46225}" type="presParOf" srcId="{38AF5EE5-FE5E-41E3-8E76-51E5CE589E3C}" destId="{E6B854CB-8BEC-482F-96C9-38D996E903FC}" srcOrd="1" destOrd="0" presId="urn:microsoft.com/office/officeart/2018/2/layout/IconVerticalSolidList"/>
    <dgm:cxn modelId="{410FB855-29F6-4314-855B-823128F20097}" type="presParOf" srcId="{38AF5EE5-FE5E-41E3-8E76-51E5CE589E3C}" destId="{A34302D1-B278-4148-9333-D918D5503C73}" srcOrd="2" destOrd="0" presId="urn:microsoft.com/office/officeart/2018/2/layout/IconVerticalSolidList"/>
    <dgm:cxn modelId="{8A255ABC-B5D8-4E4B-97A2-8032E6F83BA2}" type="presParOf" srcId="{A34302D1-B278-4148-9333-D918D5503C73}" destId="{4068D1A9-E788-4A4C-9A00-B0740A283DC0}" srcOrd="0" destOrd="0" presId="urn:microsoft.com/office/officeart/2018/2/layout/IconVerticalSolidList"/>
    <dgm:cxn modelId="{F1CD790D-2647-4982-880D-027E8814B31B}" type="presParOf" srcId="{A34302D1-B278-4148-9333-D918D5503C73}" destId="{770B4D50-7018-4F1C-B804-FD9AFC9929BA}" srcOrd="1" destOrd="0" presId="urn:microsoft.com/office/officeart/2018/2/layout/IconVerticalSolidList"/>
    <dgm:cxn modelId="{9120F2A6-521F-4858-8358-466788565AA3}" type="presParOf" srcId="{A34302D1-B278-4148-9333-D918D5503C73}" destId="{134D03EB-884A-485D-B135-0465456A5356}" srcOrd="2" destOrd="0" presId="urn:microsoft.com/office/officeart/2018/2/layout/IconVerticalSolidList"/>
    <dgm:cxn modelId="{2149F3B9-1BD1-42A3-9D1F-EE34D1454911}" type="presParOf" srcId="{A34302D1-B278-4148-9333-D918D5503C73}" destId="{60B04A8A-CA66-4900-8E95-F292C93AF4D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C9E6A24-45DD-4A64-936E-1A8D5961EC9A}"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F6B4B812-EDFE-4ACD-B96B-29F8C5B36702}">
      <dgm:prSet custT="1"/>
      <dgm:spPr/>
      <dgm:t>
        <a:bodyPr/>
        <a:lstStyle/>
        <a:p>
          <a:pPr algn="l"/>
          <a:r>
            <a:rPr lang="en-US" sz="2400" dirty="0"/>
            <a:t>Progress on the CSAVR Strategic Priorities is because of you!  CSAVR and VR Agencies working together with RSA made it happen</a:t>
          </a:r>
        </a:p>
      </dgm:t>
      <dgm:extLst>
        <a:ext uri="{E40237B7-FDA0-4F09-8148-C483321AD2D9}">
          <dgm14:cNvPr xmlns:dgm14="http://schemas.microsoft.com/office/drawing/2010/diagram" id="0" name="" descr="Text: The work that has happened on the CSAVR Strategic Priories is because of you!  CSAVR and VR Agencies working together with RSA to make progress.&#10;Everyone in this room has a role in strengthening and improving the public VR Program&#10;There is so much that can be done to get our message out- if we all contribute; we can fill the space &#10;"/>
        </a:ext>
      </dgm:extLst>
    </dgm:pt>
    <dgm:pt modelId="{02192B6A-A9AA-4698-8ED0-21C3B90481E1}" type="parTrans" cxnId="{2A9AE197-9C33-47B0-9F0C-7AE37C32E9E0}">
      <dgm:prSet/>
      <dgm:spPr/>
      <dgm:t>
        <a:bodyPr/>
        <a:lstStyle/>
        <a:p>
          <a:endParaRPr lang="en-US"/>
        </a:p>
      </dgm:t>
    </dgm:pt>
    <dgm:pt modelId="{647730C0-59C7-44B1-B48B-9D10AFBFF6D3}" type="sibTrans" cxnId="{2A9AE197-9C33-47B0-9F0C-7AE37C32E9E0}">
      <dgm:prSet/>
      <dgm:spPr/>
      <dgm:t>
        <a:bodyPr/>
        <a:lstStyle/>
        <a:p>
          <a:endParaRPr lang="en-US"/>
        </a:p>
      </dgm:t>
    </dgm:pt>
    <dgm:pt modelId="{454F4C45-0F93-4770-9BBB-BD7BF3C4A829}">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64770" tIns="64770" rIns="64770" bIns="64770" numCol="1" spcCol="1270" anchor="ctr" anchorCtr="0"/>
        <a:lstStyle/>
        <a:p>
          <a:pPr algn="l"/>
          <a:r>
            <a:rPr lang="en-US" sz="2400" kern="1200" dirty="0">
              <a:solidFill>
                <a:prstClr val="black">
                  <a:hueOff val="0"/>
                  <a:satOff val="0"/>
                  <a:lumOff val="0"/>
                  <a:alphaOff val="0"/>
                </a:prstClr>
              </a:solidFill>
              <a:latin typeface="Calibri" panose="020F0502020204030204"/>
              <a:ea typeface="+mn-ea"/>
              <a:cs typeface="+mn-cs"/>
            </a:rPr>
            <a:t>Everyone</a:t>
          </a:r>
          <a:r>
            <a:rPr lang="en-US" sz="2400" kern="1200" dirty="0"/>
            <a:t> in this room has a role in strengthening and improving the public VR Program</a:t>
          </a:r>
        </a:p>
      </dgm:t>
      <dgm:extLst>
        <a:ext uri="{E40237B7-FDA0-4F09-8148-C483321AD2D9}">
          <dgm14:cNvPr xmlns:dgm14="http://schemas.microsoft.com/office/drawing/2010/diagram" id="0" name="" descr="Text: The work that has happened on the CSAVR Strategic Priories is because of you!  CSAVR and VR Agencies working together with RSA to make progress.&#10;Everyone in this room has a role in strengthening and improving the public VR Program&#10;There is so much that can be done to get our message out- if we all contribute; we can fill the space &#10;"/>
        </a:ext>
      </dgm:extLst>
    </dgm:pt>
    <dgm:pt modelId="{AA549FD8-37F1-4197-BC96-E421B117E2D8}" type="parTrans" cxnId="{244A20BB-551A-4AF7-B219-85EA83465562}">
      <dgm:prSet/>
      <dgm:spPr/>
      <dgm:t>
        <a:bodyPr/>
        <a:lstStyle/>
        <a:p>
          <a:endParaRPr lang="en-US"/>
        </a:p>
      </dgm:t>
    </dgm:pt>
    <dgm:pt modelId="{7206A708-F7CC-40D3-9279-A6E19C2CECEA}" type="sibTrans" cxnId="{244A20BB-551A-4AF7-B219-85EA83465562}">
      <dgm:prSet/>
      <dgm:spPr/>
      <dgm:t>
        <a:bodyPr/>
        <a:lstStyle/>
        <a:p>
          <a:endParaRPr lang="en-US"/>
        </a:p>
      </dgm:t>
    </dgm:pt>
    <dgm:pt modelId="{0CF4459B-566E-44DE-A86D-44B20487C081}">
      <dgm:prSet custT="1"/>
      <dgm:spPr/>
      <dgm:t>
        <a:bodyPr/>
        <a:lstStyle/>
        <a:p>
          <a:pPr algn="l"/>
          <a:r>
            <a:rPr lang="en-US" sz="2400" dirty="0"/>
            <a:t>There is so much that can be done to get our message out- if we all contribute; we can fill the space </a:t>
          </a:r>
        </a:p>
      </dgm:t>
      <dgm:extLst>
        <a:ext uri="{E40237B7-FDA0-4F09-8148-C483321AD2D9}">
          <dgm14:cNvPr xmlns:dgm14="http://schemas.microsoft.com/office/drawing/2010/diagram" id="0" name="" descr="Text: The work that has happened on the CSAVR Strategic Priories is because of you!  CSAVR and VR Agencies working together with RSA to make progress.&#10;Everyone in this room has a role in strengthening and improving the public VR Program&#10;There is so much that can be done to get our message out- if we all contribute; we can fill the space &#10;"/>
        </a:ext>
      </dgm:extLst>
    </dgm:pt>
    <dgm:pt modelId="{845D1B1A-B8B9-4D2F-8980-9E1E0E3A37CA}" type="parTrans" cxnId="{99629E82-EF50-4D52-93CE-A911C9B41FBF}">
      <dgm:prSet/>
      <dgm:spPr/>
      <dgm:t>
        <a:bodyPr/>
        <a:lstStyle/>
        <a:p>
          <a:endParaRPr lang="en-US"/>
        </a:p>
      </dgm:t>
    </dgm:pt>
    <dgm:pt modelId="{F7E2A7E0-B234-4346-8092-1116C0D9189B}" type="sibTrans" cxnId="{99629E82-EF50-4D52-93CE-A911C9B41FBF}">
      <dgm:prSet/>
      <dgm:spPr/>
      <dgm:t>
        <a:bodyPr/>
        <a:lstStyle/>
        <a:p>
          <a:endParaRPr lang="en-US"/>
        </a:p>
      </dgm:t>
    </dgm:pt>
    <dgm:pt modelId="{E556DAD2-A829-4E3C-AE69-E622174CFB8B}" type="pres">
      <dgm:prSet presAssocID="{2C9E6A24-45DD-4A64-936E-1A8D5961EC9A}" presName="hierChild1" presStyleCnt="0">
        <dgm:presLayoutVars>
          <dgm:chPref val="1"/>
          <dgm:dir/>
          <dgm:animOne val="branch"/>
          <dgm:animLvl val="lvl"/>
          <dgm:resizeHandles/>
        </dgm:presLayoutVars>
      </dgm:prSet>
      <dgm:spPr/>
    </dgm:pt>
    <dgm:pt modelId="{362CAA6E-EBC6-4B3B-A377-0CA2029822F8}" type="pres">
      <dgm:prSet presAssocID="{F6B4B812-EDFE-4ACD-B96B-29F8C5B36702}" presName="hierRoot1" presStyleCnt="0"/>
      <dgm:spPr/>
    </dgm:pt>
    <dgm:pt modelId="{43B6DA5C-88E7-43BB-93D6-A73380B15B1D}" type="pres">
      <dgm:prSet presAssocID="{F6B4B812-EDFE-4ACD-B96B-29F8C5B36702}" presName="composite" presStyleCnt="0"/>
      <dgm:spPr/>
    </dgm:pt>
    <dgm:pt modelId="{854048CC-D6C0-477F-B8A2-5A608BD054FC}" type="pres">
      <dgm:prSet presAssocID="{F6B4B812-EDFE-4ACD-B96B-29F8C5B36702}" presName="background" presStyleLbl="node0" presStyleIdx="0" presStyleCnt="3"/>
      <dgm:spPr>
        <a:prstGeom prst="flowChartDocument">
          <a:avLst/>
        </a:prstGeom>
      </dgm:spPr>
    </dgm:pt>
    <dgm:pt modelId="{C23CADC4-87F6-440A-AA0B-821EFF3B5CE0}" type="pres">
      <dgm:prSet presAssocID="{F6B4B812-EDFE-4ACD-B96B-29F8C5B36702}" presName="text" presStyleLbl="fgAcc0" presStyleIdx="0" presStyleCnt="3" custScaleY="183448">
        <dgm:presLayoutVars>
          <dgm:chPref val="3"/>
        </dgm:presLayoutVars>
      </dgm:prSet>
      <dgm:spPr>
        <a:prstGeom prst="flowChartDocument">
          <a:avLst/>
        </a:prstGeom>
      </dgm:spPr>
    </dgm:pt>
    <dgm:pt modelId="{535F78FC-B909-431E-BBF6-3F9702925414}" type="pres">
      <dgm:prSet presAssocID="{F6B4B812-EDFE-4ACD-B96B-29F8C5B36702}" presName="hierChild2" presStyleCnt="0"/>
      <dgm:spPr/>
    </dgm:pt>
    <dgm:pt modelId="{3BD827D9-473B-4F67-BB65-3058ED3E3463}" type="pres">
      <dgm:prSet presAssocID="{454F4C45-0F93-4770-9BBB-BD7BF3C4A829}" presName="hierRoot1" presStyleCnt="0"/>
      <dgm:spPr/>
    </dgm:pt>
    <dgm:pt modelId="{941C0847-11B4-4B1E-B916-30E5B218B1AA}" type="pres">
      <dgm:prSet presAssocID="{454F4C45-0F93-4770-9BBB-BD7BF3C4A829}" presName="composite" presStyleCnt="0"/>
      <dgm:spPr/>
    </dgm:pt>
    <dgm:pt modelId="{4E741974-EA24-4834-869D-CA9B7F7371B6}" type="pres">
      <dgm:prSet presAssocID="{454F4C45-0F93-4770-9BBB-BD7BF3C4A829}" presName="background" presStyleLbl="node0" presStyleIdx="1" presStyleCnt="3"/>
      <dgm:spPr>
        <a:prstGeom prst="flowChartDocument">
          <a:avLst/>
        </a:prstGeom>
      </dgm:spPr>
    </dgm:pt>
    <dgm:pt modelId="{FCBEF4E3-4947-490C-895A-903460C5CAEB}" type="pres">
      <dgm:prSet presAssocID="{454F4C45-0F93-4770-9BBB-BD7BF3C4A829}" presName="text" presStyleLbl="fgAcc0" presStyleIdx="1" presStyleCnt="3" custScaleY="185567">
        <dgm:presLayoutVars>
          <dgm:chPref val="3"/>
        </dgm:presLayoutVars>
      </dgm:prSet>
      <dgm:spPr>
        <a:xfrm>
          <a:off x="3943350" y="1842371"/>
          <a:ext cx="2957512" cy="1878020"/>
        </a:xfrm>
        <a:prstGeom prst="flowChartDocument">
          <a:avLst/>
        </a:prstGeom>
      </dgm:spPr>
    </dgm:pt>
    <dgm:pt modelId="{83C6C95D-8D0D-40E8-B904-83CD683FCDEA}" type="pres">
      <dgm:prSet presAssocID="{454F4C45-0F93-4770-9BBB-BD7BF3C4A829}" presName="hierChild2" presStyleCnt="0"/>
      <dgm:spPr/>
    </dgm:pt>
    <dgm:pt modelId="{25E2E6DA-497A-4C92-8B1A-76363D071B88}" type="pres">
      <dgm:prSet presAssocID="{0CF4459B-566E-44DE-A86D-44B20487C081}" presName="hierRoot1" presStyleCnt="0"/>
      <dgm:spPr/>
    </dgm:pt>
    <dgm:pt modelId="{98E30D52-E319-4065-AAF1-D0662024FB43}" type="pres">
      <dgm:prSet presAssocID="{0CF4459B-566E-44DE-A86D-44B20487C081}" presName="composite" presStyleCnt="0"/>
      <dgm:spPr/>
    </dgm:pt>
    <dgm:pt modelId="{8B5DA665-D42F-47B8-897D-647851595CCB}" type="pres">
      <dgm:prSet presAssocID="{0CF4459B-566E-44DE-A86D-44B20487C081}" presName="background" presStyleLbl="node0" presStyleIdx="2" presStyleCnt="3"/>
      <dgm:spPr>
        <a:prstGeom prst="flowChartDocument">
          <a:avLst/>
        </a:prstGeom>
      </dgm:spPr>
    </dgm:pt>
    <dgm:pt modelId="{8E83FF2E-6250-4B94-BB2A-AD7C51721067}" type="pres">
      <dgm:prSet presAssocID="{0CF4459B-566E-44DE-A86D-44B20487C081}" presName="text" presStyleLbl="fgAcc0" presStyleIdx="2" presStyleCnt="3" custScaleY="190693">
        <dgm:presLayoutVars>
          <dgm:chPref val="3"/>
        </dgm:presLayoutVars>
      </dgm:prSet>
      <dgm:spPr>
        <a:prstGeom prst="flowChartDocument">
          <a:avLst/>
        </a:prstGeom>
      </dgm:spPr>
    </dgm:pt>
    <dgm:pt modelId="{3CC6F69C-C37B-4ED6-B14D-1DC8C1EBFAC2}" type="pres">
      <dgm:prSet presAssocID="{0CF4459B-566E-44DE-A86D-44B20487C081}" presName="hierChild2" presStyleCnt="0"/>
      <dgm:spPr/>
    </dgm:pt>
  </dgm:ptLst>
  <dgm:cxnLst>
    <dgm:cxn modelId="{9A3E5A6B-FD1A-4CC1-B7C0-936A8D8D0D10}" type="presOf" srcId="{454F4C45-0F93-4770-9BBB-BD7BF3C4A829}" destId="{FCBEF4E3-4947-490C-895A-903460C5CAEB}" srcOrd="0" destOrd="0" presId="urn:microsoft.com/office/officeart/2005/8/layout/hierarchy1"/>
    <dgm:cxn modelId="{E3393957-EEDB-4DA4-9092-D2CDAE4B8177}" type="presOf" srcId="{0CF4459B-566E-44DE-A86D-44B20487C081}" destId="{8E83FF2E-6250-4B94-BB2A-AD7C51721067}" srcOrd="0" destOrd="0" presId="urn:microsoft.com/office/officeart/2005/8/layout/hierarchy1"/>
    <dgm:cxn modelId="{99629E82-EF50-4D52-93CE-A911C9B41FBF}" srcId="{2C9E6A24-45DD-4A64-936E-1A8D5961EC9A}" destId="{0CF4459B-566E-44DE-A86D-44B20487C081}" srcOrd="2" destOrd="0" parTransId="{845D1B1A-B8B9-4D2F-8980-9E1E0E3A37CA}" sibTransId="{F7E2A7E0-B234-4346-8092-1116C0D9189B}"/>
    <dgm:cxn modelId="{2A9AE197-9C33-47B0-9F0C-7AE37C32E9E0}" srcId="{2C9E6A24-45DD-4A64-936E-1A8D5961EC9A}" destId="{F6B4B812-EDFE-4ACD-B96B-29F8C5B36702}" srcOrd="0" destOrd="0" parTransId="{02192B6A-A9AA-4698-8ED0-21C3B90481E1}" sibTransId="{647730C0-59C7-44B1-B48B-9D10AFBFF6D3}"/>
    <dgm:cxn modelId="{244A20BB-551A-4AF7-B219-85EA83465562}" srcId="{2C9E6A24-45DD-4A64-936E-1A8D5961EC9A}" destId="{454F4C45-0F93-4770-9BBB-BD7BF3C4A829}" srcOrd="1" destOrd="0" parTransId="{AA549FD8-37F1-4197-BC96-E421B117E2D8}" sibTransId="{7206A708-F7CC-40D3-9279-A6E19C2CECEA}"/>
    <dgm:cxn modelId="{866839D6-63FA-4484-AC7B-7BB512BADA23}" type="presOf" srcId="{F6B4B812-EDFE-4ACD-B96B-29F8C5B36702}" destId="{C23CADC4-87F6-440A-AA0B-821EFF3B5CE0}" srcOrd="0" destOrd="0" presId="urn:microsoft.com/office/officeart/2005/8/layout/hierarchy1"/>
    <dgm:cxn modelId="{E36495E3-13C2-4404-8300-2594F2C0F9C1}" type="presOf" srcId="{2C9E6A24-45DD-4A64-936E-1A8D5961EC9A}" destId="{E556DAD2-A829-4E3C-AE69-E622174CFB8B}" srcOrd="0" destOrd="0" presId="urn:microsoft.com/office/officeart/2005/8/layout/hierarchy1"/>
    <dgm:cxn modelId="{0257BA97-1539-4444-B251-70DFF7BA3323}" type="presParOf" srcId="{E556DAD2-A829-4E3C-AE69-E622174CFB8B}" destId="{362CAA6E-EBC6-4B3B-A377-0CA2029822F8}" srcOrd="0" destOrd="0" presId="urn:microsoft.com/office/officeart/2005/8/layout/hierarchy1"/>
    <dgm:cxn modelId="{95E586EA-AAA6-4158-B952-53A8AB313B2D}" type="presParOf" srcId="{362CAA6E-EBC6-4B3B-A377-0CA2029822F8}" destId="{43B6DA5C-88E7-43BB-93D6-A73380B15B1D}" srcOrd="0" destOrd="0" presId="urn:microsoft.com/office/officeart/2005/8/layout/hierarchy1"/>
    <dgm:cxn modelId="{F32BB8F3-8FDD-4728-8496-8F628F21FF64}" type="presParOf" srcId="{43B6DA5C-88E7-43BB-93D6-A73380B15B1D}" destId="{854048CC-D6C0-477F-B8A2-5A608BD054FC}" srcOrd="0" destOrd="0" presId="urn:microsoft.com/office/officeart/2005/8/layout/hierarchy1"/>
    <dgm:cxn modelId="{F21F01C3-99ED-4605-BC20-9E6A65ED9279}" type="presParOf" srcId="{43B6DA5C-88E7-43BB-93D6-A73380B15B1D}" destId="{C23CADC4-87F6-440A-AA0B-821EFF3B5CE0}" srcOrd="1" destOrd="0" presId="urn:microsoft.com/office/officeart/2005/8/layout/hierarchy1"/>
    <dgm:cxn modelId="{FE3B3A30-92E3-4191-94F7-A1403EA56B01}" type="presParOf" srcId="{362CAA6E-EBC6-4B3B-A377-0CA2029822F8}" destId="{535F78FC-B909-431E-BBF6-3F9702925414}" srcOrd="1" destOrd="0" presId="urn:microsoft.com/office/officeart/2005/8/layout/hierarchy1"/>
    <dgm:cxn modelId="{CA1AF9B7-2EDF-46C3-8763-03C795CA2DFF}" type="presParOf" srcId="{E556DAD2-A829-4E3C-AE69-E622174CFB8B}" destId="{3BD827D9-473B-4F67-BB65-3058ED3E3463}" srcOrd="1" destOrd="0" presId="urn:microsoft.com/office/officeart/2005/8/layout/hierarchy1"/>
    <dgm:cxn modelId="{06B18EE6-BCE4-4B62-8219-CDFA0B838A7C}" type="presParOf" srcId="{3BD827D9-473B-4F67-BB65-3058ED3E3463}" destId="{941C0847-11B4-4B1E-B916-30E5B218B1AA}" srcOrd="0" destOrd="0" presId="urn:microsoft.com/office/officeart/2005/8/layout/hierarchy1"/>
    <dgm:cxn modelId="{4FB92C12-514D-43F9-AFBC-D78FAE1C2318}" type="presParOf" srcId="{941C0847-11B4-4B1E-B916-30E5B218B1AA}" destId="{4E741974-EA24-4834-869D-CA9B7F7371B6}" srcOrd="0" destOrd="0" presId="urn:microsoft.com/office/officeart/2005/8/layout/hierarchy1"/>
    <dgm:cxn modelId="{5FC7C243-8058-4886-A141-EC05BF7171B3}" type="presParOf" srcId="{941C0847-11B4-4B1E-B916-30E5B218B1AA}" destId="{FCBEF4E3-4947-490C-895A-903460C5CAEB}" srcOrd="1" destOrd="0" presId="urn:microsoft.com/office/officeart/2005/8/layout/hierarchy1"/>
    <dgm:cxn modelId="{0C72A962-4F06-44E7-AB6D-F6460D73A251}" type="presParOf" srcId="{3BD827D9-473B-4F67-BB65-3058ED3E3463}" destId="{83C6C95D-8D0D-40E8-B904-83CD683FCDEA}" srcOrd="1" destOrd="0" presId="urn:microsoft.com/office/officeart/2005/8/layout/hierarchy1"/>
    <dgm:cxn modelId="{27E071FE-86F2-400B-A6AA-669E3B30419E}" type="presParOf" srcId="{E556DAD2-A829-4E3C-AE69-E622174CFB8B}" destId="{25E2E6DA-497A-4C92-8B1A-76363D071B88}" srcOrd="2" destOrd="0" presId="urn:microsoft.com/office/officeart/2005/8/layout/hierarchy1"/>
    <dgm:cxn modelId="{1091CE04-9FB5-4AE4-831D-9AD5150D54F6}" type="presParOf" srcId="{25E2E6DA-497A-4C92-8B1A-76363D071B88}" destId="{98E30D52-E319-4065-AAF1-D0662024FB43}" srcOrd="0" destOrd="0" presId="urn:microsoft.com/office/officeart/2005/8/layout/hierarchy1"/>
    <dgm:cxn modelId="{427F8D31-F8F6-4B85-96EA-3B2822342CE5}" type="presParOf" srcId="{98E30D52-E319-4065-AAF1-D0662024FB43}" destId="{8B5DA665-D42F-47B8-897D-647851595CCB}" srcOrd="0" destOrd="0" presId="urn:microsoft.com/office/officeart/2005/8/layout/hierarchy1"/>
    <dgm:cxn modelId="{E39BFBE3-7555-45A0-A53B-4A99CEDDD56C}" type="presParOf" srcId="{98E30D52-E319-4065-AAF1-D0662024FB43}" destId="{8E83FF2E-6250-4B94-BB2A-AD7C51721067}" srcOrd="1" destOrd="0" presId="urn:microsoft.com/office/officeart/2005/8/layout/hierarchy1"/>
    <dgm:cxn modelId="{94CA8AC2-0F7E-4307-AD69-FB0FFE30AD37}" type="presParOf" srcId="{25E2E6DA-497A-4C92-8B1A-76363D071B88}" destId="{3CC6F69C-C37B-4ED6-B14D-1DC8C1EBFAC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BDFF5-7C80-4D5B-A9FF-FBE00D252793}">
      <dsp:nvSpPr>
        <dsp:cNvPr id="0" name=""/>
        <dsp:cNvSpPr/>
      </dsp:nvSpPr>
      <dsp:spPr>
        <a:xfrm>
          <a:off x="181" y="-4"/>
          <a:ext cx="2195456" cy="370346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862" tIns="0" rIns="216862" bIns="330200" numCol="1" spcCol="1270" anchor="t" anchorCtr="0">
          <a:noAutofit/>
        </a:bodyPr>
        <a:lstStyle/>
        <a:p>
          <a:pPr marL="0" lvl="0" indent="0" algn="l" defTabSz="711200">
            <a:lnSpc>
              <a:spcPct val="110000"/>
            </a:lnSpc>
            <a:spcBef>
              <a:spcPct val="0"/>
            </a:spcBef>
            <a:spcAft>
              <a:spcPts val="800"/>
            </a:spcAft>
            <a:buNone/>
          </a:pPr>
          <a:r>
            <a:rPr lang="en-US" sz="1600" kern="1200" dirty="0"/>
            <a:t>Communicate as often as possible that VR services are making a difference. </a:t>
          </a:r>
        </a:p>
      </dsp:txBody>
      <dsp:txXfrm>
        <a:off x="181" y="1481381"/>
        <a:ext cx="2195456" cy="2222077"/>
      </dsp:txXfrm>
    </dsp:sp>
    <dsp:sp modelId="{D2F1C14D-273C-4762-BF10-CE80C1A36A70}">
      <dsp:nvSpPr>
        <dsp:cNvPr id="0" name=""/>
        <dsp:cNvSpPr/>
      </dsp:nvSpPr>
      <dsp:spPr>
        <a:xfrm>
          <a:off x="181" y="332352"/>
          <a:ext cx="2195456" cy="105381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16862" tIns="165100" rIns="216862" bIns="165100" numCol="1" spcCol="1270" anchor="ctr" anchorCtr="0">
          <a:noAutofit/>
        </a:bodyPr>
        <a:lstStyle/>
        <a:p>
          <a:pPr marL="0" lvl="0" indent="0" algn="l" defTabSz="1066800">
            <a:lnSpc>
              <a:spcPct val="90000"/>
            </a:lnSpc>
            <a:spcBef>
              <a:spcPct val="0"/>
            </a:spcBef>
            <a:spcAft>
              <a:spcPct val="35000"/>
            </a:spcAft>
            <a:buNone/>
          </a:pPr>
          <a:r>
            <a:rPr lang="en-US" sz="2400" kern="1200" dirty="0"/>
            <a:t>Communicate</a:t>
          </a:r>
        </a:p>
      </dsp:txBody>
      <dsp:txXfrm>
        <a:off x="181" y="332352"/>
        <a:ext cx="2195456" cy="1053819"/>
      </dsp:txXfrm>
    </dsp:sp>
    <dsp:sp modelId="{CA31C594-739F-4509-B8BF-8FC2800542F8}">
      <dsp:nvSpPr>
        <dsp:cNvPr id="0" name=""/>
        <dsp:cNvSpPr/>
      </dsp:nvSpPr>
      <dsp:spPr>
        <a:xfrm>
          <a:off x="2380891" y="-4"/>
          <a:ext cx="2195456" cy="370346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862" tIns="0" rIns="216862" bIns="330200" numCol="1" spcCol="1270" anchor="t" anchorCtr="0">
          <a:noAutofit/>
        </a:bodyPr>
        <a:lstStyle/>
        <a:p>
          <a:pPr marL="0" lvl="0" indent="0" algn="l" defTabSz="711200">
            <a:lnSpc>
              <a:spcPct val="90000"/>
            </a:lnSpc>
            <a:spcBef>
              <a:spcPct val="0"/>
            </a:spcBef>
            <a:spcAft>
              <a:spcPct val="35000"/>
            </a:spcAft>
            <a:buNone/>
          </a:pPr>
          <a:r>
            <a:rPr lang="en-US" sz="1600" kern="1200" dirty="0"/>
            <a:t>Focus on building, strengthening, and improving relationships with the people and organizations that decide the future of VR.</a:t>
          </a:r>
        </a:p>
      </dsp:txBody>
      <dsp:txXfrm>
        <a:off x="2380891" y="1481381"/>
        <a:ext cx="2195456" cy="2222077"/>
      </dsp:txXfrm>
    </dsp:sp>
    <dsp:sp modelId="{949A7A71-5541-4D5D-9F54-EBC3A3A809F4}">
      <dsp:nvSpPr>
        <dsp:cNvPr id="0" name=""/>
        <dsp:cNvSpPr/>
      </dsp:nvSpPr>
      <dsp:spPr>
        <a:xfrm>
          <a:off x="2371275" y="332352"/>
          <a:ext cx="2195456" cy="105381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16862" tIns="165100" rIns="216862" bIns="165100" numCol="1" spcCol="1270" anchor="ctr" anchorCtr="0">
          <a:noAutofit/>
        </a:bodyPr>
        <a:lstStyle/>
        <a:p>
          <a:pPr marL="0" lvl="0" indent="0" algn="l" defTabSz="1066800">
            <a:lnSpc>
              <a:spcPct val="90000"/>
            </a:lnSpc>
            <a:spcBef>
              <a:spcPct val="0"/>
            </a:spcBef>
            <a:spcAft>
              <a:spcPct val="35000"/>
            </a:spcAft>
            <a:buNone/>
          </a:pPr>
          <a:r>
            <a:rPr lang="en-US" sz="2400" kern="1200" dirty="0"/>
            <a:t>Focus</a:t>
          </a:r>
        </a:p>
      </dsp:txBody>
      <dsp:txXfrm>
        <a:off x="2371275" y="332352"/>
        <a:ext cx="2195456" cy="1053819"/>
      </dsp:txXfrm>
    </dsp:sp>
    <dsp:sp modelId="{9AA1EDDE-1A12-4534-8A18-323799F95177}">
      <dsp:nvSpPr>
        <dsp:cNvPr id="0" name=""/>
        <dsp:cNvSpPr/>
      </dsp:nvSpPr>
      <dsp:spPr>
        <a:xfrm>
          <a:off x="4655999" y="-4"/>
          <a:ext cx="2195456" cy="370346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862" tIns="0" rIns="216862" bIns="330200" numCol="1" spcCol="1270" anchor="t" anchorCtr="0">
          <a:noAutofit/>
        </a:bodyPr>
        <a:lstStyle/>
        <a:p>
          <a:pPr marL="0" lvl="0" indent="0" algn="l" defTabSz="711200">
            <a:lnSpc>
              <a:spcPct val="90000"/>
            </a:lnSpc>
            <a:spcBef>
              <a:spcPct val="0"/>
            </a:spcBef>
            <a:spcAft>
              <a:spcPct val="35000"/>
            </a:spcAft>
            <a:buNone/>
          </a:pPr>
          <a:r>
            <a:rPr lang="en-US" sz="1600" kern="1200" dirty="0"/>
            <a:t>Take advantage of opportunities of meeting the workforce needs with creativity and responsiveness.</a:t>
          </a:r>
        </a:p>
      </dsp:txBody>
      <dsp:txXfrm>
        <a:off x="4655999" y="1481381"/>
        <a:ext cx="2195456" cy="2222077"/>
      </dsp:txXfrm>
    </dsp:sp>
    <dsp:sp modelId="{3A05B399-83E2-48D4-AA43-1F0EA4B05195}">
      <dsp:nvSpPr>
        <dsp:cNvPr id="0" name=""/>
        <dsp:cNvSpPr/>
      </dsp:nvSpPr>
      <dsp:spPr>
        <a:xfrm>
          <a:off x="4674923" y="361216"/>
          <a:ext cx="2195456" cy="105381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16862" tIns="165100" rIns="216862" bIns="165100" numCol="1" spcCol="1270" anchor="ctr" anchorCtr="0">
          <a:noAutofit/>
        </a:bodyPr>
        <a:lstStyle/>
        <a:p>
          <a:pPr marL="0" lvl="0" indent="0" algn="l" defTabSz="1066800">
            <a:lnSpc>
              <a:spcPct val="90000"/>
            </a:lnSpc>
            <a:spcBef>
              <a:spcPct val="0"/>
            </a:spcBef>
            <a:spcAft>
              <a:spcPct val="35000"/>
            </a:spcAft>
            <a:buNone/>
          </a:pPr>
          <a:r>
            <a:rPr lang="en-US" sz="2400" kern="1200" dirty="0"/>
            <a:t>Opportunity</a:t>
          </a:r>
        </a:p>
      </dsp:txBody>
      <dsp:txXfrm>
        <a:off x="4674923" y="361216"/>
        <a:ext cx="2195456" cy="1053819"/>
      </dsp:txXfrm>
    </dsp:sp>
    <dsp:sp modelId="{34C41378-659A-4963-8038-7E18E7DE280E}">
      <dsp:nvSpPr>
        <dsp:cNvPr id="0" name=""/>
        <dsp:cNvSpPr/>
      </dsp:nvSpPr>
      <dsp:spPr>
        <a:xfrm>
          <a:off x="7027092" y="-4"/>
          <a:ext cx="2195456" cy="370346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862" tIns="0" rIns="216862" bIns="330200" numCol="1" spcCol="1270" anchor="t" anchorCtr="0">
          <a:noAutofit/>
        </a:bodyPr>
        <a:lstStyle/>
        <a:p>
          <a:pPr marL="0" lvl="0" indent="0" algn="l" defTabSz="711200">
            <a:lnSpc>
              <a:spcPct val="90000"/>
            </a:lnSpc>
            <a:spcBef>
              <a:spcPct val="0"/>
            </a:spcBef>
            <a:spcAft>
              <a:spcPct val="35000"/>
            </a:spcAft>
            <a:buNone/>
          </a:pPr>
          <a:r>
            <a:rPr lang="en-US" sz="1600" kern="1200" dirty="0"/>
            <a:t>Target communications to high priority audiences such as policy makers, federal partners, employers, people with disabilities, and disability advocates</a:t>
          </a:r>
        </a:p>
      </dsp:txBody>
      <dsp:txXfrm>
        <a:off x="7027092" y="1481381"/>
        <a:ext cx="2195456" cy="2222077"/>
      </dsp:txXfrm>
    </dsp:sp>
    <dsp:sp modelId="{375EA2B0-73A1-4163-879B-7C0A72A2A409}">
      <dsp:nvSpPr>
        <dsp:cNvPr id="0" name=""/>
        <dsp:cNvSpPr/>
      </dsp:nvSpPr>
      <dsp:spPr>
        <a:xfrm>
          <a:off x="7113461" y="332352"/>
          <a:ext cx="2195456" cy="105381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16862" tIns="165100" rIns="216862" bIns="165100" numCol="1" spcCol="1270" anchor="ctr" anchorCtr="0">
          <a:noAutofit/>
        </a:bodyPr>
        <a:lstStyle/>
        <a:p>
          <a:pPr marL="0" lvl="0" indent="0" algn="l" defTabSz="1066800">
            <a:lnSpc>
              <a:spcPct val="90000"/>
            </a:lnSpc>
            <a:spcBef>
              <a:spcPct val="0"/>
            </a:spcBef>
            <a:spcAft>
              <a:spcPct val="35000"/>
            </a:spcAft>
            <a:buNone/>
          </a:pPr>
          <a:r>
            <a:rPr lang="en-US" sz="2400" kern="1200" dirty="0"/>
            <a:t>Target</a:t>
          </a:r>
        </a:p>
      </dsp:txBody>
      <dsp:txXfrm>
        <a:off x="7113461" y="332352"/>
        <a:ext cx="2195456" cy="10538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BDFF5-7C80-4D5B-A9FF-FBE00D252793}">
      <dsp:nvSpPr>
        <dsp:cNvPr id="0" name=""/>
        <dsp:cNvSpPr/>
      </dsp:nvSpPr>
      <dsp:spPr>
        <a:xfrm>
          <a:off x="58458" y="0"/>
          <a:ext cx="2945457" cy="310894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946" tIns="0" rIns="290946" bIns="330200" numCol="1" spcCol="1270" anchor="t" anchorCtr="0">
          <a:noAutofit/>
        </a:bodyPr>
        <a:lstStyle/>
        <a:p>
          <a:pPr marL="0" lvl="0" indent="0" algn="l" defTabSz="800100">
            <a:lnSpc>
              <a:spcPct val="90000"/>
            </a:lnSpc>
            <a:spcBef>
              <a:spcPct val="0"/>
            </a:spcBef>
            <a:spcAft>
              <a:spcPct val="35000"/>
            </a:spcAft>
            <a:buNone/>
          </a:pPr>
          <a:r>
            <a:rPr lang="en-US" sz="1800" b="1" kern="1200" dirty="0"/>
            <a:t>Talk directly with key audiences </a:t>
          </a:r>
          <a:r>
            <a:rPr lang="en-US" sz="1800" kern="1200" dirty="0"/>
            <a:t>to amplify the work of VR in your state </a:t>
          </a:r>
        </a:p>
      </dsp:txBody>
      <dsp:txXfrm>
        <a:off x="58458" y="1243579"/>
        <a:ext cx="2945457" cy="1865369"/>
      </dsp:txXfrm>
    </dsp:sp>
    <dsp:sp modelId="{D2F1C14D-273C-4762-BF10-CE80C1A36A70}">
      <dsp:nvSpPr>
        <dsp:cNvPr id="0" name=""/>
        <dsp:cNvSpPr/>
      </dsp:nvSpPr>
      <dsp:spPr>
        <a:xfrm>
          <a:off x="727" y="89537"/>
          <a:ext cx="2945457" cy="138684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90946" tIns="165100" rIns="290946" bIns="165100" numCol="1" spcCol="1270" anchor="ctr" anchorCtr="0">
          <a:noAutofit/>
        </a:bodyPr>
        <a:lstStyle/>
        <a:p>
          <a:pPr marL="0" lvl="0" indent="0" algn="l" defTabSz="2933700">
            <a:lnSpc>
              <a:spcPct val="90000"/>
            </a:lnSpc>
            <a:spcBef>
              <a:spcPct val="0"/>
            </a:spcBef>
            <a:spcAft>
              <a:spcPct val="35000"/>
            </a:spcAft>
            <a:buNone/>
          </a:pPr>
          <a:endParaRPr lang="en-US" sz="6600" kern="1200"/>
        </a:p>
      </dsp:txBody>
      <dsp:txXfrm>
        <a:off x="727" y="89537"/>
        <a:ext cx="2945457" cy="1386840"/>
      </dsp:txXfrm>
    </dsp:sp>
    <dsp:sp modelId="{CA31C594-739F-4509-B8BF-8FC2800542F8}">
      <dsp:nvSpPr>
        <dsp:cNvPr id="0" name=""/>
        <dsp:cNvSpPr/>
      </dsp:nvSpPr>
      <dsp:spPr>
        <a:xfrm>
          <a:off x="3210686" y="0"/>
          <a:ext cx="2945457" cy="310894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946" tIns="0" rIns="290946" bIns="330200" numCol="1" spcCol="1270" anchor="t" anchorCtr="0">
          <a:noAutofit/>
        </a:bodyPr>
        <a:lstStyle/>
        <a:p>
          <a:pPr marL="0" lvl="0" indent="0" algn="l" defTabSz="800100">
            <a:lnSpc>
              <a:spcPct val="90000"/>
            </a:lnSpc>
            <a:spcBef>
              <a:spcPct val="0"/>
            </a:spcBef>
            <a:spcAft>
              <a:spcPct val="35000"/>
            </a:spcAft>
            <a:buNone/>
          </a:pPr>
          <a:r>
            <a:rPr lang="en-US" sz="1800" b="1" kern="1200" dirty="0"/>
            <a:t>Increase awareness </a:t>
          </a:r>
          <a:r>
            <a:rPr lang="en-US" sz="1800" kern="1200" dirty="0"/>
            <a:t>of how the VR system works in your state through a combination of success stories and data</a:t>
          </a:r>
        </a:p>
      </dsp:txBody>
      <dsp:txXfrm>
        <a:off x="3210686" y="1243579"/>
        <a:ext cx="2945457" cy="1865369"/>
      </dsp:txXfrm>
    </dsp:sp>
    <dsp:sp modelId="{949A7A71-5541-4D5D-9F54-EBC3A3A809F4}">
      <dsp:nvSpPr>
        <dsp:cNvPr id="0" name=""/>
        <dsp:cNvSpPr/>
      </dsp:nvSpPr>
      <dsp:spPr>
        <a:xfrm>
          <a:off x="3181821" y="89537"/>
          <a:ext cx="2945457" cy="138684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90946" tIns="165100" rIns="290946" bIns="165100" numCol="1" spcCol="1270" anchor="ctr" anchorCtr="0">
          <a:noAutofit/>
        </a:bodyPr>
        <a:lstStyle/>
        <a:p>
          <a:pPr marL="0" lvl="0" indent="0" algn="l" defTabSz="2933700">
            <a:lnSpc>
              <a:spcPct val="90000"/>
            </a:lnSpc>
            <a:spcBef>
              <a:spcPct val="0"/>
            </a:spcBef>
            <a:spcAft>
              <a:spcPct val="35000"/>
            </a:spcAft>
            <a:buNone/>
          </a:pPr>
          <a:endParaRPr lang="en-US" sz="6600" kern="1200"/>
        </a:p>
      </dsp:txBody>
      <dsp:txXfrm>
        <a:off x="3181821" y="89537"/>
        <a:ext cx="2945457" cy="1386840"/>
      </dsp:txXfrm>
    </dsp:sp>
    <dsp:sp modelId="{9AA1EDDE-1A12-4534-8A18-323799F95177}">
      <dsp:nvSpPr>
        <dsp:cNvPr id="0" name=""/>
        <dsp:cNvSpPr/>
      </dsp:nvSpPr>
      <dsp:spPr>
        <a:xfrm>
          <a:off x="6275906" y="0"/>
          <a:ext cx="2945457" cy="310894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946" tIns="0" rIns="290946" bIns="330200" numCol="1" spcCol="1270" anchor="t" anchorCtr="0">
          <a:noAutofit/>
        </a:bodyPr>
        <a:lstStyle/>
        <a:p>
          <a:pPr marL="0" lvl="0" indent="0" algn="l" defTabSz="800100">
            <a:lnSpc>
              <a:spcPct val="90000"/>
            </a:lnSpc>
            <a:spcBef>
              <a:spcPct val="0"/>
            </a:spcBef>
            <a:spcAft>
              <a:spcPct val="35000"/>
            </a:spcAft>
            <a:buNone/>
          </a:pPr>
          <a:r>
            <a:rPr lang="en-US" sz="1800" b="1" kern="1200" dirty="0"/>
            <a:t>Create a social media presence </a:t>
          </a:r>
          <a:r>
            <a:rPr lang="en-US" sz="1800" kern="1200" dirty="0"/>
            <a:t>that is connected to the broader VR community</a:t>
          </a:r>
        </a:p>
      </dsp:txBody>
      <dsp:txXfrm>
        <a:off x="6275906" y="1243579"/>
        <a:ext cx="2945457" cy="1865369"/>
      </dsp:txXfrm>
    </dsp:sp>
    <dsp:sp modelId="{3A05B399-83E2-48D4-AA43-1F0EA4B05195}">
      <dsp:nvSpPr>
        <dsp:cNvPr id="0" name=""/>
        <dsp:cNvSpPr/>
      </dsp:nvSpPr>
      <dsp:spPr>
        <a:xfrm>
          <a:off x="6362915" y="89537"/>
          <a:ext cx="2945457" cy="138684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90946" tIns="165100" rIns="290946" bIns="165100" numCol="1" spcCol="1270" anchor="ctr" anchorCtr="0">
          <a:noAutofit/>
        </a:bodyPr>
        <a:lstStyle/>
        <a:p>
          <a:pPr marL="0" lvl="0" indent="0" algn="l" defTabSz="2933700">
            <a:lnSpc>
              <a:spcPct val="90000"/>
            </a:lnSpc>
            <a:spcBef>
              <a:spcPct val="0"/>
            </a:spcBef>
            <a:spcAft>
              <a:spcPct val="35000"/>
            </a:spcAft>
            <a:buNone/>
          </a:pPr>
          <a:endParaRPr lang="en-US" sz="6600" kern="1200"/>
        </a:p>
      </dsp:txBody>
      <dsp:txXfrm>
        <a:off x="6362915" y="89537"/>
        <a:ext cx="2945457" cy="13868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6E11A9-1960-45CA-965D-3FFB51276835}">
      <dsp:nvSpPr>
        <dsp:cNvPr id="0" name=""/>
        <dsp:cNvSpPr/>
      </dsp:nvSpPr>
      <dsp:spPr>
        <a:xfrm>
          <a:off x="0" y="1954"/>
          <a:ext cx="6245265" cy="12374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606E65-9176-4FB5-B162-F1A0B847E0A0}">
      <dsp:nvSpPr>
        <dsp:cNvPr id="0" name=""/>
        <dsp:cNvSpPr/>
      </dsp:nvSpPr>
      <dsp:spPr>
        <a:xfrm>
          <a:off x="290892" y="163459"/>
          <a:ext cx="847427" cy="914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F18241-6EDA-453D-BBA9-EC671012F09C}">
      <dsp:nvSpPr>
        <dsp:cNvPr id="0" name=""/>
        <dsp:cNvSpPr/>
      </dsp:nvSpPr>
      <dsp:spPr>
        <a:xfrm>
          <a:off x="1429211" y="1954"/>
          <a:ext cx="4762267" cy="1335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309" tIns="141309" rIns="141309" bIns="141309" numCol="1" spcCol="1270" anchor="ctr" anchorCtr="0">
          <a:noAutofit/>
        </a:bodyPr>
        <a:lstStyle/>
        <a:p>
          <a:pPr marL="0" lvl="0" indent="0" algn="l" defTabSz="1066800">
            <a:lnSpc>
              <a:spcPct val="100000"/>
            </a:lnSpc>
            <a:spcBef>
              <a:spcPct val="0"/>
            </a:spcBef>
            <a:spcAft>
              <a:spcPct val="35000"/>
            </a:spcAft>
            <a:buNone/>
          </a:pPr>
          <a:r>
            <a:rPr lang="en-US" sz="2400" kern="1200" dirty="0"/>
            <a:t>Key stakeholders shared there is a sense of urgency.</a:t>
          </a:r>
        </a:p>
      </dsp:txBody>
      <dsp:txXfrm>
        <a:off x="1429211" y="1954"/>
        <a:ext cx="4762267" cy="1335206"/>
      </dsp:txXfrm>
    </dsp:sp>
    <dsp:sp modelId="{ADE3B211-D688-4CFB-A555-FED4EF1949A8}">
      <dsp:nvSpPr>
        <dsp:cNvPr id="0" name=""/>
        <dsp:cNvSpPr/>
      </dsp:nvSpPr>
      <dsp:spPr>
        <a:xfrm>
          <a:off x="0" y="1660846"/>
          <a:ext cx="6245265" cy="12374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191371-B9BB-40E1-916D-4FD311943505}">
      <dsp:nvSpPr>
        <dsp:cNvPr id="0" name=""/>
        <dsp:cNvSpPr/>
      </dsp:nvSpPr>
      <dsp:spPr>
        <a:xfrm>
          <a:off x="257404" y="1855839"/>
          <a:ext cx="914402" cy="8474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3100DC-34EA-4628-B0D7-53A7E4811AF0}">
      <dsp:nvSpPr>
        <dsp:cNvPr id="0" name=""/>
        <dsp:cNvSpPr/>
      </dsp:nvSpPr>
      <dsp:spPr>
        <a:xfrm>
          <a:off x="1429211" y="1660846"/>
          <a:ext cx="4762267" cy="1335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309" tIns="141309" rIns="141309" bIns="141309" numCol="1" spcCol="1270" anchor="ctr" anchorCtr="0">
          <a:noAutofit/>
        </a:bodyPr>
        <a:lstStyle/>
        <a:p>
          <a:pPr marL="0" lvl="0" indent="0" algn="l" defTabSz="1066800">
            <a:lnSpc>
              <a:spcPct val="100000"/>
            </a:lnSpc>
            <a:spcBef>
              <a:spcPct val="0"/>
            </a:spcBef>
            <a:spcAft>
              <a:spcPct val="35000"/>
            </a:spcAft>
            <a:buNone/>
          </a:pPr>
          <a:r>
            <a:rPr lang="en-US" sz="2400" kern="1200" dirty="0"/>
            <a:t>We need to come together to communicate locally and nationally. </a:t>
          </a:r>
        </a:p>
      </dsp:txBody>
      <dsp:txXfrm>
        <a:off x="1429211" y="1660846"/>
        <a:ext cx="4762267" cy="1335206"/>
      </dsp:txXfrm>
    </dsp:sp>
    <dsp:sp modelId="{FE06BC99-B44D-4301-A08B-14BC4FB464F6}">
      <dsp:nvSpPr>
        <dsp:cNvPr id="0" name=""/>
        <dsp:cNvSpPr/>
      </dsp:nvSpPr>
      <dsp:spPr>
        <a:xfrm>
          <a:off x="0" y="3319738"/>
          <a:ext cx="6245265" cy="12374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3090C0-63AC-48F1-8382-C8E653FFE1F5}">
      <dsp:nvSpPr>
        <dsp:cNvPr id="0" name=""/>
        <dsp:cNvSpPr/>
      </dsp:nvSpPr>
      <dsp:spPr>
        <a:xfrm>
          <a:off x="257404" y="3514731"/>
          <a:ext cx="914402" cy="8474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11F17E-4ECE-4D9A-BDD1-1F55D05696B3}">
      <dsp:nvSpPr>
        <dsp:cNvPr id="0" name=""/>
        <dsp:cNvSpPr/>
      </dsp:nvSpPr>
      <dsp:spPr>
        <a:xfrm>
          <a:off x="1429211" y="3319738"/>
          <a:ext cx="4762267" cy="1335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309" tIns="141309" rIns="141309" bIns="141309" numCol="1" spcCol="1270" anchor="ctr" anchorCtr="0">
          <a:noAutofit/>
        </a:bodyPr>
        <a:lstStyle/>
        <a:p>
          <a:pPr marL="0" lvl="0" indent="0" algn="l" defTabSz="1111250">
            <a:lnSpc>
              <a:spcPct val="100000"/>
            </a:lnSpc>
            <a:spcBef>
              <a:spcPct val="0"/>
            </a:spcBef>
            <a:spcAft>
              <a:spcPct val="35000"/>
            </a:spcAft>
            <a:buNone/>
          </a:pPr>
          <a:r>
            <a:rPr lang="en-US" sz="2500" kern="1200" dirty="0"/>
            <a:t>This is a call for action for all of us.</a:t>
          </a:r>
        </a:p>
      </dsp:txBody>
      <dsp:txXfrm>
        <a:off x="1429211" y="3319738"/>
        <a:ext cx="4762267" cy="13352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7B9D80-4B75-4D7F-8D87-558ACC1A0F58}">
      <dsp:nvSpPr>
        <dsp:cNvPr id="0" name=""/>
        <dsp:cNvSpPr/>
      </dsp:nvSpPr>
      <dsp:spPr>
        <a:xfrm>
          <a:off x="0" y="2215"/>
          <a:ext cx="6651253" cy="1123017"/>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sp>
    <dsp:sp modelId="{337B594A-F0FC-4076-839B-E5218848698D}">
      <dsp:nvSpPr>
        <dsp:cNvPr id="0" name=""/>
        <dsp:cNvSpPr/>
      </dsp:nvSpPr>
      <dsp:spPr>
        <a:xfrm>
          <a:off x="191341" y="106523"/>
          <a:ext cx="914401" cy="9144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BBC91D-B8D4-4DD4-BD09-6A92C5C17C47}">
      <dsp:nvSpPr>
        <dsp:cNvPr id="0" name=""/>
        <dsp:cNvSpPr/>
      </dsp:nvSpPr>
      <dsp:spPr>
        <a:xfrm>
          <a:off x="1297085" y="2215"/>
          <a:ext cx="5354167" cy="1123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853" tIns="118853" rIns="118853" bIns="118853" numCol="1" spcCol="1270" anchor="ctr" anchorCtr="0">
          <a:noAutofit/>
        </a:bodyPr>
        <a:lstStyle/>
        <a:p>
          <a:pPr marL="0" lvl="0" indent="0" algn="l" defTabSz="933450">
            <a:lnSpc>
              <a:spcPct val="100000"/>
            </a:lnSpc>
            <a:spcBef>
              <a:spcPct val="0"/>
            </a:spcBef>
            <a:spcAft>
              <a:spcPct val="35000"/>
            </a:spcAft>
            <a:buNone/>
          </a:pPr>
          <a:r>
            <a:rPr lang="en-US" sz="2100" kern="1200" dirty="0"/>
            <a:t>When in doubt, ask RSA- You may be surprised of the answer you receive!</a:t>
          </a:r>
        </a:p>
      </dsp:txBody>
      <dsp:txXfrm>
        <a:off x="1297085" y="2215"/>
        <a:ext cx="5354167" cy="1123017"/>
      </dsp:txXfrm>
    </dsp:sp>
    <dsp:sp modelId="{752FEC04-619E-4DD9-AD28-1C094E5F0055}">
      <dsp:nvSpPr>
        <dsp:cNvPr id="0" name=""/>
        <dsp:cNvSpPr/>
      </dsp:nvSpPr>
      <dsp:spPr>
        <a:xfrm>
          <a:off x="0" y="1377114"/>
          <a:ext cx="6651253" cy="1123017"/>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sp>
    <dsp:sp modelId="{646470A8-477C-4614-9AF1-4595A4CEC067}">
      <dsp:nvSpPr>
        <dsp:cNvPr id="0" name=""/>
        <dsp:cNvSpPr/>
      </dsp:nvSpPr>
      <dsp:spPr>
        <a:xfrm>
          <a:off x="191341" y="1510295"/>
          <a:ext cx="914401" cy="9144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322D7F-B485-41C0-A9B7-132CF9E7D6D5}">
      <dsp:nvSpPr>
        <dsp:cNvPr id="0" name=""/>
        <dsp:cNvSpPr/>
      </dsp:nvSpPr>
      <dsp:spPr>
        <a:xfrm>
          <a:off x="1297085" y="1405987"/>
          <a:ext cx="5354167" cy="1123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853" tIns="118853" rIns="118853" bIns="118853" numCol="1" spcCol="1270" anchor="ctr" anchorCtr="0">
          <a:noAutofit/>
        </a:bodyPr>
        <a:lstStyle/>
        <a:p>
          <a:pPr marL="0" lvl="0" indent="0" algn="l" defTabSz="933450">
            <a:lnSpc>
              <a:spcPct val="100000"/>
            </a:lnSpc>
            <a:spcBef>
              <a:spcPct val="0"/>
            </a:spcBef>
            <a:spcAft>
              <a:spcPct val="35000"/>
            </a:spcAft>
            <a:buNone/>
          </a:pPr>
          <a:r>
            <a:rPr lang="en-US" sz="2100" kern="1200" dirty="0"/>
            <a:t>SO- WE ASKED RSA…….</a:t>
          </a:r>
        </a:p>
      </dsp:txBody>
      <dsp:txXfrm>
        <a:off x="1297085" y="1405987"/>
        <a:ext cx="5354167" cy="1123017"/>
      </dsp:txXfrm>
    </dsp:sp>
    <dsp:sp modelId="{366AFA10-7E4C-4437-BD19-B317BF6FE3F5}">
      <dsp:nvSpPr>
        <dsp:cNvPr id="0" name=""/>
        <dsp:cNvSpPr/>
      </dsp:nvSpPr>
      <dsp:spPr>
        <a:xfrm>
          <a:off x="0" y="2809759"/>
          <a:ext cx="6651253" cy="1123017"/>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sp>
    <dsp:sp modelId="{33B47BE3-6323-40E3-8204-9DAF75257486}">
      <dsp:nvSpPr>
        <dsp:cNvPr id="0" name=""/>
        <dsp:cNvSpPr/>
      </dsp:nvSpPr>
      <dsp:spPr>
        <a:xfrm>
          <a:off x="191341" y="2914066"/>
          <a:ext cx="914401" cy="9144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81E3C2-0C72-476A-B21C-373D9AC3498A}">
      <dsp:nvSpPr>
        <dsp:cNvPr id="0" name=""/>
        <dsp:cNvSpPr/>
      </dsp:nvSpPr>
      <dsp:spPr>
        <a:xfrm>
          <a:off x="1297085" y="2809759"/>
          <a:ext cx="5354167" cy="1123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853" tIns="118853" rIns="118853" bIns="118853" numCol="1" spcCol="1270" anchor="ctr" anchorCtr="0">
          <a:noAutofit/>
        </a:bodyPr>
        <a:lstStyle/>
        <a:p>
          <a:pPr marL="0" lvl="0" indent="0" algn="l" defTabSz="933450">
            <a:lnSpc>
              <a:spcPct val="100000"/>
            </a:lnSpc>
            <a:spcBef>
              <a:spcPct val="0"/>
            </a:spcBef>
            <a:spcAft>
              <a:spcPct val="35000"/>
            </a:spcAft>
            <a:buNone/>
          </a:pPr>
          <a:r>
            <a:rPr lang="en-US" sz="2100" kern="1200" dirty="0"/>
            <a:t>There is a lot that we can do with VR Funds!  </a:t>
          </a:r>
        </a:p>
      </dsp:txBody>
      <dsp:txXfrm>
        <a:off x="1297085" y="2809759"/>
        <a:ext cx="5354167" cy="1123017"/>
      </dsp:txXfrm>
    </dsp:sp>
    <dsp:sp modelId="{62B5EE4E-1739-4F6F-ACB5-0C5FB6CF0891}">
      <dsp:nvSpPr>
        <dsp:cNvPr id="0" name=""/>
        <dsp:cNvSpPr/>
      </dsp:nvSpPr>
      <dsp:spPr>
        <a:xfrm>
          <a:off x="0" y="4213530"/>
          <a:ext cx="6651253" cy="1123017"/>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sp>
    <dsp:sp modelId="{BD3D71E3-F69F-4C30-9AD3-B0C911A02C75}">
      <dsp:nvSpPr>
        <dsp:cNvPr id="0" name=""/>
        <dsp:cNvSpPr/>
      </dsp:nvSpPr>
      <dsp:spPr>
        <a:xfrm>
          <a:off x="191341" y="4317838"/>
          <a:ext cx="914401" cy="9144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F21C22-4FF5-46B7-98D8-95B483043C95}">
      <dsp:nvSpPr>
        <dsp:cNvPr id="0" name=""/>
        <dsp:cNvSpPr/>
      </dsp:nvSpPr>
      <dsp:spPr>
        <a:xfrm>
          <a:off x="1297085" y="4213530"/>
          <a:ext cx="5354167" cy="1123017"/>
        </a:xfrm>
        <a:prstGeom prst="rect">
          <a:avLst/>
        </a:prstGeom>
        <a:solidFill>
          <a:schemeClr val="bg1">
            <a:lumMod val="95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18853" tIns="118853" rIns="118853" bIns="118853" numCol="1" spcCol="1270" anchor="ctr" anchorCtr="0">
          <a:noAutofit/>
        </a:bodyPr>
        <a:lstStyle/>
        <a:p>
          <a:pPr marL="0" lvl="0" indent="0" algn="l" defTabSz="933450">
            <a:lnSpc>
              <a:spcPct val="100000"/>
            </a:lnSpc>
            <a:spcBef>
              <a:spcPct val="0"/>
            </a:spcBef>
            <a:spcAft>
              <a:spcPct val="35000"/>
            </a:spcAft>
            <a:buNone/>
          </a:pPr>
          <a:r>
            <a:rPr lang="en-US" sz="2100" kern="1200" dirty="0"/>
            <a:t>Assuming that it is appropriately cost allocated proportionate to the VR Program benefit:</a:t>
          </a:r>
        </a:p>
      </dsp:txBody>
      <dsp:txXfrm>
        <a:off x="1297085" y="4213530"/>
        <a:ext cx="5354167" cy="11230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648AE1-FF70-4A3B-BE06-2690332A5347}">
      <dsp:nvSpPr>
        <dsp:cNvPr id="0" name=""/>
        <dsp:cNvSpPr/>
      </dsp:nvSpPr>
      <dsp:spPr>
        <a:xfrm>
          <a:off x="0" y="682"/>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A6CEC23-0C5D-4486-A238-2F1564ED0C81}">
      <dsp:nvSpPr>
        <dsp:cNvPr id="0" name=""/>
        <dsp:cNvSpPr/>
      </dsp:nvSpPr>
      <dsp:spPr>
        <a:xfrm>
          <a:off x="373377" y="296044"/>
          <a:ext cx="1097279" cy="10058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B80BB34-3DBF-4E08-B877-D0BD24D3CA3F}">
      <dsp:nvSpPr>
        <dsp:cNvPr id="0" name=""/>
        <dsp:cNvSpPr/>
      </dsp:nvSpPr>
      <dsp:spPr>
        <a:xfrm>
          <a:off x="1844034" y="682"/>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933450">
            <a:lnSpc>
              <a:spcPct val="100000"/>
            </a:lnSpc>
            <a:spcBef>
              <a:spcPct val="0"/>
            </a:spcBef>
            <a:spcAft>
              <a:spcPct val="35000"/>
            </a:spcAft>
            <a:buNone/>
          </a:pPr>
          <a:r>
            <a:rPr lang="en-US" sz="2100" kern="1200" dirty="0"/>
            <a:t>A communications position dedicated to the VR program</a:t>
          </a:r>
        </a:p>
      </dsp:txBody>
      <dsp:txXfrm>
        <a:off x="1844034" y="682"/>
        <a:ext cx="4401230" cy="1596566"/>
      </dsp:txXfrm>
    </dsp:sp>
    <dsp:sp modelId="{40BB91C1-7894-4844-8382-9C8F8FF603DC}">
      <dsp:nvSpPr>
        <dsp:cNvPr id="0" name=""/>
        <dsp:cNvSpPr/>
      </dsp:nvSpPr>
      <dsp:spPr>
        <a:xfrm>
          <a:off x="0" y="1996390"/>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538A821-2DF7-467A-B741-BC23B49D3C17}">
      <dsp:nvSpPr>
        <dsp:cNvPr id="0" name=""/>
        <dsp:cNvSpPr/>
      </dsp:nvSpPr>
      <dsp:spPr>
        <a:xfrm>
          <a:off x="419096" y="2291752"/>
          <a:ext cx="1005841" cy="10058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B244A37-3608-4550-BA2C-55F2D0C87849}">
      <dsp:nvSpPr>
        <dsp:cNvPr id="0" name=""/>
        <dsp:cNvSpPr/>
      </dsp:nvSpPr>
      <dsp:spPr>
        <a:xfrm>
          <a:off x="1844034" y="1996390"/>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933450">
            <a:lnSpc>
              <a:spcPct val="100000"/>
            </a:lnSpc>
            <a:spcBef>
              <a:spcPct val="0"/>
            </a:spcBef>
            <a:spcAft>
              <a:spcPct val="35000"/>
            </a:spcAft>
            <a:buNone/>
          </a:pPr>
          <a:r>
            <a:rPr lang="en-US" sz="2100" kern="1200" dirty="0"/>
            <a:t>Outreach material development and distribution- both written/printed and video/social media.</a:t>
          </a:r>
        </a:p>
      </dsp:txBody>
      <dsp:txXfrm>
        <a:off x="1844034" y="1996390"/>
        <a:ext cx="4401230" cy="1596566"/>
      </dsp:txXfrm>
    </dsp:sp>
    <dsp:sp modelId="{A2DC8E8B-F4A3-4246-B43C-2B1BB75922B8}">
      <dsp:nvSpPr>
        <dsp:cNvPr id="0" name=""/>
        <dsp:cNvSpPr/>
      </dsp:nvSpPr>
      <dsp:spPr>
        <a:xfrm>
          <a:off x="0" y="3992098"/>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7F55EFD-D3B4-4649-8827-EC6C010468CA}">
      <dsp:nvSpPr>
        <dsp:cNvPr id="0" name=""/>
        <dsp:cNvSpPr/>
      </dsp:nvSpPr>
      <dsp:spPr>
        <a:xfrm>
          <a:off x="419096" y="4287460"/>
          <a:ext cx="1005841" cy="10058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E2081B2-4F3D-460B-B107-623987ACA7DD}">
      <dsp:nvSpPr>
        <dsp:cNvPr id="0" name=""/>
        <dsp:cNvSpPr/>
      </dsp:nvSpPr>
      <dsp:spPr>
        <a:xfrm>
          <a:off x="1844034" y="3992098"/>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933450">
            <a:lnSpc>
              <a:spcPct val="100000"/>
            </a:lnSpc>
            <a:spcBef>
              <a:spcPct val="0"/>
            </a:spcBef>
            <a:spcAft>
              <a:spcPct val="35000"/>
            </a:spcAft>
            <a:buNone/>
          </a:pPr>
          <a:r>
            <a:rPr lang="en-US" sz="2100" kern="1200" dirty="0"/>
            <a:t>Success stories/testimonials from job seeker/business customers – gathering, publishing, distributing.</a:t>
          </a:r>
        </a:p>
      </dsp:txBody>
      <dsp:txXfrm>
        <a:off x="1844034" y="3992098"/>
        <a:ext cx="4401230" cy="15965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648AE1-FF70-4A3B-BE06-2690332A5347}">
      <dsp:nvSpPr>
        <dsp:cNvPr id="0" name=""/>
        <dsp:cNvSpPr/>
      </dsp:nvSpPr>
      <dsp:spPr>
        <a:xfrm>
          <a:off x="0" y="682"/>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A6CEC23-0C5D-4486-A238-2F1564ED0C81}">
      <dsp:nvSpPr>
        <dsp:cNvPr id="0" name=""/>
        <dsp:cNvSpPr/>
      </dsp:nvSpPr>
      <dsp:spPr>
        <a:xfrm>
          <a:off x="373377" y="296044"/>
          <a:ext cx="1097279" cy="100584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5000" b="-5000"/>
          </a:stretch>
        </a:blipFill>
        <a:ln>
          <a:noFill/>
        </a:ln>
        <a:effectLst/>
      </dsp:spPr>
      <dsp:style>
        <a:lnRef idx="0">
          <a:scrgbClr r="0" g="0" b="0"/>
        </a:lnRef>
        <a:fillRef idx="3">
          <a:scrgbClr r="0" g="0" b="0"/>
        </a:fillRef>
        <a:effectRef idx="2">
          <a:scrgbClr r="0" g="0" b="0"/>
        </a:effectRef>
        <a:fontRef idx="minor">
          <a:schemeClr val="lt1"/>
        </a:fontRef>
      </dsp:style>
    </dsp:sp>
    <dsp:sp modelId="{CB80BB34-3DBF-4E08-B877-D0BD24D3CA3F}">
      <dsp:nvSpPr>
        <dsp:cNvPr id="0" name=""/>
        <dsp:cNvSpPr/>
      </dsp:nvSpPr>
      <dsp:spPr>
        <a:xfrm>
          <a:off x="1844034" y="682"/>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844550">
            <a:lnSpc>
              <a:spcPct val="100000"/>
            </a:lnSpc>
            <a:spcBef>
              <a:spcPct val="0"/>
            </a:spcBef>
            <a:spcAft>
              <a:spcPct val="35000"/>
            </a:spcAft>
            <a:buNone/>
          </a:pPr>
          <a:r>
            <a:rPr lang="en-US" sz="1900" b="1" kern="1200" dirty="0"/>
            <a:t>Outreach activities </a:t>
          </a:r>
          <a:r>
            <a:rPr lang="en-US" sz="1900" kern="1200" dirty="0"/>
            <a:t>for potential service providers/CRPs.</a:t>
          </a:r>
        </a:p>
      </dsp:txBody>
      <dsp:txXfrm>
        <a:off x="1844034" y="682"/>
        <a:ext cx="4401230" cy="1596566"/>
      </dsp:txXfrm>
    </dsp:sp>
    <dsp:sp modelId="{77F34642-786F-45A0-8272-93F506323CB3}">
      <dsp:nvSpPr>
        <dsp:cNvPr id="0" name=""/>
        <dsp:cNvSpPr/>
      </dsp:nvSpPr>
      <dsp:spPr>
        <a:xfrm>
          <a:off x="0" y="1996390"/>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E8AE464-AEC9-4374-98FA-7D23601A06C3}">
      <dsp:nvSpPr>
        <dsp:cNvPr id="0" name=""/>
        <dsp:cNvSpPr/>
      </dsp:nvSpPr>
      <dsp:spPr>
        <a:xfrm>
          <a:off x="482961" y="2355617"/>
          <a:ext cx="878111" cy="87811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B8331C98-D871-4AF6-B97B-FA2CE4757A94}">
      <dsp:nvSpPr>
        <dsp:cNvPr id="0" name=""/>
        <dsp:cNvSpPr/>
      </dsp:nvSpPr>
      <dsp:spPr>
        <a:xfrm>
          <a:off x="1844034" y="1996390"/>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844550">
            <a:lnSpc>
              <a:spcPct val="100000"/>
            </a:lnSpc>
            <a:spcBef>
              <a:spcPct val="0"/>
            </a:spcBef>
            <a:spcAft>
              <a:spcPct val="35000"/>
            </a:spcAft>
            <a:buNone/>
          </a:pPr>
          <a:r>
            <a:rPr lang="en-US" sz="1900" b="1" kern="1200" dirty="0"/>
            <a:t>Media campaigns </a:t>
          </a:r>
          <a:r>
            <a:rPr lang="en-US" sz="1900" kern="1200" dirty="0"/>
            <a:t>(purchasing media time/TV, Radio, Google Ads, Facebook, etc.)</a:t>
          </a:r>
        </a:p>
      </dsp:txBody>
      <dsp:txXfrm>
        <a:off x="1844034" y="1996390"/>
        <a:ext cx="4401230" cy="1596566"/>
      </dsp:txXfrm>
    </dsp:sp>
    <dsp:sp modelId="{0E7BDFBD-265F-4308-A624-7B71B28E8A3D}">
      <dsp:nvSpPr>
        <dsp:cNvPr id="0" name=""/>
        <dsp:cNvSpPr/>
      </dsp:nvSpPr>
      <dsp:spPr>
        <a:xfrm>
          <a:off x="0" y="3992098"/>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FD5DDB5-76E5-4507-B2D3-EBA6FF7EBD9B}">
      <dsp:nvSpPr>
        <dsp:cNvPr id="0" name=""/>
        <dsp:cNvSpPr/>
      </dsp:nvSpPr>
      <dsp:spPr>
        <a:xfrm>
          <a:off x="482961" y="4351325"/>
          <a:ext cx="878111" cy="87811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1F39862-D883-42F9-8F07-878869239F8C}">
      <dsp:nvSpPr>
        <dsp:cNvPr id="0" name=""/>
        <dsp:cNvSpPr/>
      </dsp:nvSpPr>
      <dsp:spPr>
        <a:xfrm>
          <a:off x="1844034" y="3992098"/>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844550">
            <a:lnSpc>
              <a:spcPct val="100000"/>
            </a:lnSpc>
            <a:spcBef>
              <a:spcPct val="0"/>
            </a:spcBef>
            <a:spcAft>
              <a:spcPct val="35000"/>
            </a:spcAft>
            <a:buNone/>
          </a:pPr>
          <a:r>
            <a:rPr lang="en-US" sz="1900" b="1" kern="1200" dirty="0"/>
            <a:t>Purchasing outreach professional services- </a:t>
          </a:r>
          <a:r>
            <a:rPr lang="en-US" sz="1900" kern="1200" dirty="0"/>
            <a:t>development of a plan and professional services to implement on a contractual basis (not a VR staff person).</a:t>
          </a:r>
        </a:p>
      </dsp:txBody>
      <dsp:txXfrm>
        <a:off x="1844034" y="3992098"/>
        <a:ext cx="4401230" cy="159656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648AE1-FF70-4A3B-BE06-2690332A5347}">
      <dsp:nvSpPr>
        <dsp:cNvPr id="0" name=""/>
        <dsp:cNvSpPr/>
      </dsp:nvSpPr>
      <dsp:spPr>
        <a:xfrm>
          <a:off x="0" y="908268"/>
          <a:ext cx="6245265" cy="16768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A6CEC23-0C5D-4486-A238-2F1564ED0C81}">
      <dsp:nvSpPr>
        <dsp:cNvPr id="0" name=""/>
        <dsp:cNvSpPr/>
      </dsp:nvSpPr>
      <dsp:spPr>
        <a:xfrm>
          <a:off x="392142" y="1218475"/>
          <a:ext cx="1152424" cy="105639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5000" b="-5000"/>
          </a:stretch>
        </a:blipFill>
        <a:ln>
          <a:noFill/>
        </a:ln>
        <a:effectLst/>
      </dsp:spPr>
      <dsp:style>
        <a:lnRef idx="0">
          <a:scrgbClr r="0" g="0" b="0"/>
        </a:lnRef>
        <a:fillRef idx="3">
          <a:scrgbClr r="0" g="0" b="0"/>
        </a:fillRef>
        <a:effectRef idx="2">
          <a:scrgbClr r="0" g="0" b="0"/>
        </a:effectRef>
        <a:fontRef idx="minor">
          <a:schemeClr val="lt1"/>
        </a:fontRef>
      </dsp:style>
    </dsp:sp>
    <dsp:sp modelId="{CB80BB34-3DBF-4E08-B877-D0BD24D3CA3F}">
      <dsp:nvSpPr>
        <dsp:cNvPr id="0" name=""/>
        <dsp:cNvSpPr/>
      </dsp:nvSpPr>
      <dsp:spPr>
        <a:xfrm>
          <a:off x="1936708" y="908268"/>
          <a:ext cx="4308556" cy="1676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62" tIns="177462" rIns="177462" bIns="177462" numCol="1" spcCol="1270" anchor="ctr" anchorCtr="0">
          <a:noAutofit/>
        </a:bodyPr>
        <a:lstStyle/>
        <a:p>
          <a:pPr marL="0" lvl="0" indent="0" algn="l" defTabSz="977900">
            <a:lnSpc>
              <a:spcPct val="100000"/>
            </a:lnSpc>
            <a:spcBef>
              <a:spcPct val="0"/>
            </a:spcBef>
            <a:spcAft>
              <a:spcPct val="35000"/>
            </a:spcAft>
            <a:buNone/>
          </a:pPr>
          <a:r>
            <a:rPr lang="en-US" sz="2200" kern="1200" dirty="0"/>
            <a:t>Materials for agency to participate in outreach events/job fairs (signs, banners, tablecloths)</a:t>
          </a:r>
        </a:p>
      </dsp:txBody>
      <dsp:txXfrm>
        <a:off x="1936708" y="908268"/>
        <a:ext cx="4308556" cy="1676804"/>
      </dsp:txXfrm>
    </dsp:sp>
    <dsp:sp modelId="{4068D1A9-E788-4A4C-9A00-B0740A283DC0}">
      <dsp:nvSpPr>
        <dsp:cNvPr id="0" name=""/>
        <dsp:cNvSpPr/>
      </dsp:nvSpPr>
      <dsp:spPr>
        <a:xfrm>
          <a:off x="0" y="3004274"/>
          <a:ext cx="6245265" cy="16768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70B4D50-7018-4F1C-B804-FD9AFC9929BA}">
      <dsp:nvSpPr>
        <dsp:cNvPr id="0" name=""/>
        <dsp:cNvSpPr/>
      </dsp:nvSpPr>
      <dsp:spPr>
        <a:xfrm>
          <a:off x="507233" y="3381554"/>
          <a:ext cx="922242" cy="92224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0B04A8A-CA66-4900-8E95-F292C93AF4DA}">
      <dsp:nvSpPr>
        <dsp:cNvPr id="0" name=""/>
        <dsp:cNvSpPr/>
      </dsp:nvSpPr>
      <dsp:spPr>
        <a:xfrm>
          <a:off x="1936708" y="3004274"/>
          <a:ext cx="4308556" cy="1676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62" tIns="177462" rIns="177462" bIns="177462" numCol="1" spcCol="1270" anchor="ctr" anchorCtr="0">
          <a:noAutofit/>
        </a:bodyPr>
        <a:lstStyle/>
        <a:p>
          <a:pPr marL="0" lvl="0" indent="0" algn="l" defTabSz="977900">
            <a:lnSpc>
              <a:spcPct val="100000"/>
            </a:lnSpc>
            <a:spcBef>
              <a:spcPct val="0"/>
            </a:spcBef>
            <a:spcAft>
              <a:spcPct val="35000"/>
            </a:spcAft>
            <a:buNone/>
          </a:pPr>
          <a:r>
            <a:rPr lang="en-US" sz="2200" kern="1200" dirty="0"/>
            <a:t>Non-Lobbying related costs for joining or participating in a Chamber of Commerce.</a:t>
          </a:r>
        </a:p>
      </dsp:txBody>
      <dsp:txXfrm>
        <a:off x="1936708" y="3004274"/>
        <a:ext cx="4308556" cy="167680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4048CC-D6C0-477F-B8A2-5A608BD054FC}">
      <dsp:nvSpPr>
        <dsp:cNvPr id="0" name=""/>
        <dsp:cNvSpPr/>
      </dsp:nvSpPr>
      <dsp:spPr>
        <a:xfrm>
          <a:off x="0" y="678572"/>
          <a:ext cx="2957512" cy="3445190"/>
        </a:xfrm>
        <a:prstGeom prst="flowChartDocumen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3CADC4-87F6-440A-AA0B-821EFF3B5CE0}">
      <dsp:nvSpPr>
        <dsp:cNvPr id="0" name=""/>
        <dsp:cNvSpPr/>
      </dsp:nvSpPr>
      <dsp:spPr>
        <a:xfrm>
          <a:off x="328612" y="990754"/>
          <a:ext cx="2957512" cy="3445190"/>
        </a:xfrm>
        <a:prstGeom prst="flowChartDocumen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Progress on the CSAVR Strategic Priorities is because of you!  CSAVR and VR Agencies working together with RSA made it happen</a:t>
          </a:r>
        </a:p>
      </dsp:txBody>
      <dsp:txXfrm>
        <a:off x="328612" y="990754"/>
        <a:ext cx="2957512" cy="2762851"/>
      </dsp:txXfrm>
    </dsp:sp>
    <dsp:sp modelId="{4E741974-EA24-4834-869D-CA9B7F7371B6}">
      <dsp:nvSpPr>
        <dsp:cNvPr id="0" name=""/>
        <dsp:cNvSpPr/>
      </dsp:nvSpPr>
      <dsp:spPr>
        <a:xfrm>
          <a:off x="3614737" y="678572"/>
          <a:ext cx="2957512" cy="3484986"/>
        </a:xfrm>
        <a:prstGeom prst="flowChartDocumen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BEF4E3-4947-490C-895A-903460C5CAEB}">
      <dsp:nvSpPr>
        <dsp:cNvPr id="0" name=""/>
        <dsp:cNvSpPr/>
      </dsp:nvSpPr>
      <dsp:spPr>
        <a:xfrm>
          <a:off x="3943350" y="990754"/>
          <a:ext cx="2957512" cy="3484986"/>
        </a:xfrm>
        <a:prstGeom prst="flowChartDocumen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l" defTabSz="1066800">
            <a:lnSpc>
              <a:spcPct val="90000"/>
            </a:lnSpc>
            <a:spcBef>
              <a:spcPct val="0"/>
            </a:spcBef>
            <a:spcAft>
              <a:spcPct val="35000"/>
            </a:spcAft>
            <a:buNone/>
          </a:pPr>
          <a:r>
            <a:rPr lang="en-US" sz="2400" kern="1200" dirty="0">
              <a:solidFill>
                <a:prstClr val="black">
                  <a:hueOff val="0"/>
                  <a:satOff val="0"/>
                  <a:lumOff val="0"/>
                  <a:alphaOff val="0"/>
                </a:prstClr>
              </a:solidFill>
              <a:latin typeface="Calibri" panose="020F0502020204030204"/>
              <a:ea typeface="+mn-ea"/>
              <a:cs typeface="+mn-cs"/>
            </a:rPr>
            <a:t>Everyone</a:t>
          </a:r>
          <a:r>
            <a:rPr lang="en-US" sz="2400" kern="1200" dirty="0"/>
            <a:t> in this room has a role in strengthening and improving the public VR Program</a:t>
          </a:r>
        </a:p>
      </dsp:txBody>
      <dsp:txXfrm>
        <a:off x="3943350" y="990754"/>
        <a:ext cx="2957512" cy="2794765"/>
      </dsp:txXfrm>
    </dsp:sp>
    <dsp:sp modelId="{8B5DA665-D42F-47B8-897D-647851595CCB}">
      <dsp:nvSpPr>
        <dsp:cNvPr id="0" name=""/>
        <dsp:cNvSpPr/>
      </dsp:nvSpPr>
      <dsp:spPr>
        <a:xfrm>
          <a:off x="7229475" y="678572"/>
          <a:ext cx="2957512" cy="3581253"/>
        </a:xfrm>
        <a:prstGeom prst="flowChartDocumen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83FF2E-6250-4B94-BB2A-AD7C51721067}">
      <dsp:nvSpPr>
        <dsp:cNvPr id="0" name=""/>
        <dsp:cNvSpPr/>
      </dsp:nvSpPr>
      <dsp:spPr>
        <a:xfrm>
          <a:off x="7558087" y="990754"/>
          <a:ext cx="2957512" cy="3581253"/>
        </a:xfrm>
        <a:prstGeom prst="flowChartDocumen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There is so much that can be done to get our message out- if we all contribute; we can fill the space </a:t>
          </a:r>
        </a:p>
      </dsp:txBody>
      <dsp:txXfrm>
        <a:off x="7558087" y="990754"/>
        <a:ext cx="2957512" cy="2871966"/>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A365C4-4957-7341-927D-C3F19808F5F2}" type="datetimeFigureOut">
              <a:rPr lang="en-US" smtClean="0"/>
              <a:t>10/20/2024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A55933-D4CF-204F-BC8F-AEE9D46E5491}" type="slidenum">
              <a:rPr lang="en-US" smtClean="0"/>
              <a:t>‹#›</a:t>
            </a:fld>
            <a:endParaRPr lang="en-US"/>
          </a:p>
        </p:txBody>
      </p:sp>
    </p:spTree>
    <p:extLst>
      <p:ext uri="{BB962C8B-B14F-4D97-AF65-F5344CB8AC3E}">
        <p14:creationId xmlns:p14="http://schemas.microsoft.com/office/powerpoint/2010/main" val="1631405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A55933-D4CF-204F-BC8F-AEE9D46E5491}" type="slidenum">
              <a:rPr lang="en-US" smtClean="0"/>
              <a:t>1</a:t>
            </a:fld>
            <a:endParaRPr lang="en-US"/>
          </a:p>
        </p:txBody>
      </p:sp>
    </p:spTree>
    <p:extLst>
      <p:ext uri="{BB962C8B-B14F-4D97-AF65-F5344CB8AC3E}">
        <p14:creationId xmlns:p14="http://schemas.microsoft.com/office/powerpoint/2010/main" val="734098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A55933-D4CF-204F-BC8F-AEE9D46E5491}" type="slidenum">
              <a:rPr lang="en-US" smtClean="0"/>
              <a:t>15</a:t>
            </a:fld>
            <a:endParaRPr lang="en-US"/>
          </a:p>
        </p:txBody>
      </p:sp>
    </p:spTree>
    <p:extLst>
      <p:ext uri="{BB962C8B-B14F-4D97-AF65-F5344CB8AC3E}">
        <p14:creationId xmlns:p14="http://schemas.microsoft.com/office/powerpoint/2010/main" val="3801163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A55933-D4CF-204F-BC8F-AEE9D46E5491}" type="slidenum">
              <a:rPr lang="en-US" smtClean="0"/>
              <a:t>16</a:t>
            </a:fld>
            <a:endParaRPr lang="en-US"/>
          </a:p>
        </p:txBody>
      </p:sp>
    </p:spTree>
    <p:extLst>
      <p:ext uri="{BB962C8B-B14F-4D97-AF65-F5344CB8AC3E}">
        <p14:creationId xmlns:p14="http://schemas.microsoft.com/office/powerpoint/2010/main" val="1383498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A55933-D4CF-204F-BC8F-AEE9D46E5491}" type="slidenum">
              <a:rPr lang="en-US" smtClean="0"/>
              <a:t>17</a:t>
            </a:fld>
            <a:endParaRPr lang="en-US"/>
          </a:p>
        </p:txBody>
      </p:sp>
    </p:spTree>
    <p:extLst>
      <p:ext uri="{BB962C8B-B14F-4D97-AF65-F5344CB8AC3E}">
        <p14:creationId xmlns:p14="http://schemas.microsoft.com/office/powerpoint/2010/main" val="77664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A55933-D4CF-204F-BC8F-AEE9D46E5491}" type="slidenum">
              <a:rPr lang="en-US" smtClean="0"/>
              <a:t>18</a:t>
            </a:fld>
            <a:endParaRPr lang="en-US"/>
          </a:p>
        </p:txBody>
      </p:sp>
    </p:spTree>
    <p:extLst>
      <p:ext uri="{BB962C8B-B14F-4D97-AF65-F5344CB8AC3E}">
        <p14:creationId xmlns:p14="http://schemas.microsoft.com/office/powerpoint/2010/main" val="3067675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A55933-D4CF-204F-BC8F-AEE9D46E5491}" type="slidenum">
              <a:rPr lang="en-US" smtClean="0"/>
              <a:t>30</a:t>
            </a:fld>
            <a:endParaRPr lang="en-US"/>
          </a:p>
        </p:txBody>
      </p:sp>
    </p:spTree>
    <p:extLst>
      <p:ext uri="{BB962C8B-B14F-4D97-AF65-F5344CB8AC3E}">
        <p14:creationId xmlns:p14="http://schemas.microsoft.com/office/powerpoint/2010/main" val="2127410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1351D2-8DC7-4A8A-9887-06A33E0E3718}" type="slidenum">
              <a:rPr lang="en-US" smtClean="0"/>
              <a:t>2</a:t>
            </a:fld>
            <a:endParaRPr lang="en-US"/>
          </a:p>
        </p:txBody>
      </p:sp>
    </p:spTree>
    <p:extLst>
      <p:ext uri="{BB962C8B-B14F-4D97-AF65-F5344CB8AC3E}">
        <p14:creationId xmlns:p14="http://schemas.microsoft.com/office/powerpoint/2010/main" val="611363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A55933-D4CF-204F-BC8F-AEE9D46E5491}" type="slidenum">
              <a:rPr lang="en-US" smtClean="0"/>
              <a:t>3</a:t>
            </a:fld>
            <a:endParaRPr lang="en-US"/>
          </a:p>
        </p:txBody>
      </p:sp>
    </p:spTree>
    <p:extLst>
      <p:ext uri="{BB962C8B-B14F-4D97-AF65-F5344CB8AC3E}">
        <p14:creationId xmlns:p14="http://schemas.microsoft.com/office/powerpoint/2010/main" val="1472483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A55933-D4CF-204F-BC8F-AEE9D46E5491}" type="slidenum">
              <a:rPr lang="en-US" smtClean="0"/>
              <a:t>5</a:t>
            </a:fld>
            <a:endParaRPr lang="en-US"/>
          </a:p>
        </p:txBody>
      </p:sp>
    </p:spTree>
    <p:extLst>
      <p:ext uri="{BB962C8B-B14F-4D97-AF65-F5344CB8AC3E}">
        <p14:creationId xmlns:p14="http://schemas.microsoft.com/office/powerpoint/2010/main" val="1302590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1351D2-8DC7-4A8A-9887-06A33E0E3718}" type="slidenum">
              <a:rPr lang="en-US" smtClean="0"/>
              <a:t>6</a:t>
            </a:fld>
            <a:endParaRPr lang="en-US"/>
          </a:p>
        </p:txBody>
      </p:sp>
    </p:spTree>
    <p:extLst>
      <p:ext uri="{BB962C8B-B14F-4D97-AF65-F5344CB8AC3E}">
        <p14:creationId xmlns:p14="http://schemas.microsoft.com/office/powerpoint/2010/main" val="4019343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1351D2-8DC7-4A8A-9887-06A33E0E3718}" type="slidenum">
              <a:rPr lang="en-US" smtClean="0"/>
              <a:t>7</a:t>
            </a:fld>
            <a:endParaRPr lang="en-US"/>
          </a:p>
        </p:txBody>
      </p:sp>
    </p:spTree>
    <p:extLst>
      <p:ext uri="{BB962C8B-B14F-4D97-AF65-F5344CB8AC3E}">
        <p14:creationId xmlns:p14="http://schemas.microsoft.com/office/powerpoint/2010/main" val="3228610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1351D2-8DC7-4A8A-9887-06A33E0E3718}" type="slidenum">
              <a:rPr lang="en-US" smtClean="0"/>
              <a:t>8</a:t>
            </a:fld>
            <a:endParaRPr lang="en-US"/>
          </a:p>
        </p:txBody>
      </p:sp>
    </p:spTree>
    <p:extLst>
      <p:ext uri="{BB962C8B-B14F-4D97-AF65-F5344CB8AC3E}">
        <p14:creationId xmlns:p14="http://schemas.microsoft.com/office/powerpoint/2010/main" val="784047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1351D2-8DC7-4A8A-9887-06A33E0E3718}" type="slidenum">
              <a:rPr lang="en-US" smtClean="0"/>
              <a:t>9</a:t>
            </a:fld>
            <a:endParaRPr lang="en-US"/>
          </a:p>
        </p:txBody>
      </p:sp>
    </p:spTree>
    <p:extLst>
      <p:ext uri="{BB962C8B-B14F-4D97-AF65-F5344CB8AC3E}">
        <p14:creationId xmlns:p14="http://schemas.microsoft.com/office/powerpoint/2010/main" val="230118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1351D2-8DC7-4A8A-9887-06A33E0E3718}" type="slidenum">
              <a:rPr lang="en-US" smtClean="0"/>
              <a:t>10</a:t>
            </a:fld>
            <a:endParaRPr lang="en-US"/>
          </a:p>
        </p:txBody>
      </p:sp>
    </p:spTree>
    <p:extLst>
      <p:ext uri="{BB962C8B-B14F-4D97-AF65-F5344CB8AC3E}">
        <p14:creationId xmlns:p14="http://schemas.microsoft.com/office/powerpoint/2010/main" val="2239247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D6E228-2267-4DB7-8A4B-6A58677A225C}" type="datetimeFigureOut">
              <a:rPr lang="en-US" smtClean="0"/>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85614-BE4A-4EAD-9110-2CAF30CAE18A}" type="slidenum">
              <a:rPr lang="en-US" smtClean="0"/>
              <a:t>‹#›</a:t>
            </a:fld>
            <a:endParaRPr lang="en-US"/>
          </a:p>
        </p:txBody>
      </p:sp>
    </p:spTree>
    <p:extLst>
      <p:ext uri="{BB962C8B-B14F-4D97-AF65-F5344CB8AC3E}">
        <p14:creationId xmlns:p14="http://schemas.microsoft.com/office/powerpoint/2010/main" val="3804588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6E228-2267-4DB7-8A4B-6A58677A225C}" type="datetimeFigureOut">
              <a:rPr lang="en-US" smtClean="0"/>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85614-BE4A-4EAD-9110-2CAF30CAE18A}" type="slidenum">
              <a:rPr lang="en-US" smtClean="0"/>
              <a:t>‹#›</a:t>
            </a:fld>
            <a:endParaRPr lang="en-US"/>
          </a:p>
        </p:txBody>
      </p:sp>
    </p:spTree>
    <p:extLst>
      <p:ext uri="{BB962C8B-B14F-4D97-AF65-F5344CB8AC3E}">
        <p14:creationId xmlns:p14="http://schemas.microsoft.com/office/powerpoint/2010/main" val="2137081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6E228-2267-4DB7-8A4B-6A58677A225C}" type="datetimeFigureOut">
              <a:rPr lang="en-US" smtClean="0"/>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85614-BE4A-4EAD-9110-2CAF30CAE18A}" type="slidenum">
              <a:rPr lang="en-US" smtClean="0"/>
              <a:t>‹#›</a:t>
            </a:fld>
            <a:endParaRPr lang="en-US"/>
          </a:p>
        </p:txBody>
      </p:sp>
    </p:spTree>
    <p:extLst>
      <p:ext uri="{BB962C8B-B14F-4D97-AF65-F5344CB8AC3E}">
        <p14:creationId xmlns:p14="http://schemas.microsoft.com/office/powerpoint/2010/main" val="2895220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6E228-2267-4DB7-8A4B-6A58677A225C}" type="datetimeFigureOut">
              <a:rPr lang="en-US" smtClean="0"/>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85614-BE4A-4EAD-9110-2CAF30CAE18A}" type="slidenum">
              <a:rPr lang="en-US" smtClean="0"/>
              <a:t>‹#›</a:t>
            </a:fld>
            <a:endParaRPr lang="en-US"/>
          </a:p>
        </p:txBody>
      </p:sp>
    </p:spTree>
    <p:extLst>
      <p:ext uri="{BB962C8B-B14F-4D97-AF65-F5344CB8AC3E}">
        <p14:creationId xmlns:p14="http://schemas.microsoft.com/office/powerpoint/2010/main" val="2193015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D6E228-2267-4DB7-8A4B-6A58677A225C}" type="datetimeFigureOut">
              <a:rPr lang="en-US" smtClean="0"/>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85614-BE4A-4EAD-9110-2CAF30CAE18A}" type="slidenum">
              <a:rPr lang="en-US" smtClean="0"/>
              <a:t>‹#›</a:t>
            </a:fld>
            <a:endParaRPr lang="en-US"/>
          </a:p>
        </p:txBody>
      </p:sp>
    </p:spTree>
    <p:extLst>
      <p:ext uri="{BB962C8B-B14F-4D97-AF65-F5344CB8AC3E}">
        <p14:creationId xmlns:p14="http://schemas.microsoft.com/office/powerpoint/2010/main" val="2326851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D6E228-2267-4DB7-8A4B-6A58677A225C}" type="datetimeFigureOut">
              <a:rPr lang="en-US" smtClean="0"/>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D85614-BE4A-4EAD-9110-2CAF30CAE18A}" type="slidenum">
              <a:rPr lang="en-US" smtClean="0"/>
              <a:t>‹#›</a:t>
            </a:fld>
            <a:endParaRPr lang="en-US"/>
          </a:p>
        </p:txBody>
      </p:sp>
    </p:spTree>
    <p:extLst>
      <p:ext uri="{BB962C8B-B14F-4D97-AF65-F5344CB8AC3E}">
        <p14:creationId xmlns:p14="http://schemas.microsoft.com/office/powerpoint/2010/main" val="702102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D6E228-2267-4DB7-8A4B-6A58677A225C}" type="datetimeFigureOut">
              <a:rPr lang="en-US" smtClean="0"/>
              <a:t>10/20/2024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D85614-BE4A-4EAD-9110-2CAF30CAE18A}" type="slidenum">
              <a:rPr lang="en-US" smtClean="0"/>
              <a:t>‹#›</a:t>
            </a:fld>
            <a:endParaRPr lang="en-US"/>
          </a:p>
        </p:txBody>
      </p:sp>
    </p:spTree>
    <p:extLst>
      <p:ext uri="{BB962C8B-B14F-4D97-AF65-F5344CB8AC3E}">
        <p14:creationId xmlns:p14="http://schemas.microsoft.com/office/powerpoint/2010/main" val="1947724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D6E228-2267-4DB7-8A4B-6A58677A225C}" type="datetimeFigureOut">
              <a:rPr lang="en-US" smtClean="0"/>
              <a:t>10/20/2024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D85614-BE4A-4EAD-9110-2CAF30CAE18A}" type="slidenum">
              <a:rPr lang="en-US" smtClean="0"/>
              <a:t>‹#›</a:t>
            </a:fld>
            <a:endParaRPr lang="en-US"/>
          </a:p>
        </p:txBody>
      </p:sp>
    </p:spTree>
    <p:extLst>
      <p:ext uri="{BB962C8B-B14F-4D97-AF65-F5344CB8AC3E}">
        <p14:creationId xmlns:p14="http://schemas.microsoft.com/office/powerpoint/2010/main" val="3954492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D6E228-2267-4DB7-8A4B-6A58677A225C}" type="datetimeFigureOut">
              <a:rPr lang="en-US" smtClean="0"/>
              <a:t>10/20/2024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D85614-BE4A-4EAD-9110-2CAF30CAE18A}" type="slidenum">
              <a:rPr lang="en-US" smtClean="0"/>
              <a:t>‹#›</a:t>
            </a:fld>
            <a:endParaRPr lang="en-US"/>
          </a:p>
        </p:txBody>
      </p:sp>
    </p:spTree>
    <p:extLst>
      <p:ext uri="{BB962C8B-B14F-4D97-AF65-F5344CB8AC3E}">
        <p14:creationId xmlns:p14="http://schemas.microsoft.com/office/powerpoint/2010/main" val="1731763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D6E228-2267-4DB7-8A4B-6A58677A225C}" type="datetimeFigureOut">
              <a:rPr lang="en-US" smtClean="0"/>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D85614-BE4A-4EAD-9110-2CAF30CAE18A}" type="slidenum">
              <a:rPr lang="en-US" smtClean="0"/>
              <a:t>‹#›</a:t>
            </a:fld>
            <a:endParaRPr lang="en-US"/>
          </a:p>
        </p:txBody>
      </p:sp>
    </p:spTree>
    <p:extLst>
      <p:ext uri="{BB962C8B-B14F-4D97-AF65-F5344CB8AC3E}">
        <p14:creationId xmlns:p14="http://schemas.microsoft.com/office/powerpoint/2010/main" val="4031628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D6E228-2267-4DB7-8A4B-6A58677A225C}" type="datetimeFigureOut">
              <a:rPr lang="en-US" smtClean="0"/>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D85614-BE4A-4EAD-9110-2CAF30CAE18A}" type="slidenum">
              <a:rPr lang="en-US" smtClean="0"/>
              <a:t>‹#›</a:t>
            </a:fld>
            <a:endParaRPr lang="en-US"/>
          </a:p>
        </p:txBody>
      </p:sp>
    </p:spTree>
    <p:extLst>
      <p:ext uri="{BB962C8B-B14F-4D97-AF65-F5344CB8AC3E}">
        <p14:creationId xmlns:p14="http://schemas.microsoft.com/office/powerpoint/2010/main" val="2972191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D6E228-2267-4DB7-8A4B-6A58677A225C}" type="datetimeFigureOut">
              <a:rPr lang="en-US" smtClean="0"/>
              <a:t>10/20/2024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D85614-BE4A-4EAD-9110-2CAF30CAE18A}" type="slidenum">
              <a:rPr lang="en-US" smtClean="0"/>
              <a:t>‹#›</a:t>
            </a:fld>
            <a:endParaRPr lang="en-US"/>
          </a:p>
        </p:txBody>
      </p:sp>
    </p:spTree>
    <p:extLst>
      <p:ext uri="{BB962C8B-B14F-4D97-AF65-F5344CB8AC3E}">
        <p14:creationId xmlns:p14="http://schemas.microsoft.com/office/powerpoint/2010/main" val="3783302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hgm.sstrumello.com/2019/09/hgtv-premiers-very-brady-renovation-on.html"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perierga.gr/2018/02/etsi-tha-miazi-to-proto-ektypomeno-spiti-pou-tha-ftiachti-fetos/"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kesslerfoundation.org/ntide-press-release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rsa.ed.gov/wioa-resources/wioa-annual-report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1.wdp"/><Relationship Id="rId7" Type="http://schemas.openxmlformats.org/officeDocument/2006/relationships/diagramColors" Target="../diagrams/colors1.xm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1.wdp"/><Relationship Id="rId7" Type="http://schemas.openxmlformats.org/officeDocument/2006/relationships/diagramColors" Target="../diagrams/colors2.xm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1.xml"/><Relationship Id="rId4" Type="http://schemas.openxmlformats.org/officeDocument/2006/relationships/image" Target="../media/image57.sv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he CSAVR logo ">
            <a:extLst>
              <a:ext uri="{FF2B5EF4-FFF2-40B4-BE49-F238E27FC236}">
                <a16:creationId xmlns:a16="http://schemas.microsoft.com/office/drawing/2014/main" id="{97654EEA-87B4-C674-4269-6124B6428B93}"/>
              </a:ext>
            </a:extLst>
          </p:cNvPr>
          <p:cNvPicPr>
            <a:picLocks noChangeAspect="1"/>
          </p:cNvPicPr>
          <p:nvPr/>
        </p:nvPicPr>
        <p:blipFill>
          <a:blip r:embed="rId3"/>
          <a:stretch>
            <a:fillRect/>
          </a:stretch>
        </p:blipFill>
        <p:spPr>
          <a:xfrm>
            <a:off x="1289303" y="1128948"/>
            <a:ext cx="8550165" cy="2213635"/>
          </a:xfrm>
          <a:prstGeom prst="rect">
            <a:avLst/>
          </a:prstGeom>
        </p:spPr>
      </p:pic>
      <p:sp>
        <p:nvSpPr>
          <p:cNvPr id="64" name="Right Triangle 6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624A52-C6C5-85E9-35BD-E89F3FD9F2B6}"/>
              </a:ext>
            </a:extLst>
          </p:cNvPr>
          <p:cNvSpPr>
            <a:spLocks noGrp="1"/>
          </p:cNvSpPr>
          <p:nvPr>
            <p:ph type="ctrTitle"/>
          </p:nvPr>
        </p:nvSpPr>
        <p:spPr>
          <a:xfrm>
            <a:off x="1289303" y="3429000"/>
            <a:ext cx="8921673" cy="2419350"/>
          </a:xfrm>
        </p:spPr>
        <p:txBody>
          <a:bodyPr anchor="b">
            <a:normAutofit fontScale="90000"/>
          </a:bodyPr>
          <a:lstStyle/>
          <a:p>
            <a:pPr algn="r"/>
            <a:br>
              <a:rPr lang="en-US" sz="5600" b="1" i="1" dirty="0"/>
            </a:br>
            <a:br>
              <a:rPr lang="en-US" sz="5600" b="1" i="1" dirty="0"/>
            </a:br>
            <a:br>
              <a:rPr lang="en-US" sz="5600" b="1" i="1" dirty="0"/>
            </a:br>
            <a:br>
              <a:rPr lang="en-US" sz="5600" b="1" i="1" dirty="0"/>
            </a:br>
            <a:br>
              <a:rPr lang="en-US" sz="5600" b="1" i="1" dirty="0"/>
            </a:br>
            <a:br>
              <a:rPr lang="en-US" sz="5600" b="1" i="1" dirty="0"/>
            </a:br>
            <a:r>
              <a:rPr lang="en-US" sz="5600" b="1" i="1" dirty="0"/>
              <a:t>Getting our VR House in Order</a:t>
            </a:r>
            <a:br>
              <a:rPr lang="en-US" sz="5600" b="1" i="1" dirty="0"/>
            </a:br>
            <a:br>
              <a:rPr lang="en-US" sz="5600" b="1" i="1" dirty="0"/>
            </a:br>
            <a:r>
              <a:rPr lang="en-US" sz="2000" b="1" i="1" dirty="0"/>
              <a:t>David </a:t>
            </a:r>
            <a:r>
              <a:rPr lang="en-US" sz="2000" b="1" i="1" dirty="0" err="1"/>
              <a:t>Doukas</a:t>
            </a:r>
            <a:r>
              <a:rPr lang="en-US" sz="2000" b="1" i="1" dirty="0"/>
              <a:t>, Connecticut General, </a:t>
            </a:r>
            <a:br>
              <a:rPr lang="en-US" sz="2000" b="1" i="1" dirty="0"/>
            </a:br>
            <a:r>
              <a:rPr lang="en-US" sz="2000" b="1" i="1" dirty="0"/>
              <a:t>CSAVR Immediate Past President</a:t>
            </a:r>
            <a:br>
              <a:rPr lang="en-US" sz="2000" b="1" i="1" dirty="0"/>
            </a:br>
            <a:br>
              <a:rPr lang="en-US" sz="2000" b="1" i="1" dirty="0"/>
            </a:br>
            <a:r>
              <a:rPr lang="en-US" sz="2000" b="1" i="1" dirty="0"/>
              <a:t>Dacia Johnson, Oregon Blind </a:t>
            </a:r>
          </a:p>
        </p:txBody>
      </p:sp>
    </p:spTree>
    <p:extLst>
      <p:ext uri="{BB962C8B-B14F-4D97-AF65-F5344CB8AC3E}">
        <p14:creationId xmlns:p14="http://schemas.microsoft.com/office/powerpoint/2010/main" val="991068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descr="Text: We Have More &#10;Work to do!&#10;">
            <a:extLst>
              <a:ext uri="{FF2B5EF4-FFF2-40B4-BE49-F238E27FC236}">
                <a16:creationId xmlns:a16="http://schemas.microsoft.com/office/drawing/2014/main" id="{B47BCDF2-B23C-74A9-F998-11A109A6AF26}"/>
              </a:ext>
            </a:extLst>
          </p:cNvPr>
          <p:cNvSpPr txBox="1"/>
          <p:nvPr/>
        </p:nvSpPr>
        <p:spPr>
          <a:xfrm>
            <a:off x="6898891" y="499589"/>
            <a:ext cx="4799844" cy="1406457"/>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i="1" kern="1200" dirty="0">
                <a:solidFill>
                  <a:schemeClr val="tx1"/>
                </a:solidFill>
                <a:latin typeface="+mj-lt"/>
                <a:ea typeface="+mj-ea"/>
                <a:cs typeface="+mj-cs"/>
              </a:rPr>
              <a:t>We Have More </a:t>
            </a:r>
          </a:p>
          <a:p>
            <a:pPr defTabSz="914400">
              <a:lnSpc>
                <a:spcPct val="90000"/>
              </a:lnSpc>
              <a:spcBef>
                <a:spcPct val="0"/>
              </a:spcBef>
              <a:spcAft>
                <a:spcPts val="600"/>
              </a:spcAft>
            </a:pPr>
            <a:r>
              <a:rPr lang="en-US" sz="4400" i="1" kern="1200" dirty="0">
                <a:solidFill>
                  <a:schemeClr val="tx1"/>
                </a:solidFill>
                <a:latin typeface="+mj-lt"/>
                <a:ea typeface="+mj-ea"/>
                <a:cs typeface="+mj-cs"/>
              </a:rPr>
              <a:t>Work To </a:t>
            </a:r>
            <a:r>
              <a:rPr lang="en-US" sz="4400" i="1" dirty="0">
                <a:latin typeface="+mj-lt"/>
                <a:ea typeface="+mj-ea"/>
                <a:cs typeface="+mj-cs"/>
              </a:rPr>
              <a:t>D</a:t>
            </a:r>
            <a:r>
              <a:rPr lang="en-US" sz="4400" i="1" kern="1200" dirty="0">
                <a:solidFill>
                  <a:schemeClr val="tx1"/>
                </a:solidFill>
                <a:latin typeface="+mj-lt"/>
                <a:ea typeface="+mj-ea"/>
                <a:cs typeface="+mj-cs"/>
              </a:rPr>
              <a:t>o!</a:t>
            </a:r>
          </a:p>
        </p:txBody>
      </p:sp>
      <p:sp>
        <p:nvSpPr>
          <p:cNvPr id="4" name="TextBox 3" descr="Text: Strategic Priority 3:&#10;Increase Awareness of VR Services&#10;Policy Briefs&#10;VR Message House&#10;Communication/Outreach &#10;Success Stories&#10;">
            <a:extLst>
              <a:ext uri="{FF2B5EF4-FFF2-40B4-BE49-F238E27FC236}">
                <a16:creationId xmlns:a16="http://schemas.microsoft.com/office/drawing/2014/main" id="{63D0B975-3898-F41B-9DD6-F5EBBB092B0D}"/>
              </a:ext>
            </a:extLst>
          </p:cNvPr>
          <p:cNvSpPr txBox="1"/>
          <p:nvPr/>
        </p:nvSpPr>
        <p:spPr>
          <a:xfrm>
            <a:off x="6924775" y="2570205"/>
            <a:ext cx="4912180" cy="3606758"/>
          </a:xfrm>
          <a:prstGeom prst="rect">
            <a:avLst/>
          </a:prstGeom>
        </p:spPr>
        <p:txBody>
          <a:bodyPr vert="horz" lIns="91440" tIns="45720" rIns="91440" bIns="45720" rtlCol="0">
            <a:normAutofit/>
          </a:bodyPr>
          <a:lstStyle/>
          <a:p>
            <a:pPr defTabSz="914400">
              <a:lnSpc>
                <a:spcPct val="90000"/>
              </a:lnSpc>
              <a:spcAft>
                <a:spcPts val="600"/>
              </a:spcAft>
            </a:pPr>
            <a:r>
              <a:rPr lang="en-US" sz="2800" b="1" dirty="0"/>
              <a:t>Strategic Priority 3:</a:t>
            </a:r>
          </a:p>
          <a:p>
            <a:pPr defTabSz="914400">
              <a:lnSpc>
                <a:spcPct val="90000"/>
              </a:lnSpc>
              <a:spcAft>
                <a:spcPts val="600"/>
              </a:spcAft>
            </a:pPr>
            <a:r>
              <a:rPr lang="en-US" sz="2800" b="1" dirty="0"/>
              <a:t>Increase Awareness of VR Services</a:t>
            </a:r>
          </a:p>
          <a:p>
            <a:pPr marL="285750" indent="-228600" defTabSz="914400">
              <a:lnSpc>
                <a:spcPct val="90000"/>
              </a:lnSpc>
              <a:spcAft>
                <a:spcPts val="600"/>
              </a:spcAft>
              <a:buFont typeface="Arial" panose="020B0604020202020204" pitchFamily="34" charset="0"/>
              <a:buChar char="•"/>
            </a:pPr>
            <a:r>
              <a:rPr lang="en-US" sz="2400" dirty="0"/>
              <a:t>Policy Briefs</a:t>
            </a:r>
          </a:p>
          <a:p>
            <a:pPr marL="285750" indent="-228600" defTabSz="914400">
              <a:lnSpc>
                <a:spcPct val="90000"/>
              </a:lnSpc>
              <a:spcAft>
                <a:spcPts val="600"/>
              </a:spcAft>
              <a:buFont typeface="Arial" panose="020B0604020202020204" pitchFamily="34" charset="0"/>
              <a:buChar char="•"/>
            </a:pPr>
            <a:r>
              <a:rPr lang="en-US" sz="2400" dirty="0"/>
              <a:t>VR Message House</a:t>
            </a:r>
          </a:p>
          <a:p>
            <a:pPr marL="285750" indent="-228600" defTabSz="914400">
              <a:lnSpc>
                <a:spcPct val="90000"/>
              </a:lnSpc>
              <a:spcAft>
                <a:spcPts val="600"/>
              </a:spcAft>
              <a:buFont typeface="Arial" panose="020B0604020202020204" pitchFamily="34" charset="0"/>
              <a:buChar char="•"/>
            </a:pPr>
            <a:r>
              <a:rPr lang="en-US" sz="2400" dirty="0"/>
              <a:t>Communication/Outreach </a:t>
            </a:r>
          </a:p>
          <a:p>
            <a:pPr marL="285750" indent="-228600" defTabSz="914400">
              <a:lnSpc>
                <a:spcPct val="90000"/>
              </a:lnSpc>
              <a:spcAft>
                <a:spcPts val="600"/>
              </a:spcAft>
              <a:buFont typeface="Arial" panose="020B0604020202020204" pitchFamily="34" charset="0"/>
              <a:buChar char="•"/>
            </a:pPr>
            <a:r>
              <a:rPr lang="en-US" sz="2400" dirty="0"/>
              <a:t>Success Stories</a:t>
            </a:r>
          </a:p>
        </p:txBody>
      </p:sp>
      <p:pic>
        <p:nvPicPr>
          <p:cNvPr id="13" name="Picture 12" descr="A graphic of a structure with three pillars, each identifying one of the three strategic priorities:&#10;-Recruit and Retain VR Staff&#10;-Redesign and Streamline Internal Processes&#10;-Increase Public Awareness of VR Services">
            <a:extLst>
              <a:ext uri="{FF2B5EF4-FFF2-40B4-BE49-F238E27FC236}">
                <a16:creationId xmlns:a16="http://schemas.microsoft.com/office/drawing/2014/main" id="{07A6C013-7A0A-25DB-56BF-5F38E7D7FD19}"/>
              </a:ext>
            </a:extLst>
          </p:cNvPr>
          <p:cNvPicPr>
            <a:picLocks noChangeAspect="1"/>
          </p:cNvPicPr>
          <p:nvPr/>
        </p:nvPicPr>
        <p:blipFill>
          <a:blip r:embed="rId3"/>
          <a:stretch>
            <a:fillRect/>
          </a:stretch>
        </p:blipFill>
        <p:spPr>
          <a:xfrm>
            <a:off x="-80387" y="733136"/>
            <a:ext cx="7241071" cy="5104956"/>
          </a:xfrm>
          <a:prstGeom prst="rect">
            <a:avLst/>
          </a:prstGeom>
        </p:spPr>
      </p:pic>
    </p:spTree>
    <p:extLst>
      <p:ext uri="{BB962C8B-B14F-4D97-AF65-F5344CB8AC3E}">
        <p14:creationId xmlns:p14="http://schemas.microsoft.com/office/powerpoint/2010/main" val="2711660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Image: The Brady Bunch House">
            <a:extLst>
              <a:ext uri="{FF2B5EF4-FFF2-40B4-BE49-F238E27FC236}">
                <a16:creationId xmlns:a16="http://schemas.microsoft.com/office/drawing/2014/main" id="{BA372E43-179F-32E8-2AAB-D89A2A93E150}"/>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4254" b="1476"/>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Text: 1973 Public VR House:   There’s a story…. But it isn’t ours ">
            <a:extLst>
              <a:ext uri="{FF2B5EF4-FFF2-40B4-BE49-F238E27FC236}">
                <a16:creationId xmlns:a16="http://schemas.microsoft.com/office/drawing/2014/main" id="{D988B5EF-4765-F75C-ACD1-0477C3F80AC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1973 Public VR House:   There’s a story…. But it isn’t ours </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7891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odern building with glass walls">
            <a:extLst>
              <a:ext uri="{FF2B5EF4-FFF2-40B4-BE49-F238E27FC236}">
                <a16:creationId xmlns:a16="http://schemas.microsoft.com/office/drawing/2014/main" id="{2DE17770-5105-B735-ABB3-258E704D057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0442" r="-1" b="4354"/>
          <a:stretch/>
        </p:blipFill>
        <p:spPr>
          <a:xfrm>
            <a:off x="-1" y="10"/>
            <a:ext cx="12228129" cy="4666928"/>
          </a:xfrm>
          <a:prstGeom prst="rect">
            <a:avLst/>
          </a:prstGeom>
        </p:spPr>
      </p:pic>
      <p:grpSp>
        <p:nvGrpSpPr>
          <p:cNvPr id="55" name="Group 54">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56" name="Freeform: Shape 55">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59" name="Freeform: Shape 58">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le 1" descr="Text: VR House of the Future:  Our Story">
            <a:extLst>
              <a:ext uri="{FF2B5EF4-FFF2-40B4-BE49-F238E27FC236}">
                <a16:creationId xmlns:a16="http://schemas.microsoft.com/office/drawing/2014/main" id="{D988B5EF-4765-F75C-ACD1-0477C3F80AC1}"/>
              </a:ext>
            </a:extLst>
          </p:cNvPr>
          <p:cNvSpPr>
            <a:spLocks noGrp="1"/>
          </p:cNvSpPr>
          <p:nvPr>
            <p:ph type="title"/>
          </p:nvPr>
        </p:nvSpPr>
        <p:spPr>
          <a:xfrm>
            <a:off x="804672" y="4551037"/>
            <a:ext cx="5021782" cy="1509931"/>
          </a:xfrm>
        </p:spPr>
        <p:txBody>
          <a:bodyPr>
            <a:normAutofit/>
          </a:bodyPr>
          <a:lstStyle/>
          <a:p>
            <a:r>
              <a:rPr lang="en-US" sz="3600" dirty="0">
                <a:solidFill>
                  <a:schemeClr val="tx2"/>
                </a:solidFill>
              </a:rPr>
              <a:t>VR House of the Future:  Our Story</a:t>
            </a:r>
          </a:p>
        </p:txBody>
      </p:sp>
      <p:sp>
        <p:nvSpPr>
          <p:cNvPr id="3" name="Content Placeholder 2" descr="Text: Energy Efficient &#10;Accessible for everyone&#10;Future prepared&#10;Agile and flexible">
            <a:extLst>
              <a:ext uri="{FF2B5EF4-FFF2-40B4-BE49-F238E27FC236}">
                <a16:creationId xmlns:a16="http://schemas.microsoft.com/office/drawing/2014/main" id="{1DCCC92A-DF51-ABD9-4361-C80F6B16BE26}"/>
              </a:ext>
            </a:extLst>
          </p:cNvPr>
          <p:cNvSpPr>
            <a:spLocks noGrp="1"/>
          </p:cNvSpPr>
          <p:nvPr>
            <p:ph idx="1"/>
          </p:nvPr>
        </p:nvSpPr>
        <p:spPr>
          <a:xfrm>
            <a:off x="6495647" y="4614537"/>
            <a:ext cx="4926411" cy="1509935"/>
          </a:xfrm>
        </p:spPr>
        <p:txBody>
          <a:bodyPr anchor="ctr">
            <a:normAutofit fontScale="85000" lnSpcReduction="20000"/>
          </a:bodyPr>
          <a:lstStyle/>
          <a:p>
            <a:r>
              <a:rPr lang="en-US" dirty="0">
                <a:solidFill>
                  <a:schemeClr val="tx2"/>
                </a:solidFill>
              </a:rPr>
              <a:t>Energy Efficient	</a:t>
            </a:r>
          </a:p>
          <a:p>
            <a:r>
              <a:rPr lang="en-US" dirty="0">
                <a:solidFill>
                  <a:schemeClr val="tx2"/>
                </a:solidFill>
              </a:rPr>
              <a:t>Accessible for everyone</a:t>
            </a:r>
          </a:p>
          <a:p>
            <a:r>
              <a:rPr lang="en-US" dirty="0">
                <a:solidFill>
                  <a:schemeClr val="tx2"/>
                </a:solidFill>
              </a:rPr>
              <a:t>Future prepared</a:t>
            </a:r>
          </a:p>
          <a:p>
            <a:r>
              <a:rPr lang="en-US" dirty="0">
                <a:solidFill>
                  <a:schemeClr val="tx2"/>
                </a:solidFill>
              </a:rPr>
              <a:t>Agile and flexible</a:t>
            </a:r>
            <a:endParaRPr lang="en-US" sz="1800" dirty="0">
              <a:solidFill>
                <a:schemeClr val="tx2"/>
              </a:solidFill>
            </a:endParaRPr>
          </a:p>
          <a:p>
            <a:endParaRPr lang="en-US" sz="1800" dirty="0">
              <a:solidFill>
                <a:schemeClr val="tx2"/>
              </a:solidFill>
            </a:endParaRPr>
          </a:p>
        </p:txBody>
      </p:sp>
    </p:spTree>
    <p:extLst>
      <p:ext uri="{BB962C8B-B14F-4D97-AF65-F5344CB8AC3E}">
        <p14:creationId xmlns:p14="http://schemas.microsoft.com/office/powerpoint/2010/main" val="1687326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4" name="Rectangle 93">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ight Triangle 94">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Text: DESIGNING FOR THE FUTURE: &#10;CSAVR’s POLICY POSITIONS: &#10;">
            <a:extLst>
              <a:ext uri="{FF2B5EF4-FFF2-40B4-BE49-F238E27FC236}">
                <a16:creationId xmlns:a16="http://schemas.microsoft.com/office/drawing/2014/main" id="{EB87EF51-A77F-E043-706A-EE186F61A9A0}"/>
              </a:ext>
            </a:extLst>
          </p:cNvPr>
          <p:cNvSpPr>
            <a:spLocks noGrp="1"/>
          </p:cNvSpPr>
          <p:nvPr>
            <p:ph type="title"/>
          </p:nvPr>
        </p:nvSpPr>
        <p:spPr>
          <a:xfrm>
            <a:off x="1075767" y="1188637"/>
            <a:ext cx="2988234" cy="4480726"/>
          </a:xfrm>
        </p:spPr>
        <p:txBody>
          <a:bodyPr>
            <a:normAutofit fontScale="90000"/>
          </a:bodyPr>
          <a:lstStyle/>
          <a:p>
            <a:pPr algn="r"/>
            <a:r>
              <a:rPr lang="en-US" sz="3600" dirty="0"/>
              <a:t>DESIGNING FOR THE FUTURE: </a:t>
            </a:r>
            <a:br>
              <a:rPr lang="en-US" sz="3600" dirty="0"/>
            </a:br>
            <a:br>
              <a:rPr lang="en-US" sz="3600" dirty="0"/>
            </a:br>
            <a:br>
              <a:rPr lang="en-US" sz="3600" dirty="0"/>
            </a:br>
            <a:r>
              <a:rPr lang="en-US" sz="3600" dirty="0"/>
              <a:t>CSAVR’s POLICY POSITIONS: </a:t>
            </a:r>
            <a:br>
              <a:rPr lang="en-US" sz="3600" i="1" dirty="0"/>
            </a:br>
            <a:endParaRPr lang="en-US" sz="3600" i="1" dirty="0"/>
          </a:p>
        </p:txBody>
      </p:sp>
      <p:cxnSp>
        <p:nvCxnSpPr>
          <p:cNvPr id="71" name="Straight Connector 70">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0" name="Content Placeholder 2" descr="Text: &#10;Equitable Access from Education to Employment &#10;VR customizes services that prioritize competitive, integrated employment. &#10;Employment is a Human Right &#10;VR champions equitable access to opportunities for advancements and careers that align with individuals’ skills, abilities, and passions. &#10;Financial Empowerment and Security &#10;VR empowers individuals with disabilities to achieve financial security&#10;Inclusive and Innovative Workforce &#10;VR advocates innovative solutions to advance diverse labor force participation. &#10;Fully Funding the Employment Service System &#10;Vocational rehabilitation services when fully funded amplify the return on investment in disability employment.&#10;">
            <a:extLst>
              <a:ext uri="{FF2B5EF4-FFF2-40B4-BE49-F238E27FC236}">
                <a16:creationId xmlns:a16="http://schemas.microsoft.com/office/drawing/2014/main" id="{41C69CB7-D829-FC4D-667D-77FF0A100E81}"/>
              </a:ext>
            </a:extLst>
          </p:cNvPr>
          <p:cNvSpPr>
            <a:spLocks noGrp="1"/>
          </p:cNvSpPr>
          <p:nvPr>
            <p:ph idx="1"/>
          </p:nvPr>
        </p:nvSpPr>
        <p:spPr>
          <a:xfrm>
            <a:off x="4814797" y="1270883"/>
            <a:ext cx="5173456" cy="4390423"/>
          </a:xfrm>
        </p:spPr>
        <p:txBody>
          <a:bodyPr anchor="ctr">
            <a:normAutofit fontScale="77500" lnSpcReduction="20000"/>
          </a:bodyPr>
          <a:lstStyle/>
          <a:p>
            <a:pPr marL="0" indent="0">
              <a:buNone/>
            </a:pPr>
            <a:endParaRPr lang="en-US" sz="1100" dirty="0">
              <a:latin typeface="Aptos" panose="020B0004020202020204" pitchFamily="34" charset="0"/>
            </a:endParaRPr>
          </a:p>
          <a:p>
            <a:pPr marL="0" marR="0" indent="0">
              <a:spcBef>
                <a:spcPts val="0"/>
              </a:spcBef>
              <a:spcAft>
                <a:spcPts val="600"/>
              </a:spcAft>
              <a:buNone/>
            </a:pPr>
            <a:r>
              <a:rPr lang="en-US" sz="2100" b="1" kern="100" dirty="0">
                <a:effectLst/>
                <a:latin typeface="Aptos" panose="020B0004020202020204" pitchFamily="34" charset="0"/>
                <a:ea typeface="Aptos" panose="020B0004020202020204" pitchFamily="34" charset="0"/>
                <a:cs typeface="Times New Roman" panose="02020603050405020304" pitchFamily="18" charset="0"/>
              </a:rPr>
              <a:t>Equitable Access from Education to Employment </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spcBef>
                <a:spcPts val="0"/>
              </a:spcBef>
              <a:spcAft>
                <a:spcPts val="1200"/>
              </a:spcAft>
              <a:buNone/>
            </a:pPr>
            <a:r>
              <a:rPr lang="en-US" sz="2100" kern="100" dirty="0">
                <a:effectLst/>
                <a:latin typeface="Aptos" panose="020B0004020202020204" pitchFamily="34" charset="0"/>
                <a:ea typeface="Aptos" panose="020B0004020202020204" pitchFamily="34" charset="0"/>
                <a:cs typeface="Times New Roman" panose="02020603050405020304" pitchFamily="18" charset="0"/>
              </a:rPr>
              <a:t>VR customiz</a:t>
            </a:r>
            <a:r>
              <a:rPr lang="en-US" sz="2100" kern="100" dirty="0">
                <a:latin typeface="Aptos" panose="020B0004020202020204" pitchFamily="34" charset="0"/>
                <a:ea typeface="Aptos" panose="020B0004020202020204" pitchFamily="34" charset="0"/>
                <a:cs typeface="Times New Roman" panose="02020603050405020304" pitchFamily="18" charset="0"/>
              </a:rPr>
              <a:t>es</a:t>
            </a:r>
            <a:r>
              <a:rPr lang="en-US" sz="2100" kern="100" dirty="0">
                <a:effectLst/>
                <a:latin typeface="Aptos" panose="020B0004020202020204" pitchFamily="34" charset="0"/>
                <a:ea typeface="Aptos" panose="020B0004020202020204" pitchFamily="34" charset="0"/>
                <a:cs typeface="Times New Roman" panose="02020603050405020304" pitchFamily="18" charset="0"/>
              </a:rPr>
              <a:t> services that prioritize competitive, integrated employment. </a:t>
            </a:r>
            <a:endParaRPr lang="en-US" sz="21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spcBef>
                <a:spcPts val="0"/>
              </a:spcBef>
              <a:spcAft>
                <a:spcPts val="600"/>
              </a:spcAft>
              <a:buNone/>
            </a:pPr>
            <a:r>
              <a:rPr lang="en-US" sz="2100" b="1" kern="100" dirty="0">
                <a:effectLst/>
                <a:latin typeface="Aptos" panose="020B0004020202020204" pitchFamily="34" charset="0"/>
                <a:ea typeface="Aptos" panose="020B0004020202020204" pitchFamily="34" charset="0"/>
                <a:cs typeface="Times New Roman" panose="02020603050405020304" pitchFamily="18" charset="0"/>
              </a:rPr>
              <a:t>Employment is a Human Right </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spcBef>
                <a:spcPts val="0"/>
              </a:spcBef>
              <a:spcAft>
                <a:spcPts val="1200"/>
              </a:spcAft>
              <a:buNone/>
            </a:pPr>
            <a:r>
              <a:rPr lang="en-US" sz="2100" kern="100" dirty="0">
                <a:effectLst/>
                <a:latin typeface="Aptos" panose="020B0004020202020204" pitchFamily="34" charset="0"/>
                <a:ea typeface="Aptos" panose="020B0004020202020204" pitchFamily="34" charset="0"/>
                <a:cs typeface="Times New Roman" panose="02020603050405020304" pitchFamily="18" charset="0"/>
              </a:rPr>
              <a:t>VR champions equitable access to opportunities for advancements and careers that align with individuals’ skills, abilities, and passions. </a:t>
            </a:r>
            <a:endParaRPr lang="en-US" sz="21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spcBef>
                <a:spcPts val="0"/>
              </a:spcBef>
              <a:spcAft>
                <a:spcPts val="600"/>
              </a:spcAft>
              <a:buNone/>
            </a:pPr>
            <a:r>
              <a:rPr lang="en-US" sz="2100" b="1" kern="100" dirty="0">
                <a:effectLst/>
                <a:latin typeface="Aptos" panose="020B0004020202020204" pitchFamily="34" charset="0"/>
                <a:ea typeface="Aptos" panose="020B0004020202020204" pitchFamily="34" charset="0"/>
                <a:cs typeface="Times New Roman" panose="02020603050405020304" pitchFamily="18" charset="0"/>
              </a:rPr>
              <a:t>Financial Empowerment and Security </a:t>
            </a:r>
          </a:p>
          <a:p>
            <a:pPr marL="0" marR="0" indent="0">
              <a:spcBef>
                <a:spcPts val="0"/>
              </a:spcBef>
              <a:spcAft>
                <a:spcPts val="1200"/>
              </a:spcAft>
              <a:buNone/>
            </a:pPr>
            <a:r>
              <a:rPr lang="en-US" sz="2100" kern="100" dirty="0">
                <a:effectLst/>
                <a:latin typeface="Aptos" panose="020B0004020202020204" pitchFamily="34" charset="0"/>
                <a:ea typeface="Aptos" panose="020B0004020202020204" pitchFamily="34" charset="0"/>
                <a:cs typeface="Times New Roman" panose="02020603050405020304" pitchFamily="18" charset="0"/>
              </a:rPr>
              <a:t>VR empowers individuals with disabilities to achieve financial security</a:t>
            </a:r>
            <a:endParaRPr lang="en-US" sz="21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spcBef>
                <a:spcPts val="0"/>
              </a:spcBef>
              <a:spcAft>
                <a:spcPts val="600"/>
              </a:spcAft>
              <a:buNone/>
            </a:pPr>
            <a:r>
              <a:rPr lang="en-US" sz="2100" b="1" kern="100" dirty="0">
                <a:effectLst/>
                <a:latin typeface="Aptos" panose="020B0004020202020204" pitchFamily="34" charset="0"/>
                <a:ea typeface="Aptos" panose="020B0004020202020204" pitchFamily="34" charset="0"/>
                <a:cs typeface="Times New Roman" panose="02020603050405020304" pitchFamily="18" charset="0"/>
              </a:rPr>
              <a:t>Inclusive and Innovative Workforce </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spcBef>
                <a:spcPts val="0"/>
              </a:spcBef>
              <a:spcAft>
                <a:spcPts val="1200"/>
              </a:spcAft>
              <a:buNone/>
            </a:pPr>
            <a:r>
              <a:rPr lang="en-US" sz="2100" kern="100" dirty="0">
                <a:effectLst/>
                <a:latin typeface="Aptos" panose="020B0004020202020204" pitchFamily="34" charset="0"/>
                <a:ea typeface="Aptos" panose="020B0004020202020204" pitchFamily="34" charset="0"/>
                <a:cs typeface="Times New Roman" panose="02020603050405020304" pitchFamily="18" charset="0"/>
              </a:rPr>
              <a:t>VR advocates innovative solutions to advance diverse labor force participation. </a:t>
            </a:r>
          </a:p>
          <a:p>
            <a:pPr marL="0" marR="0" indent="0">
              <a:spcBef>
                <a:spcPts val="0"/>
              </a:spcBef>
              <a:spcAft>
                <a:spcPts val="600"/>
              </a:spcAft>
              <a:buNone/>
            </a:pPr>
            <a:r>
              <a:rPr lang="en-US" sz="2100" b="1" kern="100" dirty="0">
                <a:effectLst/>
                <a:latin typeface="Aptos" panose="020B0004020202020204" pitchFamily="34" charset="0"/>
                <a:ea typeface="Aptos" panose="020B0004020202020204" pitchFamily="34" charset="0"/>
                <a:cs typeface="Times New Roman" panose="02020603050405020304" pitchFamily="18" charset="0"/>
              </a:rPr>
              <a:t>Fully Funding the Employment Service System </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spcBef>
                <a:spcPts val="0"/>
              </a:spcBef>
              <a:spcAft>
                <a:spcPts val="1200"/>
              </a:spcAft>
              <a:buNone/>
            </a:pPr>
            <a:r>
              <a:rPr lang="en-US" sz="2100" kern="100" dirty="0">
                <a:effectLst/>
                <a:latin typeface="Aptos" panose="020B0004020202020204" pitchFamily="34" charset="0"/>
                <a:ea typeface="Aptos" panose="020B0004020202020204" pitchFamily="34" charset="0"/>
                <a:cs typeface="Times New Roman" panose="02020603050405020304" pitchFamily="18" charset="0"/>
              </a:rPr>
              <a:t>Vocational rehabilitation services when fully funded amplify the return on investment in disability employment.</a:t>
            </a:r>
            <a:endParaRPr lang="en-US" sz="2100" dirty="0">
              <a:latin typeface="Aptos" panose="020B0004020202020204" pitchFamily="34" charset="0"/>
            </a:endParaRPr>
          </a:p>
          <a:p>
            <a:endParaRPr lang="en-US" sz="1100" dirty="0"/>
          </a:p>
        </p:txBody>
      </p:sp>
    </p:spTree>
    <p:extLst>
      <p:ext uri="{BB962C8B-B14F-4D97-AF65-F5344CB8AC3E}">
        <p14:creationId xmlns:p14="http://schemas.microsoft.com/office/powerpoint/2010/main" val="688495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4" name="Rectangle 93">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ight Triangle 94">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Title 1" descr="Text: Policy Briefs:  ">
            <a:extLst>
              <a:ext uri="{FF2B5EF4-FFF2-40B4-BE49-F238E27FC236}">
                <a16:creationId xmlns:a16="http://schemas.microsoft.com/office/drawing/2014/main" id="{B59B70D4-CC56-65D0-9305-B8841C78CFA6}"/>
              </a:ext>
            </a:extLst>
          </p:cNvPr>
          <p:cNvSpPr>
            <a:spLocks noGrp="1"/>
          </p:cNvSpPr>
          <p:nvPr>
            <p:ph type="title"/>
          </p:nvPr>
        </p:nvSpPr>
        <p:spPr>
          <a:xfrm>
            <a:off x="4952035" y="1307479"/>
            <a:ext cx="4766330" cy="1454051"/>
          </a:xfrm>
        </p:spPr>
        <p:txBody>
          <a:bodyPr>
            <a:normAutofit/>
          </a:bodyPr>
          <a:lstStyle/>
          <a:p>
            <a:r>
              <a:rPr lang="en-US" sz="3600" dirty="0">
                <a:solidFill>
                  <a:schemeClr val="tx2"/>
                </a:solidFill>
              </a:rPr>
              <a:t>Policy Briefs:  </a:t>
            </a:r>
          </a:p>
        </p:txBody>
      </p:sp>
      <p:pic>
        <p:nvPicPr>
          <p:cNvPr id="8" name="Graphic 7" descr="Icon: 3 people and a briefcase representing Workforce Management">
            <a:extLst>
              <a:ext uri="{FF2B5EF4-FFF2-40B4-BE49-F238E27FC236}">
                <a16:creationId xmlns:a16="http://schemas.microsoft.com/office/drawing/2014/main" id="{92419C46-D70D-1D2D-E0C3-876A3C1CDD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9237" y="1581866"/>
            <a:ext cx="3447334" cy="3447334"/>
          </a:xfrm>
          <a:prstGeom prst="rect">
            <a:avLst/>
          </a:prstGeom>
        </p:spPr>
      </p:pic>
      <p:sp>
        <p:nvSpPr>
          <p:cNvPr id="9" name="Content Placeholder 2" descr="Text: CSAVR partnered with The Harkins Institute to create Non-Partisan Policy Briefs to highlight some key policy issues for membership use. &#10;&#10;Funding Formula&#10;Maximizing Interagency Funds&#10;Workforce Participation Rates&#10;Pre-Employment Transition Services&#10;">
            <a:extLst>
              <a:ext uri="{FF2B5EF4-FFF2-40B4-BE49-F238E27FC236}">
                <a16:creationId xmlns:a16="http://schemas.microsoft.com/office/drawing/2014/main" id="{ED9C72BE-E567-8B91-461F-19FF8955045B}"/>
              </a:ext>
            </a:extLst>
          </p:cNvPr>
          <p:cNvSpPr>
            <a:spLocks noGrp="1"/>
          </p:cNvSpPr>
          <p:nvPr>
            <p:ph idx="1"/>
          </p:nvPr>
        </p:nvSpPr>
        <p:spPr>
          <a:xfrm>
            <a:off x="4943839" y="2537755"/>
            <a:ext cx="5812228" cy="3353476"/>
          </a:xfrm>
        </p:spPr>
        <p:txBody>
          <a:bodyPr anchor="t">
            <a:noAutofit/>
          </a:bodyPr>
          <a:lstStyle/>
          <a:p>
            <a:pPr marL="0" indent="0">
              <a:buNone/>
            </a:pPr>
            <a:r>
              <a:rPr lang="en-US" sz="2400" dirty="0">
                <a:solidFill>
                  <a:schemeClr val="tx2"/>
                </a:solidFill>
              </a:rPr>
              <a:t>CSAVR partnered with The Harkins Institute to create Non-Partisan Policy Briefs to highlight key policy issues</a:t>
            </a:r>
          </a:p>
          <a:p>
            <a:pPr marL="0" indent="0">
              <a:buNone/>
            </a:pPr>
            <a:endParaRPr lang="en-US" sz="2400" dirty="0">
              <a:solidFill>
                <a:schemeClr val="tx2"/>
              </a:solidFill>
            </a:endParaRPr>
          </a:p>
          <a:p>
            <a:pPr lvl="1">
              <a:buFont typeface="Wingdings" panose="05000000000000000000" pitchFamily="2" charset="2"/>
              <a:buChar char="Ø"/>
            </a:pPr>
            <a:r>
              <a:rPr lang="en-US" sz="2000" dirty="0">
                <a:solidFill>
                  <a:schemeClr val="tx2"/>
                </a:solidFill>
              </a:rPr>
              <a:t>Funding Formula</a:t>
            </a:r>
          </a:p>
          <a:p>
            <a:pPr lvl="1">
              <a:buFont typeface="Wingdings" panose="05000000000000000000" pitchFamily="2" charset="2"/>
              <a:buChar char="Ø"/>
            </a:pPr>
            <a:r>
              <a:rPr lang="en-US" sz="2000" dirty="0">
                <a:solidFill>
                  <a:schemeClr val="tx2"/>
                </a:solidFill>
              </a:rPr>
              <a:t>Maximizing Interagency Funds</a:t>
            </a:r>
          </a:p>
          <a:p>
            <a:pPr lvl="1">
              <a:buFont typeface="Wingdings" panose="05000000000000000000" pitchFamily="2" charset="2"/>
              <a:buChar char="Ø"/>
            </a:pPr>
            <a:r>
              <a:rPr lang="en-US" sz="2000" dirty="0">
                <a:solidFill>
                  <a:schemeClr val="tx2"/>
                </a:solidFill>
              </a:rPr>
              <a:t>Workforce Participation Rates</a:t>
            </a:r>
          </a:p>
          <a:p>
            <a:pPr lvl="1">
              <a:buFont typeface="Wingdings" panose="05000000000000000000" pitchFamily="2" charset="2"/>
              <a:buChar char="Ø"/>
            </a:pPr>
            <a:r>
              <a:rPr lang="en-US" sz="2000" dirty="0">
                <a:solidFill>
                  <a:schemeClr val="tx2"/>
                </a:solidFill>
              </a:rPr>
              <a:t>Pre-Employment Transition Services</a:t>
            </a:r>
          </a:p>
        </p:txBody>
      </p:sp>
    </p:spTree>
    <p:extLst>
      <p:ext uri="{BB962C8B-B14F-4D97-AF65-F5344CB8AC3E}">
        <p14:creationId xmlns:p14="http://schemas.microsoft.com/office/powerpoint/2010/main" val="3323659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xt: Policy Brief #1 - Funding Formula">
            <a:extLst>
              <a:ext uri="{FF2B5EF4-FFF2-40B4-BE49-F238E27FC236}">
                <a16:creationId xmlns:a16="http://schemas.microsoft.com/office/drawing/2014/main" id="{219B1353-10D0-AC1B-F7DA-1B9846B91F3A}"/>
              </a:ext>
            </a:extLst>
          </p:cNvPr>
          <p:cNvSpPr>
            <a:spLocks noGrp="1"/>
          </p:cNvSpPr>
          <p:nvPr>
            <p:ph type="title"/>
          </p:nvPr>
        </p:nvSpPr>
        <p:spPr>
          <a:xfrm>
            <a:off x="924828" y="220747"/>
            <a:ext cx="10515600" cy="1325563"/>
          </a:xfrm>
        </p:spPr>
        <p:txBody>
          <a:bodyPr/>
          <a:lstStyle/>
          <a:p>
            <a:pPr algn="ctr"/>
            <a:r>
              <a:rPr lang="en-US" sz="4400" dirty="0"/>
              <a:t>Policy Brief #1 - Funding Formula</a:t>
            </a:r>
            <a:endParaRPr lang="en-US" dirty="0"/>
          </a:p>
        </p:txBody>
      </p:sp>
      <p:pic>
        <p:nvPicPr>
          <p:cNvPr id="4" name="Content Placeholder 3" descr="CSAVR THI Policy Brief Cover &#10;&#10;A document with text on it&#10;&#10;&quot;Expanding Economic Development Opportunities by Fully Funding State VR&quot; &#10;&#10;">
            <a:extLst>
              <a:ext uri="{FF2B5EF4-FFF2-40B4-BE49-F238E27FC236}">
                <a16:creationId xmlns:a16="http://schemas.microsoft.com/office/drawing/2014/main" id="{3A291BBD-5677-CC16-92F4-D434867EB743}"/>
              </a:ext>
            </a:extLst>
          </p:cNvPr>
          <p:cNvPicPr>
            <a:picLocks noChangeAspect="1"/>
          </p:cNvPicPr>
          <p:nvPr/>
        </p:nvPicPr>
        <p:blipFill>
          <a:blip r:embed="rId3"/>
          <a:stretch>
            <a:fillRect/>
          </a:stretch>
        </p:blipFill>
        <p:spPr>
          <a:xfrm>
            <a:off x="876634" y="1331593"/>
            <a:ext cx="4287561" cy="493776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6" name="TextBox 15" descr="Text: States that reach full match will maximize the number of services that VR can provide to working age individuals with disabilities, and in turn maximize the number of qualified employees in their workforce.  &#10; Audience: &#10;Primary audience: State policy makers, staffers, appropriations, and budget committees. &#10;Secondary audience: VR Counselors and Staff and other interested parties &#10;">
            <a:extLst>
              <a:ext uri="{FF2B5EF4-FFF2-40B4-BE49-F238E27FC236}">
                <a16:creationId xmlns:a16="http://schemas.microsoft.com/office/drawing/2014/main" id="{CBA829F7-01C1-1224-2615-5AD8529252A0}"/>
              </a:ext>
            </a:extLst>
          </p:cNvPr>
          <p:cNvSpPr txBox="1"/>
          <p:nvPr/>
        </p:nvSpPr>
        <p:spPr>
          <a:xfrm>
            <a:off x="5636577" y="4271760"/>
            <a:ext cx="6225223" cy="2139047"/>
          </a:xfrm>
          <a:prstGeom prst="rect">
            <a:avLst/>
          </a:prstGeom>
          <a:noFill/>
        </p:spPr>
        <p:txBody>
          <a:bodyPr wrap="square" rtlCol="0">
            <a:spAutoFit/>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States that reach full match will maximize the number of services that VR can provide to working age individuals with disabilities, and in turn maximize the number of qualified employees in their workforce.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b="1" dirty="0">
                <a:effectLst/>
                <a:latin typeface="Calibri" panose="020F0502020204030204" pitchFamily="34" charset="0"/>
                <a:ea typeface="Calibri" panose="020F0502020204030204" pitchFamily="34" charset="0"/>
                <a:cs typeface="Calibri" panose="020F0502020204030204" pitchFamily="34" charset="0"/>
              </a:rPr>
              <a:t>Audience: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Primary audience: State policy makers, staffers, appropriations, and budget committees. </a:t>
            </a:r>
          </a:p>
          <a:p>
            <a:pPr marL="342900" marR="0" lvl="0" indent="-342900">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Secondary audience: VR Counselors and Staff and other interested parties </a:t>
            </a:r>
          </a:p>
        </p:txBody>
      </p:sp>
      <p:sp>
        <p:nvSpPr>
          <p:cNvPr id="20" name="Text Box 9" descr="Text: We believe in people.&#10;Everyone has the ability to work and contribute to our economy.&#10;Employment.&#10;Vocational Rehabilitation supports people along their career path, from their first job throughout their chosen profession.&#10;Scaling Impact.&#10;Vocational Rehabilitation scales its impact and drives results through collaboration with individuals, their families, businesses, and partners.&#10;Talent Innovation.&#10;Vocational Rehabilitation futureproofs the evolving workforce by ensuring businesses have a diverse talent pool to meet their needs.&#10;">
            <a:extLst>
              <a:ext uri="{FF2B5EF4-FFF2-40B4-BE49-F238E27FC236}">
                <a16:creationId xmlns:a16="http://schemas.microsoft.com/office/drawing/2014/main" id="{70C89184-ACDE-CE52-809E-790C4294FD32}"/>
              </a:ext>
            </a:extLst>
          </p:cNvPr>
          <p:cNvSpPr txBox="1"/>
          <p:nvPr/>
        </p:nvSpPr>
        <p:spPr>
          <a:xfrm>
            <a:off x="5636577" y="1369175"/>
            <a:ext cx="6254770" cy="2902585"/>
          </a:xfrm>
          <a:prstGeom prst="rect">
            <a:avLst/>
          </a:prstGeom>
          <a:solidFill>
            <a:schemeClr val="bg1">
              <a:lumMod val="95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R="0" algn="ctr">
              <a:spcBef>
                <a:spcPts val="600"/>
              </a:spcBef>
              <a:spcAft>
                <a:spcPts val="0"/>
              </a:spcAft>
            </a:pPr>
            <a:r>
              <a:rPr lang="en-US" sz="1600" b="1" dirty="0">
                <a:effectLst/>
                <a:latin typeface="Calibri" panose="020F0502020204030204" pitchFamily="34" charset="0"/>
                <a:ea typeface="Times New Roman" panose="02020603050405020304" pitchFamily="18" charset="0"/>
                <a:cs typeface="Calibri" panose="020F0502020204030204" pitchFamily="34" charset="0"/>
              </a:rPr>
              <a:t>We believe in people</a:t>
            </a:r>
            <a:r>
              <a:rPr lang="en-US" sz="1600" dirty="0">
                <a:effectLst/>
                <a:latin typeface="Calibri" panose="020F0502020204030204" pitchFamily="34" charset="0"/>
                <a:ea typeface="Times New Roman" panose="02020603050405020304" pitchFamily="18" charset="0"/>
                <a:cs typeface="Calibri" panose="020F0502020204030204" pitchFamily="34"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R="0" algn="ctr">
              <a:spcBef>
                <a:spcPts val="0"/>
              </a:spcBef>
              <a:spcAft>
                <a:spcPts val="0"/>
              </a:spcAft>
            </a:pPr>
            <a:r>
              <a:rPr lang="en-US" sz="1600" i="1" dirty="0">
                <a:effectLst/>
                <a:latin typeface="Calibri" panose="020F0502020204030204" pitchFamily="34" charset="0"/>
                <a:ea typeface="Times New Roman" panose="02020603050405020304" pitchFamily="18" charset="0"/>
                <a:cs typeface="Calibri" panose="020F0502020204030204" pitchFamily="34" charset="0"/>
              </a:rPr>
              <a:t>Everyone has the ability to work and contribute to our economy.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R="0" algn="ctr">
              <a:spcBef>
                <a:spcPts val="0"/>
              </a:spcBef>
              <a:spcAft>
                <a:spcPts val="0"/>
              </a:spcAft>
            </a:pPr>
            <a:r>
              <a:rPr lang="en-US" sz="1600" b="1" dirty="0">
                <a:effectLst/>
                <a:latin typeface="Calibri" panose="020F0502020204030204" pitchFamily="34" charset="0"/>
                <a:ea typeface="Times New Roman" panose="02020603050405020304" pitchFamily="18" charset="0"/>
                <a:cs typeface="Calibri" panose="020F0502020204030204" pitchFamily="34" charset="0"/>
              </a:rPr>
              <a:t>Employment</a:t>
            </a:r>
            <a:r>
              <a:rPr lang="en-US" sz="1600" dirty="0">
                <a:effectLst/>
                <a:latin typeface="Calibri" panose="020F0502020204030204" pitchFamily="34" charset="0"/>
                <a:ea typeface="Times New Roman" panose="02020603050405020304" pitchFamily="18" charset="0"/>
                <a:cs typeface="Calibri" panose="020F0502020204030204" pitchFamily="34"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R="0" algn="ctr">
              <a:spcBef>
                <a:spcPts val="0"/>
              </a:spcBef>
              <a:spcAft>
                <a:spcPts val="0"/>
              </a:spcAft>
            </a:pPr>
            <a:r>
              <a:rPr lang="en-US" sz="1600" i="1" dirty="0">
                <a:effectLst/>
                <a:latin typeface="Calibri" panose="020F0502020204030204" pitchFamily="34" charset="0"/>
                <a:ea typeface="Times New Roman" panose="02020603050405020304" pitchFamily="18" charset="0"/>
                <a:cs typeface="Calibri" panose="020F0502020204030204" pitchFamily="34" charset="0"/>
              </a:rPr>
              <a:t>Vocational Rehabilitation supports people along their career path, from their first job throughout their chosen profession.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R="0" algn="ctr">
              <a:spcBef>
                <a:spcPts val="0"/>
              </a:spcBef>
              <a:spcAft>
                <a:spcPts val="0"/>
              </a:spcAft>
            </a:pPr>
            <a:r>
              <a:rPr lang="en-US" sz="1600" b="1" dirty="0">
                <a:effectLst/>
                <a:latin typeface="Calibri" panose="020F0502020204030204" pitchFamily="34" charset="0"/>
                <a:ea typeface="Times New Roman" panose="02020603050405020304" pitchFamily="18" charset="0"/>
                <a:cs typeface="Calibri" panose="020F0502020204030204" pitchFamily="34" charset="0"/>
              </a:rPr>
              <a:t>Scaling Impact.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R="0" algn="ctr">
              <a:spcBef>
                <a:spcPts val="0"/>
              </a:spcBef>
              <a:spcAft>
                <a:spcPts val="0"/>
              </a:spcAft>
            </a:pPr>
            <a:r>
              <a:rPr lang="en-US" sz="1600" i="1" dirty="0">
                <a:effectLst/>
                <a:latin typeface="Calibri" panose="020F0502020204030204" pitchFamily="34" charset="0"/>
                <a:ea typeface="Times New Roman" panose="02020603050405020304" pitchFamily="18" charset="0"/>
                <a:cs typeface="Calibri" panose="020F0502020204030204" pitchFamily="34" charset="0"/>
              </a:rPr>
              <a:t>Vocational Rehabilitation scales its impact and drives results through collaboration with individuals, their families, businesses, and partners.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R="0" algn="ctr">
              <a:spcBef>
                <a:spcPts val="0"/>
              </a:spcBef>
              <a:spcAft>
                <a:spcPts val="0"/>
              </a:spcAft>
            </a:pPr>
            <a:r>
              <a:rPr lang="en-US" sz="1600" b="1" dirty="0">
                <a:effectLst/>
                <a:latin typeface="Calibri" panose="020F0502020204030204" pitchFamily="34" charset="0"/>
                <a:ea typeface="Times New Roman" panose="02020603050405020304" pitchFamily="18" charset="0"/>
                <a:cs typeface="Calibri" panose="020F0502020204030204" pitchFamily="34" charset="0"/>
              </a:rPr>
              <a:t>Talent Innovation.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R="0" algn="ctr">
              <a:spcBef>
                <a:spcPts val="0"/>
              </a:spcBef>
              <a:spcAft>
                <a:spcPts val="0"/>
              </a:spcAft>
            </a:pPr>
            <a:r>
              <a:rPr lang="en-US" sz="1600" i="1" dirty="0">
                <a:effectLst/>
                <a:latin typeface="Calibri" panose="020F0502020204030204" pitchFamily="34" charset="0"/>
                <a:ea typeface="Times New Roman" panose="02020603050405020304" pitchFamily="18" charset="0"/>
                <a:cs typeface="Calibri" panose="020F0502020204030204" pitchFamily="34" charset="0"/>
              </a:rPr>
              <a:t>Vocational Rehabilitation futureproofs the evolving workforce by ensuring businesses have a diverse talent pool to meet their needs.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80069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xt: ;Policy Brief #2 – Maximizing Interagency Funds ">
            <a:extLst>
              <a:ext uri="{FF2B5EF4-FFF2-40B4-BE49-F238E27FC236}">
                <a16:creationId xmlns:a16="http://schemas.microsoft.com/office/drawing/2014/main" id="{219B1353-10D0-AC1B-F7DA-1B9846B91F3A}"/>
              </a:ext>
            </a:extLst>
          </p:cNvPr>
          <p:cNvSpPr>
            <a:spLocks noGrp="1"/>
          </p:cNvSpPr>
          <p:nvPr>
            <p:ph type="title"/>
          </p:nvPr>
        </p:nvSpPr>
        <p:spPr>
          <a:xfrm>
            <a:off x="596900" y="365125"/>
            <a:ext cx="10756900" cy="1325563"/>
          </a:xfrm>
        </p:spPr>
        <p:txBody>
          <a:bodyPr/>
          <a:lstStyle/>
          <a:p>
            <a:pPr algn="ctr"/>
            <a:r>
              <a:rPr lang="en-US" sz="4400" dirty="0"/>
              <a:t>Policy Brief #2 – Maximizing Interagency Funds </a:t>
            </a:r>
            <a:endParaRPr lang="en-US" dirty="0"/>
          </a:p>
        </p:txBody>
      </p:sp>
      <p:pic>
        <p:nvPicPr>
          <p:cNvPr id="5" name="Picture 4" descr="CSAVR THI Policy Brief Cover &#10;&#10;A document with text on it&#10;&#10;Title: How to Use Partnerships to Maximize Vocational Rehabilitation services&quot; ">
            <a:extLst>
              <a:ext uri="{FF2B5EF4-FFF2-40B4-BE49-F238E27FC236}">
                <a16:creationId xmlns:a16="http://schemas.microsoft.com/office/drawing/2014/main" id="{ACA24657-AC5E-1AC9-CC80-E448F881EB2C}"/>
              </a:ext>
            </a:extLst>
          </p:cNvPr>
          <p:cNvPicPr>
            <a:picLocks noChangeAspect="1"/>
          </p:cNvPicPr>
          <p:nvPr/>
        </p:nvPicPr>
        <p:blipFill>
          <a:blip r:embed="rId3"/>
          <a:stretch>
            <a:fillRect/>
          </a:stretch>
        </p:blipFill>
        <p:spPr>
          <a:xfrm>
            <a:off x="686780" y="1432125"/>
            <a:ext cx="3839108" cy="493776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descr="Text: Summary: &#10;The intent of the “How to use Partnerships to Maximize Vocational Rehabilitation Services” policy brief is to educate state agency partners on the opportunity for interagency transfers to maximize collaboration for service delivery.  By capitalizing on partnerships, states can harness these funds to catalyze economic development. &#10; &#10;State Vocational Rehabilitation Agencies (SVRA’s) can use partnerships and interagency transfers to increase their state budget and therefore helping states maximize drawing down federal funds that can be used to help build SVRA capacity. The key to leveraging VR partnerships to their fullest potential is ensuring the partner agency understands the value they are receiving in exchange.&#10; &#10;Audience: &#10;Primary audience: State partners (such as Department of Education,  State Medicaid and Human Service Partners) &#10;Secondary audience: VR Counselors and Staff and other interested parties including policy makers and staffers  &#10;  &#10;Data Referenced: &#10;Figure 1: Unused VR Appropriations at End of Award Period &#10;Figure 2: State Revenues Declining from Spike &#10;Figure 3: Illustration of Increased funding from partnerships leveraging federal VR funds &#10;">
            <a:extLst>
              <a:ext uri="{FF2B5EF4-FFF2-40B4-BE49-F238E27FC236}">
                <a16:creationId xmlns:a16="http://schemas.microsoft.com/office/drawing/2014/main" id="{FF66DAC9-80C8-BB3F-D0F4-55BA4AF71AE5}"/>
              </a:ext>
            </a:extLst>
          </p:cNvPr>
          <p:cNvSpPr txBox="1"/>
          <p:nvPr/>
        </p:nvSpPr>
        <p:spPr>
          <a:xfrm>
            <a:off x="5118100" y="1310386"/>
            <a:ext cx="6819899" cy="5247590"/>
          </a:xfrm>
          <a:prstGeom prst="rect">
            <a:avLst/>
          </a:prstGeom>
          <a:noFill/>
        </p:spPr>
        <p:txBody>
          <a:bodyPr wrap="square" rtlCol="0">
            <a:spAutoFit/>
          </a:bodyPr>
          <a:lstStyle/>
          <a:p>
            <a:pPr marL="0" marR="0">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Summary: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971800" algn="ctr"/>
                <a:tab pos="5943600" algn="r"/>
              </a:tabLst>
            </a:pPr>
            <a:r>
              <a:rPr lang="en-US" sz="1400" dirty="0">
                <a:effectLst/>
                <a:latin typeface="Calibri" panose="020F0502020204030204" pitchFamily="34" charset="0"/>
                <a:ea typeface="Calibri" panose="020F0502020204030204" pitchFamily="34" charset="0"/>
                <a:cs typeface="Calibri" panose="020F0502020204030204" pitchFamily="34" charset="0"/>
              </a:rPr>
              <a:t>The intent of the “</a:t>
            </a:r>
            <a:r>
              <a:rPr lang="en-US" sz="1400" i="1" dirty="0">
                <a:effectLst/>
                <a:latin typeface="Calibri" panose="020F0502020204030204" pitchFamily="34" charset="0"/>
                <a:ea typeface="Calibri" panose="020F0502020204030204" pitchFamily="34" charset="0"/>
                <a:cs typeface="Times New Roman" panose="02020603050405020304" pitchFamily="18" charset="0"/>
              </a:rPr>
              <a:t>How to use Partnerships to Maximize Vocational Rehabilitation Services” </a:t>
            </a:r>
            <a:r>
              <a:rPr lang="en-US" sz="1400" dirty="0">
                <a:effectLst/>
                <a:latin typeface="Calibri" panose="020F0502020204030204" pitchFamily="34" charset="0"/>
                <a:ea typeface="Calibri" panose="020F0502020204030204" pitchFamily="34" charset="0"/>
                <a:cs typeface="Times New Roman" panose="02020603050405020304" pitchFamily="18" charset="0"/>
              </a:rPr>
              <a:t>policy brief is to educate state agency partners on the opportunity for interagency transfers to maximize collaboration for service delivery.  By capitalizing on partnerships, states can harness these funds to catalyze economic development. </a:t>
            </a:r>
          </a:p>
          <a:p>
            <a:pPr marL="0" marR="0">
              <a:spcBef>
                <a:spcPts val="0"/>
              </a:spcBef>
              <a:spcAft>
                <a:spcPts val="0"/>
              </a:spcAft>
              <a:tabLst>
                <a:tab pos="2971800" algn="ctr"/>
                <a:tab pos="5943600" algn="r"/>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tabLst>
                <a:tab pos="2971800" algn="ctr"/>
                <a:tab pos="5943600" algn="r"/>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State Vocational Rehabilitation Agencies (SVRA’s) can use partnerships and interagency transfers to increase their state budget and therefore helping states maximize drawing down federal funds that can be used to help build SVRA capacity. The key to leveraging VR partnerships to their fullest potential is ensuring the partner agency understands the value they are receiving in exchange.</a:t>
            </a: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Audience: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Calibri" panose="020F0502020204030204" pitchFamily="34" charset="0"/>
              </a:rPr>
              <a:t>Primary audience: State partners (such as Department of Education,  State Medicaid and Human Service Partners) </a:t>
            </a:r>
          </a:p>
          <a:p>
            <a:pPr marL="342900" marR="0" lvl="0" indent="-342900">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Calibri" panose="020F0502020204030204" pitchFamily="34" charset="0"/>
              </a:rPr>
              <a:t>Secondary audience: VR Counselors and Staff and other interested parties including policy makers and staffers  </a:t>
            </a:r>
          </a:p>
          <a:p>
            <a:pPr marL="0" marR="0">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b="1" dirty="0">
                <a:effectLst/>
                <a:latin typeface="Calibri" panose="020F0502020204030204" pitchFamily="34" charset="0"/>
                <a:ea typeface="Times New Roman" panose="02020603050405020304" pitchFamily="18" charset="0"/>
                <a:cs typeface="Calibri" panose="020F0502020204030204" pitchFamily="34" charset="0"/>
              </a:rPr>
              <a:t>Data Referenced: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effectLst/>
                <a:latin typeface="Calibri" panose="020F0502020204030204" pitchFamily="34" charset="0"/>
                <a:ea typeface="Times New Roman" panose="02020603050405020304" pitchFamily="18" charset="0"/>
                <a:cs typeface="Calibri" panose="020F0502020204030204" pitchFamily="34" charset="0"/>
              </a:rPr>
              <a:t>Figure 1: Unused VR Appropriations at End of Award Period </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400" dirty="0">
                <a:effectLst/>
                <a:latin typeface="Calibri" panose="020F0502020204030204" pitchFamily="34" charset="0"/>
                <a:ea typeface="Times New Roman" panose="02020603050405020304" pitchFamily="18" charset="0"/>
                <a:cs typeface="Calibri" panose="020F0502020204030204" pitchFamily="34" charset="0"/>
              </a:rPr>
              <a:t>Figure 2: State Revenues Declining from Spike </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400" dirty="0">
                <a:effectLst/>
                <a:latin typeface="Calibri" panose="020F0502020204030204" pitchFamily="34" charset="0"/>
                <a:ea typeface="Times New Roman" panose="02020603050405020304" pitchFamily="18" charset="0"/>
                <a:cs typeface="Calibri" panose="020F0502020204030204" pitchFamily="34" charset="0"/>
              </a:rPr>
              <a:t>Figure 3: Illustration of Increased funding from partnerships leveraging federal VR funds </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521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xt: Policy Brief #3 – Workforce Participation Rates">
            <a:extLst>
              <a:ext uri="{FF2B5EF4-FFF2-40B4-BE49-F238E27FC236}">
                <a16:creationId xmlns:a16="http://schemas.microsoft.com/office/drawing/2014/main" id="{219B1353-10D0-AC1B-F7DA-1B9846B91F3A}"/>
              </a:ext>
            </a:extLst>
          </p:cNvPr>
          <p:cNvSpPr>
            <a:spLocks noGrp="1"/>
          </p:cNvSpPr>
          <p:nvPr>
            <p:ph type="title"/>
          </p:nvPr>
        </p:nvSpPr>
        <p:spPr>
          <a:xfrm>
            <a:off x="971551" y="289718"/>
            <a:ext cx="10715624" cy="782638"/>
          </a:xfrm>
        </p:spPr>
        <p:txBody>
          <a:bodyPr/>
          <a:lstStyle/>
          <a:p>
            <a:pPr algn="ctr"/>
            <a:r>
              <a:rPr lang="en-US" sz="4400" dirty="0"/>
              <a:t>Policy Brief #3 – Workforce Participation Rates</a:t>
            </a:r>
            <a:endParaRPr lang="en-US" dirty="0"/>
          </a:p>
        </p:txBody>
      </p:sp>
      <p:pic>
        <p:nvPicPr>
          <p:cNvPr id="5" name="Picture 4" descr="CSAVR THI Policy Brief Cover &#10;&#10;A document with text on it &#10;&#10;Title: The importance of federally funding VR programs ">
            <a:extLst>
              <a:ext uri="{FF2B5EF4-FFF2-40B4-BE49-F238E27FC236}">
                <a16:creationId xmlns:a16="http://schemas.microsoft.com/office/drawing/2014/main" id="{AD4C1E8B-4045-25FC-D814-88802C9CFADE}"/>
              </a:ext>
            </a:extLst>
          </p:cNvPr>
          <p:cNvPicPr>
            <a:picLocks noChangeAspect="1"/>
          </p:cNvPicPr>
          <p:nvPr/>
        </p:nvPicPr>
        <p:blipFill>
          <a:blip r:embed="rId3"/>
          <a:stretch>
            <a:fillRect/>
          </a:stretch>
        </p:blipFill>
        <p:spPr>
          <a:xfrm>
            <a:off x="770488" y="1108275"/>
            <a:ext cx="4114222" cy="493776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descr="Text: Summary: &#10;The intent of the “The Importance of Federally Funding Vocational Rehabilitation Programs” policy brief is to educate policy makers on the value proposition of the public Vocational Rehabilitation service system.  &#10; &#10;This policy brief was in collaboration with the Kessler Foundation and University of New Hampshire Institute on Disability.  The contributions of the Kessler Foundation and NHI were essential in capturing the data.  Continue to follow their work on National Trends in Disability Employment (nTIDE) here https://kesslerfoundation.org/ntide-press-releases&#10; &#10;The U.S. labor market is facing a major worker shortage – fully funding Vocational Rehabilitation programs can, and should, be a priority to increase the number of qualified employees in competitive, integrated employment.  This policy brief outlines national data trends and communicated the value of fully funding the vocational rehabilitation system. &#10; &#10;Noting to audiences, the U.S. has 9.5 million job openings with only 6.5 million unemployed workers. This is an important distinction to communicate to the audience.  There are not enough people in the workforce to cover the shortage of workers the U.S. economy is facing.  The 6.5 million unemployed workers only account for those in the workforce who have been laid off or furloughed and looking for work.  Noting it is important to consider the number of working aged individuals who are “not in the labor force” but want to be.  Figure 5 highlights there are over 9 million people with a disability not in the workforce and 68.4 of all people with disabilities are striving for work (Figure 6).  VR services is, can be and will be one of the most effective solutions to bridging that gap and therefore, fully funding the VR service system is imperative to the workforce crisis.  &#10; &#10;The workforce participation rate has increased up to 40.1% in February of 2024, as compared to those without disabilities at 77.7 % (Figure 3), highlighting the disparity between those with and without disabilities in the labor force.   &#10; &#10;VR is uniquely positioned to help fill the workforce gap! &#10; &#10;Audience: &#10;Primary audience: Policy makers  &#10;Secondary audience: VR Counselors and Staff and other interested parties&#10;">
            <a:extLst>
              <a:ext uri="{FF2B5EF4-FFF2-40B4-BE49-F238E27FC236}">
                <a16:creationId xmlns:a16="http://schemas.microsoft.com/office/drawing/2014/main" id="{9294AB70-10FD-94AD-6A65-9398C1BDE9D2}"/>
              </a:ext>
            </a:extLst>
          </p:cNvPr>
          <p:cNvSpPr txBox="1"/>
          <p:nvPr/>
        </p:nvSpPr>
        <p:spPr>
          <a:xfrm>
            <a:off x="5191125" y="1000125"/>
            <a:ext cx="6800850" cy="5816977"/>
          </a:xfrm>
          <a:prstGeom prst="rect">
            <a:avLst/>
          </a:prstGeom>
          <a:noFill/>
        </p:spPr>
        <p:txBody>
          <a:bodyPr wrap="square" rtlCol="0">
            <a:spAutoFit/>
          </a:bodyPr>
          <a:lstStyle/>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Summary: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971800" algn="ctr"/>
                <a:tab pos="5943600" algn="r"/>
              </a:tabLst>
            </a:pPr>
            <a:r>
              <a:rPr lang="en-US" sz="1200" dirty="0">
                <a:effectLst/>
                <a:latin typeface="Calibri" panose="020F0502020204030204" pitchFamily="34" charset="0"/>
                <a:ea typeface="Calibri" panose="020F0502020204030204" pitchFamily="34" charset="0"/>
                <a:cs typeface="Calibri" panose="020F0502020204030204" pitchFamily="34" charset="0"/>
              </a:rPr>
              <a:t>The intent of the “The Importance of Federally Funding Vocational Rehabilitation Programs” policy brief </a:t>
            </a:r>
            <a:r>
              <a:rPr lang="en-US" sz="1200" dirty="0">
                <a:effectLst/>
                <a:latin typeface="Calibri" panose="020F0502020204030204" pitchFamily="34" charset="0"/>
                <a:ea typeface="Calibri" panose="020F0502020204030204" pitchFamily="34" charset="0"/>
                <a:cs typeface="Times New Roman" panose="02020603050405020304" pitchFamily="18" charset="0"/>
              </a:rPr>
              <a:t>is to educate policy makers on the value proposition of the public Vocational Rehabilitation service system.  </a:t>
            </a:r>
          </a:p>
          <a:p>
            <a:pPr marL="0" marR="0">
              <a:spcBef>
                <a:spcPts val="0"/>
              </a:spcBef>
              <a:spcAft>
                <a:spcPts val="0"/>
              </a:spcAft>
              <a:tabLst>
                <a:tab pos="2971800" algn="ctr"/>
                <a:tab pos="5943600" algn="r"/>
              </a:tabLs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tabLst>
                <a:tab pos="2971800" algn="ctr"/>
                <a:tab pos="5943600" algn="r"/>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policy brief was in collaboration with the Kessler Foundation and University of New Hampshire Institute on Disability.  The contributions of the Kessler Foundation and NHI were essential in capturing the data.  Continue to follow their work on National Trends in Disability Employment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nTIDE</a:t>
            </a:r>
            <a:r>
              <a:rPr lang="en-US" sz="1200" dirty="0">
                <a:effectLst/>
                <a:latin typeface="Calibri" panose="020F0502020204030204" pitchFamily="34" charset="0"/>
                <a:ea typeface="Calibri" panose="020F0502020204030204" pitchFamily="34" charset="0"/>
                <a:cs typeface="Times New Roman" panose="02020603050405020304" pitchFamily="18" charset="0"/>
              </a:rPr>
              <a:t>) here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https://kesslerfoundation.org/ntide-press-releases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971800" algn="ctr"/>
                <a:tab pos="5943600" algn="r"/>
              </a:tabLst>
            </a:pPr>
            <a:r>
              <a:rPr lang="en-US" sz="800" u="none" strike="noStrik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971800" algn="ctr"/>
                <a:tab pos="5943600" algn="r"/>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U.S. labor market is facing a major worker shortage – fully funding Vocational Rehabilitation programs can, and should, be a priority to increase the number of qualified employees in competitive, integrated employment.  This policy brief outlines national data trends and communicated the value of fully funding the vocational rehabilitation system. </a:t>
            </a:r>
          </a:p>
          <a:p>
            <a:pPr marL="0" marR="0">
              <a:spcBef>
                <a:spcPts val="0"/>
              </a:spcBef>
              <a:spcAft>
                <a:spcPts val="0"/>
              </a:spcAft>
              <a:tabLst>
                <a:tab pos="2971800" algn="ctr"/>
                <a:tab pos="5943600" algn="r"/>
              </a:tabLs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tabLst>
                <a:tab pos="2971800" algn="ctr"/>
                <a:tab pos="5943600" algn="r"/>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Noting to audiences, the U.S. has 9.5 million job openings with only 6.5 million unemployed workers. This is an important distinction to communicate to the audience.  There are not enough people in the workforce to cover the shortage of workers the U.S. economy is facing.  The 6.5 million unemployed workers only account for those in the workforce who have been laid off or furloughed and looking for work.  Noting it is important to consider the number of working aged individuals who are “not in the labor force” but want to be.  Figure 5 highlights there are over 9 million people with a disability not in the workforce and 68.4 of all people with disabilities are striving for work (Figure 6).  VR services is, can be and will be one of the most effective solutions to bridging that gap and therefore, fully funding the VR service system is imperative to the workforce crisis.  </a:t>
            </a:r>
          </a:p>
          <a:p>
            <a:pPr marL="0" marR="0">
              <a:spcBef>
                <a:spcPts val="0"/>
              </a:spcBef>
              <a:spcAft>
                <a:spcPts val="0"/>
              </a:spcAft>
              <a:tabLst>
                <a:tab pos="2971800" algn="ctr"/>
                <a:tab pos="5943600" algn="r"/>
              </a:tabLs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tabLst>
                <a:tab pos="2971800" algn="ctr"/>
                <a:tab pos="5943600" algn="r"/>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workforce participation rate has increased up to 40.1% in February of 2024, as compared to those without disabilities at 77.7 % (Figure 3), highlighting the disparity between those with and without disabilities in the labor force.   </a:t>
            </a:r>
          </a:p>
          <a:p>
            <a:pPr marL="0" marR="0">
              <a:spcBef>
                <a:spcPts val="0"/>
              </a:spcBef>
              <a:spcAft>
                <a:spcPts val="0"/>
              </a:spcAft>
              <a:tabLst>
                <a:tab pos="2971800" algn="ctr"/>
                <a:tab pos="5943600" algn="r"/>
              </a:tabLs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tabLst>
                <a:tab pos="2971800" algn="ctr"/>
                <a:tab pos="5943600" algn="r"/>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VR is uniquely positioned to help fill the workforce gap! </a:t>
            </a:r>
          </a:p>
          <a:p>
            <a:pPr marL="0" marR="0">
              <a:spcBef>
                <a:spcPts val="0"/>
              </a:spcBef>
              <a:spcAft>
                <a:spcPts val="0"/>
              </a:spcAft>
              <a:tabLst>
                <a:tab pos="2971800" algn="ctr"/>
                <a:tab pos="5943600" algn="r"/>
              </a:tabLs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Audience: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Primary audience: Policy makers  </a:t>
            </a: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Secondary audience: VR Counselors and Staff and other interested parties</a:t>
            </a:r>
          </a:p>
        </p:txBody>
      </p:sp>
    </p:spTree>
    <p:extLst>
      <p:ext uri="{BB962C8B-B14F-4D97-AF65-F5344CB8AC3E}">
        <p14:creationId xmlns:p14="http://schemas.microsoft.com/office/powerpoint/2010/main" val="812094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xt: Policy Brief #4 – Pre-ETS ">
            <a:extLst>
              <a:ext uri="{FF2B5EF4-FFF2-40B4-BE49-F238E27FC236}">
                <a16:creationId xmlns:a16="http://schemas.microsoft.com/office/drawing/2014/main" id="{219B1353-10D0-AC1B-F7DA-1B9846B91F3A}"/>
              </a:ext>
            </a:extLst>
          </p:cNvPr>
          <p:cNvSpPr>
            <a:spLocks noGrp="1"/>
          </p:cNvSpPr>
          <p:nvPr>
            <p:ph type="title"/>
          </p:nvPr>
        </p:nvSpPr>
        <p:spPr>
          <a:xfrm>
            <a:off x="838200" y="212726"/>
            <a:ext cx="10515600" cy="825500"/>
          </a:xfrm>
        </p:spPr>
        <p:txBody>
          <a:bodyPr/>
          <a:lstStyle/>
          <a:p>
            <a:pPr algn="ctr"/>
            <a:r>
              <a:rPr lang="en-US" dirty="0"/>
              <a:t>Policy Brief #4 – Pre-ETS </a:t>
            </a:r>
          </a:p>
        </p:txBody>
      </p:sp>
      <p:sp>
        <p:nvSpPr>
          <p:cNvPr id="5" name="TextBox 4" descr="Text: Summary: &#10; The intent of the “Pre-Employment Transition Services: An Opportunity to Engage America’s Youth” is to be a leave behind and introductory document for the CSAVR and SVRA’s to educate policy makers and audiences who are not as well versed on the public VR system.  This policy brief communicates the value the Workforce Innovation and Opportunities Act (WIOA) of 2014 has had on increasing access of the VR system for transition age youth under the Pre-Employment Transition Services (Pre-ETS) as required by WIOA.   &#10; &#10;In addition, this policy brief can be used to educate state policy makers and interested parties on the value of WIOA and Pre-ETS and the immense amount of work SVRA’s have done to implement WIOA in the past decade.  This policy brief is not intended to articulate barriers; however, it is a tool to introduce the topic of WIOA and Pre-ETS allowing each SVRA to articulate their own specifics about how implementing WIOA in their state as presenting opportunities and challenges.     &#10; &#10;Data Referenced: &#10;Figure 1: 2023 Youth Force Participation Rate&#10;Figure 2: Increase in Pre-ETS Budget &#10;Figure 3: State Allocation of VR Budget to Pre-ETS in 2021 and 2022 &#10;Figure 4: Increased Reach of Pre-ETS &#10;Figure 5: Better WIOA Performance Outcomes  &#10; &#10;Pre-ETS state specific data: &#10;https://rsa.ed.gov/wioa-resources/wioa-annual-reports&#10;">
            <a:extLst>
              <a:ext uri="{FF2B5EF4-FFF2-40B4-BE49-F238E27FC236}">
                <a16:creationId xmlns:a16="http://schemas.microsoft.com/office/drawing/2014/main" id="{EF10BCF7-22DF-CE7A-6906-3ADB0F334058}"/>
              </a:ext>
            </a:extLst>
          </p:cNvPr>
          <p:cNvSpPr txBox="1"/>
          <p:nvPr/>
        </p:nvSpPr>
        <p:spPr>
          <a:xfrm>
            <a:off x="4965566" y="1004369"/>
            <a:ext cx="6815756" cy="5693866"/>
          </a:xfrm>
          <a:prstGeom prst="rect">
            <a:avLst/>
          </a:prstGeom>
          <a:noFill/>
        </p:spPr>
        <p:txBody>
          <a:bodyPr wrap="square" rtlCol="0">
            <a:spAutoFit/>
          </a:bodyPr>
          <a:lstStyle/>
          <a:p>
            <a:pPr marL="0" marR="0">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Summary: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 </a:t>
            </a:r>
            <a:r>
              <a:rPr lang="en-US" sz="1400" dirty="0">
                <a:effectLst/>
                <a:latin typeface="Calibri" panose="020F0502020204030204" pitchFamily="34" charset="0"/>
                <a:ea typeface="Calibri" panose="020F0502020204030204" pitchFamily="34" charset="0"/>
                <a:cs typeface="Calibri" panose="020F0502020204030204" pitchFamily="34" charset="0"/>
              </a:rPr>
              <a:t>The intent of the </a:t>
            </a:r>
            <a:r>
              <a:rPr lang="en-US" sz="1400" i="1" dirty="0">
                <a:effectLst/>
                <a:latin typeface="Calibri" panose="020F0502020204030204" pitchFamily="34" charset="0"/>
                <a:ea typeface="Calibri" panose="020F0502020204030204" pitchFamily="34" charset="0"/>
                <a:cs typeface="Calibri" panose="020F0502020204030204" pitchFamily="34" charset="0"/>
              </a:rPr>
              <a:t>“Pre-Employment Transition Services: An Opportunity to Engage America’s Youth</a:t>
            </a:r>
            <a:r>
              <a:rPr lang="en-US" sz="1400" dirty="0">
                <a:effectLst/>
                <a:latin typeface="Calibri" panose="020F0502020204030204" pitchFamily="34" charset="0"/>
                <a:ea typeface="Calibri" panose="020F0502020204030204" pitchFamily="34" charset="0"/>
                <a:cs typeface="Calibri" panose="020F0502020204030204" pitchFamily="34" charset="0"/>
              </a:rPr>
              <a:t>” is to be a leave behind and introductory document for the CSAVR and SVRA’s to educate policy makers and audiences who are not as well versed on the public VR system.  This policy brief communicates the value the Workforce Innovation and Opportunities Act (WIOA) of 2014 has had on increasing access of the VR system for transition age youth under the Pre-Employment Transition Services (Pre-ETS) as required by WIOA.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971800" algn="ctr"/>
                <a:tab pos="5943600" algn="r"/>
              </a:tabLst>
            </a:pPr>
            <a:r>
              <a:rPr lang="en-US" sz="1400"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971800" algn="ctr"/>
                <a:tab pos="5943600" algn="r"/>
              </a:tabLst>
            </a:pPr>
            <a:r>
              <a:rPr lang="en-US" sz="1400" dirty="0">
                <a:effectLst/>
                <a:latin typeface="Calibri" panose="020F0502020204030204" pitchFamily="34" charset="0"/>
                <a:ea typeface="Calibri" panose="020F0502020204030204" pitchFamily="34" charset="0"/>
                <a:cs typeface="Calibri" panose="020F0502020204030204" pitchFamily="34" charset="0"/>
              </a:rPr>
              <a:t>In addition, this policy brief can be used to educate state policy makers and interested parties on the value of WIOA and Pre-ETS and the immense amount of work SVRA’s have done to implement WIOA in the past decade.  This policy brief is not intended to articulate barriers; however, it is a tool to introduce the topic of WIOA and Pre-ETS allowing each SVRA to articulate their own specifics about how implementing WIOA in their state as presenting opportunities and challenges.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971800" algn="ctr"/>
                <a:tab pos="5943600" algn="r"/>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Data Referenced: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Figure 1: 2023 Youth Force Participation Rate</a:t>
            </a:r>
          </a:p>
          <a:p>
            <a:pPr marL="342900" marR="0" lvl="0" indent="-342900">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Figure 2: Increase in Pre-ETS Budget </a:t>
            </a:r>
          </a:p>
          <a:p>
            <a:pPr marL="342900" marR="0" lvl="0" indent="-342900">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Figure 3: State Allocation of VR Budget to Pre-ETS in 2021 and 2022 </a:t>
            </a:r>
          </a:p>
          <a:p>
            <a:pPr marL="342900" marR="0" lvl="0" indent="-342900">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Figure 4: Increased Reach of Pre-ETS </a:t>
            </a:r>
          </a:p>
          <a:p>
            <a:pPr marL="342900" marR="0" lvl="0" indent="-342900">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Figure 5: Better WIOA Performance Outcomes  </a:t>
            </a: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Pre-ETS state specific data: </a:t>
            </a:r>
          </a:p>
          <a:p>
            <a:pPr marL="0" marR="0">
              <a:spcBef>
                <a:spcPts val="0"/>
              </a:spcBef>
              <a:spcAft>
                <a:spcPts val="0"/>
              </a:spcAft>
            </a:pPr>
            <a:r>
              <a:rPr lang="en-US" sz="1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https://rsa.ed.gov/wioa-resources/wioa-annual-reports</a:t>
            </a:r>
            <a:endParaRPr lang="en-US" sz="1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CSAVR THI Policy Brief Cover &#10;&#10;A document with text on it&#10;&#10;&quot;Pre-Employment Transition Services: An Opportunity to Engage America’s Youth&quot; ">
            <a:extLst>
              <a:ext uri="{FF2B5EF4-FFF2-40B4-BE49-F238E27FC236}">
                <a16:creationId xmlns:a16="http://schemas.microsoft.com/office/drawing/2014/main" id="{FEC4539D-C443-9C95-1C3F-65468F564E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654" y="1236495"/>
            <a:ext cx="3815542" cy="493776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2677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ight Triangle 54">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Text: DESIGNING &#10;FOR THE FUTURE: &#10;&#10;We sought input!">
            <a:extLst>
              <a:ext uri="{FF2B5EF4-FFF2-40B4-BE49-F238E27FC236}">
                <a16:creationId xmlns:a16="http://schemas.microsoft.com/office/drawing/2014/main" id="{EB87EF51-A77F-E043-706A-EE186F61A9A0}"/>
              </a:ext>
            </a:extLst>
          </p:cNvPr>
          <p:cNvSpPr>
            <a:spLocks noGrp="1"/>
          </p:cNvSpPr>
          <p:nvPr>
            <p:ph type="title"/>
          </p:nvPr>
        </p:nvSpPr>
        <p:spPr>
          <a:xfrm>
            <a:off x="1075767" y="1188637"/>
            <a:ext cx="2988234" cy="4480726"/>
          </a:xfrm>
        </p:spPr>
        <p:txBody>
          <a:bodyPr>
            <a:normAutofit fontScale="90000"/>
          </a:bodyPr>
          <a:lstStyle/>
          <a:p>
            <a:pPr algn="r"/>
            <a:r>
              <a:rPr lang="en-US" sz="5100" dirty="0"/>
              <a:t>DESIGNING </a:t>
            </a:r>
            <a:br>
              <a:rPr lang="en-US" sz="5100" dirty="0"/>
            </a:br>
            <a:r>
              <a:rPr lang="en-US" sz="5100" dirty="0"/>
              <a:t>FOR THE FUTURE: </a:t>
            </a:r>
            <a:br>
              <a:rPr lang="en-US" sz="5100" dirty="0"/>
            </a:br>
            <a:br>
              <a:rPr lang="en-US" sz="2000" i="1" dirty="0"/>
            </a:br>
            <a:r>
              <a:rPr lang="en-US" sz="5100" i="1" dirty="0"/>
              <a:t>We sought input!</a:t>
            </a:r>
          </a:p>
        </p:txBody>
      </p:sp>
      <p:cxnSp>
        <p:nvCxnSpPr>
          <p:cNvPr id="59" name="Straight Connector 58">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descr="Text: The Harkin Institute conducted interviews with stakeholders directly relevant to CSAVR and its mission of maintaining a strong national program of vocational rehabilitation (“VR”) so that persons with disabilities can achieve competitive, integrated employment.&#10;">
            <a:extLst>
              <a:ext uri="{FF2B5EF4-FFF2-40B4-BE49-F238E27FC236}">
                <a16:creationId xmlns:a16="http://schemas.microsoft.com/office/drawing/2014/main" id="{41C69CB7-D829-FC4D-667D-77FF0A100E81}"/>
              </a:ext>
            </a:extLst>
          </p:cNvPr>
          <p:cNvSpPr>
            <a:spLocks noGrp="1"/>
          </p:cNvSpPr>
          <p:nvPr>
            <p:ph idx="1"/>
          </p:nvPr>
        </p:nvSpPr>
        <p:spPr>
          <a:xfrm>
            <a:off x="4988560" y="1610770"/>
            <a:ext cx="4702848" cy="3560260"/>
          </a:xfrm>
        </p:spPr>
        <p:txBody>
          <a:bodyPr anchor="ctr">
            <a:normAutofit lnSpcReduction="10000"/>
          </a:bodyPr>
          <a:lstStyle/>
          <a:p>
            <a:pPr marL="0" indent="0">
              <a:lnSpc>
                <a:spcPct val="110000"/>
              </a:lnSpc>
              <a:buNone/>
            </a:pPr>
            <a:r>
              <a:rPr lang="en-US" sz="2400" dirty="0">
                <a:effectLst/>
                <a:latin typeface="Calibri" panose="020F0502020204030204" pitchFamily="34" charset="0"/>
                <a:ea typeface="Calibri" panose="020F0502020204030204" pitchFamily="34" charset="0"/>
                <a:cs typeface="Times New Roman (Body CS)"/>
              </a:rPr>
              <a:t>The Harkin Institute conducted interviews with stakeholders directly relevant to CSAVR and its mission of maintaining a strong national program of vocational rehabilitation (“VR”) so that persons with disabilities can achieve competitive, integrated employment.</a:t>
            </a:r>
            <a:endParaRPr lang="en-US" sz="2400" dirty="0">
              <a:effectLst/>
              <a:latin typeface="Open Sans" panose="020B0606030504020204" pitchFamily="34" charset="0"/>
              <a:ea typeface="Calibri" panose="020F0502020204030204" pitchFamily="34" charset="0"/>
              <a:cs typeface="Times New Roman (Body CS)"/>
            </a:endParaRPr>
          </a:p>
        </p:txBody>
      </p:sp>
    </p:spTree>
    <p:extLst>
      <p:ext uri="{BB962C8B-B14F-4D97-AF65-F5344CB8AC3E}">
        <p14:creationId xmlns:p14="http://schemas.microsoft.com/office/powerpoint/2010/main" val="1324639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ontent Placeholder 39" descr="Text: Where we have been since Spring Conference:&#10;">
            <a:extLst>
              <a:ext uri="{FF2B5EF4-FFF2-40B4-BE49-F238E27FC236}">
                <a16:creationId xmlns:a16="http://schemas.microsoft.com/office/drawing/2014/main" id="{495BCF44-D912-A2EE-F542-3CF258E9EAAE}"/>
              </a:ext>
            </a:extLst>
          </p:cNvPr>
          <p:cNvSpPr>
            <a:spLocks noGrp="1"/>
          </p:cNvSpPr>
          <p:nvPr>
            <p:ph idx="1"/>
          </p:nvPr>
        </p:nvSpPr>
        <p:spPr>
          <a:xfrm>
            <a:off x="640080" y="2872899"/>
            <a:ext cx="4243589" cy="3320668"/>
          </a:xfrm>
        </p:spPr>
        <p:txBody>
          <a:bodyPr vert="horz" lIns="91440" tIns="45720" rIns="91440" bIns="45720" rtlCol="0">
            <a:normAutofit/>
          </a:bodyPr>
          <a:lstStyle/>
          <a:p>
            <a:pPr marL="0" indent="0">
              <a:buNone/>
            </a:pPr>
            <a:r>
              <a:rPr lang="en-US" sz="4400" i="1" dirty="0"/>
              <a:t>Where we have been since Spring Conference:</a:t>
            </a:r>
          </a:p>
        </p:txBody>
      </p:sp>
      <p:pic>
        <p:nvPicPr>
          <p:cNvPr id="6" name="Content Placeholder 5" descr="A picture containing outdoor, ground, water, dog&#10;&#10;Description automatically generated">
            <a:extLst>
              <a:ext uri="{FF2B5EF4-FFF2-40B4-BE49-F238E27FC236}">
                <a16:creationId xmlns:a16="http://schemas.microsoft.com/office/drawing/2014/main" id="{E82E11FC-9E43-6C8F-F12F-C029FFF653FA}"/>
              </a:ext>
            </a:extLst>
          </p:cNvPr>
          <p:cNvPicPr>
            <a:picLocks noChangeAspect="1"/>
          </p:cNvPicPr>
          <p:nvPr/>
        </p:nvPicPr>
        <p:blipFill>
          <a:blip r:embed="rId3">
            <a:extLst>
              <a:ext uri="{28A0092B-C50C-407E-A947-70E740481C1C}">
                <a14:useLocalDpi xmlns:a14="http://schemas.microsoft.com/office/drawing/2010/main" val="0"/>
              </a:ext>
            </a:extLst>
          </a:blip>
          <a:srcRect t="25207" r="-1" b="1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le 1" descr="Text: Omar’s Journey &#10;Continued">
            <a:extLst>
              <a:ext uri="{FF2B5EF4-FFF2-40B4-BE49-F238E27FC236}">
                <a16:creationId xmlns:a16="http://schemas.microsoft.com/office/drawing/2014/main" id="{C80CA316-F45A-434A-9C43-C4386D87CE4A}"/>
              </a:ext>
            </a:extLst>
          </p:cNvPr>
          <p:cNvSpPr>
            <a:spLocks noGrp="1"/>
          </p:cNvSpPr>
          <p:nvPr>
            <p:ph type="title"/>
          </p:nvPr>
        </p:nvSpPr>
        <p:spPr>
          <a:xfrm>
            <a:off x="142875" y="98854"/>
            <a:ext cx="11210925" cy="1968070"/>
          </a:xfrm>
        </p:spPr>
        <p:txBody>
          <a:bodyPr vert="horz" lIns="91440" tIns="45720" rIns="91440" bIns="45720" rtlCol="0" anchor="b">
            <a:normAutofit fontScale="90000"/>
          </a:bodyPr>
          <a:lstStyle/>
          <a:p>
            <a:pPr defTabSz="914400">
              <a:lnSpc>
                <a:spcPct val="90000"/>
              </a:lnSpc>
              <a:spcBef>
                <a:spcPct val="0"/>
              </a:spcBef>
              <a:spcAft>
                <a:spcPts val="600"/>
              </a:spcAft>
            </a:pPr>
            <a:br>
              <a:rPr lang="en-US" sz="7200" dirty="0">
                <a:latin typeface="+mj-lt"/>
                <a:ea typeface="+mj-ea"/>
                <a:cs typeface="+mj-cs"/>
              </a:rPr>
            </a:br>
            <a:br>
              <a:rPr lang="en-US" sz="7200" dirty="0">
                <a:latin typeface="+mj-lt"/>
                <a:ea typeface="+mj-ea"/>
                <a:cs typeface="+mj-cs"/>
              </a:rPr>
            </a:br>
            <a:r>
              <a:rPr lang="en-US" sz="7200" dirty="0">
                <a:latin typeface="+mj-lt"/>
                <a:ea typeface="+mj-ea"/>
                <a:cs typeface="+mj-cs"/>
              </a:rPr>
              <a:t>Omar’s </a:t>
            </a:r>
            <a:r>
              <a:rPr lang="en-US" sz="7200" dirty="0"/>
              <a:t>Trail</a:t>
            </a:r>
            <a:r>
              <a:rPr lang="en-US" sz="7200" dirty="0">
                <a:latin typeface="+mj-lt"/>
                <a:ea typeface="+mj-ea"/>
                <a:cs typeface="+mj-cs"/>
              </a:rPr>
              <a:t> </a:t>
            </a:r>
            <a:br>
              <a:rPr lang="en-US" sz="7200" dirty="0">
                <a:latin typeface="+mj-lt"/>
                <a:ea typeface="+mj-ea"/>
                <a:cs typeface="+mj-cs"/>
              </a:rPr>
            </a:br>
            <a:r>
              <a:rPr lang="en-US" sz="7200" dirty="0">
                <a:latin typeface="+mj-lt"/>
                <a:ea typeface="+mj-ea"/>
                <a:cs typeface="+mj-cs"/>
              </a:rPr>
              <a:t>Continued</a:t>
            </a:r>
            <a:endParaRPr lang="en-US" sz="7200" b="1" dirty="0"/>
          </a:p>
        </p:txBody>
      </p:sp>
    </p:spTree>
    <p:extLst>
      <p:ext uri="{BB962C8B-B14F-4D97-AF65-F5344CB8AC3E}">
        <p14:creationId xmlns:p14="http://schemas.microsoft.com/office/powerpoint/2010/main" val="2260833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2" name="Picture 81">
            <a:extLst>
              <a:ext uri="{FF2B5EF4-FFF2-40B4-BE49-F238E27FC236}">
                <a16:creationId xmlns:a16="http://schemas.microsoft.com/office/drawing/2014/main" id="{70ABC041-4928-61F9-0F9D-B56153FEF51D}"/>
              </a:ex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artisticPhotocopy/>
                    </a14:imgEffect>
                  </a14:imgLayer>
                </a14:imgProps>
              </a:ext>
            </a:extLst>
          </a:blip>
          <a:srcRect l="16705" r="16705"/>
          <a:stretch/>
        </p:blipFill>
        <p:spPr>
          <a:xfrm>
            <a:off x="10271760" y="10"/>
            <a:ext cx="1920238" cy="6857990"/>
          </a:xfrm>
          <a:prstGeom prst="rect">
            <a:avLst/>
          </a:prstGeom>
        </p:spPr>
      </p:pic>
      <p:sp>
        <p:nvSpPr>
          <p:cNvPr id="3" name="Title 1" descr="Text: We have work to do!&#10;&#10;Key Take Aways when Harkins Institute &#10;Interviewed Key Stakeholders:&#10;">
            <a:extLst>
              <a:ext uri="{FF2B5EF4-FFF2-40B4-BE49-F238E27FC236}">
                <a16:creationId xmlns:a16="http://schemas.microsoft.com/office/drawing/2014/main" id="{CE887418-9220-7070-73E0-EA6788F863E7}"/>
              </a:ext>
            </a:extLst>
          </p:cNvPr>
          <p:cNvSpPr txBox="1">
            <a:spLocks/>
          </p:cNvSpPr>
          <p:nvPr/>
        </p:nvSpPr>
        <p:spPr>
          <a:xfrm>
            <a:off x="756721" y="338271"/>
            <a:ext cx="9225479" cy="2074328"/>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4000" b="1" dirty="0"/>
              <a:t>We have work to do!</a:t>
            </a:r>
            <a:br>
              <a:rPr lang="en-US" sz="4000" dirty="0"/>
            </a:br>
            <a:br>
              <a:rPr lang="en-US" sz="2000" dirty="0"/>
            </a:br>
            <a:r>
              <a:rPr lang="en-US" sz="3300" dirty="0"/>
              <a:t>Key Take Aways when Harkins Institute </a:t>
            </a:r>
            <a:br>
              <a:rPr lang="en-US" sz="3300" dirty="0"/>
            </a:br>
            <a:r>
              <a:rPr lang="en-US" sz="3300" dirty="0"/>
              <a:t>Interviewed Key Stakeholders:</a:t>
            </a:r>
            <a:endParaRPr lang="en-US" sz="4000" dirty="0"/>
          </a:p>
        </p:txBody>
      </p:sp>
      <p:graphicFrame>
        <p:nvGraphicFramePr>
          <p:cNvPr id="6" name="Content Placeholder 2">
            <a:extLst>
              <a:ext uri="{FF2B5EF4-FFF2-40B4-BE49-F238E27FC236}">
                <a16:creationId xmlns:a16="http://schemas.microsoft.com/office/drawing/2014/main" id="{D0A9049A-8DEC-B948-B0D9-D00117E42359}"/>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509534616"/>
              </p:ext>
            </p:extLst>
          </p:nvPr>
        </p:nvGraphicFramePr>
        <p:xfrm>
          <a:off x="818950" y="2447088"/>
          <a:ext cx="9309100" cy="37034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91275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2" name="Picture 81">
            <a:extLst>
              <a:ext uri="{FF2B5EF4-FFF2-40B4-BE49-F238E27FC236}">
                <a16:creationId xmlns:a16="http://schemas.microsoft.com/office/drawing/2014/main" id="{70ABC041-4928-61F9-0F9D-B56153FEF51D}"/>
              </a:ex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artisticPhotocopy/>
                    </a14:imgEffect>
                  </a14:imgLayer>
                </a14:imgProps>
              </a:ext>
            </a:extLst>
          </a:blip>
          <a:srcRect l="16705" r="16705"/>
          <a:stretch/>
        </p:blipFill>
        <p:spPr>
          <a:xfrm>
            <a:off x="10271760" y="10"/>
            <a:ext cx="1920238" cy="6857990"/>
          </a:xfrm>
          <a:prstGeom prst="rect">
            <a:avLst/>
          </a:prstGeom>
        </p:spPr>
      </p:pic>
      <p:sp>
        <p:nvSpPr>
          <p:cNvPr id="3" name="Title 1" descr="Text: We have work to do!&#10;&#10;Key Take Aways when Harkins Institute &#10;Interviewed Key Stakeholders:&#10;">
            <a:extLst>
              <a:ext uri="{FF2B5EF4-FFF2-40B4-BE49-F238E27FC236}">
                <a16:creationId xmlns:a16="http://schemas.microsoft.com/office/drawing/2014/main" id="{CE887418-9220-7070-73E0-EA6788F863E7}"/>
              </a:ext>
            </a:extLst>
          </p:cNvPr>
          <p:cNvSpPr txBox="1">
            <a:spLocks/>
          </p:cNvSpPr>
          <p:nvPr/>
        </p:nvSpPr>
        <p:spPr>
          <a:xfrm>
            <a:off x="807521" y="376772"/>
            <a:ext cx="9225479" cy="2074328"/>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4000" b="1" dirty="0"/>
              <a:t>We have work to do!</a:t>
            </a:r>
            <a:br>
              <a:rPr lang="en-US" sz="4000" dirty="0"/>
            </a:br>
            <a:br>
              <a:rPr lang="en-US" sz="2000" dirty="0"/>
            </a:br>
            <a:r>
              <a:rPr lang="en-US" sz="3300" dirty="0"/>
              <a:t>Key Take Aways when Harkins Institute </a:t>
            </a:r>
            <a:br>
              <a:rPr lang="en-US" sz="3300" dirty="0"/>
            </a:br>
            <a:r>
              <a:rPr lang="en-US" sz="3300" dirty="0"/>
              <a:t>Interviewed Key Stakeholders:</a:t>
            </a:r>
            <a:endParaRPr lang="en-US" sz="4000" dirty="0"/>
          </a:p>
        </p:txBody>
      </p:sp>
      <p:graphicFrame>
        <p:nvGraphicFramePr>
          <p:cNvPr id="21" name="Content Placeholder 2">
            <a:extLst>
              <a:ext uri="{FF2B5EF4-FFF2-40B4-BE49-F238E27FC236}">
                <a16:creationId xmlns:a16="http://schemas.microsoft.com/office/drawing/2014/main" id="{391141F5-8730-A75F-7A8A-DE9E638F66F5}"/>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890914665"/>
              </p:ext>
            </p:extLst>
          </p:nvPr>
        </p:nvGraphicFramePr>
        <p:xfrm>
          <a:off x="838200" y="2832099"/>
          <a:ext cx="9309100" cy="34671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4" name="Group 23" descr="#1">
            <a:extLst>
              <a:ext uri="{FF2B5EF4-FFF2-40B4-BE49-F238E27FC236}">
                <a16:creationId xmlns:a16="http://schemas.microsoft.com/office/drawing/2014/main" id="{EEAE9000-0C85-764A-DD3A-745E8DF1D5E9}"/>
              </a:ext>
            </a:extLst>
          </p:cNvPr>
          <p:cNvGrpSpPr/>
          <p:nvPr/>
        </p:nvGrpSpPr>
        <p:grpSpPr>
          <a:xfrm>
            <a:off x="899886" y="2938376"/>
            <a:ext cx="2988129" cy="1104619"/>
            <a:chOff x="181" y="281552"/>
            <a:chExt cx="2850217" cy="1104619"/>
          </a:xfrm>
        </p:grpSpPr>
        <p:sp>
          <p:nvSpPr>
            <p:cNvPr id="25" name="Rectangle 24">
              <a:extLst>
                <a:ext uri="{FF2B5EF4-FFF2-40B4-BE49-F238E27FC236}">
                  <a16:creationId xmlns:a16="http://schemas.microsoft.com/office/drawing/2014/main" id="{165738BF-C1F6-C1A9-31D2-769A1229D6FA}"/>
                </a:ext>
              </a:extLst>
            </p:cNvPr>
            <p:cNvSpPr/>
            <p:nvPr/>
          </p:nvSpPr>
          <p:spPr>
            <a:xfrm>
              <a:off x="181" y="332352"/>
              <a:ext cx="2195456" cy="1053819"/>
            </a:xfrm>
            <a:prstGeom prst="rect">
              <a:avLst/>
            </a:pr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6" name="TextBox 25">
              <a:extLst>
                <a:ext uri="{FF2B5EF4-FFF2-40B4-BE49-F238E27FC236}">
                  <a16:creationId xmlns:a16="http://schemas.microsoft.com/office/drawing/2014/main" id="{77B8D983-A5D8-B074-6564-802EB77A3FAC}"/>
                </a:ext>
                <a:ext uri="{C183D7F6-B498-43B3-948B-1728B52AA6E4}">
                  <adec:decorative xmlns:adec="http://schemas.microsoft.com/office/drawing/2017/decorative" val="1"/>
                </a:ext>
              </a:extLst>
            </p:cNvPr>
            <p:cNvSpPr txBox="1"/>
            <p:nvPr/>
          </p:nvSpPr>
          <p:spPr>
            <a:xfrm>
              <a:off x="39984" y="281552"/>
              <a:ext cx="2810414" cy="1053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16862" tIns="165100" rIns="216862" bIns="165100" numCol="1" spcCol="1270" anchor="ctr" anchorCtr="0">
              <a:noAutofit/>
            </a:bodyPr>
            <a:lstStyle/>
            <a:p>
              <a:pPr marL="0" lvl="0" indent="0" algn="l" defTabSz="1066800">
                <a:lnSpc>
                  <a:spcPct val="90000"/>
                </a:lnSpc>
                <a:spcBef>
                  <a:spcPct val="0"/>
                </a:spcBef>
                <a:spcAft>
                  <a:spcPct val="35000"/>
                </a:spcAft>
                <a:buNone/>
              </a:pPr>
              <a:r>
                <a:rPr lang="en-US" sz="2800" b="1" dirty="0">
                  <a:latin typeface="Aptos" panose="020B0004020202020204" pitchFamily="34" charset="0"/>
                </a:rPr>
                <a:t>Talk</a:t>
              </a:r>
              <a:endParaRPr lang="en-US" sz="1600" b="1" kern="1200" dirty="0">
                <a:latin typeface="Aptos" panose="020B0004020202020204" pitchFamily="34" charset="0"/>
              </a:endParaRPr>
            </a:p>
          </p:txBody>
        </p:sp>
      </p:grpSp>
      <p:grpSp>
        <p:nvGrpSpPr>
          <p:cNvPr id="29" name="Group 28">
            <a:extLst>
              <a:ext uri="{FF2B5EF4-FFF2-40B4-BE49-F238E27FC236}">
                <a16:creationId xmlns:a16="http://schemas.microsoft.com/office/drawing/2014/main" id="{A0C4BA2A-C983-1725-B5BE-2AEE621B443D}"/>
              </a:ext>
              <a:ext uri="{C183D7F6-B498-43B3-948B-1728B52AA6E4}">
                <adec:decorative xmlns:adec="http://schemas.microsoft.com/office/drawing/2017/decorative" val="1"/>
              </a:ext>
            </a:extLst>
          </p:cNvPr>
          <p:cNvGrpSpPr/>
          <p:nvPr/>
        </p:nvGrpSpPr>
        <p:grpSpPr>
          <a:xfrm>
            <a:off x="4064000" y="2938377"/>
            <a:ext cx="2402112" cy="1257018"/>
            <a:chOff x="181" y="129153"/>
            <a:chExt cx="5027257" cy="1257018"/>
          </a:xfrm>
        </p:grpSpPr>
        <p:sp>
          <p:nvSpPr>
            <p:cNvPr id="30" name="Rectangle 29">
              <a:extLst>
                <a:ext uri="{FF2B5EF4-FFF2-40B4-BE49-F238E27FC236}">
                  <a16:creationId xmlns:a16="http://schemas.microsoft.com/office/drawing/2014/main" id="{9C012ACB-8D1A-C02E-A995-D886C890C409}"/>
                </a:ext>
              </a:extLst>
            </p:cNvPr>
            <p:cNvSpPr/>
            <p:nvPr/>
          </p:nvSpPr>
          <p:spPr>
            <a:xfrm>
              <a:off x="181" y="332352"/>
              <a:ext cx="2195456" cy="1053819"/>
            </a:xfrm>
            <a:prstGeom prst="rect">
              <a:avLst/>
            </a:pr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1" name="TextBox 30" descr="#2">
              <a:extLst>
                <a:ext uri="{FF2B5EF4-FFF2-40B4-BE49-F238E27FC236}">
                  <a16:creationId xmlns:a16="http://schemas.microsoft.com/office/drawing/2014/main" id="{C77899FE-05F2-AC74-B48B-F3E17AD69A99}"/>
                </a:ext>
              </a:extLst>
            </p:cNvPr>
            <p:cNvSpPr txBox="1"/>
            <p:nvPr/>
          </p:nvSpPr>
          <p:spPr>
            <a:xfrm>
              <a:off x="152061" y="129153"/>
              <a:ext cx="4875378" cy="1053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16862" tIns="165100" rIns="216862" bIns="165100" numCol="1" spcCol="1270" anchor="ctr" anchorCtr="0">
              <a:noAutofit/>
            </a:bodyPr>
            <a:lstStyle/>
            <a:p>
              <a:pPr marL="0" lvl="0" indent="0" algn="l" defTabSz="1066800">
                <a:lnSpc>
                  <a:spcPct val="90000"/>
                </a:lnSpc>
                <a:spcBef>
                  <a:spcPct val="0"/>
                </a:spcBef>
                <a:spcAft>
                  <a:spcPct val="35000"/>
                </a:spcAft>
                <a:buNone/>
              </a:pPr>
              <a:r>
                <a:rPr lang="en-US" sz="2800" b="1" kern="1200" dirty="0">
                  <a:latin typeface="Aptos" panose="020B0004020202020204" pitchFamily="34" charset="0"/>
                </a:rPr>
                <a:t>Awareness</a:t>
              </a:r>
              <a:endParaRPr lang="en-US" sz="1600" b="1" kern="1200" dirty="0">
                <a:latin typeface="Aptos" panose="020B0004020202020204" pitchFamily="34" charset="0"/>
              </a:endParaRPr>
            </a:p>
          </p:txBody>
        </p:sp>
      </p:grpSp>
      <p:grpSp>
        <p:nvGrpSpPr>
          <p:cNvPr id="32" name="Group 31">
            <a:extLst>
              <a:ext uri="{FF2B5EF4-FFF2-40B4-BE49-F238E27FC236}">
                <a16:creationId xmlns:a16="http://schemas.microsoft.com/office/drawing/2014/main" id="{D60B3DD9-D496-7B2D-0A93-94A8CAB4D43E}"/>
              </a:ext>
              <a:ext uri="{C183D7F6-B498-43B3-948B-1728B52AA6E4}">
                <adec:decorative xmlns:adec="http://schemas.microsoft.com/office/drawing/2017/decorative" val="1"/>
              </a:ext>
            </a:extLst>
          </p:cNvPr>
          <p:cNvGrpSpPr/>
          <p:nvPr/>
        </p:nvGrpSpPr>
        <p:grpSpPr>
          <a:xfrm>
            <a:off x="7249886" y="2952891"/>
            <a:ext cx="2794000" cy="1053819"/>
            <a:chOff x="181" y="332352"/>
            <a:chExt cx="2810414" cy="1053819"/>
          </a:xfrm>
        </p:grpSpPr>
        <p:sp>
          <p:nvSpPr>
            <p:cNvPr id="33" name="Rectangle 32">
              <a:extLst>
                <a:ext uri="{FF2B5EF4-FFF2-40B4-BE49-F238E27FC236}">
                  <a16:creationId xmlns:a16="http://schemas.microsoft.com/office/drawing/2014/main" id="{3CE9B350-5406-C9D2-871B-A18C43B3F927}"/>
                </a:ext>
              </a:extLst>
            </p:cNvPr>
            <p:cNvSpPr/>
            <p:nvPr/>
          </p:nvSpPr>
          <p:spPr>
            <a:xfrm>
              <a:off x="181" y="332352"/>
              <a:ext cx="2195456" cy="1053819"/>
            </a:xfrm>
            <a:prstGeom prst="rect">
              <a:avLst/>
            </a:pr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4" name="TextBox 33" descr="#3">
              <a:extLst>
                <a:ext uri="{FF2B5EF4-FFF2-40B4-BE49-F238E27FC236}">
                  <a16:creationId xmlns:a16="http://schemas.microsoft.com/office/drawing/2014/main" id="{52B123A6-CC69-0BC7-9915-F75BA4A177A6}"/>
                </a:ext>
              </a:extLst>
            </p:cNvPr>
            <p:cNvSpPr txBox="1"/>
            <p:nvPr/>
          </p:nvSpPr>
          <p:spPr>
            <a:xfrm>
              <a:off x="181" y="332352"/>
              <a:ext cx="2810414" cy="1053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16862" tIns="165100" rIns="216862" bIns="165100" numCol="1" spcCol="1270" anchor="ctr" anchorCtr="0">
              <a:noAutofit/>
            </a:bodyPr>
            <a:lstStyle/>
            <a:p>
              <a:pPr marL="0" lvl="0" indent="0" algn="l" defTabSz="1066800">
                <a:lnSpc>
                  <a:spcPct val="90000"/>
                </a:lnSpc>
                <a:spcBef>
                  <a:spcPct val="0"/>
                </a:spcBef>
                <a:spcAft>
                  <a:spcPct val="35000"/>
                </a:spcAft>
                <a:buNone/>
              </a:pPr>
              <a:r>
                <a:rPr lang="en-US" sz="2800" b="1" kern="1200" dirty="0">
                  <a:latin typeface="Aptos" panose="020B0004020202020204" pitchFamily="34" charset="0"/>
                </a:rPr>
                <a:t>Create</a:t>
              </a:r>
            </a:p>
          </p:txBody>
        </p:sp>
      </p:grpSp>
    </p:spTree>
    <p:extLst>
      <p:ext uri="{BB962C8B-B14F-4D97-AF65-F5344CB8AC3E}">
        <p14:creationId xmlns:p14="http://schemas.microsoft.com/office/powerpoint/2010/main" val="3745671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descr="Text: SO WHAT?&#10; NOW WHAT?&#10; IT’S TIME &#10;FOR ACTION!">
            <a:extLst>
              <a:ext uri="{FF2B5EF4-FFF2-40B4-BE49-F238E27FC236}">
                <a16:creationId xmlns:a16="http://schemas.microsoft.com/office/drawing/2014/main" id="{BE2E6487-8C9C-3056-2F7B-43585960E397}"/>
              </a:ext>
            </a:extLst>
          </p:cNvPr>
          <p:cNvSpPr>
            <a:spLocks noGrp="1"/>
          </p:cNvSpPr>
          <p:nvPr>
            <p:ph type="title"/>
          </p:nvPr>
        </p:nvSpPr>
        <p:spPr>
          <a:xfrm>
            <a:off x="479394" y="1070800"/>
            <a:ext cx="3939688" cy="5583126"/>
          </a:xfrm>
        </p:spPr>
        <p:txBody>
          <a:bodyPr>
            <a:normAutofit/>
          </a:bodyPr>
          <a:lstStyle/>
          <a:p>
            <a:pPr algn="r">
              <a:lnSpc>
                <a:spcPct val="110000"/>
              </a:lnSpc>
              <a:spcAft>
                <a:spcPts val="1800"/>
              </a:spcAft>
            </a:pPr>
            <a:r>
              <a:rPr lang="en-US" sz="4800" dirty="0"/>
              <a:t>SO WHAT?</a:t>
            </a:r>
            <a:br>
              <a:rPr lang="en-US" sz="4800" dirty="0"/>
            </a:br>
            <a:r>
              <a:rPr lang="en-US" sz="4800" dirty="0"/>
              <a:t> NOW WHAT?</a:t>
            </a:r>
            <a:br>
              <a:rPr lang="en-US" sz="4800" dirty="0"/>
            </a:br>
            <a:r>
              <a:rPr lang="en-US" sz="4800" dirty="0"/>
              <a:t> </a:t>
            </a:r>
            <a:r>
              <a:rPr lang="en-US" sz="4800" b="1" i="1" dirty="0"/>
              <a:t>IT’S TIME </a:t>
            </a:r>
            <a:br>
              <a:rPr lang="en-US" sz="4800" b="1" i="1" dirty="0"/>
            </a:br>
            <a:r>
              <a:rPr lang="en-US" sz="4800" b="1" i="1" dirty="0"/>
              <a:t>FOR ACTION!</a:t>
            </a:r>
          </a:p>
        </p:txBody>
      </p:sp>
      <p:cxnSp>
        <p:nvCxnSpPr>
          <p:cNvPr id="28" name="Straight Connector 27">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DF18C8D3-83EF-7471-CA25-F9169DE47C44}"/>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847599199"/>
              </p:ext>
            </p:extLst>
          </p:nvPr>
        </p:nvGraphicFramePr>
        <p:xfrm>
          <a:off x="5095835" y="1286701"/>
          <a:ext cx="6245265" cy="46568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3993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98DED6BC-9A3E-48D4-AD7C-A56D63F54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6B6E033A-DB2E-49B8-B600-B38E0C280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235" y="1371600"/>
            <a:ext cx="4529312" cy="3589977"/>
          </a:xfrm>
          <a:custGeom>
            <a:avLst/>
            <a:gdLst>
              <a:gd name="connsiteX0" fmla="*/ 5462602 w 5470628"/>
              <a:gd name="connsiteY0" fmla="*/ 1413608 h 3193741"/>
              <a:gd name="connsiteX1" fmla="*/ 5465724 w 5470628"/>
              <a:gd name="connsiteY1" fmla="*/ 1421881 h 3193741"/>
              <a:gd name="connsiteX2" fmla="*/ 5465025 w 5470628"/>
              <a:gd name="connsiteY2" fmla="*/ 1466556 h 3193741"/>
              <a:gd name="connsiteX3" fmla="*/ 5463208 w 5470628"/>
              <a:gd name="connsiteY3" fmla="*/ 1466226 h 3193741"/>
              <a:gd name="connsiteX4" fmla="*/ 5463242 w 5470628"/>
              <a:gd name="connsiteY4" fmla="*/ 1451866 h 3193741"/>
              <a:gd name="connsiteX5" fmla="*/ 5462894 w 5470628"/>
              <a:gd name="connsiteY5" fmla="*/ 1423194 h 3193741"/>
              <a:gd name="connsiteX6" fmla="*/ 5461417 w 5470628"/>
              <a:gd name="connsiteY6" fmla="*/ 1391849 h 3193741"/>
              <a:gd name="connsiteX7" fmla="*/ 5462246 w 5470628"/>
              <a:gd name="connsiteY7" fmla="*/ 1401944 h 3193741"/>
              <a:gd name="connsiteX8" fmla="*/ 5462602 w 5470628"/>
              <a:gd name="connsiteY8" fmla="*/ 1413608 h 3193741"/>
              <a:gd name="connsiteX9" fmla="*/ 5459078 w 5470628"/>
              <a:gd name="connsiteY9" fmla="*/ 1404268 h 3193741"/>
              <a:gd name="connsiteX10" fmla="*/ 5460137 w 5470628"/>
              <a:gd name="connsiteY10" fmla="*/ 1393780 h 3193741"/>
              <a:gd name="connsiteX11" fmla="*/ 5461417 w 5470628"/>
              <a:gd name="connsiteY11" fmla="*/ 1391849 h 3193741"/>
              <a:gd name="connsiteX12" fmla="*/ 614271 w 5470628"/>
              <a:gd name="connsiteY12" fmla="*/ 1052206 h 3193741"/>
              <a:gd name="connsiteX13" fmla="*/ 611497 w 5470628"/>
              <a:gd name="connsiteY13" fmla="*/ 1055389 h 3193741"/>
              <a:gd name="connsiteX14" fmla="*/ 630277 w 5470628"/>
              <a:gd name="connsiteY14" fmla="*/ 1065215 h 3193741"/>
              <a:gd name="connsiteX15" fmla="*/ 651856 w 5470628"/>
              <a:gd name="connsiteY15" fmla="*/ 1067584 h 3193741"/>
              <a:gd name="connsiteX16" fmla="*/ 614271 w 5470628"/>
              <a:gd name="connsiteY16" fmla="*/ 1052206 h 3193741"/>
              <a:gd name="connsiteX17" fmla="*/ 810628 w 5470628"/>
              <a:gd name="connsiteY17" fmla="*/ 695550 h 3193741"/>
              <a:gd name="connsiteX18" fmla="*/ 1033084 w 5470628"/>
              <a:gd name="connsiteY18" fmla="*/ 791270 h 3193741"/>
              <a:gd name="connsiteX19" fmla="*/ 1036153 w 5470628"/>
              <a:gd name="connsiteY19" fmla="*/ 788050 h 3193741"/>
              <a:gd name="connsiteX20" fmla="*/ 810628 w 5470628"/>
              <a:gd name="connsiteY20" fmla="*/ 695550 h 3193741"/>
              <a:gd name="connsiteX21" fmla="*/ 4850908 w 5470628"/>
              <a:gd name="connsiteY21" fmla="*/ 727 h 3193741"/>
              <a:gd name="connsiteX22" fmla="*/ 4858584 w 5470628"/>
              <a:gd name="connsiteY22" fmla="*/ 13795 h 3193741"/>
              <a:gd name="connsiteX23" fmla="*/ 4843408 w 5470628"/>
              <a:gd name="connsiteY23" fmla="*/ 37224 h 3193741"/>
              <a:gd name="connsiteX24" fmla="*/ 4871062 w 5470628"/>
              <a:gd name="connsiteY24" fmla="*/ 78954 h 3193741"/>
              <a:gd name="connsiteX25" fmla="*/ 4989038 w 5470628"/>
              <a:gd name="connsiteY25" fmla="*/ 66799 h 3193741"/>
              <a:gd name="connsiteX26" fmla="*/ 5002636 w 5470628"/>
              <a:gd name="connsiteY26" fmla="*/ 79388 h 3193741"/>
              <a:gd name="connsiteX27" fmla="*/ 5008332 w 5470628"/>
              <a:gd name="connsiteY27" fmla="*/ 140859 h 3193741"/>
              <a:gd name="connsiteX28" fmla="*/ 5014326 w 5470628"/>
              <a:gd name="connsiteY28" fmla="*/ 155555 h 3193741"/>
              <a:gd name="connsiteX29" fmla="*/ 5030704 w 5470628"/>
              <a:gd name="connsiteY29" fmla="*/ 221190 h 3193741"/>
              <a:gd name="connsiteX30" fmla="*/ 5097262 w 5470628"/>
              <a:gd name="connsiteY30" fmla="*/ 317759 h 3193741"/>
              <a:gd name="connsiteX31" fmla="*/ 5165084 w 5470628"/>
              <a:gd name="connsiteY31" fmla="*/ 373367 h 3193741"/>
              <a:gd name="connsiteX32" fmla="*/ 5174137 w 5470628"/>
              <a:gd name="connsiteY32" fmla="*/ 389353 h 3193741"/>
              <a:gd name="connsiteX33" fmla="*/ 5192507 w 5470628"/>
              <a:gd name="connsiteY33" fmla="*/ 453561 h 3193741"/>
              <a:gd name="connsiteX34" fmla="*/ 5187160 w 5470628"/>
              <a:gd name="connsiteY34" fmla="*/ 467732 h 3193741"/>
              <a:gd name="connsiteX35" fmla="*/ 5160106 w 5470628"/>
              <a:gd name="connsiteY35" fmla="*/ 486904 h 3193741"/>
              <a:gd name="connsiteX36" fmla="*/ 5138948 w 5470628"/>
              <a:gd name="connsiteY36" fmla="*/ 528614 h 3193741"/>
              <a:gd name="connsiteX37" fmla="*/ 5097016 w 5470628"/>
              <a:gd name="connsiteY37" fmla="*/ 589923 h 3193741"/>
              <a:gd name="connsiteX38" fmla="*/ 5075869 w 5470628"/>
              <a:gd name="connsiteY38" fmla="*/ 608381 h 3193741"/>
              <a:gd name="connsiteX39" fmla="*/ 5093172 w 5470628"/>
              <a:gd name="connsiteY39" fmla="*/ 618385 h 3193741"/>
              <a:gd name="connsiteX40" fmla="*/ 5153518 w 5470628"/>
              <a:gd name="connsiteY40" fmla="*/ 687474 h 3193741"/>
              <a:gd name="connsiteX41" fmla="*/ 5074984 w 5470628"/>
              <a:gd name="connsiteY41" fmla="*/ 776941 h 3193741"/>
              <a:gd name="connsiteX42" fmla="*/ 5033348 w 5470628"/>
              <a:gd name="connsiteY42" fmla="*/ 805473 h 3193741"/>
              <a:gd name="connsiteX43" fmla="*/ 5116847 w 5470628"/>
              <a:gd name="connsiteY43" fmla="*/ 803426 h 3193741"/>
              <a:gd name="connsiteX44" fmla="*/ 5147902 w 5470628"/>
              <a:gd name="connsiteY44" fmla="*/ 833118 h 3193741"/>
              <a:gd name="connsiteX45" fmla="*/ 5161665 w 5470628"/>
              <a:gd name="connsiteY45" fmla="*/ 848297 h 3193741"/>
              <a:gd name="connsiteX46" fmla="*/ 5246520 w 5470628"/>
              <a:gd name="connsiteY46" fmla="*/ 942412 h 3193741"/>
              <a:gd name="connsiteX47" fmla="*/ 5235368 w 5470628"/>
              <a:gd name="connsiteY47" fmla="*/ 972946 h 3193741"/>
              <a:gd name="connsiteX48" fmla="*/ 5113739 w 5470628"/>
              <a:gd name="connsiteY48" fmla="*/ 1128845 h 3193741"/>
              <a:gd name="connsiteX49" fmla="*/ 5255034 w 5470628"/>
              <a:gd name="connsiteY49" fmla="*/ 1151117 h 3193741"/>
              <a:gd name="connsiteX50" fmla="*/ 5267513 w 5470628"/>
              <a:gd name="connsiteY50" fmla="*/ 1216275 h 3193741"/>
              <a:gd name="connsiteX51" fmla="*/ 5343113 w 5470628"/>
              <a:gd name="connsiteY51" fmla="*/ 1281854 h 3193741"/>
              <a:gd name="connsiteX52" fmla="*/ 5452014 w 5470628"/>
              <a:gd name="connsiteY52" fmla="*/ 1385543 h 3193741"/>
              <a:gd name="connsiteX53" fmla="*/ 5459078 w 5470628"/>
              <a:gd name="connsiteY53" fmla="*/ 1404268 h 3193741"/>
              <a:gd name="connsiteX54" fmla="*/ 5458838 w 5470628"/>
              <a:gd name="connsiteY54" fmla="*/ 1406644 h 3193741"/>
              <a:gd name="connsiteX55" fmla="*/ 5455752 w 5470628"/>
              <a:gd name="connsiteY55" fmla="*/ 1450751 h 3193741"/>
              <a:gd name="connsiteX56" fmla="*/ 5454594 w 5470628"/>
              <a:gd name="connsiteY56" fmla="*/ 1464662 h 3193741"/>
              <a:gd name="connsiteX57" fmla="*/ 5447215 w 5470628"/>
              <a:gd name="connsiteY57" fmla="*/ 1463321 h 3193741"/>
              <a:gd name="connsiteX58" fmla="*/ 5433934 w 5470628"/>
              <a:gd name="connsiteY58" fmla="*/ 1458428 h 3193741"/>
              <a:gd name="connsiteX59" fmla="*/ 5424276 w 5470628"/>
              <a:gd name="connsiteY59" fmla="*/ 1477014 h 3193741"/>
              <a:gd name="connsiteX60" fmla="*/ 5444628 w 5470628"/>
              <a:gd name="connsiteY60" fmla="*/ 1511562 h 3193741"/>
              <a:gd name="connsiteX61" fmla="*/ 5453752 w 5470628"/>
              <a:gd name="connsiteY61" fmla="*/ 1474786 h 3193741"/>
              <a:gd name="connsiteX62" fmla="*/ 5454594 w 5470628"/>
              <a:gd name="connsiteY62" fmla="*/ 1464662 h 3193741"/>
              <a:gd name="connsiteX63" fmla="*/ 5463208 w 5470628"/>
              <a:gd name="connsiteY63" fmla="*/ 1466226 h 3193741"/>
              <a:gd name="connsiteX64" fmla="*/ 5463164 w 5470628"/>
              <a:gd name="connsiteY64" fmla="*/ 1484226 h 3193741"/>
              <a:gd name="connsiteX65" fmla="*/ 5456160 w 5470628"/>
              <a:gd name="connsiteY65" fmla="*/ 1575885 h 3193741"/>
              <a:gd name="connsiteX66" fmla="*/ 5345636 w 5470628"/>
              <a:gd name="connsiteY66" fmla="*/ 1714543 h 3193741"/>
              <a:gd name="connsiteX67" fmla="*/ 5251319 w 5470628"/>
              <a:gd name="connsiteY67" fmla="*/ 1775792 h 3193741"/>
              <a:gd name="connsiteX68" fmla="*/ 5043512 w 5470628"/>
              <a:gd name="connsiteY68" fmla="*/ 2027305 h 3193741"/>
              <a:gd name="connsiteX69" fmla="*/ 4978144 w 5470628"/>
              <a:gd name="connsiteY69" fmla="*/ 2108535 h 3193741"/>
              <a:gd name="connsiteX70" fmla="*/ 5031476 w 5470628"/>
              <a:gd name="connsiteY70" fmla="*/ 2128173 h 3193741"/>
              <a:gd name="connsiteX71" fmla="*/ 4937389 w 5470628"/>
              <a:gd name="connsiteY71" fmla="*/ 2216441 h 3193741"/>
              <a:gd name="connsiteX72" fmla="*/ 4826122 w 5470628"/>
              <a:gd name="connsiteY72" fmla="*/ 2315331 h 3193741"/>
              <a:gd name="connsiteX73" fmla="*/ 2544647 w 5470628"/>
              <a:gd name="connsiteY73" fmla="*/ 3190975 h 3193741"/>
              <a:gd name="connsiteX74" fmla="*/ 1328257 w 5470628"/>
              <a:gd name="connsiteY74" fmla="*/ 3153006 h 3193741"/>
              <a:gd name="connsiteX75" fmla="*/ 977943 w 5470628"/>
              <a:gd name="connsiteY75" fmla="*/ 3082502 h 3193741"/>
              <a:gd name="connsiteX76" fmla="*/ 854473 w 5470628"/>
              <a:gd name="connsiteY76" fmla="*/ 2994250 h 3193741"/>
              <a:gd name="connsiteX77" fmla="*/ 811593 w 5470628"/>
              <a:gd name="connsiteY77" fmla="*/ 2970498 h 3193741"/>
              <a:gd name="connsiteX78" fmla="*/ 707024 w 5470628"/>
              <a:gd name="connsiteY78" fmla="*/ 2945439 h 3193741"/>
              <a:gd name="connsiteX79" fmla="*/ 523487 w 5470628"/>
              <a:gd name="connsiteY79" fmla="*/ 2886053 h 3193741"/>
              <a:gd name="connsiteX80" fmla="*/ 587884 w 5470628"/>
              <a:gd name="connsiteY80" fmla="*/ 2859746 h 3193741"/>
              <a:gd name="connsiteX81" fmla="*/ 779426 w 5470628"/>
              <a:gd name="connsiteY81" fmla="*/ 2885897 h 3193741"/>
              <a:gd name="connsiteX82" fmla="*/ 917288 w 5470628"/>
              <a:gd name="connsiteY82" fmla="*/ 2882248 h 3193741"/>
              <a:gd name="connsiteX83" fmla="*/ 718684 w 5470628"/>
              <a:gd name="connsiteY83" fmla="*/ 2819941 h 3193741"/>
              <a:gd name="connsiteX84" fmla="*/ 524650 w 5470628"/>
              <a:gd name="connsiteY84" fmla="*/ 2731220 h 3193741"/>
              <a:gd name="connsiteX85" fmla="*/ 670138 w 5470628"/>
              <a:gd name="connsiteY85" fmla="*/ 2735189 h 3193741"/>
              <a:gd name="connsiteX86" fmla="*/ 675382 w 5470628"/>
              <a:gd name="connsiteY86" fmla="*/ 2719369 h 3193741"/>
              <a:gd name="connsiteX87" fmla="*/ 542021 w 5470628"/>
              <a:gd name="connsiteY87" fmla="*/ 2601946 h 3193741"/>
              <a:gd name="connsiteX88" fmla="*/ 476895 w 5470628"/>
              <a:gd name="connsiteY88" fmla="*/ 2555976 h 3193741"/>
              <a:gd name="connsiteX89" fmla="*/ 188751 w 5470628"/>
              <a:gd name="connsiteY89" fmla="*/ 2428830 h 3193741"/>
              <a:gd name="connsiteX90" fmla="*/ 456762 w 5470628"/>
              <a:gd name="connsiteY90" fmla="*/ 2468731 h 3193741"/>
              <a:gd name="connsiteX91" fmla="*/ 174514 w 5470628"/>
              <a:gd name="connsiteY91" fmla="*/ 2345378 h 3193741"/>
              <a:gd name="connsiteX92" fmla="*/ 38827 w 5470628"/>
              <a:gd name="connsiteY92" fmla="*/ 2303685 h 3193741"/>
              <a:gd name="connsiteX93" fmla="*/ 3281 w 5470628"/>
              <a:gd name="connsiteY93" fmla="*/ 2273587 h 3193741"/>
              <a:gd name="connsiteX94" fmla="*/ 61590 w 5470628"/>
              <a:gd name="connsiteY94" fmla="*/ 2259170 h 3193741"/>
              <a:gd name="connsiteX95" fmla="*/ 242291 w 5470628"/>
              <a:gd name="connsiteY95" fmla="*/ 2250569 h 3193741"/>
              <a:gd name="connsiteX96" fmla="*/ 13205 w 5470628"/>
              <a:gd name="connsiteY96" fmla="*/ 2172263 h 3193741"/>
              <a:gd name="connsiteX97" fmla="*/ 180810 w 5470628"/>
              <a:gd name="connsiteY97" fmla="*/ 2168333 h 3193741"/>
              <a:gd name="connsiteX98" fmla="*/ 226020 w 5470628"/>
              <a:gd name="connsiteY98" fmla="*/ 2121100 h 3193741"/>
              <a:gd name="connsiteX99" fmla="*/ 299145 w 5470628"/>
              <a:gd name="connsiteY99" fmla="*/ 2044862 h 3193741"/>
              <a:gd name="connsiteX100" fmla="*/ 350236 w 5470628"/>
              <a:gd name="connsiteY100" fmla="*/ 2001187 h 3193741"/>
              <a:gd name="connsiteX101" fmla="*/ 365223 w 5470628"/>
              <a:gd name="connsiteY101" fmla="*/ 1881218 h 3193741"/>
              <a:gd name="connsiteX102" fmla="*/ 310707 w 5470628"/>
              <a:gd name="connsiteY102" fmla="*/ 1758752 h 3193741"/>
              <a:gd name="connsiteX103" fmla="*/ 181659 w 5470628"/>
              <a:gd name="connsiteY103" fmla="*/ 1709137 h 3193741"/>
              <a:gd name="connsiteX104" fmla="*/ 213063 w 5470628"/>
              <a:gd name="connsiteY104" fmla="*/ 1632021 h 3193741"/>
              <a:gd name="connsiteX105" fmla="*/ 481390 w 5470628"/>
              <a:gd name="connsiteY105" fmla="*/ 1644125 h 3193741"/>
              <a:gd name="connsiteX106" fmla="*/ 68930 w 5470628"/>
              <a:gd name="connsiteY106" fmla="*/ 1457537 h 3193741"/>
              <a:gd name="connsiteX107" fmla="*/ 135138 w 5470628"/>
              <a:gd name="connsiteY107" fmla="*/ 1440976 h 3193741"/>
              <a:gd name="connsiteX108" fmla="*/ 131611 w 5470628"/>
              <a:gd name="connsiteY108" fmla="*/ 1427642 h 3193741"/>
              <a:gd name="connsiteX109" fmla="*/ 130443 w 5470628"/>
              <a:gd name="connsiteY109" fmla="*/ 1343795 h 3193741"/>
              <a:gd name="connsiteX110" fmla="*/ 138930 w 5470628"/>
              <a:gd name="connsiteY110" fmla="*/ 1304094 h 3193741"/>
              <a:gd name="connsiteX111" fmla="*/ 118409 w 5470628"/>
              <a:gd name="connsiteY111" fmla="*/ 1262212 h 3193741"/>
              <a:gd name="connsiteX112" fmla="*/ 421410 w 5470628"/>
              <a:gd name="connsiteY112" fmla="*/ 1304757 h 3193741"/>
              <a:gd name="connsiteX113" fmla="*/ 655702 w 5470628"/>
              <a:gd name="connsiteY113" fmla="*/ 1291801 h 3193741"/>
              <a:gd name="connsiteX114" fmla="*/ 648299 w 5470628"/>
              <a:gd name="connsiteY114" fmla="*/ 1287715 h 3193741"/>
              <a:gd name="connsiteX115" fmla="*/ 531027 w 5470628"/>
              <a:gd name="connsiteY115" fmla="*/ 1193967 h 3193741"/>
              <a:gd name="connsiteX116" fmla="*/ 526433 w 5470628"/>
              <a:gd name="connsiteY116" fmla="*/ 1191913 h 3193741"/>
              <a:gd name="connsiteX117" fmla="*/ 504666 w 5470628"/>
              <a:gd name="connsiteY117" fmla="*/ 1177230 h 3193741"/>
              <a:gd name="connsiteX118" fmla="*/ 482307 w 5470628"/>
              <a:gd name="connsiteY118" fmla="*/ 1162618 h 3193741"/>
              <a:gd name="connsiteX119" fmla="*/ 479029 w 5470628"/>
              <a:gd name="connsiteY119" fmla="*/ 1162540 h 3193741"/>
              <a:gd name="connsiteX120" fmla="*/ 447663 w 5470628"/>
              <a:gd name="connsiteY120" fmla="*/ 1132649 h 3193741"/>
              <a:gd name="connsiteX121" fmla="*/ 438547 w 5470628"/>
              <a:gd name="connsiteY121" fmla="*/ 1110977 h 3193741"/>
              <a:gd name="connsiteX122" fmla="*/ 405343 w 5470628"/>
              <a:gd name="connsiteY122" fmla="*/ 1089612 h 3193741"/>
              <a:gd name="connsiteX123" fmla="*/ 371373 w 5470628"/>
              <a:gd name="connsiteY123" fmla="*/ 1070238 h 3193741"/>
              <a:gd name="connsiteX124" fmla="*/ 290358 w 5470628"/>
              <a:gd name="connsiteY124" fmla="*/ 1059884 h 3193741"/>
              <a:gd name="connsiteX125" fmla="*/ 235140 w 5470628"/>
              <a:gd name="connsiteY125" fmla="*/ 1029322 h 3193741"/>
              <a:gd name="connsiteX126" fmla="*/ 300494 w 5470628"/>
              <a:gd name="connsiteY126" fmla="*/ 1032083 h 3193741"/>
              <a:gd name="connsiteX127" fmla="*/ 239661 w 5470628"/>
              <a:gd name="connsiteY127" fmla="*/ 997457 h 3193741"/>
              <a:gd name="connsiteX128" fmla="*/ 204788 w 5470628"/>
              <a:gd name="connsiteY128" fmla="*/ 959211 h 3193741"/>
              <a:gd name="connsiteX129" fmla="*/ 207583 w 5470628"/>
              <a:gd name="connsiteY129" fmla="*/ 947009 h 3193741"/>
              <a:gd name="connsiteX130" fmla="*/ 223061 w 5470628"/>
              <a:gd name="connsiteY130" fmla="*/ 947033 h 3193741"/>
              <a:gd name="connsiteX131" fmla="*/ 280015 w 5470628"/>
              <a:gd name="connsiteY131" fmla="*/ 972164 h 3193741"/>
              <a:gd name="connsiteX132" fmla="*/ 353948 w 5470628"/>
              <a:gd name="connsiteY132" fmla="*/ 1006865 h 3193741"/>
              <a:gd name="connsiteX133" fmla="*/ 240466 w 5470628"/>
              <a:gd name="connsiteY133" fmla="*/ 939943 h 3193741"/>
              <a:gd name="connsiteX134" fmla="*/ 158812 w 5470628"/>
              <a:gd name="connsiteY134" fmla="*/ 891467 h 3193741"/>
              <a:gd name="connsiteX135" fmla="*/ 139551 w 5470628"/>
              <a:gd name="connsiteY135" fmla="*/ 855364 h 3193741"/>
              <a:gd name="connsiteX136" fmla="*/ 145731 w 5470628"/>
              <a:gd name="connsiteY136" fmla="*/ 844888 h 3193741"/>
              <a:gd name="connsiteX137" fmla="*/ 158154 w 5470628"/>
              <a:gd name="connsiteY137" fmla="*/ 848366 h 3193741"/>
              <a:gd name="connsiteX138" fmla="*/ 169370 w 5470628"/>
              <a:gd name="connsiteY138" fmla="*/ 856260 h 3193741"/>
              <a:gd name="connsiteX139" fmla="*/ 288295 w 5470628"/>
              <a:gd name="connsiteY139" fmla="*/ 915169 h 3193741"/>
              <a:gd name="connsiteX140" fmla="*/ 462694 w 5470628"/>
              <a:gd name="connsiteY140" fmla="*/ 994643 h 3193741"/>
              <a:gd name="connsiteX141" fmla="*/ 531910 w 5470628"/>
              <a:gd name="connsiteY141" fmla="*/ 1006664 h 3193741"/>
              <a:gd name="connsiteX142" fmla="*/ 333940 w 5470628"/>
              <a:gd name="connsiteY142" fmla="*/ 893507 h 3193741"/>
              <a:gd name="connsiteX143" fmla="*/ 181443 w 5470628"/>
              <a:gd name="connsiteY143" fmla="*/ 746608 h 3193741"/>
              <a:gd name="connsiteX144" fmla="*/ 162678 w 5470628"/>
              <a:gd name="connsiteY144" fmla="*/ 737018 h 3193741"/>
              <a:gd name="connsiteX145" fmla="*/ 156307 w 5470628"/>
              <a:gd name="connsiteY145" fmla="*/ 730435 h 3193741"/>
              <a:gd name="connsiteX146" fmla="*/ 117227 w 5470628"/>
              <a:gd name="connsiteY146" fmla="*/ 677515 h 3193741"/>
              <a:gd name="connsiteX147" fmla="*/ 113655 w 5470628"/>
              <a:gd name="connsiteY147" fmla="*/ 663474 h 3193741"/>
              <a:gd name="connsiteX148" fmla="*/ 115226 w 5470628"/>
              <a:gd name="connsiteY148" fmla="*/ 636712 h 3193741"/>
              <a:gd name="connsiteX149" fmla="*/ 105067 w 5470628"/>
              <a:gd name="connsiteY149" fmla="*/ 622046 h 3193741"/>
              <a:gd name="connsiteX150" fmla="*/ 104113 w 5470628"/>
              <a:gd name="connsiteY150" fmla="*/ 611722 h 3193741"/>
              <a:gd name="connsiteX151" fmla="*/ 118895 w 5470628"/>
              <a:gd name="connsiteY151" fmla="*/ 610169 h 3193741"/>
              <a:gd name="connsiteX152" fmla="*/ 163095 w 5470628"/>
              <a:gd name="connsiteY152" fmla="*/ 640642 h 3193741"/>
              <a:gd name="connsiteX153" fmla="*/ 185766 w 5470628"/>
              <a:gd name="connsiteY153" fmla="*/ 641454 h 3193741"/>
              <a:gd name="connsiteX154" fmla="*/ 212892 w 5470628"/>
              <a:gd name="connsiteY154" fmla="*/ 637457 h 3193741"/>
              <a:gd name="connsiteX155" fmla="*/ 223932 w 5470628"/>
              <a:gd name="connsiteY155" fmla="*/ 647271 h 3193741"/>
              <a:gd name="connsiteX156" fmla="*/ 287167 w 5470628"/>
              <a:gd name="connsiteY156" fmla="*/ 691571 h 3193741"/>
              <a:gd name="connsiteX157" fmla="*/ 330380 w 5470628"/>
              <a:gd name="connsiteY157" fmla="*/ 692506 h 3193741"/>
              <a:gd name="connsiteX158" fmla="*/ 296172 w 5470628"/>
              <a:gd name="connsiteY158" fmla="*/ 688108 h 3193741"/>
              <a:gd name="connsiteX159" fmla="*/ 286974 w 5470628"/>
              <a:gd name="connsiteY159" fmla="*/ 674512 h 3193741"/>
              <a:gd name="connsiteX160" fmla="*/ 286166 w 5470628"/>
              <a:gd name="connsiteY160" fmla="*/ 661798 h 3193741"/>
              <a:gd name="connsiteX161" fmla="*/ 236268 w 5470628"/>
              <a:gd name="connsiteY161" fmla="*/ 635338 h 3193741"/>
              <a:gd name="connsiteX162" fmla="*/ 231734 w 5470628"/>
              <a:gd name="connsiteY162" fmla="*/ 634225 h 3193741"/>
              <a:gd name="connsiteX163" fmla="*/ 221253 w 5470628"/>
              <a:gd name="connsiteY163" fmla="*/ 623870 h 3193741"/>
              <a:gd name="connsiteX164" fmla="*/ 237564 w 5470628"/>
              <a:gd name="connsiteY164" fmla="*/ 613590 h 3193741"/>
              <a:gd name="connsiteX165" fmla="*/ 282259 w 5470628"/>
              <a:gd name="connsiteY165" fmla="*/ 619091 h 3193741"/>
              <a:gd name="connsiteX166" fmla="*/ 370630 w 5470628"/>
              <a:gd name="connsiteY166" fmla="*/ 665566 h 3193741"/>
              <a:gd name="connsiteX167" fmla="*/ 498017 w 5470628"/>
              <a:gd name="connsiteY167" fmla="*/ 740532 h 3193741"/>
              <a:gd name="connsiteX168" fmla="*/ 918036 w 5470628"/>
              <a:gd name="connsiteY168" fmla="*/ 924307 h 3193741"/>
              <a:gd name="connsiteX169" fmla="*/ 1079304 w 5470628"/>
              <a:gd name="connsiteY169" fmla="*/ 984494 h 3193741"/>
              <a:gd name="connsiteX170" fmla="*/ 1079935 w 5470628"/>
              <a:gd name="connsiteY170" fmla="*/ 980383 h 3193741"/>
              <a:gd name="connsiteX171" fmla="*/ 1079695 w 5470628"/>
              <a:gd name="connsiteY171" fmla="*/ 976616 h 3193741"/>
              <a:gd name="connsiteX172" fmla="*/ 966178 w 5470628"/>
              <a:gd name="connsiteY172" fmla="*/ 937219 h 3193741"/>
              <a:gd name="connsiteX173" fmla="*/ 720106 w 5470628"/>
              <a:gd name="connsiteY173" fmla="*/ 807112 h 3193741"/>
              <a:gd name="connsiteX174" fmla="*/ 698823 w 5470628"/>
              <a:gd name="connsiteY174" fmla="*/ 804708 h 3193741"/>
              <a:gd name="connsiteX175" fmla="*/ 664513 w 5470628"/>
              <a:gd name="connsiteY175" fmla="*/ 784663 h 3193741"/>
              <a:gd name="connsiteX176" fmla="*/ 660380 w 5470628"/>
              <a:gd name="connsiteY176" fmla="*/ 771165 h 3193741"/>
              <a:gd name="connsiteX177" fmla="*/ 584959 w 5470628"/>
              <a:gd name="connsiteY177" fmla="*/ 722409 h 3193741"/>
              <a:gd name="connsiteX178" fmla="*/ 435649 w 5470628"/>
              <a:gd name="connsiteY178" fmla="*/ 639659 h 3193741"/>
              <a:gd name="connsiteX179" fmla="*/ 404944 w 5470628"/>
              <a:gd name="connsiteY179" fmla="*/ 606128 h 3193741"/>
              <a:gd name="connsiteX180" fmla="*/ 408476 w 5470628"/>
              <a:gd name="connsiteY180" fmla="*/ 591466 h 3193741"/>
              <a:gd name="connsiteX181" fmla="*/ 425225 w 5470628"/>
              <a:gd name="connsiteY181" fmla="*/ 592759 h 3193741"/>
              <a:gd name="connsiteX182" fmla="*/ 487115 w 5470628"/>
              <a:gd name="connsiteY182" fmla="*/ 620614 h 3193741"/>
              <a:gd name="connsiteX183" fmla="*/ 550277 w 5470628"/>
              <a:gd name="connsiteY183" fmla="*/ 649738 h 3193741"/>
              <a:gd name="connsiteX184" fmla="*/ 544421 w 5470628"/>
              <a:gd name="connsiteY184" fmla="*/ 641907 h 3193741"/>
              <a:gd name="connsiteX185" fmla="*/ 431905 w 5470628"/>
              <a:gd name="connsiteY185" fmla="*/ 580799 h 3193741"/>
              <a:gd name="connsiteX186" fmla="*/ 351177 w 5470628"/>
              <a:gd name="connsiteY186" fmla="*/ 528177 h 3193741"/>
              <a:gd name="connsiteX187" fmla="*/ 339749 w 5470628"/>
              <a:gd name="connsiteY187" fmla="*/ 498244 h 3193741"/>
              <a:gd name="connsiteX188" fmla="*/ 346313 w 5470628"/>
              <a:gd name="connsiteY188" fmla="*/ 489145 h 3193741"/>
              <a:gd name="connsiteX189" fmla="*/ 356579 w 5470628"/>
              <a:gd name="connsiteY189" fmla="*/ 491460 h 3193741"/>
              <a:gd name="connsiteX190" fmla="*/ 371505 w 5470628"/>
              <a:gd name="connsiteY190" fmla="*/ 501516 h 3193741"/>
              <a:gd name="connsiteX191" fmla="*/ 476275 w 5470628"/>
              <a:gd name="connsiteY191" fmla="*/ 553122 h 3193741"/>
              <a:gd name="connsiteX192" fmla="*/ 649952 w 5470628"/>
              <a:gd name="connsiteY192" fmla="*/ 635294 h 3193741"/>
              <a:gd name="connsiteX193" fmla="*/ 727161 w 5470628"/>
              <a:gd name="connsiteY193" fmla="*/ 651328 h 3193741"/>
              <a:gd name="connsiteX194" fmla="*/ 722417 w 5470628"/>
              <a:gd name="connsiteY194" fmla="*/ 646921 h 3193741"/>
              <a:gd name="connsiteX195" fmla="*/ 546079 w 5470628"/>
              <a:gd name="connsiteY195" fmla="*/ 546328 h 3193741"/>
              <a:gd name="connsiteX196" fmla="*/ 378182 w 5470628"/>
              <a:gd name="connsiteY196" fmla="*/ 386585 h 3193741"/>
              <a:gd name="connsiteX197" fmla="*/ 370158 w 5470628"/>
              <a:gd name="connsiteY197" fmla="*/ 382100 h 3193741"/>
              <a:gd name="connsiteX198" fmla="*/ 357861 w 5470628"/>
              <a:gd name="connsiteY198" fmla="*/ 371252 h 3193741"/>
              <a:gd name="connsiteX199" fmla="*/ 331313 w 5470628"/>
              <a:gd name="connsiteY199" fmla="*/ 328203 h 3193741"/>
              <a:gd name="connsiteX200" fmla="*/ 319354 w 5470628"/>
              <a:gd name="connsiteY200" fmla="*/ 299282 h 3193741"/>
              <a:gd name="connsiteX201" fmla="*/ 319682 w 5470628"/>
              <a:gd name="connsiteY201" fmla="*/ 285719 h 3193741"/>
              <a:gd name="connsiteX202" fmla="*/ 306391 w 5470628"/>
              <a:gd name="connsiteY202" fmla="*/ 268585 h 3193741"/>
              <a:gd name="connsiteX203" fmla="*/ 303294 w 5470628"/>
              <a:gd name="connsiteY203" fmla="*/ 257334 h 3193741"/>
              <a:gd name="connsiteX204" fmla="*/ 319242 w 5470628"/>
              <a:gd name="connsiteY204" fmla="*/ 255403 h 3193741"/>
              <a:gd name="connsiteX205" fmla="*/ 364093 w 5470628"/>
              <a:gd name="connsiteY205" fmla="*/ 286745 h 3193741"/>
              <a:gd name="connsiteX206" fmla="*/ 385301 w 5470628"/>
              <a:gd name="connsiteY206" fmla="*/ 287973 h 3193741"/>
              <a:gd name="connsiteX207" fmla="*/ 417598 w 5470628"/>
              <a:gd name="connsiteY207" fmla="*/ 285722 h 3193741"/>
              <a:gd name="connsiteX208" fmla="*/ 440155 w 5470628"/>
              <a:gd name="connsiteY208" fmla="*/ 308139 h 3193741"/>
              <a:gd name="connsiteX209" fmla="*/ 534406 w 5470628"/>
              <a:gd name="connsiteY209" fmla="*/ 339430 h 3193741"/>
              <a:gd name="connsiteX210" fmla="*/ 495633 w 5470628"/>
              <a:gd name="connsiteY210" fmla="*/ 333450 h 3193741"/>
              <a:gd name="connsiteX211" fmla="*/ 486289 w 5470628"/>
              <a:gd name="connsiteY211" fmla="*/ 322243 h 3193741"/>
              <a:gd name="connsiteX212" fmla="*/ 484000 w 5470628"/>
              <a:gd name="connsiteY212" fmla="*/ 304964 h 3193741"/>
              <a:gd name="connsiteX213" fmla="*/ 436911 w 5470628"/>
              <a:gd name="connsiteY213" fmla="*/ 280536 h 3193741"/>
              <a:gd name="connsiteX214" fmla="*/ 426865 w 5470628"/>
              <a:gd name="connsiteY214" fmla="*/ 277007 h 3193741"/>
              <a:gd name="connsiteX215" fmla="*/ 420654 w 5470628"/>
              <a:gd name="connsiteY215" fmla="*/ 268269 h 3193741"/>
              <a:gd name="connsiteX216" fmla="*/ 432329 w 5470628"/>
              <a:gd name="connsiteY216" fmla="*/ 259975 h 3193741"/>
              <a:gd name="connsiteX217" fmla="*/ 447672 w 5470628"/>
              <a:gd name="connsiteY217" fmla="*/ 257879 h 3193741"/>
              <a:gd name="connsiteX218" fmla="*/ 502242 w 5470628"/>
              <a:gd name="connsiteY218" fmla="*/ 273572 h 3193741"/>
              <a:gd name="connsiteX219" fmla="*/ 659874 w 5470628"/>
              <a:gd name="connsiteY219" fmla="*/ 365516 h 3193741"/>
              <a:gd name="connsiteX220" fmla="*/ 829177 w 5470628"/>
              <a:gd name="connsiteY220" fmla="*/ 444421 h 3193741"/>
              <a:gd name="connsiteX221" fmla="*/ 1231903 w 5470628"/>
              <a:gd name="connsiteY221" fmla="*/ 613682 h 3193741"/>
              <a:gd name="connsiteX222" fmla="*/ 1911736 w 5470628"/>
              <a:gd name="connsiteY222" fmla="*/ 685084 h 3193741"/>
              <a:gd name="connsiteX223" fmla="*/ 2564313 w 5470628"/>
              <a:gd name="connsiteY223" fmla="*/ 632143 h 3193741"/>
              <a:gd name="connsiteX224" fmla="*/ 2657304 w 5470628"/>
              <a:gd name="connsiteY224" fmla="*/ 624913 h 3193741"/>
              <a:gd name="connsiteX225" fmla="*/ 4235818 w 5470628"/>
              <a:gd name="connsiteY225" fmla="*/ 259339 h 3193741"/>
              <a:gd name="connsiteX226" fmla="*/ 4460331 w 5470628"/>
              <a:gd name="connsiteY226" fmla="*/ 176864 h 3193741"/>
              <a:gd name="connsiteX227" fmla="*/ 4499578 w 5470628"/>
              <a:gd name="connsiteY227" fmla="*/ 186791 h 3193741"/>
              <a:gd name="connsiteX228" fmla="*/ 4514640 w 5470628"/>
              <a:gd name="connsiteY228" fmla="*/ 188841 h 3193741"/>
              <a:gd name="connsiteX229" fmla="*/ 4516523 w 5470628"/>
              <a:gd name="connsiteY229" fmla="*/ 189988 h 3193741"/>
              <a:gd name="connsiteX230" fmla="*/ 4518126 w 5470628"/>
              <a:gd name="connsiteY230" fmla="*/ 189316 h 3193741"/>
              <a:gd name="connsiteX231" fmla="*/ 4514640 w 5470628"/>
              <a:gd name="connsiteY231" fmla="*/ 188841 h 3193741"/>
              <a:gd name="connsiteX232" fmla="*/ 4511569 w 5470628"/>
              <a:gd name="connsiteY232" fmla="*/ 186970 h 3193741"/>
              <a:gd name="connsiteX233" fmla="*/ 4510888 w 5470628"/>
              <a:gd name="connsiteY233" fmla="*/ 180943 h 3193741"/>
              <a:gd name="connsiteX234" fmla="*/ 4531865 w 5470628"/>
              <a:gd name="connsiteY234" fmla="*/ 155151 h 3193741"/>
              <a:gd name="connsiteX235" fmla="*/ 4573441 w 5470628"/>
              <a:gd name="connsiteY235" fmla="*/ 139676 h 3193741"/>
              <a:gd name="connsiteX236" fmla="*/ 4594964 w 5470628"/>
              <a:gd name="connsiteY236" fmla="*/ 145847 h 3193741"/>
              <a:gd name="connsiteX237" fmla="*/ 4623059 w 5470628"/>
              <a:gd name="connsiteY237" fmla="*/ 152410 h 3193741"/>
              <a:gd name="connsiteX238" fmla="*/ 4748356 w 5470628"/>
              <a:gd name="connsiteY238" fmla="*/ 68192 h 3193741"/>
              <a:gd name="connsiteX239" fmla="*/ 4833812 w 5470628"/>
              <a:gd name="connsiteY239" fmla="*/ 8017 h 3193741"/>
              <a:gd name="connsiteX240" fmla="*/ 4850908 w 5470628"/>
              <a:gd name="connsiteY240" fmla="*/ 727 h 319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470628" h="3193741">
                <a:moveTo>
                  <a:pt x="5462602" y="1413608"/>
                </a:moveTo>
                <a:lnTo>
                  <a:pt x="5465724" y="1421881"/>
                </a:lnTo>
                <a:cubicBezTo>
                  <a:pt x="5472118" y="1444281"/>
                  <a:pt x="5472640" y="1461744"/>
                  <a:pt x="5465025" y="1466556"/>
                </a:cubicBezTo>
                <a:lnTo>
                  <a:pt x="5463208" y="1466226"/>
                </a:lnTo>
                <a:lnTo>
                  <a:pt x="5463242" y="1451866"/>
                </a:lnTo>
                <a:cubicBezTo>
                  <a:pt x="5463190" y="1441487"/>
                  <a:pt x="5463068" y="1431722"/>
                  <a:pt x="5462894" y="1423194"/>
                </a:cubicBezTo>
                <a:close/>
                <a:moveTo>
                  <a:pt x="5461417" y="1391849"/>
                </a:moveTo>
                <a:cubicBezTo>
                  <a:pt x="5461710" y="1392940"/>
                  <a:pt x="5461992" y="1396513"/>
                  <a:pt x="5462246" y="1401944"/>
                </a:cubicBezTo>
                <a:lnTo>
                  <a:pt x="5462602" y="1413608"/>
                </a:lnTo>
                <a:lnTo>
                  <a:pt x="5459078" y="1404268"/>
                </a:lnTo>
                <a:lnTo>
                  <a:pt x="5460137" y="1393780"/>
                </a:lnTo>
                <a:cubicBezTo>
                  <a:pt x="5460561" y="1391114"/>
                  <a:pt x="5460982" y="1390270"/>
                  <a:pt x="5461417" y="1391849"/>
                </a:cubicBezTo>
                <a:close/>
                <a:moveTo>
                  <a:pt x="614271" y="1052206"/>
                </a:moveTo>
                <a:cubicBezTo>
                  <a:pt x="613444" y="1053256"/>
                  <a:pt x="612323" y="1054339"/>
                  <a:pt x="611497" y="1055389"/>
                </a:cubicBezTo>
                <a:cubicBezTo>
                  <a:pt x="617673" y="1058912"/>
                  <a:pt x="624115" y="1061928"/>
                  <a:pt x="630277" y="1065215"/>
                </a:cubicBezTo>
                <a:cubicBezTo>
                  <a:pt x="637469" y="1066004"/>
                  <a:pt x="644958" y="1066759"/>
                  <a:pt x="651856" y="1067584"/>
                </a:cubicBezTo>
                <a:cubicBezTo>
                  <a:pt x="639327" y="1062458"/>
                  <a:pt x="626799" y="1057332"/>
                  <a:pt x="614271" y="1052206"/>
                </a:cubicBezTo>
                <a:close/>
                <a:moveTo>
                  <a:pt x="810628" y="695550"/>
                </a:moveTo>
                <a:cubicBezTo>
                  <a:pt x="873537" y="739416"/>
                  <a:pt x="951215" y="767494"/>
                  <a:pt x="1033084" y="791270"/>
                </a:cubicBezTo>
                <a:cubicBezTo>
                  <a:pt x="1034205" y="790184"/>
                  <a:pt x="1035031" y="789136"/>
                  <a:pt x="1036153" y="788050"/>
                </a:cubicBezTo>
                <a:cubicBezTo>
                  <a:pt x="960983" y="757296"/>
                  <a:pt x="885798" y="726306"/>
                  <a:pt x="810628" y="695550"/>
                </a:cubicBezTo>
                <a:close/>
                <a:moveTo>
                  <a:pt x="4850908" y="727"/>
                </a:moveTo>
                <a:cubicBezTo>
                  <a:pt x="4858191" y="2929"/>
                  <a:pt x="4860543" y="7152"/>
                  <a:pt x="4858584" y="13795"/>
                </a:cubicBezTo>
                <a:cubicBezTo>
                  <a:pt x="4855845" y="22194"/>
                  <a:pt x="4850092" y="30008"/>
                  <a:pt x="4843408" y="37224"/>
                </a:cubicBezTo>
                <a:cubicBezTo>
                  <a:pt x="4812232" y="71132"/>
                  <a:pt x="4827067" y="79774"/>
                  <a:pt x="4871062" y="78954"/>
                </a:cubicBezTo>
                <a:cubicBezTo>
                  <a:pt x="4910302" y="78234"/>
                  <a:pt x="4949507" y="72299"/>
                  <a:pt x="4989038" y="66799"/>
                </a:cubicBezTo>
                <a:cubicBezTo>
                  <a:pt x="5008500" y="63967"/>
                  <a:pt x="5009491" y="65509"/>
                  <a:pt x="5002636" y="79388"/>
                </a:cubicBezTo>
                <a:cubicBezTo>
                  <a:pt x="4991594" y="102315"/>
                  <a:pt x="4990844" y="123285"/>
                  <a:pt x="5008332" y="140859"/>
                </a:cubicBezTo>
                <a:cubicBezTo>
                  <a:pt x="5012456" y="144868"/>
                  <a:pt x="5015428" y="149491"/>
                  <a:pt x="5014326" y="155555"/>
                </a:cubicBezTo>
                <a:cubicBezTo>
                  <a:pt x="5009356" y="180357"/>
                  <a:pt x="5019874" y="200674"/>
                  <a:pt x="5030704" y="221190"/>
                </a:cubicBezTo>
                <a:cubicBezTo>
                  <a:pt x="5048958" y="255517"/>
                  <a:pt x="5072099" y="287116"/>
                  <a:pt x="5097262" y="317759"/>
                </a:cubicBezTo>
                <a:cubicBezTo>
                  <a:pt x="5115004" y="339336"/>
                  <a:pt x="5126222" y="365974"/>
                  <a:pt x="5165084" y="373367"/>
                </a:cubicBezTo>
                <a:cubicBezTo>
                  <a:pt x="5174420" y="375083"/>
                  <a:pt x="5177498" y="381353"/>
                  <a:pt x="5174137" y="389353"/>
                </a:cubicBezTo>
                <a:cubicBezTo>
                  <a:pt x="5163026" y="415847"/>
                  <a:pt x="5172067" y="436343"/>
                  <a:pt x="5192507" y="453561"/>
                </a:cubicBezTo>
                <a:cubicBezTo>
                  <a:pt x="5199734" y="459565"/>
                  <a:pt x="5197020" y="463690"/>
                  <a:pt x="5187160" y="467732"/>
                </a:cubicBezTo>
                <a:cubicBezTo>
                  <a:pt x="5175836" y="472188"/>
                  <a:pt x="5167025" y="478711"/>
                  <a:pt x="5160106" y="486904"/>
                </a:cubicBezTo>
                <a:cubicBezTo>
                  <a:pt x="5148744" y="500143"/>
                  <a:pt x="5143396" y="514315"/>
                  <a:pt x="5138948" y="528614"/>
                </a:cubicBezTo>
                <a:cubicBezTo>
                  <a:pt x="5132042" y="551041"/>
                  <a:pt x="5123894" y="572670"/>
                  <a:pt x="5097016" y="589923"/>
                </a:cubicBezTo>
                <a:cubicBezTo>
                  <a:pt x="5089016" y="595163"/>
                  <a:pt x="5082598" y="601872"/>
                  <a:pt x="5075869" y="608381"/>
                </a:cubicBezTo>
                <a:cubicBezTo>
                  <a:pt x="5078016" y="614052"/>
                  <a:pt x="5083322" y="617918"/>
                  <a:pt x="5093172" y="618385"/>
                </a:cubicBezTo>
                <a:cubicBezTo>
                  <a:pt x="5155867" y="621469"/>
                  <a:pt x="5153088" y="652648"/>
                  <a:pt x="5153518" y="687474"/>
                </a:cubicBezTo>
                <a:cubicBezTo>
                  <a:pt x="5154177" y="730575"/>
                  <a:pt x="5118812" y="754787"/>
                  <a:pt x="5074984" y="776941"/>
                </a:cubicBezTo>
                <a:cubicBezTo>
                  <a:pt x="5059986" y="784451"/>
                  <a:pt x="5038116" y="786863"/>
                  <a:pt x="5033348" y="805473"/>
                </a:cubicBezTo>
                <a:cubicBezTo>
                  <a:pt x="5059529" y="819384"/>
                  <a:pt x="5089376" y="802009"/>
                  <a:pt x="5116847" y="803426"/>
                </a:cubicBezTo>
                <a:cubicBezTo>
                  <a:pt x="5139548" y="804709"/>
                  <a:pt x="5176330" y="798120"/>
                  <a:pt x="5147902" y="833118"/>
                </a:cubicBezTo>
                <a:cubicBezTo>
                  <a:pt x="5139626" y="843373"/>
                  <a:pt x="5150382" y="848714"/>
                  <a:pt x="5161665" y="848297"/>
                </a:cubicBezTo>
                <a:cubicBezTo>
                  <a:pt x="5253064" y="844106"/>
                  <a:pt x="5215170" y="912756"/>
                  <a:pt x="5246520" y="942412"/>
                </a:cubicBezTo>
                <a:cubicBezTo>
                  <a:pt x="5255359" y="950358"/>
                  <a:pt x="5247812" y="967405"/>
                  <a:pt x="5235368" y="972946"/>
                </a:cubicBezTo>
                <a:cubicBezTo>
                  <a:pt x="5156387" y="1008610"/>
                  <a:pt x="5149354" y="1071149"/>
                  <a:pt x="5113739" y="1128845"/>
                </a:cubicBezTo>
                <a:cubicBezTo>
                  <a:pt x="5157305" y="1144685"/>
                  <a:pt x="5208388" y="1143005"/>
                  <a:pt x="5255034" y="1151117"/>
                </a:cubicBezTo>
                <a:cubicBezTo>
                  <a:pt x="5303482" y="1159484"/>
                  <a:pt x="5304156" y="1170079"/>
                  <a:pt x="5267513" y="1216275"/>
                </a:cubicBezTo>
                <a:cubicBezTo>
                  <a:pt x="5370269" y="1212844"/>
                  <a:pt x="5370269" y="1212844"/>
                  <a:pt x="5343113" y="1281854"/>
                </a:cubicBezTo>
                <a:cubicBezTo>
                  <a:pt x="5386272" y="1279593"/>
                  <a:pt x="5428618" y="1334726"/>
                  <a:pt x="5452014" y="1385543"/>
                </a:cubicBezTo>
                <a:lnTo>
                  <a:pt x="5459078" y="1404268"/>
                </a:lnTo>
                <a:lnTo>
                  <a:pt x="5458838" y="1406644"/>
                </a:lnTo>
                <a:cubicBezTo>
                  <a:pt x="5457942" y="1418063"/>
                  <a:pt x="5456960" y="1434367"/>
                  <a:pt x="5455752" y="1450751"/>
                </a:cubicBezTo>
                <a:lnTo>
                  <a:pt x="5454594" y="1464662"/>
                </a:lnTo>
                <a:lnTo>
                  <a:pt x="5447215" y="1463321"/>
                </a:lnTo>
                <a:cubicBezTo>
                  <a:pt x="5441256" y="1459714"/>
                  <a:pt x="5437002" y="1458345"/>
                  <a:pt x="5433934" y="1458428"/>
                </a:cubicBezTo>
                <a:cubicBezTo>
                  <a:pt x="5424728" y="1458676"/>
                  <a:pt x="5426188" y="1471978"/>
                  <a:pt x="5424276" y="1477014"/>
                </a:cubicBezTo>
                <a:cubicBezTo>
                  <a:pt x="5417851" y="1492977"/>
                  <a:pt x="5433852" y="1501241"/>
                  <a:pt x="5444628" y="1511562"/>
                </a:cubicBezTo>
                <a:cubicBezTo>
                  <a:pt x="5448663" y="1515344"/>
                  <a:pt x="5451544" y="1497678"/>
                  <a:pt x="5453752" y="1474786"/>
                </a:cubicBezTo>
                <a:lnTo>
                  <a:pt x="5454594" y="1464662"/>
                </a:lnTo>
                <a:lnTo>
                  <a:pt x="5463208" y="1466226"/>
                </a:lnTo>
                <a:lnTo>
                  <a:pt x="5463164" y="1484226"/>
                </a:lnTo>
                <a:cubicBezTo>
                  <a:pt x="5462722" y="1528173"/>
                  <a:pt x="5460824" y="1571999"/>
                  <a:pt x="5456160" y="1575885"/>
                </a:cubicBezTo>
                <a:cubicBezTo>
                  <a:pt x="5406708" y="1617226"/>
                  <a:pt x="5442751" y="1692579"/>
                  <a:pt x="5345636" y="1714543"/>
                </a:cubicBezTo>
                <a:cubicBezTo>
                  <a:pt x="5301930" y="1724583"/>
                  <a:pt x="5282493" y="1755882"/>
                  <a:pt x="5251319" y="1775792"/>
                </a:cubicBezTo>
                <a:cubicBezTo>
                  <a:pt x="5142610" y="1844714"/>
                  <a:pt x="5072132" y="1925140"/>
                  <a:pt x="5043512" y="2027305"/>
                </a:cubicBezTo>
                <a:cubicBezTo>
                  <a:pt x="5035488" y="2055562"/>
                  <a:pt x="5000258" y="2081893"/>
                  <a:pt x="4978144" y="2108535"/>
                </a:cubicBezTo>
                <a:cubicBezTo>
                  <a:pt x="4990785" y="2124798"/>
                  <a:pt x="5050411" y="2079615"/>
                  <a:pt x="5031476" y="2128173"/>
                </a:cubicBezTo>
                <a:cubicBezTo>
                  <a:pt x="5017138" y="2164787"/>
                  <a:pt x="4975973" y="2191363"/>
                  <a:pt x="4937389" y="2216441"/>
                </a:cubicBezTo>
                <a:cubicBezTo>
                  <a:pt x="4893079" y="2245058"/>
                  <a:pt x="4843760" y="2269776"/>
                  <a:pt x="4826122" y="2315331"/>
                </a:cubicBezTo>
                <a:cubicBezTo>
                  <a:pt x="4822276" y="2325050"/>
                  <a:pt x="3896510" y="3112888"/>
                  <a:pt x="2544647" y="3190975"/>
                </a:cubicBezTo>
                <a:cubicBezTo>
                  <a:pt x="2323734" y="3203734"/>
                  <a:pt x="1445947" y="3169121"/>
                  <a:pt x="1328257" y="3153006"/>
                </a:cubicBezTo>
                <a:cubicBezTo>
                  <a:pt x="1207258" y="3136344"/>
                  <a:pt x="1101756" y="3091943"/>
                  <a:pt x="977943" y="3082502"/>
                </a:cubicBezTo>
                <a:cubicBezTo>
                  <a:pt x="912454" y="3077622"/>
                  <a:pt x="848655" y="3061861"/>
                  <a:pt x="854473" y="2994250"/>
                </a:cubicBezTo>
                <a:cubicBezTo>
                  <a:pt x="856228" y="2975057"/>
                  <a:pt x="838125" y="2961827"/>
                  <a:pt x="811593" y="2970498"/>
                </a:cubicBezTo>
                <a:cubicBezTo>
                  <a:pt x="761454" y="2987010"/>
                  <a:pt x="736680" y="2962489"/>
                  <a:pt x="707024" y="2945439"/>
                </a:cubicBezTo>
                <a:cubicBezTo>
                  <a:pt x="654509" y="2915262"/>
                  <a:pt x="603913" y="2882480"/>
                  <a:pt x="523487" y="2886053"/>
                </a:cubicBezTo>
                <a:cubicBezTo>
                  <a:pt x="537017" y="2855468"/>
                  <a:pt x="563587" y="2856758"/>
                  <a:pt x="587884" y="2859746"/>
                </a:cubicBezTo>
                <a:cubicBezTo>
                  <a:pt x="652090" y="2867866"/>
                  <a:pt x="715235" y="2878012"/>
                  <a:pt x="779426" y="2885897"/>
                </a:cubicBezTo>
                <a:cubicBezTo>
                  <a:pt x="821123" y="2891048"/>
                  <a:pt x="863074" y="2900202"/>
                  <a:pt x="917288" y="2882248"/>
                </a:cubicBezTo>
                <a:cubicBezTo>
                  <a:pt x="866364" y="2830288"/>
                  <a:pt x="785092" y="2829930"/>
                  <a:pt x="718684" y="2819941"/>
                </a:cubicBezTo>
                <a:cubicBezTo>
                  <a:pt x="635747" y="2807447"/>
                  <a:pt x="584925" y="2771133"/>
                  <a:pt x="524650" y="2731220"/>
                </a:cubicBezTo>
                <a:cubicBezTo>
                  <a:pt x="584180" y="2712621"/>
                  <a:pt x="623299" y="2742760"/>
                  <a:pt x="670138" y="2735189"/>
                </a:cubicBezTo>
                <a:cubicBezTo>
                  <a:pt x="672406" y="2728745"/>
                  <a:pt x="675988" y="2719532"/>
                  <a:pt x="675382" y="2719369"/>
                </a:cubicBezTo>
                <a:cubicBezTo>
                  <a:pt x="596666" y="2703042"/>
                  <a:pt x="557844" y="2658869"/>
                  <a:pt x="542021" y="2601946"/>
                </a:cubicBezTo>
                <a:cubicBezTo>
                  <a:pt x="533902" y="2572560"/>
                  <a:pt x="505246" y="2566541"/>
                  <a:pt x="476895" y="2555976"/>
                </a:cubicBezTo>
                <a:cubicBezTo>
                  <a:pt x="377189" y="2518466"/>
                  <a:pt x="272496" y="2486779"/>
                  <a:pt x="188751" y="2428830"/>
                </a:cubicBezTo>
                <a:cubicBezTo>
                  <a:pt x="280875" y="2426687"/>
                  <a:pt x="357216" y="2461808"/>
                  <a:pt x="456762" y="2468731"/>
                </a:cubicBezTo>
                <a:cubicBezTo>
                  <a:pt x="373794" y="2404281"/>
                  <a:pt x="269816" y="2379152"/>
                  <a:pt x="174514" y="2345378"/>
                </a:cubicBezTo>
                <a:cubicBezTo>
                  <a:pt x="130977" y="2330009"/>
                  <a:pt x="90329" y="2308598"/>
                  <a:pt x="38827" y="2303685"/>
                </a:cubicBezTo>
                <a:cubicBezTo>
                  <a:pt x="20556" y="2301864"/>
                  <a:pt x="-10092" y="2297272"/>
                  <a:pt x="3281" y="2273587"/>
                </a:cubicBezTo>
                <a:cubicBezTo>
                  <a:pt x="14533" y="2253956"/>
                  <a:pt x="39095" y="2256437"/>
                  <a:pt x="61590" y="2259170"/>
                </a:cubicBezTo>
                <a:cubicBezTo>
                  <a:pt x="115591" y="2265916"/>
                  <a:pt x="170539" y="2259497"/>
                  <a:pt x="242291" y="2250569"/>
                </a:cubicBezTo>
                <a:cubicBezTo>
                  <a:pt x="178223" y="2197829"/>
                  <a:pt x="68904" y="2229102"/>
                  <a:pt x="13205" y="2172263"/>
                </a:cubicBezTo>
                <a:cubicBezTo>
                  <a:pt x="77196" y="2153598"/>
                  <a:pt x="128251" y="2170191"/>
                  <a:pt x="180810" y="2168333"/>
                </a:cubicBezTo>
                <a:cubicBezTo>
                  <a:pt x="228319" y="2166612"/>
                  <a:pt x="239444" y="2154350"/>
                  <a:pt x="226020" y="2121100"/>
                </a:cubicBezTo>
                <a:cubicBezTo>
                  <a:pt x="205165" y="2069293"/>
                  <a:pt x="229388" y="2038364"/>
                  <a:pt x="299145" y="2044862"/>
                </a:cubicBezTo>
                <a:cubicBezTo>
                  <a:pt x="363822" y="2051027"/>
                  <a:pt x="369032" y="2029991"/>
                  <a:pt x="350236" y="2001187"/>
                </a:cubicBezTo>
                <a:cubicBezTo>
                  <a:pt x="322862" y="1959187"/>
                  <a:pt x="348423" y="1921214"/>
                  <a:pt x="365223" y="1881218"/>
                </a:cubicBezTo>
                <a:cubicBezTo>
                  <a:pt x="390527" y="1820499"/>
                  <a:pt x="376326" y="1793748"/>
                  <a:pt x="310707" y="1758752"/>
                </a:cubicBezTo>
                <a:cubicBezTo>
                  <a:pt x="273754" y="1739265"/>
                  <a:pt x="234367" y="1723631"/>
                  <a:pt x="181659" y="1709137"/>
                </a:cubicBezTo>
                <a:cubicBezTo>
                  <a:pt x="299387" y="1683727"/>
                  <a:pt x="172918" y="1660608"/>
                  <a:pt x="213063" y="1632021"/>
                </a:cubicBezTo>
                <a:cubicBezTo>
                  <a:pt x="296030" y="1612244"/>
                  <a:pt x="369047" y="1679323"/>
                  <a:pt x="481390" y="1644125"/>
                </a:cubicBezTo>
                <a:cubicBezTo>
                  <a:pt x="336659" y="1595935"/>
                  <a:pt x="176348" y="1532074"/>
                  <a:pt x="68930" y="1457537"/>
                </a:cubicBezTo>
                <a:cubicBezTo>
                  <a:pt x="91299" y="1434897"/>
                  <a:pt x="115799" y="1450436"/>
                  <a:pt x="135138" y="1440976"/>
                </a:cubicBezTo>
                <a:cubicBezTo>
                  <a:pt x="133952" y="1436374"/>
                  <a:pt x="135290" y="1429332"/>
                  <a:pt x="131611" y="1427642"/>
                </a:cubicBezTo>
                <a:cubicBezTo>
                  <a:pt x="52402" y="1389548"/>
                  <a:pt x="51441" y="1388478"/>
                  <a:pt x="130443" y="1343795"/>
                </a:cubicBezTo>
                <a:cubicBezTo>
                  <a:pt x="158017" y="1328118"/>
                  <a:pt x="154966" y="1317573"/>
                  <a:pt x="138930" y="1304094"/>
                </a:cubicBezTo>
                <a:cubicBezTo>
                  <a:pt x="127608" y="1294551"/>
                  <a:pt x="113720" y="1286742"/>
                  <a:pt x="118409" y="1262212"/>
                </a:cubicBezTo>
                <a:cubicBezTo>
                  <a:pt x="164937" y="1287183"/>
                  <a:pt x="383505" y="1312432"/>
                  <a:pt x="421410" y="1304757"/>
                </a:cubicBezTo>
                <a:cubicBezTo>
                  <a:pt x="464009" y="1296037"/>
                  <a:pt x="610877" y="1288926"/>
                  <a:pt x="655702" y="1291801"/>
                </a:cubicBezTo>
                <a:cubicBezTo>
                  <a:pt x="653235" y="1290438"/>
                  <a:pt x="650767" y="1289077"/>
                  <a:pt x="648299" y="1287715"/>
                </a:cubicBezTo>
                <a:cubicBezTo>
                  <a:pt x="603999" y="1260339"/>
                  <a:pt x="559107" y="1233035"/>
                  <a:pt x="531027" y="1193967"/>
                </a:cubicBezTo>
                <a:cubicBezTo>
                  <a:pt x="529741" y="1192462"/>
                  <a:pt x="529061" y="1191120"/>
                  <a:pt x="526433" y="1191913"/>
                </a:cubicBezTo>
                <a:cubicBezTo>
                  <a:pt x="503415" y="1199684"/>
                  <a:pt x="505590" y="1187083"/>
                  <a:pt x="504666" y="1177230"/>
                </a:cubicBezTo>
                <a:cubicBezTo>
                  <a:pt x="503726" y="1167141"/>
                  <a:pt x="499378" y="1159602"/>
                  <a:pt x="482307" y="1162618"/>
                </a:cubicBezTo>
                <a:cubicBezTo>
                  <a:pt x="481421" y="1162726"/>
                  <a:pt x="480226" y="1162633"/>
                  <a:pt x="479029" y="1162540"/>
                </a:cubicBezTo>
                <a:cubicBezTo>
                  <a:pt x="470949" y="1161859"/>
                  <a:pt x="444139" y="1138059"/>
                  <a:pt x="447663" y="1132649"/>
                </a:cubicBezTo>
                <a:cubicBezTo>
                  <a:pt x="455539" y="1120781"/>
                  <a:pt x="446335" y="1116439"/>
                  <a:pt x="438547" y="1110977"/>
                </a:cubicBezTo>
                <a:cubicBezTo>
                  <a:pt x="427656" y="1103517"/>
                  <a:pt x="416795" y="1096529"/>
                  <a:pt x="405343" y="1089612"/>
                </a:cubicBezTo>
                <a:cubicBezTo>
                  <a:pt x="394202" y="1082895"/>
                  <a:pt x="382794" y="1076684"/>
                  <a:pt x="371373" y="1070238"/>
                </a:cubicBezTo>
                <a:cubicBezTo>
                  <a:pt x="344889" y="1065616"/>
                  <a:pt x="318169" y="1061972"/>
                  <a:pt x="290358" y="1059884"/>
                </a:cubicBezTo>
                <a:cubicBezTo>
                  <a:pt x="269709" y="1058114"/>
                  <a:pt x="246624" y="1055453"/>
                  <a:pt x="235140" y="1029322"/>
                </a:cubicBezTo>
                <a:cubicBezTo>
                  <a:pt x="256895" y="1029771"/>
                  <a:pt x="278695" y="1030927"/>
                  <a:pt x="300494" y="1032083"/>
                </a:cubicBezTo>
                <a:cubicBezTo>
                  <a:pt x="279542" y="1020860"/>
                  <a:pt x="259181" y="1009565"/>
                  <a:pt x="239661" y="997457"/>
                </a:cubicBezTo>
                <a:cubicBezTo>
                  <a:pt x="223540" y="987309"/>
                  <a:pt x="210281" y="975391"/>
                  <a:pt x="204788" y="959211"/>
                </a:cubicBezTo>
                <a:cubicBezTo>
                  <a:pt x="203337" y="955117"/>
                  <a:pt x="202166" y="950750"/>
                  <a:pt x="207583" y="947009"/>
                </a:cubicBezTo>
                <a:cubicBezTo>
                  <a:pt x="213561" y="942727"/>
                  <a:pt x="218466" y="944980"/>
                  <a:pt x="223061" y="947033"/>
                </a:cubicBezTo>
                <a:cubicBezTo>
                  <a:pt x="242046" y="955410"/>
                  <a:pt x="261311" y="963516"/>
                  <a:pt x="280015" y="972164"/>
                </a:cubicBezTo>
                <a:cubicBezTo>
                  <a:pt x="304852" y="983629"/>
                  <a:pt x="329408" y="995365"/>
                  <a:pt x="353948" y="1006865"/>
                </a:cubicBezTo>
                <a:cubicBezTo>
                  <a:pt x="319294" y="981405"/>
                  <a:pt x="281290" y="959435"/>
                  <a:pt x="240466" y="939943"/>
                </a:cubicBezTo>
                <a:cubicBezTo>
                  <a:pt x="210990" y="925718"/>
                  <a:pt x="181514" y="911494"/>
                  <a:pt x="158812" y="891467"/>
                </a:cubicBezTo>
                <a:cubicBezTo>
                  <a:pt x="147166" y="881489"/>
                  <a:pt x="141336" y="869384"/>
                  <a:pt x="139551" y="855364"/>
                </a:cubicBezTo>
                <a:cubicBezTo>
                  <a:pt x="139312" y="851597"/>
                  <a:pt x="139634" y="847287"/>
                  <a:pt x="145731" y="844888"/>
                </a:cubicBezTo>
                <a:cubicBezTo>
                  <a:pt x="151843" y="842724"/>
                  <a:pt x="155581" y="845356"/>
                  <a:pt x="158154" y="848366"/>
                </a:cubicBezTo>
                <a:cubicBezTo>
                  <a:pt x="161052" y="851811"/>
                  <a:pt x="164496" y="854479"/>
                  <a:pt x="169370" y="856260"/>
                </a:cubicBezTo>
                <a:cubicBezTo>
                  <a:pt x="212096" y="872913"/>
                  <a:pt x="249775" y="894448"/>
                  <a:pt x="288295" y="915169"/>
                </a:cubicBezTo>
                <a:cubicBezTo>
                  <a:pt x="343452" y="944788"/>
                  <a:pt x="397769" y="975222"/>
                  <a:pt x="462694" y="994643"/>
                </a:cubicBezTo>
                <a:cubicBezTo>
                  <a:pt x="487260" y="1001870"/>
                  <a:pt x="512622" y="1007575"/>
                  <a:pt x="531910" y="1006664"/>
                </a:cubicBezTo>
                <a:cubicBezTo>
                  <a:pt x="460990" y="972547"/>
                  <a:pt x="394087" y="936046"/>
                  <a:pt x="333940" y="893507"/>
                </a:cubicBezTo>
                <a:cubicBezTo>
                  <a:pt x="273173" y="850568"/>
                  <a:pt x="219876" y="803403"/>
                  <a:pt x="181443" y="746608"/>
                </a:cubicBezTo>
                <a:cubicBezTo>
                  <a:pt x="177494" y="740681"/>
                  <a:pt x="175038" y="734810"/>
                  <a:pt x="162678" y="737018"/>
                </a:cubicBezTo>
                <a:cubicBezTo>
                  <a:pt x="157082" y="737933"/>
                  <a:pt x="155070" y="734381"/>
                  <a:pt x="156307" y="730435"/>
                </a:cubicBezTo>
                <a:cubicBezTo>
                  <a:pt x="164051" y="702450"/>
                  <a:pt x="145532" y="687373"/>
                  <a:pt x="117227" y="677515"/>
                </a:cubicBezTo>
                <a:cubicBezTo>
                  <a:pt x="108392" y="674314"/>
                  <a:pt x="107546" y="670384"/>
                  <a:pt x="113655" y="663474"/>
                </a:cubicBezTo>
                <a:cubicBezTo>
                  <a:pt x="121976" y="653926"/>
                  <a:pt x="120506" y="644851"/>
                  <a:pt x="115226" y="636712"/>
                </a:cubicBezTo>
                <a:cubicBezTo>
                  <a:pt x="112224" y="631619"/>
                  <a:pt x="108350" y="626868"/>
                  <a:pt x="105067" y="622046"/>
                </a:cubicBezTo>
                <a:cubicBezTo>
                  <a:pt x="102790" y="619000"/>
                  <a:pt x="99022" y="615897"/>
                  <a:pt x="104113" y="611722"/>
                </a:cubicBezTo>
                <a:cubicBezTo>
                  <a:pt x="108939" y="608053"/>
                  <a:pt x="114081" y="609328"/>
                  <a:pt x="118895" y="610169"/>
                </a:cubicBezTo>
                <a:cubicBezTo>
                  <a:pt x="142040" y="613772"/>
                  <a:pt x="156094" y="624170"/>
                  <a:pt x="163095" y="640642"/>
                </a:cubicBezTo>
                <a:cubicBezTo>
                  <a:pt x="168334" y="652819"/>
                  <a:pt x="173104" y="652953"/>
                  <a:pt x="185766" y="641454"/>
                </a:cubicBezTo>
                <a:cubicBezTo>
                  <a:pt x="195327" y="632704"/>
                  <a:pt x="204232" y="632337"/>
                  <a:pt x="212892" y="637457"/>
                </a:cubicBezTo>
                <a:cubicBezTo>
                  <a:pt x="217516" y="639981"/>
                  <a:pt x="220444" y="643897"/>
                  <a:pt x="223932" y="647271"/>
                </a:cubicBezTo>
                <a:cubicBezTo>
                  <a:pt x="241420" y="664845"/>
                  <a:pt x="259762" y="681841"/>
                  <a:pt x="287167" y="691571"/>
                </a:cubicBezTo>
                <a:cubicBezTo>
                  <a:pt x="299355" y="696027"/>
                  <a:pt x="312354" y="699197"/>
                  <a:pt x="330380" y="692506"/>
                </a:cubicBezTo>
                <a:cubicBezTo>
                  <a:pt x="318517" y="688486"/>
                  <a:pt x="306954" y="689175"/>
                  <a:pt x="296172" y="688108"/>
                </a:cubicBezTo>
                <a:cubicBezTo>
                  <a:pt x="285390" y="687041"/>
                  <a:pt x="279539" y="683953"/>
                  <a:pt x="286974" y="674512"/>
                </a:cubicBezTo>
                <a:cubicBezTo>
                  <a:pt x="291105" y="669267"/>
                  <a:pt x="290555" y="665301"/>
                  <a:pt x="286166" y="661798"/>
                </a:cubicBezTo>
                <a:cubicBezTo>
                  <a:pt x="272052" y="650459"/>
                  <a:pt x="264416" y="633352"/>
                  <a:pt x="236268" y="635338"/>
                </a:cubicBezTo>
                <a:cubicBezTo>
                  <a:pt x="234792" y="635517"/>
                  <a:pt x="233255" y="634754"/>
                  <a:pt x="231734" y="634225"/>
                </a:cubicBezTo>
                <a:cubicBezTo>
                  <a:pt x="225957" y="632316"/>
                  <a:pt x="219575" y="630241"/>
                  <a:pt x="221253" y="623870"/>
                </a:cubicBezTo>
                <a:cubicBezTo>
                  <a:pt x="223227" y="617462"/>
                  <a:pt x="230816" y="615119"/>
                  <a:pt x="237564" y="613590"/>
                </a:cubicBezTo>
                <a:cubicBezTo>
                  <a:pt x="254884" y="609831"/>
                  <a:pt x="268844" y="614072"/>
                  <a:pt x="282259" y="619091"/>
                </a:cubicBezTo>
                <a:cubicBezTo>
                  <a:pt x="314893" y="631509"/>
                  <a:pt x="342201" y="649080"/>
                  <a:pt x="370630" y="665566"/>
                </a:cubicBezTo>
                <a:cubicBezTo>
                  <a:pt x="413275" y="690295"/>
                  <a:pt x="451153" y="719635"/>
                  <a:pt x="498017" y="740532"/>
                </a:cubicBezTo>
                <a:cubicBezTo>
                  <a:pt x="637369" y="802423"/>
                  <a:pt x="774774" y="866448"/>
                  <a:pt x="918036" y="924307"/>
                </a:cubicBezTo>
                <a:cubicBezTo>
                  <a:pt x="970882" y="945666"/>
                  <a:pt x="1024819" y="965469"/>
                  <a:pt x="1079304" y="984494"/>
                </a:cubicBezTo>
                <a:cubicBezTo>
                  <a:pt x="1079509" y="983045"/>
                  <a:pt x="1079744" y="982067"/>
                  <a:pt x="1079935" y="980383"/>
                </a:cubicBezTo>
                <a:cubicBezTo>
                  <a:pt x="1079860" y="979206"/>
                  <a:pt x="1079770" y="977793"/>
                  <a:pt x="1079695" y="976616"/>
                </a:cubicBezTo>
                <a:cubicBezTo>
                  <a:pt x="1041139" y="964679"/>
                  <a:pt x="1003098" y="951491"/>
                  <a:pt x="966178" y="937219"/>
                </a:cubicBezTo>
                <a:cubicBezTo>
                  <a:pt x="875541" y="901932"/>
                  <a:pt x="791930" y="860100"/>
                  <a:pt x="720106" y="807112"/>
                </a:cubicBezTo>
                <a:cubicBezTo>
                  <a:pt x="714181" y="802848"/>
                  <a:pt x="707904" y="802421"/>
                  <a:pt x="698823" y="804708"/>
                </a:cubicBezTo>
                <a:cubicBezTo>
                  <a:pt x="669544" y="812288"/>
                  <a:pt x="659939" y="806334"/>
                  <a:pt x="664513" y="784663"/>
                </a:cubicBezTo>
                <a:cubicBezTo>
                  <a:pt x="665660" y="779304"/>
                  <a:pt x="665686" y="775031"/>
                  <a:pt x="660380" y="771165"/>
                </a:cubicBezTo>
                <a:cubicBezTo>
                  <a:pt x="636661" y="753871"/>
                  <a:pt x="611807" y="737427"/>
                  <a:pt x="584959" y="722409"/>
                </a:cubicBezTo>
                <a:cubicBezTo>
                  <a:pt x="535282" y="694735"/>
                  <a:pt x="482226" y="670082"/>
                  <a:pt x="435649" y="639659"/>
                </a:cubicBezTo>
                <a:cubicBezTo>
                  <a:pt x="421965" y="630403"/>
                  <a:pt x="411440" y="619340"/>
                  <a:pt x="404944" y="606128"/>
                </a:cubicBezTo>
                <a:cubicBezTo>
                  <a:pt x="402872" y="601635"/>
                  <a:pt x="401613" y="595856"/>
                  <a:pt x="408476" y="591466"/>
                </a:cubicBezTo>
                <a:cubicBezTo>
                  <a:pt x="415044" y="587111"/>
                  <a:pt x="420320" y="590506"/>
                  <a:pt x="425225" y="592759"/>
                </a:cubicBezTo>
                <a:cubicBezTo>
                  <a:pt x="445746" y="601899"/>
                  <a:pt x="466578" y="611238"/>
                  <a:pt x="487115" y="620614"/>
                </a:cubicBezTo>
                <a:cubicBezTo>
                  <a:pt x="507947" y="629954"/>
                  <a:pt x="528514" y="639800"/>
                  <a:pt x="550277" y="649738"/>
                </a:cubicBezTo>
                <a:cubicBezTo>
                  <a:pt x="551408" y="644145"/>
                  <a:pt x="546904" y="643504"/>
                  <a:pt x="544421" y="641907"/>
                </a:cubicBezTo>
                <a:cubicBezTo>
                  <a:pt x="509355" y="619344"/>
                  <a:pt x="471190" y="599529"/>
                  <a:pt x="431905" y="580799"/>
                </a:cubicBezTo>
                <a:cubicBezTo>
                  <a:pt x="401512" y="566211"/>
                  <a:pt x="371947" y="550574"/>
                  <a:pt x="351177" y="528177"/>
                </a:cubicBezTo>
                <a:cubicBezTo>
                  <a:pt x="343180" y="519419"/>
                  <a:pt x="338696" y="509759"/>
                  <a:pt x="339749" y="498244"/>
                </a:cubicBezTo>
                <a:cubicBezTo>
                  <a:pt x="340115" y="494641"/>
                  <a:pt x="340481" y="491037"/>
                  <a:pt x="346313" y="489145"/>
                </a:cubicBezTo>
                <a:cubicBezTo>
                  <a:pt x="350979" y="487631"/>
                  <a:pt x="354067" y="489392"/>
                  <a:pt x="356579" y="491460"/>
                </a:cubicBezTo>
                <a:cubicBezTo>
                  <a:pt x="360984" y="495197"/>
                  <a:pt x="365388" y="498934"/>
                  <a:pt x="371505" y="501516"/>
                </a:cubicBezTo>
                <a:cubicBezTo>
                  <a:pt x="408203" y="517000"/>
                  <a:pt x="442659" y="534654"/>
                  <a:pt x="476275" y="553122"/>
                </a:cubicBezTo>
                <a:cubicBezTo>
                  <a:pt x="531461" y="583213"/>
                  <a:pt x="586103" y="614082"/>
                  <a:pt x="649952" y="635294"/>
                </a:cubicBezTo>
                <a:cubicBezTo>
                  <a:pt x="673972" y="643298"/>
                  <a:pt x="698805" y="650018"/>
                  <a:pt x="727161" y="651328"/>
                </a:cubicBezTo>
                <a:cubicBezTo>
                  <a:pt x="726126" y="649081"/>
                  <a:pt x="724263" y="647883"/>
                  <a:pt x="722417" y="646921"/>
                </a:cubicBezTo>
                <a:cubicBezTo>
                  <a:pt x="660627" y="615969"/>
                  <a:pt x="600830" y="583590"/>
                  <a:pt x="546079" y="546328"/>
                </a:cubicBezTo>
                <a:cubicBezTo>
                  <a:pt x="478576" y="500409"/>
                  <a:pt x="420223" y="448637"/>
                  <a:pt x="378182" y="386585"/>
                </a:cubicBezTo>
                <a:cubicBezTo>
                  <a:pt x="376229" y="383975"/>
                  <a:pt x="374884" y="381528"/>
                  <a:pt x="370158" y="382100"/>
                </a:cubicBezTo>
                <a:cubicBezTo>
                  <a:pt x="358064" y="383802"/>
                  <a:pt x="356583" y="379236"/>
                  <a:pt x="357861" y="371252"/>
                </a:cubicBezTo>
                <a:cubicBezTo>
                  <a:pt x="361373" y="351608"/>
                  <a:pt x="352380" y="336565"/>
                  <a:pt x="331313" y="328203"/>
                </a:cubicBezTo>
                <a:cubicBezTo>
                  <a:pt x="316037" y="321986"/>
                  <a:pt x="303183" y="316425"/>
                  <a:pt x="319354" y="299282"/>
                </a:cubicBezTo>
                <a:cubicBezTo>
                  <a:pt x="323265" y="295249"/>
                  <a:pt x="321459" y="290249"/>
                  <a:pt x="319682" y="285719"/>
                </a:cubicBezTo>
                <a:cubicBezTo>
                  <a:pt x="317166" y="278905"/>
                  <a:pt x="312080" y="273828"/>
                  <a:pt x="306391" y="268585"/>
                </a:cubicBezTo>
                <a:cubicBezTo>
                  <a:pt x="303227" y="265647"/>
                  <a:pt x="299399" y="261602"/>
                  <a:pt x="303294" y="257334"/>
                </a:cubicBezTo>
                <a:cubicBezTo>
                  <a:pt x="307735" y="252289"/>
                  <a:pt x="314131" y="254598"/>
                  <a:pt x="319242" y="255403"/>
                </a:cubicBezTo>
                <a:cubicBezTo>
                  <a:pt x="342683" y="258970"/>
                  <a:pt x="357062" y="269803"/>
                  <a:pt x="364093" y="286745"/>
                </a:cubicBezTo>
                <a:cubicBezTo>
                  <a:pt x="368651" y="297582"/>
                  <a:pt x="374307" y="297608"/>
                  <a:pt x="385301" y="287973"/>
                </a:cubicBezTo>
                <a:cubicBezTo>
                  <a:pt x="397712" y="277216"/>
                  <a:pt x="408079" y="276436"/>
                  <a:pt x="417598" y="285722"/>
                </a:cubicBezTo>
                <a:cubicBezTo>
                  <a:pt x="425226" y="293339"/>
                  <a:pt x="431406" y="301607"/>
                  <a:pt x="440155" y="308139"/>
                </a:cubicBezTo>
                <a:cubicBezTo>
                  <a:pt x="463623" y="326175"/>
                  <a:pt x="485720" y="346039"/>
                  <a:pt x="534406" y="339430"/>
                </a:cubicBezTo>
                <a:cubicBezTo>
                  <a:pt x="520872" y="332528"/>
                  <a:pt x="507316" y="334645"/>
                  <a:pt x="495633" y="333450"/>
                </a:cubicBezTo>
                <a:cubicBezTo>
                  <a:pt x="487244" y="332567"/>
                  <a:pt x="478750" y="330037"/>
                  <a:pt x="486289" y="322243"/>
                </a:cubicBezTo>
                <a:cubicBezTo>
                  <a:pt x="494951" y="313365"/>
                  <a:pt x="489365" y="309771"/>
                  <a:pt x="484000" y="304964"/>
                </a:cubicBezTo>
                <a:cubicBezTo>
                  <a:pt x="471673" y="293645"/>
                  <a:pt x="461604" y="280392"/>
                  <a:pt x="436911" y="280536"/>
                </a:cubicBezTo>
                <a:cubicBezTo>
                  <a:pt x="433041" y="280530"/>
                  <a:pt x="429923" y="278297"/>
                  <a:pt x="426865" y="277007"/>
                </a:cubicBezTo>
                <a:cubicBezTo>
                  <a:pt x="422581" y="275154"/>
                  <a:pt x="418872" y="272993"/>
                  <a:pt x="420654" y="268269"/>
                </a:cubicBezTo>
                <a:cubicBezTo>
                  <a:pt x="422468" y="264016"/>
                  <a:pt x="426748" y="261125"/>
                  <a:pt x="432329" y="259975"/>
                </a:cubicBezTo>
                <a:cubicBezTo>
                  <a:pt x="437320" y="258895"/>
                  <a:pt x="442621" y="258016"/>
                  <a:pt x="447672" y="257879"/>
                </a:cubicBezTo>
                <a:cubicBezTo>
                  <a:pt x="470223" y="256809"/>
                  <a:pt x="486254" y="265543"/>
                  <a:pt x="502242" y="273572"/>
                </a:cubicBezTo>
                <a:cubicBezTo>
                  <a:pt x="558179" y="301436"/>
                  <a:pt x="607891" y="334326"/>
                  <a:pt x="659874" y="365516"/>
                </a:cubicBezTo>
                <a:cubicBezTo>
                  <a:pt x="711842" y="396471"/>
                  <a:pt x="772192" y="418818"/>
                  <a:pt x="829177" y="444421"/>
                </a:cubicBezTo>
                <a:cubicBezTo>
                  <a:pt x="960626" y="503711"/>
                  <a:pt x="1092650" y="562693"/>
                  <a:pt x="1231903" y="613682"/>
                </a:cubicBezTo>
                <a:cubicBezTo>
                  <a:pt x="1368099" y="663381"/>
                  <a:pt x="1823141" y="686561"/>
                  <a:pt x="1911736" y="685084"/>
                </a:cubicBezTo>
                <a:cubicBezTo>
                  <a:pt x="2024994" y="682992"/>
                  <a:pt x="2291986" y="655399"/>
                  <a:pt x="2564313" y="632143"/>
                </a:cubicBezTo>
                <a:cubicBezTo>
                  <a:pt x="2595089" y="629364"/>
                  <a:pt x="2625288" y="626893"/>
                  <a:pt x="2657304" y="624913"/>
                </a:cubicBezTo>
                <a:cubicBezTo>
                  <a:pt x="3564401" y="568191"/>
                  <a:pt x="4203594" y="276765"/>
                  <a:pt x="4235818" y="259339"/>
                </a:cubicBezTo>
                <a:cubicBezTo>
                  <a:pt x="4287616" y="231474"/>
                  <a:pt x="4460006" y="176429"/>
                  <a:pt x="4460331" y="176864"/>
                </a:cubicBezTo>
                <a:cubicBezTo>
                  <a:pt x="4464175" y="181144"/>
                  <a:pt x="4483735" y="184529"/>
                  <a:pt x="4499578" y="186791"/>
                </a:cubicBezTo>
                <a:lnTo>
                  <a:pt x="4514640" y="188841"/>
                </a:lnTo>
                <a:lnTo>
                  <a:pt x="4516523" y="189988"/>
                </a:lnTo>
                <a:cubicBezTo>
                  <a:pt x="4522035" y="190091"/>
                  <a:pt x="4521760" y="189857"/>
                  <a:pt x="4518126" y="189316"/>
                </a:cubicBezTo>
                <a:lnTo>
                  <a:pt x="4514640" y="188841"/>
                </a:lnTo>
                <a:lnTo>
                  <a:pt x="4511569" y="186970"/>
                </a:lnTo>
                <a:cubicBezTo>
                  <a:pt x="4510788" y="185226"/>
                  <a:pt x="4510719" y="182981"/>
                  <a:pt x="4510888" y="180943"/>
                </a:cubicBezTo>
                <a:cubicBezTo>
                  <a:pt x="4511690" y="170169"/>
                  <a:pt x="4517648" y="160906"/>
                  <a:pt x="4531865" y="155151"/>
                </a:cubicBezTo>
                <a:cubicBezTo>
                  <a:pt x="4545507" y="149703"/>
                  <a:pt x="4559473" y="144689"/>
                  <a:pt x="4573441" y="139676"/>
                </a:cubicBezTo>
                <a:cubicBezTo>
                  <a:pt x="4585075" y="135420"/>
                  <a:pt x="4593048" y="134454"/>
                  <a:pt x="4594964" y="145847"/>
                </a:cubicBezTo>
                <a:cubicBezTo>
                  <a:pt x="4596879" y="157242"/>
                  <a:pt x="4613452" y="160454"/>
                  <a:pt x="4623059" y="152410"/>
                </a:cubicBezTo>
                <a:cubicBezTo>
                  <a:pt x="4660632" y="120811"/>
                  <a:pt x="4705757" y="95654"/>
                  <a:pt x="4748356" y="68192"/>
                </a:cubicBezTo>
                <a:cubicBezTo>
                  <a:pt x="4778098" y="49168"/>
                  <a:pt x="4809406" y="31378"/>
                  <a:pt x="4833812" y="8017"/>
                </a:cubicBezTo>
                <a:cubicBezTo>
                  <a:pt x="4838299" y="3678"/>
                  <a:pt x="4842399" y="-2039"/>
                  <a:pt x="4850908" y="727"/>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Title 1" descr="Text: Getting the Word Out:&#10;&#10;Yes, We Can!">
            <a:extLst>
              <a:ext uri="{FF2B5EF4-FFF2-40B4-BE49-F238E27FC236}">
                <a16:creationId xmlns:a16="http://schemas.microsoft.com/office/drawing/2014/main" id="{BE2E6487-8C9C-3056-2F7B-43585960E397}"/>
              </a:ext>
            </a:extLst>
          </p:cNvPr>
          <p:cNvSpPr>
            <a:spLocks noGrp="1"/>
          </p:cNvSpPr>
          <p:nvPr>
            <p:ph type="title"/>
          </p:nvPr>
        </p:nvSpPr>
        <p:spPr>
          <a:xfrm>
            <a:off x="587141" y="685801"/>
            <a:ext cx="3908659" cy="5491162"/>
          </a:xfrm>
        </p:spPr>
        <p:txBody>
          <a:bodyPr>
            <a:normAutofit/>
          </a:bodyPr>
          <a:lstStyle/>
          <a:p>
            <a:pPr>
              <a:lnSpc>
                <a:spcPct val="100000"/>
              </a:lnSpc>
              <a:spcBef>
                <a:spcPts val="0"/>
              </a:spcBef>
            </a:pPr>
            <a:r>
              <a:rPr lang="en-US" dirty="0"/>
              <a:t>Getting the Word Out:</a:t>
            </a:r>
            <a:br>
              <a:rPr lang="en-US" dirty="0"/>
            </a:br>
            <a:br>
              <a:rPr lang="en-US" sz="800" dirty="0"/>
            </a:br>
            <a:r>
              <a:rPr lang="en-US" sz="4800" b="1" cap="all" dirty="0"/>
              <a:t>Yes</a:t>
            </a:r>
            <a:r>
              <a:rPr lang="en-US" sz="4800" b="1" i="1" cap="all" dirty="0"/>
              <a:t>, We Can!</a:t>
            </a:r>
          </a:p>
        </p:txBody>
      </p:sp>
      <p:graphicFrame>
        <p:nvGraphicFramePr>
          <p:cNvPr id="31" name="Content Placeholder 2">
            <a:extLst>
              <a:ext uri="{FF2B5EF4-FFF2-40B4-BE49-F238E27FC236}">
                <a16:creationId xmlns:a16="http://schemas.microsoft.com/office/drawing/2014/main" id="{1573742D-49AB-5C21-63A0-6B4CABE1CAB8}"/>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188716852"/>
              </p:ext>
            </p:extLst>
          </p:nvPr>
        </p:nvGraphicFramePr>
        <p:xfrm>
          <a:off x="4702547" y="838199"/>
          <a:ext cx="6651253" cy="53387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757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98DED6BC-9A3E-48D4-AD7C-A56D63F54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6B6E033A-DB2E-49B8-B600-B38E0C280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235" y="1371600"/>
            <a:ext cx="4529312" cy="3589977"/>
          </a:xfrm>
          <a:custGeom>
            <a:avLst/>
            <a:gdLst>
              <a:gd name="connsiteX0" fmla="*/ 5462602 w 5470628"/>
              <a:gd name="connsiteY0" fmla="*/ 1413608 h 3193741"/>
              <a:gd name="connsiteX1" fmla="*/ 5465724 w 5470628"/>
              <a:gd name="connsiteY1" fmla="*/ 1421881 h 3193741"/>
              <a:gd name="connsiteX2" fmla="*/ 5465025 w 5470628"/>
              <a:gd name="connsiteY2" fmla="*/ 1466556 h 3193741"/>
              <a:gd name="connsiteX3" fmla="*/ 5463208 w 5470628"/>
              <a:gd name="connsiteY3" fmla="*/ 1466226 h 3193741"/>
              <a:gd name="connsiteX4" fmla="*/ 5463242 w 5470628"/>
              <a:gd name="connsiteY4" fmla="*/ 1451866 h 3193741"/>
              <a:gd name="connsiteX5" fmla="*/ 5462894 w 5470628"/>
              <a:gd name="connsiteY5" fmla="*/ 1423194 h 3193741"/>
              <a:gd name="connsiteX6" fmla="*/ 5461417 w 5470628"/>
              <a:gd name="connsiteY6" fmla="*/ 1391849 h 3193741"/>
              <a:gd name="connsiteX7" fmla="*/ 5462246 w 5470628"/>
              <a:gd name="connsiteY7" fmla="*/ 1401944 h 3193741"/>
              <a:gd name="connsiteX8" fmla="*/ 5462602 w 5470628"/>
              <a:gd name="connsiteY8" fmla="*/ 1413608 h 3193741"/>
              <a:gd name="connsiteX9" fmla="*/ 5459078 w 5470628"/>
              <a:gd name="connsiteY9" fmla="*/ 1404268 h 3193741"/>
              <a:gd name="connsiteX10" fmla="*/ 5460137 w 5470628"/>
              <a:gd name="connsiteY10" fmla="*/ 1393780 h 3193741"/>
              <a:gd name="connsiteX11" fmla="*/ 5461417 w 5470628"/>
              <a:gd name="connsiteY11" fmla="*/ 1391849 h 3193741"/>
              <a:gd name="connsiteX12" fmla="*/ 614271 w 5470628"/>
              <a:gd name="connsiteY12" fmla="*/ 1052206 h 3193741"/>
              <a:gd name="connsiteX13" fmla="*/ 611497 w 5470628"/>
              <a:gd name="connsiteY13" fmla="*/ 1055389 h 3193741"/>
              <a:gd name="connsiteX14" fmla="*/ 630277 w 5470628"/>
              <a:gd name="connsiteY14" fmla="*/ 1065215 h 3193741"/>
              <a:gd name="connsiteX15" fmla="*/ 651856 w 5470628"/>
              <a:gd name="connsiteY15" fmla="*/ 1067584 h 3193741"/>
              <a:gd name="connsiteX16" fmla="*/ 614271 w 5470628"/>
              <a:gd name="connsiteY16" fmla="*/ 1052206 h 3193741"/>
              <a:gd name="connsiteX17" fmla="*/ 810628 w 5470628"/>
              <a:gd name="connsiteY17" fmla="*/ 695550 h 3193741"/>
              <a:gd name="connsiteX18" fmla="*/ 1033084 w 5470628"/>
              <a:gd name="connsiteY18" fmla="*/ 791270 h 3193741"/>
              <a:gd name="connsiteX19" fmla="*/ 1036153 w 5470628"/>
              <a:gd name="connsiteY19" fmla="*/ 788050 h 3193741"/>
              <a:gd name="connsiteX20" fmla="*/ 810628 w 5470628"/>
              <a:gd name="connsiteY20" fmla="*/ 695550 h 3193741"/>
              <a:gd name="connsiteX21" fmla="*/ 4850908 w 5470628"/>
              <a:gd name="connsiteY21" fmla="*/ 727 h 3193741"/>
              <a:gd name="connsiteX22" fmla="*/ 4858584 w 5470628"/>
              <a:gd name="connsiteY22" fmla="*/ 13795 h 3193741"/>
              <a:gd name="connsiteX23" fmla="*/ 4843408 w 5470628"/>
              <a:gd name="connsiteY23" fmla="*/ 37224 h 3193741"/>
              <a:gd name="connsiteX24" fmla="*/ 4871062 w 5470628"/>
              <a:gd name="connsiteY24" fmla="*/ 78954 h 3193741"/>
              <a:gd name="connsiteX25" fmla="*/ 4989038 w 5470628"/>
              <a:gd name="connsiteY25" fmla="*/ 66799 h 3193741"/>
              <a:gd name="connsiteX26" fmla="*/ 5002636 w 5470628"/>
              <a:gd name="connsiteY26" fmla="*/ 79388 h 3193741"/>
              <a:gd name="connsiteX27" fmla="*/ 5008332 w 5470628"/>
              <a:gd name="connsiteY27" fmla="*/ 140859 h 3193741"/>
              <a:gd name="connsiteX28" fmla="*/ 5014326 w 5470628"/>
              <a:gd name="connsiteY28" fmla="*/ 155555 h 3193741"/>
              <a:gd name="connsiteX29" fmla="*/ 5030704 w 5470628"/>
              <a:gd name="connsiteY29" fmla="*/ 221190 h 3193741"/>
              <a:gd name="connsiteX30" fmla="*/ 5097262 w 5470628"/>
              <a:gd name="connsiteY30" fmla="*/ 317759 h 3193741"/>
              <a:gd name="connsiteX31" fmla="*/ 5165084 w 5470628"/>
              <a:gd name="connsiteY31" fmla="*/ 373367 h 3193741"/>
              <a:gd name="connsiteX32" fmla="*/ 5174137 w 5470628"/>
              <a:gd name="connsiteY32" fmla="*/ 389353 h 3193741"/>
              <a:gd name="connsiteX33" fmla="*/ 5192507 w 5470628"/>
              <a:gd name="connsiteY33" fmla="*/ 453561 h 3193741"/>
              <a:gd name="connsiteX34" fmla="*/ 5187160 w 5470628"/>
              <a:gd name="connsiteY34" fmla="*/ 467732 h 3193741"/>
              <a:gd name="connsiteX35" fmla="*/ 5160106 w 5470628"/>
              <a:gd name="connsiteY35" fmla="*/ 486904 h 3193741"/>
              <a:gd name="connsiteX36" fmla="*/ 5138948 w 5470628"/>
              <a:gd name="connsiteY36" fmla="*/ 528614 h 3193741"/>
              <a:gd name="connsiteX37" fmla="*/ 5097016 w 5470628"/>
              <a:gd name="connsiteY37" fmla="*/ 589923 h 3193741"/>
              <a:gd name="connsiteX38" fmla="*/ 5075869 w 5470628"/>
              <a:gd name="connsiteY38" fmla="*/ 608381 h 3193741"/>
              <a:gd name="connsiteX39" fmla="*/ 5093172 w 5470628"/>
              <a:gd name="connsiteY39" fmla="*/ 618385 h 3193741"/>
              <a:gd name="connsiteX40" fmla="*/ 5153518 w 5470628"/>
              <a:gd name="connsiteY40" fmla="*/ 687474 h 3193741"/>
              <a:gd name="connsiteX41" fmla="*/ 5074984 w 5470628"/>
              <a:gd name="connsiteY41" fmla="*/ 776941 h 3193741"/>
              <a:gd name="connsiteX42" fmla="*/ 5033348 w 5470628"/>
              <a:gd name="connsiteY42" fmla="*/ 805473 h 3193741"/>
              <a:gd name="connsiteX43" fmla="*/ 5116847 w 5470628"/>
              <a:gd name="connsiteY43" fmla="*/ 803426 h 3193741"/>
              <a:gd name="connsiteX44" fmla="*/ 5147902 w 5470628"/>
              <a:gd name="connsiteY44" fmla="*/ 833118 h 3193741"/>
              <a:gd name="connsiteX45" fmla="*/ 5161665 w 5470628"/>
              <a:gd name="connsiteY45" fmla="*/ 848297 h 3193741"/>
              <a:gd name="connsiteX46" fmla="*/ 5246520 w 5470628"/>
              <a:gd name="connsiteY46" fmla="*/ 942412 h 3193741"/>
              <a:gd name="connsiteX47" fmla="*/ 5235368 w 5470628"/>
              <a:gd name="connsiteY47" fmla="*/ 972946 h 3193741"/>
              <a:gd name="connsiteX48" fmla="*/ 5113739 w 5470628"/>
              <a:gd name="connsiteY48" fmla="*/ 1128845 h 3193741"/>
              <a:gd name="connsiteX49" fmla="*/ 5255034 w 5470628"/>
              <a:gd name="connsiteY49" fmla="*/ 1151117 h 3193741"/>
              <a:gd name="connsiteX50" fmla="*/ 5267513 w 5470628"/>
              <a:gd name="connsiteY50" fmla="*/ 1216275 h 3193741"/>
              <a:gd name="connsiteX51" fmla="*/ 5343113 w 5470628"/>
              <a:gd name="connsiteY51" fmla="*/ 1281854 h 3193741"/>
              <a:gd name="connsiteX52" fmla="*/ 5452014 w 5470628"/>
              <a:gd name="connsiteY52" fmla="*/ 1385543 h 3193741"/>
              <a:gd name="connsiteX53" fmla="*/ 5459078 w 5470628"/>
              <a:gd name="connsiteY53" fmla="*/ 1404268 h 3193741"/>
              <a:gd name="connsiteX54" fmla="*/ 5458838 w 5470628"/>
              <a:gd name="connsiteY54" fmla="*/ 1406644 h 3193741"/>
              <a:gd name="connsiteX55" fmla="*/ 5455752 w 5470628"/>
              <a:gd name="connsiteY55" fmla="*/ 1450751 h 3193741"/>
              <a:gd name="connsiteX56" fmla="*/ 5454594 w 5470628"/>
              <a:gd name="connsiteY56" fmla="*/ 1464662 h 3193741"/>
              <a:gd name="connsiteX57" fmla="*/ 5447215 w 5470628"/>
              <a:gd name="connsiteY57" fmla="*/ 1463321 h 3193741"/>
              <a:gd name="connsiteX58" fmla="*/ 5433934 w 5470628"/>
              <a:gd name="connsiteY58" fmla="*/ 1458428 h 3193741"/>
              <a:gd name="connsiteX59" fmla="*/ 5424276 w 5470628"/>
              <a:gd name="connsiteY59" fmla="*/ 1477014 h 3193741"/>
              <a:gd name="connsiteX60" fmla="*/ 5444628 w 5470628"/>
              <a:gd name="connsiteY60" fmla="*/ 1511562 h 3193741"/>
              <a:gd name="connsiteX61" fmla="*/ 5453752 w 5470628"/>
              <a:gd name="connsiteY61" fmla="*/ 1474786 h 3193741"/>
              <a:gd name="connsiteX62" fmla="*/ 5454594 w 5470628"/>
              <a:gd name="connsiteY62" fmla="*/ 1464662 h 3193741"/>
              <a:gd name="connsiteX63" fmla="*/ 5463208 w 5470628"/>
              <a:gd name="connsiteY63" fmla="*/ 1466226 h 3193741"/>
              <a:gd name="connsiteX64" fmla="*/ 5463164 w 5470628"/>
              <a:gd name="connsiteY64" fmla="*/ 1484226 h 3193741"/>
              <a:gd name="connsiteX65" fmla="*/ 5456160 w 5470628"/>
              <a:gd name="connsiteY65" fmla="*/ 1575885 h 3193741"/>
              <a:gd name="connsiteX66" fmla="*/ 5345636 w 5470628"/>
              <a:gd name="connsiteY66" fmla="*/ 1714543 h 3193741"/>
              <a:gd name="connsiteX67" fmla="*/ 5251319 w 5470628"/>
              <a:gd name="connsiteY67" fmla="*/ 1775792 h 3193741"/>
              <a:gd name="connsiteX68" fmla="*/ 5043512 w 5470628"/>
              <a:gd name="connsiteY68" fmla="*/ 2027305 h 3193741"/>
              <a:gd name="connsiteX69" fmla="*/ 4978144 w 5470628"/>
              <a:gd name="connsiteY69" fmla="*/ 2108535 h 3193741"/>
              <a:gd name="connsiteX70" fmla="*/ 5031476 w 5470628"/>
              <a:gd name="connsiteY70" fmla="*/ 2128173 h 3193741"/>
              <a:gd name="connsiteX71" fmla="*/ 4937389 w 5470628"/>
              <a:gd name="connsiteY71" fmla="*/ 2216441 h 3193741"/>
              <a:gd name="connsiteX72" fmla="*/ 4826122 w 5470628"/>
              <a:gd name="connsiteY72" fmla="*/ 2315331 h 3193741"/>
              <a:gd name="connsiteX73" fmla="*/ 2544647 w 5470628"/>
              <a:gd name="connsiteY73" fmla="*/ 3190975 h 3193741"/>
              <a:gd name="connsiteX74" fmla="*/ 1328257 w 5470628"/>
              <a:gd name="connsiteY74" fmla="*/ 3153006 h 3193741"/>
              <a:gd name="connsiteX75" fmla="*/ 977943 w 5470628"/>
              <a:gd name="connsiteY75" fmla="*/ 3082502 h 3193741"/>
              <a:gd name="connsiteX76" fmla="*/ 854473 w 5470628"/>
              <a:gd name="connsiteY76" fmla="*/ 2994250 h 3193741"/>
              <a:gd name="connsiteX77" fmla="*/ 811593 w 5470628"/>
              <a:gd name="connsiteY77" fmla="*/ 2970498 h 3193741"/>
              <a:gd name="connsiteX78" fmla="*/ 707024 w 5470628"/>
              <a:gd name="connsiteY78" fmla="*/ 2945439 h 3193741"/>
              <a:gd name="connsiteX79" fmla="*/ 523487 w 5470628"/>
              <a:gd name="connsiteY79" fmla="*/ 2886053 h 3193741"/>
              <a:gd name="connsiteX80" fmla="*/ 587884 w 5470628"/>
              <a:gd name="connsiteY80" fmla="*/ 2859746 h 3193741"/>
              <a:gd name="connsiteX81" fmla="*/ 779426 w 5470628"/>
              <a:gd name="connsiteY81" fmla="*/ 2885897 h 3193741"/>
              <a:gd name="connsiteX82" fmla="*/ 917288 w 5470628"/>
              <a:gd name="connsiteY82" fmla="*/ 2882248 h 3193741"/>
              <a:gd name="connsiteX83" fmla="*/ 718684 w 5470628"/>
              <a:gd name="connsiteY83" fmla="*/ 2819941 h 3193741"/>
              <a:gd name="connsiteX84" fmla="*/ 524650 w 5470628"/>
              <a:gd name="connsiteY84" fmla="*/ 2731220 h 3193741"/>
              <a:gd name="connsiteX85" fmla="*/ 670138 w 5470628"/>
              <a:gd name="connsiteY85" fmla="*/ 2735189 h 3193741"/>
              <a:gd name="connsiteX86" fmla="*/ 675382 w 5470628"/>
              <a:gd name="connsiteY86" fmla="*/ 2719369 h 3193741"/>
              <a:gd name="connsiteX87" fmla="*/ 542021 w 5470628"/>
              <a:gd name="connsiteY87" fmla="*/ 2601946 h 3193741"/>
              <a:gd name="connsiteX88" fmla="*/ 476895 w 5470628"/>
              <a:gd name="connsiteY88" fmla="*/ 2555976 h 3193741"/>
              <a:gd name="connsiteX89" fmla="*/ 188751 w 5470628"/>
              <a:gd name="connsiteY89" fmla="*/ 2428830 h 3193741"/>
              <a:gd name="connsiteX90" fmla="*/ 456762 w 5470628"/>
              <a:gd name="connsiteY90" fmla="*/ 2468731 h 3193741"/>
              <a:gd name="connsiteX91" fmla="*/ 174514 w 5470628"/>
              <a:gd name="connsiteY91" fmla="*/ 2345378 h 3193741"/>
              <a:gd name="connsiteX92" fmla="*/ 38827 w 5470628"/>
              <a:gd name="connsiteY92" fmla="*/ 2303685 h 3193741"/>
              <a:gd name="connsiteX93" fmla="*/ 3281 w 5470628"/>
              <a:gd name="connsiteY93" fmla="*/ 2273587 h 3193741"/>
              <a:gd name="connsiteX94" fmla="*/ 61590 w 5470628"/>
              <a:gd name="connsiteY94" fmla="*/ 2259170 h 3193741"/>
              <a:gd name="connsiteX95" fmla="*/ 242291 w 5470628"/>
              <a:gd name="connsiteY95" fmla="*/ 2250569 h 3193741"/>
              <a:gd name="connsiteX96" fmla="*/ 13205 w 5470628"/>
              <a:gd name="connsiteY96" fmla="*/ 2172263 h 3193741"/>
              <a:gd name="connsiteX97" fmla="*/ 180810 w 5470628"/>
              <a:gd name="connsiteY97" fmla="*/ 2168333 h 3193741"/>
              <a:gd name="connsiteX98" fmla="*/ 226020 w 5470628"/>
              <a:gd name="connsiteY98" fmla="*/ 2121100 h 3193741"/>
              <a:gd name="connsiteX99" fmla="*/ 299145 w 5470628"/>
              <a:gd name="connsiteY99" fmla="*/ 2044862 h 3193741"/>
              <a:gd name="connsiteX100" fmla="*/ 350236 w 5470628"/>
              <a:gd name="connsiteY100" fmla="*/ 2001187 h 3193741"/>
              <a:gd name="connsiteX101" fmla="*/ 365223 w 5470628"/>
              <a:gd name="connsiteY101" fmla="*/ 1881218 h 3193741"/>
              <a:gd name="connsiteX102" fmla="*/ 310707 w 5470628"/>
              <a:gd name="connsiteY102" fmla="*/ 1758752 h 3193741"/>
              <a:gd name="connsiteX103" fmla="*/ 181659 w 5470628"/>
              <a:gd name="connsiteY103" fmla="*/ 1709137 h 3193741"/>
              <a:gd name="connsiteX104" fmla="*/ 213063 w 5470628"/>
              <a:gd name="connsiteY104" fmla="*/ 1632021 h 3193741"/>
              <a:gd name="connsiteX105" fmla="*/ 481390 w 5470628"/>
              <a:gd name="connsiteY105" fmla="*/ 1644125 h 3193741"/>
              <a:gd name="connsiteX106" fmla="*/ 68930 w 5470628"/>
              <a:gd name="connsiteY106" fmla="*/ 1457537 h 3193741"/>
              <a:gd name="connsiteX107" fmla="*/ 135138 w 5470628"/>
              <a:gd name="connsiteY107" fmla="*/ 1440976 h 3193741"/>
              <a:gd name="connsiteX108" fmla="*/ 131611 w 5470628"/>
              <a:gd name="connsiteY108" fmla="*/ 1427642 h 3193741"/>
              <a:gd name="connsiteX109" fmla="*/ 130443 w 5470628"/>
              <a:gd name="connsiteY109" fmla="*/ 1343795 h 3193741"/>
              <a:gd name="connsiteX110" fmla="*/ 138930 w 5470628"/>
              <a:gd name="connsiteY110" fmla="*/ 1304094 h 3193741"/>
              <a:gd name="connsiteX111" fmla="*/ 118409 w 5470628"/>
              <a:gd name="connsiteY111" fmla="*/ 1262212 h 3193741"/>
              <a:gd name="connsiteX112" fmla="*/ 421410 w 5470628"/>
              <a:gd name="connsiteY112" fmla="*/ 1304757 h 3193741"/>
              <a:gd name="connsiteX113" fmla="*/ 655702 w 5470628"/>
              <a:gd name="connsiteY113" fmla="*/ 1291801 h 3193741"/>
              <a:gd name="connsiteX114" fmla="*/ 648299 w 5470628"/>
              <a:gd name="connsiteY114" fmla="*/ 1287715 h 3193741"/>
              <a:gd name="connsiteX115" fmla="*/ 531027 w 5470628"/>
              <a:gd name="connsiteY115" fmla="*/ 1193967 h 3193741"/>
              <a:gd name="connsiteX116" fmla="*/ 526433 w 5470628"/>
              <a:gd name="connsiteY116" fmla="*/ 1191913 h 3193741"/>
              <a:gd name="connsiteX117" fmla="*/ 504666 w 5470628"/>
              <a:gd name="connsiteY117" fmla="*/ 1177230 h 3193741"/>
              <a:gd name="connsiteX118" fmla="*/ 482307 w 5470628"/>
              <a:gd name="connsiteY118" fmla="*/ 1162618 h 3193741"/>
              <a:gd name="connsiteX119" fmla="*/ 479029 w 5470628"/>
              <a:gd name="connsiteY119" fmla="*/ 1162540 h 3193741"/>
              <a:gd name="connsiteX120" fmla="*/ 447663 w 5470628"/>
              <a:gd name="connsiteY120" fmla="*/ 1132649 h 3193741"/>
              <a:gd name="connsiteX121" fmla="*/ 438547 w 5470628"/>
              <a:gd name="connsiteY121" fmla="*/ 1110977 h 3193741"/>
              <a:gd name="connsiteX122" fmla="*/ 405343 w 5470628"/>
              <a:gd name="connsiteY122" fmla="*/ 1089612 h 3193741"/>
              <a:gd name="connsiteX123" fmla="*/ 371373 w 5470628"/>
              <a:gd name="connsiteY123" fmla="*/ 1070238 h 3193741"/>
              <a:gd name="connsiteX124" fmla="*/ 290358 w 5470628"/>
              <a:gd name="connsiteY124" fmla="*/ 1059884 h 3193741"/>
              <a:gd name="connsiteX125" fmla="*/ 235140 w 5470628"/>
              <a:gd name="connsiteY125" fmla="*/ 1029322 h 3193741"/>
              <a:gd name="connsiteX126" fmla="*/ 300494 w 5470628"/>
              <a:gd name="connsiteY126" fmla="*/ 1032083 h 3193741"/>
              <a:gd name="connsiteX127" fmla="*/ 239661 w 5470628"/>
              <a:gd name="connsiteY127" fmla="*/ 997457 h 3193741"/>
              <a:gd name="connsiteX128" fmla="*/ 204788 w 5470628"/>
              <a:gd name="connsiteY128" fmla="*/ 959211 h 3193741"/>
              <a:gd name="connsiteX129" fmla="*/ 207583 w 5470628"/>
              <a:gd name="connsiteY129" fmla="*/ 947009 h 3193741"/>
              <a:gd name="connsiteX130" fmla="*/ 223061 w 5470628"/>
              <a:gd name="connsiteY130" fmla="*/ 947033 h 3193741"/>
              <a:gd name="connsiteX131" fmla="*/ 280015 w 5470628"/>
              <a:gd name="connsiteY131" fmla="*/ 972164 h 3193741"/>
              <a:gd name="connsiteX132" fmla="*/ 353948 w 5470628"/>
              <a:gd name="connsiteY132" fmla="*/ 1006865 h 3193741"/>
              <a:gd name="connsiteX133" fmla="*/ 240466 w 5470628"/>
              <a:gd name="connsiteY133" fmla="*/ 939943 h 3193741"/>
              <a:gd name="connsiteX134" fmla="*/ 158812 w 5470628"/>
              <a:gd name="connsiteY134" fmla="*/ 891467 h 3193741"/>
              <a:gd name="connsiteX135" fmla="*/ 139551 w 5470628"/>
              <a:gd name="connsiteY135" fmla="*/ 855364 h 3193741"/>
              <a:gd name="connsiteX136" fmla="*/ 145731 w 5470628"/>
              <a:gd name="connsiteY136" fmla="*/ 844888 h 3193741"/>
              <a:gd name="connsiteX137" fmla="*/ 158154 w 5470628"/>
              <a:gd name="connsiteY137" fmla="*/ 848366 h 3193741"/>
              <a:gd name="connsiteX138" fmla="*/ 169370 w 5470628"/>
              <a:gd name="connsiteY138" fmla="*/ 856260 h 3193741"/>
              <a:gd name="connsiteX139" fmla="*/ 288295 w 5470628"/>
              <a:gd name="connsiteY139" fmla="*/ 915169 h 3193741"/>
              <a:gd name="connsiteX140" fmla="*/ 462694 w 5470628"/>
              <a:gd name="connsiteY140" fmla="*/ 994643 h 3193741"/>
              <a:gd name="connsiteX141" fmla="*/ 531910 w 5470628"/>
              <a:gd name="connsiteY141" fmla="*/ 1006664 h 3193741"/>
              <a:gd name="connsiteX142" fmla="*/ 333940 w 5470628"/>
              <a:gd name="connsiteY142" fmla="*/ 893507 h 3193741"/>
              <a:gd name="connsiteX143" fmla="*/ 181443 w 5470628"/>
              <a:gd name="connsiteY143" fmla="*/ 746608 h 3193741"/>
              <a:gd name="connsiteX144" fmla="*/ 162678 w 5470628"/>
              <a:gd name="connsiteY144" fmla="*/ 737018 h 3193741"/>
              <a:gd name="connsiteX145" fmla="*/ 156307 w 5470628"/>
              <a:gd name="connsiteY145" fmla="*/ 730435 h 3193741"/>
              <a:gd name="connsiteX146" fmla="*/ 117227 w 5470628"/>
              <a:gd name="connsiteY146" fmla="*/ 677515 h 3193741"/>
              <a:gd name="connsiteX147" fmla="*/ 113655 w 5470628"/>
              <a:gd name="connsiteY147" fmla="*/ 663474 h 3193741"/>
              <a:gd name="connsiteX148" fmla="*/ 115226 w 5470628"/>
              <a:gd name="connsiteY148" fmla="*/ 636712 h 3193741"/>
              <a:gd name="connsiteX149" fmla="*/ 105067 w 5470628"/>
              <a:gd name="connsiteY149" fmla="*/ 622046 h 3193741"/>
              <a:gd name="connsiteX150" fmla="*/ 104113 w 5470628"/>
              <a:gd name="connsiteY150" fmla="*/ 611722 h 3193741"/>
              <a:gd name="connsiteX151" fmla="*/ 118895 w 5470628"/>
              <a:gd name="connsiteY151" fmla="*/ 610169 h 3193741"/>
              <a:gd name="connsiteX152" fmla="*/ 163095 w 5470628"/>
              <a:gd name="connsiteY152" fmla="*/ 640642 h 3193741"/>
              <a:gd name="connsiteX153" fmla="*/ 185766 w 5470628"/>
              <a:gd name="connsiteY153" fmla="*/ 641454 h 3193741"/>
              <a:gd name="connsiteX154" fmla="*/ 212892 w 5470628"/>
              <a:gd name="connsiteY154" fmla="*/ 637457 h 3193741"/>
              <a:gd name="connsiteX155" fmla="*/ 223932 w 5470628"/>
              <a:gd name="connsiteY155" fmla="*/ 647271 h 3193741"/>
              <a:gd name="connsiteX156" fmla="*/ 287167 w 5470628"/>
              <a:gd name="connsiteY156" fmla="*/ 691571 h 3193741"/>
              <a:gd name="connsiteX157" fmla="*/ 330380 w 5470628"/>
              <a:gd name="connsiteY157" fmla="*/ 692506 h 3193741"/>
              <a:gd name="connsiteX158" fmla="*/ 296172 w 5470628"/>
              <a:gd name="connsiteY158" fmla="*/ 688108 h 3193741"/>
              <a:gd name="connsiteX159" fmla="*/ 286974 w 5470628"/>
              <a:gd name="connsiteY159" fmla="*/ 674512 h 3193741"/>
              <a:gd name="connsiteX160" fmla="*/ 286166 w 5470628"/>
              <a:gd name="connsiteY160" fmla="*/ 661798 h 3193741"/>
              <a:gd name="connsiteX161" fmla="*/ 236268 w 5470628"/>
              <a:gd name="connsiteY161" fmla="*/ 635338 h 3193741"/>
              <a:gd name="connsiteX162" fmla="*/ 231734 w 5470628"/>
              <a:gd name="connsiteY162" fmla="*/ 634225 h 3193741"/>
              <a:gd name="connsiteX163" fmla="*/ 221253 w 5470628"/>
              <a:gd name="connsiteY163" fmla="*/ 623870 h 3193741"/>
              <a:gd name="connsiteX164" fmla="*/ 237564 w 5470628"/>
              <a:gd name="connsiteY164" fmla="*/ 613590 h 3193741"/>
              <a:gd name="connsiteX165" fmla="*/ 282259 w 5470628"/>
              <a:gd name="connsiteY165" fmla="*/ 619091 h 3193741"/>
              <a:gd name="connsiteX166" fmla="*/ 370630 w 5470628"/>
              <a:gd name="connsiteY166" fmla="*/ 665566 h 3193741"/>
              <a:gd name="connsiteX167" fmla="*/ 498017 w 5470628"/>
              <a:gd name="connsiteY167" fmla="*/ 740532 h 3193741"/>
              <a:gd name="connsiteX168" fmla="*/ 918036 w 5470628"/>
              <a:gd name="connsiteY168" fmla="*/ 924307 h 3193741"/>
              <a:gd name="connsiteX169" fmla="*/ 1079304 w 5470628"/>
              <a:gd name="connsiteY169" fmla="*/ 984494 h 3193741"/>
              <a:gd name="connsiteX170" fmla="*/ 1079935 w 5470628"/>
              <a:gd name="connsiteY170" fmla="*/ 980383 h 3193741"/>
              <a:gd name="connsiteX171" fmla="*/ 1079695 w 5470628"/>
              <a:gd name="connsiteY171" fmla="*/ 976616 h 3193741"/>
              <a:gd name="connsiteX172" fmla="*/ 966178 w 5470628"/>
              <a:gd name="connsiteY172" fmla="*/ 937219 h 3193741"/>
              <a:gd name="connsiteX173" fmla="*/ 720106 w 5470628"/>
              <a:gd name="connsiteY173" fmla="*/ 807112 h 3193741"/>
              <a:gd name="connsiteX174" fmla="*/ 698823 w 5470628"/>
              <a:gd name="connsiteY174" fmla="*/ 804708 h 3193741"/>
              <a:gd name="connsiteX175" fmla="*/ 664513 w 5470628"/>
              <a:gd name="connsiteY175" fmla="*/ 784663 h 3193741"/>
              <a:gd name="connsiteX176" fmla="*/ 660380 w 5470628"/>
              <a:gd name="connsiteY176" fmla="*/ 771165 h 3193741"/>
              <a:gd name="connsiteX177" fmla="*/ 584959 w 5470628"/>
              <a:gd name="connsiteY177" fmla="*/ 722409 h 3193741"/>
              <a:gd name="connsiteX178" fmla="*/ 435649 w 5470628"/>
              <a:gd name="connsiteY178" fmla="*/ 639659 h 3193741"/>
              <a:gd name="connsiteX179" fmla="*/ 404944 w 5470628"/>
              <a:gd name="connsiteY179" fmla="*/ 606128 h 3193741"/>
              <a:gd name="connsiteX180" fmla="*/ 408476 w 5470628"/>
              <a:gd name="connsiteY180" fmla="*/ 591466 h 3193741"/>
              <a:gd name="connsiteX181" fmla="*/ 425225 w 5470628"/>
              <a:gd name="connsiteY181" fmla="*/ 592759 h 3193741"/>
              <a:gd name="connsiteX182" fmla="*/ 487115 w 5470628"/>
              <a:gd name="connsiteY182" fmla="*/ 620614 h 3193741"/>
              <a:gd name="connsiteX183" fmla="*/ 550277 w 5470628"/>
              <a:gd name="connsiteY183" fmla="*/ 649738 h 3193741"/>
              <a:gd name="connsiteX184" fmla="*/ 544421 w 5470628"/>
              <a:gd name="connsiteY184" fmla="*/ 641907 h 3193741"/>
              <a:gd name="connsiteX185" fmla="*/ 431905 w 5470628"/>
              <a:gd name="connsiteY185" fmla="*/ 580799 h 3193741"/>
              <a:gd name="connsiteX186" fmla="*/ 351177 w 5470628"/>
              <a:gd name="connsiteY186" fmla="*/ 528177 h 3193741"/>
              <a:gd name="connsiteX187" fmla="*/ 339749 w 5470628"/>
              <a:gd name="connsiteY187" fmla="*/ 498244 h 3193741"/>
              <a:gd name="connsiteX188" fmla="*/ 346313 w 5470628"/>
              <a:gd name="connsiteY188" fmla="*/ 489145 h 3193741"/>
              <a:gd name="connsiteX189" fmla="*/ 356579 w 5470628"/>
              <a:gd name="connsiteY189" fmla="*/ 491460 h 3193741"/>
              <a:gd name="connsiteX190" fmla="*/ 371505 w 5470628"/>
              <a:gd name="connsiteY190" fmla="*/ 501516 h 3193741"/>
              <a:gd name="connsiteX191" fmla="*/ 476275 w 5470628"/>
              <a:gd name="connsiteY191" fmla="*/ 553122 h 3193741"/>
              <a:gd name="connsiteX192" fmla="*/ 649952 w 5470628"/>
              <a:gd name="connsiteY192" fmla="*/ 635294 h 3193741"/>
              <a:gd name="connsiteX193" fmla="*/ 727161 w 5470628"/>
              <a:gd name="connsiteY193" fmla="*/ 651328 h 3193741"/>
              <a:gd name="connsiteX194" fmla="*/ 722417 w 5470628"/>
              <a:gd name="connsiteY194" fmla="*/ 646921 h 3193741"/>
              <a:gd name="connsiteX195" fmla="*/ 546079 w 5470628"/>
              <a:gd name="connsiteY195" fmla="*/ 546328 h 3193741"/>
              <a:gd name="connsiteX196" fmla="*/ 378182 w 5470628"/>
              <a:gd name="connsiteY196" fmla="*/ 386585 h 3193741"/>
              <a:gd name="connsiteX197" fmla="*/ 370158 w 5470628"/>
              <a:gd name="connsiteY197" fmla="*/ 382100 h 3193741"/>
              <a:gd name="connsiteX198" fmla="*/ 357861 w 5470628"/>
              <a:gd name="connsiteY198" fmla="*/ 371252 h 3193741"/>
              <a:gd name="connsiteX199" fmla="*/ 331313 w 5470628"/>
              <a:gd name="connsiteY199" fmla="*/ 328203 h 3193741"/>
              <a:gd name="connsiteX200" fmla="*/ 319354 w 5470628"/>
              <a:gd name="connsiteY200" fmla="*/ 299282 h 3193741"/>
              <a:gd name="connsiteX201" fmla="*/ 319682 w 5470628"/>
              <a:gd name="connsiteY201" fmla="*/ 285719 h 3193741"/>
              <a:gd name="connsiteX202" fmla="*/ 306391 w 5470628"/>
              <a:gd name="connsiteY202" fmla="*/ 268585 h 3193741"/>
              <a:gd name="connsiteX203" fmla="*/ 303294 w 5470628"/>
              <a:gd name="connsiteY203" fmla="*/ 257334 h 3193741"/>
              <a:gd name="connsiteX204" fmla="*/ 319242 w 5470628"/>
              <a:gd name="connsiteY204" fmla="*/ 255403 h 3193741"/>
              <a:gd name="connsiteX205" fmla="*/ 364093 w 5470628"/>
              <a:gd name="connsiteY205" fmla="*/ 286745 h 3193741"/>
              <a:gd name="connsiteX206" fmla="*/ 385301 w 5470628"/>
              <a:gd name="connsiteY206" fmla="*/ 287973 h 3193741"/>
              <a:gd name="connsiteX207" fmla="*/ 417598 w 5470628"/>
              <a:gd name="connsiteY207" fmla="*/ 285722 h 3193741"/>
              <a:gd name="connsiteX208" fmla="*/ 440155 w 5470628"/>
              <a:gd name="connsiteY208" fmla="*/ 308139 h 3193741"/>
              <a:gd name="connsiteX209" fmla="*/ 534406 w 5470628"/>
              <a:gd name="connsiteY209" fmla="*/ 339430 h 3193741"/>
              <a:gd name="connsiteX210" fmla="*/ 495633 w 5470628"/>
              <a:gd name="connsiteY210" fmla="*/ 333450 h 3193741"/>
              <a:gd name="connsiteX211" fmla="*/ 486289 w 5470628"/>
              <a:gd name="connsiteY211" fmla="*/ 322243 h 3193741"/>
              <a:gd name="connsiteX212" fmla="*/ 484000 w 5470628"/>
              <a:gd name="connsiteY212" fmla="*/ 304964 h 3193741"/>
              <a:gd name="connsiteX213" fmla="*/ 436911 w 5470628"/>
              <a:gd name="connsiteY213" fmla="*/ 280536 h 3193741"/>
              <a:gd name="connsiteX214" fmla="*/ 426865 w 5470628"/>
              <a:gd name="connsiteY214" fmla="*/ 277007 h 3193741"/>
              <a:gd name="connsiteX215" fmla="*/ 420654 w 5470628"/>
              <a:gd name="connsiteY215" fmla="*/ 268269 h 3193741"/>
              <a:gd name="connsiteX216" fmla="*/ 432329 w 5470628"/>
              <a:gd name="connsiteY216" fmla="*/ 259975 h 3193741"/>
              <a:gd name="connsiteX217" fmla="*/ 447672 w 5470628"/>
              <a:gd name="connsiteY217" fmla="*/ 257879 h 3193741"/>
              <a:gd name="connsiteX218" fmla="*/ 502242 w 5470628"/>
              <a:gd name="connsiteY218" fmla="*/ 273572 h 3193741"/>
              <a:gd name="connsiteX219" fmla="*/ 659874 w 5470628"/>
              <a:gd name="connsiteY219" fmla="*/ 365516 h 3193741"/>
              <a:gd name="connsiteX220" fmla="*/ 829177 w 5470628"/>
              <a:gd name="connsiteY220" fmla="*/ 444421 h 3193741"/>
              <a:gd name="connsiteX221" fmla="*/ 1231903 w 5470628"/>
              <a:gd name="connsiteY221" fmla="*/ 613682 h 3193741"/>
              <a:gd name="connsiteX222" fmla="*/ 1911736 w 5470628"/>
              <a:gd name="connsiteY222" fmla="*/ 685084 h 3193741"/>
              <a:gd name="connsiteX223" fmla="*/ 2564313 w 5470628"/>
              <a:gd name="connsiteY223" fmla="*/ 632143 h 3193741"/>
              <a:gd name="connsiteX224" fmla="*/ 2657304 w 5470628"/>
              <a:gd name="connsiteY224" fmla="*/ 624913 h 3193741"/>
              <a:gd name="connsiteX225" fmla="*/ 4235818 w 5470628"/>
              <a:gd name="connsiteY225" fmla="*/ 259339 h 3193741"/>
              <a:gd name="connsiteX226" fmla="*/ 4460331 w 5470628"/>
              <a:gd name="connsiteY226" fmla="*/ 176864 h 3193741"/>
              <a:gd name="connsiteX227" fmla="*/ 4499578 w 5470628"/>
              <a:gd name="connsiteY227" fmla="*/ 186791 h 3193741"/>
              <a:gd name="connsiteX228" fmla="*/ 4514640 w 5470628"/>
              <a:gd name="connsiteY228" fmla="*/ 188841 h 3193741"/>
              <a:gd name="connsiteX229" fmla="*/ 4516523 w 5470628"/>
              <a:gd name="connsiteY229" fmla="*/ 189988 h 3193741"/>
              <a:gd name="connsiteX230" fmla="*/ 4518126 w 5470628"/>
              <a:gd name="connsiteY230" fmla="*/ 189316 h 3193741"/>
              <a:gd name="connsiteX231" fmla="*/ 4514640 w 5470628"/>
              <a:gd name="connsiteY231" fmla="*/ 188841 h 3193741"/>
              <a:gd name="connsiteX232" fmla="*/ 4511569 w 5470628"/>
              <a:gd name="connsiteY232" fmla="*/ 186970 h 3193741"/>
              <a:gd name="connsiteX233" fmla="*/ 4510888 w 5470628"/>
              <a:gd name="connsiteY233" fmla="*/ 180943 h 3193741"/>
              <a:gd name="connsiteX234" fmla="*/ 4531865 w 5470628"/>
              <a:gd name="connsiteY234" fmla="*/ 155151 h 3193741"/>
              <a:gd name="connsiteX235" fmla="*/ 4573441 w 5470628"/>
              <a:gd name="connsiteY235" fmla="*/ 139676 h 3193741"/>
              <a:gd name="connsiteX236" fmla="*/ 4594964 w 5470628"/>
              <a:gd name="connsiteY236" fmla="*/ 145847 h 3193741"/>
              <a:gd name="connsiteX237" fmla="*/ 4623059 w 5470628"/>
              <a:gd name="connsiteY237" fmla="*/ 152410 h 3193741"/>
              <a:gd name="connsiteX238" fmla="*/ 4748356 w 5470628"/>
              <a:gd name="connsiteY238" fmla="*/ 68192 h 3193741"/>
              <a:gd name="connsiteX239" fmla="*/ 4833812 w 5470628"/>
              <a:gd name="connsiteY239" fmla="*/ 8017 h 3193741"/>
              <a:gd name="connsiteX240" fmla="*/ 4850908 w 5470628"/>
              <a:gd name="connsiteY240" fmla="*/ 727 h 319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470628" h="3193741">
                <a:moveTo>
                  <a:pt x="5462602" y="1413608"/>
                </a:moveTo>
                <a:lnTo>
                  <a:pt x="5465724" y="1421881"/>
                </a:lnTo>
                <a:cubicBezTo>
                  <a:pt x="5472118" y="1444281"/>
                  <a:pt x="5472640" y="1461744"/>
                  <a:pt x="5465025" y="1466556"/>
                </a:cubicBezTo>
                <a:lnTo>
                  <a:pt x="5463208" y="1466226"/>
                </a:lnTo>
                <a:lnTo>
                  <a:pt x="5463242" y="1451866"/>
                </a:lnTo>
                <a:cubicBezTo>
                  <a:pt x="5463190" y="1441487"/>
                  <a:pt x="5463068" y="1431722"/>
                  <a:pt x="5462894" y="1423194"/>
                </a:cubicBezTo>
                <a:close/>
                <a:moveTo>
                  <a:pt x="5461417" y="1391849"/>
                </a:moveTo>
                <a:cubicBezTo>
                  <a:pt x="5461710" y="1392940"/>
                  <a:pt x="5461992" y="1396513"/>
                  <a:pt x="5462246" y="1401944"/>
                </a:cubicBezTo>
                <a:lnTo>
                  <a:pt x="5462602" y="1413608"/>
                </a:lnTo>
                <a:lnTo>
                  <a:pt x="5459078" y="1404268"/>
                </a:lnTo>
                <a:lnTo>
                  <a:pt x="5460137" y="1393780"/>
                </a:lnTo>
                <a:cubicBezTo>
                  <a:pt x="5460561" y="1391114"/>
                  <a:pt x="5460982" y="1390270"/>
                  <a:pt x="5461417" y="1391849"/>
                </a:cubicBezTo>
                <a:close/>
                <a:moveTo>
                  <a:pt x="614271" y="1052206"/>
                </a:moveTo>
                <a:cubicBezTo>
                  <a:pt x="613444" y="1053256"/>
                  <a:pt x="612323" y="1054339"/>
                  <a:pt x="611497" y="1055389"/>
                </a:cubicBezTo>
                <a:cubicBezTo>
                  <a:pt x="617673" y="1058912"/>
                  <a:pt x="624115" y="1061928"/>
                  <a:pt x="630277" y="1065215"/>
                </a:cubicBezTo>
                <a:cubicBezTo>
                  <a:pt x="637469" y="1066004"/>
                  <a:pt x="644958" y="1066759"/>
                  <a:pt x="651856" y="1067584"/>
                </a:cubicBezTo>
                <a:cubicBezTo>
                  <a:pt x="639327" y="1062458"/>
                  <a:pt x="626799" y="1057332"/>
                  <a:pt x="614271" y="1052206"/>
                </a:cubicBezTo>
                <a:close/>
                <a:moveTo>
                  <a:pt x="810628" y="695550"/>
                </a:moveTo>
                <a:cubicBezTo>
                  <a:pt x="873537" y="739416"/>
                  <a:pt x="951215" y="767494"/>
                  <a:pt x="1033084" y="791270"/>
                </a:cubicBezTo>
                <a:cubicBezTo>
                  <a:pt x="1034205" y="790184"/>
                  <a:pt x="1035031" y="789136"/>
                  <a:pt x="1036153" y="788050"/>
                </a:cubicBezTo>
                <a:cubicBezTo>
                  <a:pt x="960983" y="757296"/>
                  <a:pt x="885798" y="726306"/>
                  <a:pt x="810628" y="695550"/>
                </a:cubicBezTo>
                <a:close/>
                <a:moveTo>
                  <a:pt x="4850908" y="727"/>
                </a:moveTo>
                <a:cubicBezTo>
                  <a:pt x="4858191" y="2929"/>
                  <a:pt x="4860543" y="7152"/>
                  <a:pt x="4858584" y="13795"/>
                </a:cubicBezTo>
                <a:cubicBezTo>
                  <a:pt x="4855845" y="22194"/>
                  <a:pt x="4850092" y="30008"/>
                  <a:pt x="4843408" y="37224"/>
                </a:cubicBezTo>
                <a:cubicBezTo>
                  <a:pt x="4812232" y="71132"/>
                  <a:pt x="4827067" y="79774"/>
                  <a:pt x="4871062" y="78954"/>
                </a:cubicBezTo>
                <a:cubicBezTo>
                  <a:pt x="4910302" y="78234"/>
                  <a:pt x="4949507" y="72299"/>
                  <a:pt x="4989038" y="66799"/>
                </a:cubicBezTo>
                <a:cubicBezTo>
                  <a:pt x="5008500" y="63967"/>
                  <a:pt x="5009491" y="65509"/>
                  <a:pt x="5002636" y="79388"/>
                </a:cubicBezTo>
                <a:cubicBezTo>
                  <a:pt x="4991594" y="102315"/>
                  <a:pt x="4990844" y="123285"/>
                  <a:pt x="5008332" y="140859"/>
                </a:cubicBezTo>
                <a:cubicBezTo>
                  <a:pt x="5012456" y="144868"/>
                  <a:pt x="5015428" y="149491"/>
                  <a:pt x="5014326" y="155555"/>
                </a:cubicBezTo>
                <a:cubicBezTo>
                  <a:pt x="5009356" y="180357"/>
                  <a:pt x="5019874" y="200674"/>
                  <a:pt x="5030704" y="221190"/>
                </a:cubicBezTo>
                <a:cubicBezTo>
                  <a:pt x="5048958" y="255517"/>
                  <a:pt x="5072099" y="287116"/>
                  <a:pt x="5097262" y="317759"/>
                </a:cubicBezTo>
                <a:cubicBezTo>
                  <a:pt x="5115004" y="339336"/>
                  <a:pt x="5126222" y="365974"/>
                  <a:pt x="5165084" y="373367"/>
                </a:cubicBezTo>
                <a:cubicBezTo>
                  <a:pt x="5174420" y="375083"/>
                  <a:pt x="5177498" y="381353"/>
                  <a:pt x="5174137" y="389353"/>
                </a:cubicBezTo>
                <a:cubicBezTo>
                  <a:pt x="5163026" y="415847"/>
                  <a:pt x="5172067" y="436343"/>
                  <a:pt x="5192507" y="453561"/>
                </a:cubicBezTo>
                <a:cubicBezTo>
                  <a:pt x="5199734" y="459565"/>
                  <a:pt x="5197020" y="463690"/>
                  <a:pt x="5187160" y="467732"/>
                </a:cubicBezTo>
                <a:cubicBezTo>
                  <a:pt x="5175836" y="472188"/>
                  <a:pt x="5167025" y="478711"/>
                  <a:pt x="5160106" y="486904"/>
                </a:cubicBezTo>
                <a:cubicBezTo>
                  <a:pt x="5148744" y="500143"/>
                  <a:pt x="5143396" y="514315"/>
                  <a:pt x="5138948" y="528614"/>
                </a:cubicBezTo>
                <a:cubicBezTo>
                  <a:pt x="5132042" y="551041"/>
                  <a:pt x="5123894" y="572670"/>
                  <a:pt x="5097016" y="589923"/>
                </a:cubicBezTo>
                <a:cubicBezTo>
                  <a:pt x="5089016" y="595163"/>
                  <a:pt x="5082598" y="601872"/>
                  <a:pt x="5075869" y="608381"/>
                </a:cubicBezTo>
                <a:cubicBezTo>
                  <a:pt x="5078016" y="614052"/>
                  <a:pt x="5083322" y="617918"/>
                  <a:pt x="5093172" y="618385"/>
                </a:cubicBezTo>
                <a:cubicBezTo>
                  <a:pt x="5155867" y="621469"/>
                  <a:pt x="5153088" y="652648"/>
                  <a:pt x="5153518" y="687474"/>
                </a:cubicBezTo>
                <a:cubicBezTo>
                  <a:pt x="5154177" y="730575"/>
                  <a:pt x="5118812" y="754787"/>
                  <a:pt x="5074984" y="776941"/>
                </a:cubicBezTo>
                <a:cubicBezTo>
                  <a:pt x="5059986" y="784451"/>
                  <a:pt x="5038116" y="786863"/>
                  <a:pt x="5033348" y="805473"/>
                </a:cubicBezTo>
                <a:cubicBezTo>
                  <a:pt x="5059529" y="819384"/>
                  <a:pt x="5089376" y="802009"/>
                  <a:pt x="5116847" y="803426"/>
                </a:cubicBezTo>
                <a:cubicBezTo>
                  <a:pt x="5139548" y="804709"/>
                  <a:pt x="5176330" y="798120"/>
                  <a:pt x="5147902" y="833118"/>
                </a:cubicBezTo>
                <a:cubicBezTo>
                  <a:pt x="5139626" y="843373"/>
                  <a:pt x="5150382" y="848714"/>
                  <a:pt x="5161665" y="848297"/>
                </a:cubicBezTo>
                <a:cubicBezTo>
                  <a:pt x="5253064" y="844106"/>
                  <a:pt x="5215170" y="912756"/>
                  <a:pt x="5246520" y="942412"/>
                </a:cubicBezTo>
                <a:cubicBezTo>
                  <a:pt x="5255359" y="950358"/>
                  <a:pt x="5247812" y="967405"/>
                  <a:pt x="5235368" y="972946"/>
                </a:cubicBezTo>
                <a:cubicBezTo>
                  <a:pt x="5156387" y="1008610"/>
                  <a:pt x="5149354" y="1071149"/>
                  <a:pt x="5113739" y="1128845"/>
                </a:cubicBezTo>
                <a:cubicBezTo>
                  <a:pt x="5157305" y="1144685"/>
                  <a:pt x="5208388" y="1143005"/>
                  <a:pt x="5255034" y="1151117"/>
                </a:cubicBezTo>
                <a:cubicBezTo>
                  <a:pt x="5303482" y="1159484"/>
                  <a:pt x="5304156" y="1170079"/>
                  <a:pt x="5267513" y="1216275"/>
                </a:cubicBezTo>
                <a:cubicBezTo>
                  <a:pt x="5370269" y="1212844"/>
                  <a:pt x="5370269" y="1212844"/>
                  <a:pt x="5343113" y="1281854"/>
                </a:cubicBezTo>
                <a:cubicBezTo>
                  <a:pt x="5386272" y="1279593"/>
                  <a:pt x="5428618" y="1334726"/>
                  <a:pt x="5452014" y="1385543"/>
                </a:cubicBezTo>
                <a:lnTo>
                  <a:pt x="5459078" y="1404268"/>
                </a:lnTo>
                <a:lnTo>
                  <a:pt x="5458838" y="1406644"/>
                </a:lnTo>
                <a:cubicBezTo>
                  <a:pt x="5457942" y="1418063"/>
                  <a:pt x="5456960" y="1434367"/>
                  <a:pt x="5455752" y="1450751"/>
                </a:cubicBezTo>
                <a:lnTo>
                  <a:pt x="5454594" y="1464662"/>
                </a:lnTo>
                <a:lnTo>
                  <a:pt x="5447215" y="1463321"/>
                </a:lnTo>
                <a:cubicBezTo>
                  <a:pt x="5441256" y="1459714"/>
                  <a:pt x="5437002" y="1458345"/>
                  <a:pt x="5433934" y="1458428"/>
                </a:cubicBezTo>
                <a:cubicBezTo>
                  <a:pt x="5424728" y="1458676"/>
                  <a:pt x="5426188" y="1471978"/>
                  <a:pt x="5424276" y="1477014"/>
                </a:cubicBezTo>
                <a:cubicBezTo>
                  <a:pt x="5417851" y="1492977"/>
                  <a:pt x="5433852" y="1501241"/>
                  <a:pt x="5444628" y="1511562"/>
                </a:cubicBezTo>
                <a:cubicBezTo>
                  <a:pt x="5448663" y="1515344"/>
                  <a:pt x="5451544" y="1497678"/>
                  <a:pt x="5453752" y="1474786"/>
                </a:cubicBezTo>
                <a:lnTo>
                  <a:pt x="5454594" y="1464662"/>
                </a:lnTo>
                <a:lnTo>
                  <a:pt x="5463208" y="1466226"/>
                </a:lnTo>
                <a:lnTo>
                  <a:pt x="5463164" y="1484226"/>
                </a:lnTo>
                <a:cubicBezTo>
                  <a:pt x="5462722" y="1528173"/>
                  <a:pt x="5460824" y="1571999"/>
                  <a:pt x="5456160" y="1575885"/>
                </a:cubicBezTo>
                <a:cubicBezTo>
                  <a:pt x="5406708" y="1617226"/>
                  <a:pt x="5442751" y="1692579"/>
                  <a:pt x="5345636" y="1714543"/>
                </a:cubicBezTo>
                <a:cubicBezTo>
                  <a:pt x="5301930" y="1724583"/>
                  <a:pt x="5282493" y="1755882"/>
                  <a:pt x="5251319" y="1775792"/>
                </a:cubicBezTo>
                <a:cubicBezTo>
                  <a:pt x="5142610" y="1844714"/>
                  <a:pt x="5072132" y="1925140"/>
                  <a:pt x="5043512" y="2027305"/>
                </a:cubicBezTo>
                <a:cubicBezTo>
                  <a:pt x="5035488" y="2055562"/>
                  <a:pt x="5000258" y="2081893"/>
                  <a:pt x="4978144" y="2108535"/>
                </a:cubicBezTo>
                <a:cubicBezTo>
                  <a:pt x="4990785" y="2124798"/>
                  <a:pt x="5050411" y="2079615"/>
                  <a:pt x="5031476" y="2128173"/>
                </a:cubicBezTo>
                <a:cubicBezTo>
                  <a:pt x="5017138" y="2164787"/>
                  <a:pt x="4975973" y="2191363"/>
                  <a:pt x="4937389" y="2216441"/>
                </a:cubicBezTo>
                <a:cubicBezTo>
                  <a:pt x="4893079" y="2245058"/>
                  <a:pt x="4843760" y="2269776"/>
                  <a:pt x="4826122" y="2315331"/>
                </a:cubicBezTo>
                <a:cubicBezTo>
                  <a:pt x="4822276" y="2325050"/>
                  <a:pt x="3896510" y="3112888"/>
                  <a:pt x="2544647" y="3190975"/>
                </a:cubicBezTo>
                <a:cubicBezTo>
                  <a:pt x="2323734" y="3203734"/>
                  <a:pt x="1445947" y="3169121"/>
                  <a:pt x="1328257" y="3153006"/>
                </a:cubicBezTo>
                <a:cubicBezTo>
                  <a:pt x="1207258" y="3136344"/>
                  <a:pt x="1101756" y="3091943"/>
                  <a:pt x="977943" y="3082502"/>
                </a:cubicBezTo>
                <a:cubicBezTo>
                  <a:pt x="912454" y="3077622"/>
                  <a:pt x="848655" y="3061861"/>
                  <a:pt x="854473" y="2994250"/>
                </a:cubicBezTo>
                <a:cubicBezTo>
                  <a:pt x="856228" y="2975057"/>
                  <a:pt x="838125" y="2961827"/>
                  <a:pt x="811593" y="2970498"/>
                </a:cubicBezTo>
                <a:cubicBezTo>
                  <a:pt x="761454" y="2987010"/>
                  <a:pt x="736680" y="2962489"/>
                  <a:pt x="707024" y="2945439"/>
                </a:cubicBezTo>
                <a:cubicBezTo>
                  <a:pt x="654509" y="2915262"/>
                  <a:pt x="603913" y="2882480"/>
                  <a:pt x="523487" y="2886053"/>
                </a:cubicBezTo>
                <a:cubicBezTo>
                  <a:pt x="537017" y="2855468"/>
                  <a:pt x="563587" y="2856758"/>
                  <a:pt x="587884" y="2859746"/>
                </a:cubicBezTo>
                <a:cubicBezTo>
                  <a:pt x="652090" y="2867866"/>
                  <a:pt x="715235" y="2878012"/>
                  <a:pt x="779426" y="2885897"/>
                </a:cubicBezTo>
                <a:cubicBezTo>
                  <a:pt x="821123" y="2891048"/>
                  <a:pt x="863074" y="2900202"/>
                  <a:pt x="917288" y="2882248"/>
                </a:cubicBezTo>
                <a:cubicBezTo>
                  <a:pt x="866364" y="2830288"/>
                  <a:pt x="785092" y="2829930"/>
                  <a:pt x="718684" y="2819941"/>
                </a:cubicBezTo>
                <a:cubicBezTo>
                  <a:pt x="635747" y="2807447"/>
                  <a:pt x="584925" y="2771133"/>
                  <a:pt x="524650" y="2731220"/>
                </a:cubicBezTo>
                <a:cubicBezTo>
                  <a:pt x="584180" y="2712621"/>
                  <a:pt x="623299" y="2742760"/>
                  <a:pt x="670138" y="2735189"/>
                </a:cubicBezTo>
                <a:cubicBezTo>
                  <a:pt x="672406" y="2728745"/>
                  <a:pt x="675988" y="2719532"/>
                  <a:pt x="675382" y="2719369"/>
                </a:cubicBezTo>
                <a:cubicBezTo>
                  <a:pt x="596666" y="2703042"/>
                  <a:pt x="557844" y="2658869"/>
                  <a:pt x="542021" y="2601946"/>
                </a:cubicBezTo>
                <a:cubicBezTo>
                  <a:pt x="533902" y="2572560"/>
                  <a:pt x="505246" y="2566541"/>
                  <a:pt x="476895" y="2555976"/>
                </a:cubicBezTo>
                <a:cubicBezTo>
                  <a:pt x="377189" y="2518466"/>
                  <a:pt x="272496" y="2486779"/>
                  <a:pt x="188751" y="2428830"/>
                </a:cubicBezTo>
                <a:cubicBezTo>
                  <a:pt x="280875" y="2426687"/>
                  <a:pt x="357216" y="2461808"/>
                  <a:pt x="456762" y="2468731"/>
                </a:cubicBezTo>
                <a:cubicBezTo>
                  <a:pt x="373794" y="2404281"/>
                  <a:pt x="269816" y="2379152"/>
                  <a:pt x="174514" y="2345378"/>
                </a:cubicBezTo>
                <a:cubicBezTo>
                  <a:pt x="130977" y="2330009"/>
                  <a:pt x="90329" y="2308598"/>
                  <a:pt x="38827" y="2303685"/>
                </a:cubicBezTo>
                <a:cubicBezTo>
                  <a:pt x="20556" y="2301864"/>
                  <a:pt x="-10092" y="2297272"/>
                  <a:pt x="3281" y="2273587"/>
                </a:cubicBezTo>
                <a:cubicBezTo>
                  <a:pt x="14533" y="2253956"/>
                  <a:pt x="39095" y="2256437"/>
                  <a:pt x="61590" y="2259170"/>
                </a:cubicBezTo>
                <a:cubicBezTo>
                  <a:pt x="115591" y="2265916"/>
                  <a:pt x="170539" y="2259497"/>
                  <a:pt x="242291" y="2250569"/>
                </a:cubicBezTo>
                <a:cubicBezTo>
                  <a:pt x="178223" y="2197829"/>
                  <a:pt x="68904" y="2229102"/>
                  <a:pt x="13205" y="2172263"/>
                </a:cubicBezTo>
                <a:cubicBezTo>
                  <a:pt x="77196" y="2153598"/>
                  <a:pt x="128251" y="2170191"/>
                  <a:pt x="180810" y="2168333"/>
                </a:cubicBezTo>
                <a:cubicBezTo>
                  <a:pt x="228319" y="2166612"/>
                  <a:pt x="239444" y="2154350"/>
                  <a:pt x="226020" y="2121100"/>
                </a:cubicBezTo>
                <a:cubicBezTo>
                  <a:pt x="205165" y="2069293"/>
                  <a:pt x="229388" y="2038364"/>
                  <a:pt x="299145" y="2044862"/>
                </a:cubicBezTo>
                <a:cubicBezTo>
                  <a:pt x="363822" y="2051027"/>
                  <a:pt x="369032" y="2029991"/>
                  <a:pt x="350236" y="2001187"/>
                </a:cubicBezTo>
                <a:cubicBezTo>
                  <a:pt x="322862" y="1959187"/>
                  <a:pt x="348423" y="1921214"/>
                  <a:pt x="365223" y="1881218"/>
                </a:cubicBezTo>
                <a:cubicBezTo>
                  <a:pt x="390527" y="1820499"/>
                  <a:pt x="376326" y="1793748"/>
                  <a:pt x="310707" y="1758752"/>
                </a:cubicBezTo>
                <a:cubicBezTo>
                  <a:pt x="273754" y="1739265"/>
                  <a:pt x="234367" y="1723631"/>
                  <a:pt x="181659" y="1709137"/>
                </a:cubicBezTo>
                <a:cubicBezTo>
                  <a:pt x="299387" y="1683727"/>
                  <a:pt x="172918" y="1660608"/>
                  <a:pt x="213063" y="1632021"/>
                </a:cubicBezTo>
                <a:cubicBezTo>
                  <a:pt x="296030" y="1612244"/>
                  <a:pt x="369047" y="1679323"/>
                  <a:pt x="481390" y="1644125"/>
                </a:cubicBezTo>
                <a:cubicBezTo>
                  <a:pt x="336659" y="1595935"/>
                  <a:pt x="176348" y="1532074"/>
                  <a:pt x="68930" y="1457537"/>
                </a:cubicBezTo>
                <a:cubicBezTo>
                  <a:pt x="91299" y="1434897"/>
                  <a:pt x="115799" y="1450436"/>
                  <a:pt x="135138" y="1440976"/>
                </a:cubicBezTo>
                <a:cubicBezTo>
                  <a:pt x="133952" y="1436374"/>
                  <a:pt x="135290" y="1429332"/>
                  <a:pt x="131611" y="1427642"/>
                </a:cubicBezTo>
                <a:cubicBezTo>
                  <a:pt x="52402" y="1389548"/>
                  <a:pt x="51441" y="1388478"/>
                  <a:pt x="130443" y="1343795"/>
                </a:cubicBezTo>
                <a:cubicBezTo>
                  <a:pt x="158017" y="1328118"/>
                  <a:pt x="154966" y="1317573"/>
                  <a:pt x="138930" y="1304094"/>
                </a:cubicBezTo>
                <a:cubicBezTo>
                  <a:pt x="127608" y="1294551"/>
                  <a:pt x="113720" y="1286742"/>
                  <a:pt x="118409" y="1262212"/>
                </a:cubicBezTo>
                <a:cubicBezTo>
                  <a:pt x="164937" y="1287183"/>
                  <a:pt x="383505" y="1312432"/>
                  <a:pt x="421410" y="1304757"/>
                </a:cubicBezTo>
                <a:cubicBezTo>
                  <a:pt x="464009" y="1296037"/>
                  <a:pt x="610877" y="1288926"/>
                  <a:pt x="655702" y="1291801"/>
                </a:cubicBezTo>
                <a:cubicBezTo>
                  <a:pt x="653235" y="1290438"/>
                  <a:pt x="650767" y="1289077"/>
                  <a:pt x="648299" y="1287715"/>
                </a:cubicBezTo>
                <a:cubicBezTo>
                  <a:pt x="603999" y="1260339"/>
                  <a:pt x="559107" y="1233035"/>
                  <a:pt x="531027" y="1193967"/>
                </a:cubicBezTo>
                <a:cubicBezTo>
                  <a:pt x="529741" y="1192462"/>
                  <a:pt x="529061" y="1191120"/>
                  <a:pt x="526433" y="1191913"/>
                </a:cubicBezTo>
                <a:cubicBezTo>
                  <a:pt x="503415" y="1199684"/>
                  <a:pt x="505590" y="1187083"/>
                  <a:pt x="504666" y="1177230"/>
                </a:cubicBezTo>
                <a:cubicBezTo>
                  <a:pt x="503726" y="1167141"/>
                  <a:pt x="499378" y="1159602"/>
                  <a:pt x="482307" y="1162618"/>
                </a:cubicBezTo>
                <a:cubicBezTo>
                  <a:pt x="481421" y="1162726"/>
                  <a:pt x="480226" y="1162633"/>
                  <a:pt x="479029" y="1162540"/>
                </a:cubicBezTo>
                <a:cubicBezTo>
                  <a:pt x="470949" y="1161859"/>
                  <a:pt x="444139" y="1138059"/>
                  <a:pt x="447663" y="1132649"/>
                </a:cubicBezTo>
                <a:cubicBezTo>
                  <a:pt x="455539" y="1120781"/>
                  <a:pt x="446335" y="1116439"/>
                  <a:pt x="438547" y="1110977"/>
                </a:cubicBezTo>
                <a:cubicBezTo>
                  <a:pt x="427656" y="1103517"/>
                  <a:pt x="416795" y="1096529"/>
                  <a:pt x="405343" y="1089612"/>
                </a:cubicBezTo>
                <a:cubicBezTo>
                  <a:pt x="394202" y="1082895"/>
                  <a:pt x="382794" y="1076684"/>
                  <a:pt x="371373" y="1070238"/>
                </a:cubicBezTo>
                <a:cubicBezTo>
                  <a:pt x="344889" y="1065616"/>
                  <a:pt x="318169" y="1061972"/>
                  <a:pt x="290358" y="1059884"/>
                </a:cubicBezTo>
                <a:cubicBezTo>
                  <a:pt x="269709" y="1058114"/>
                  <a:pt x="246624" y="1055453"/>
                  <a:pt x="235140" y="1029322"/>
                </a:cubicBezTo>
                <a:cubicBezTo>
                  <a:pt x="256895" y="1029771"/>
                  <a:pt x="278695" y="1030927"/>
                  <a:pt x="300494" y="1032083"/>
                </a:cubicBezTo>
                <a:cubicBezTo>
                  <a:pt x="279542" y="1020860"/>
                  <a:pt x="259181" y="1009565"/>
                  <a:pt x="239661" y="997457"/>
                </a:cubicBezTo>
                <a:cubicBezTo>
                  <a:pt x="223540" y="987309"/>
                  <a:pt x="210281" y="975391"/>
                  <a:pt x="204788" y="959211"/>
                </a:cubicBezTo>
                <a:cubicBezTo>
                  <a:pt x="203337" y="955117"/>
                  <a:pt x="202166" y="950750"/>
                  <a:pt x="207583" y="947009"/>
                </a:cubicBezTo>
                <a:cubicBezTo>
                  <a:pt x="213561" y="942727"/>
                  <a:pt x="218466" y="944980"/>
                  <a:pt x="223061" y="947033"/>
                </a:cubicBezTo>
                <a:cubicBezTo>
                  <a:pt x="242046" y="955410"/>
                  <a:pt x="261311" y="963516"/>
                  <a:pt x="280015" y="972164"/>
                </a:cubicBezTo>
                <a:cubicBezTo>
                  <a:pt x="304852" y="983629"/>
                  <a:pt x="329408" y="995365"/>
                  <a:pt x="353948" y="1006865"/>
                </a:cubicBezTo>
                <a:cubicBezTo>
                  <a:pt x="319294" y="981405"/>
                  <a:pt x="281290" y="959435"/>
                  <a:pt x="240466" y="939943"/>
                </a:cubicBezTo>
                <a:cubicBezTo>
                  <a:pt x="210990" y="925718"/>
                  <a:pt x="181514" y="911494"/>
                  <a:pt x="158812" y="891467"/>
                </a:cubicBezTo>
                <a:cubicBezTo>
                  <a:pt x="147166" y="881489"/>
                  <a:pt x="141336" y="869384"/>
                  <a:pt x="139551" y="855364"/>
                </a:cubicBezTo>
                <a:cubicBezTo>
                  <a:pt x="139312" y="851597"/>
                  <a:pt x="139634" y="847287"/>
                  <a:pt x="145731" y="844888"/>
                </a:cubicBezTo>
                <a:cubicBezTo>
                  <a:pt x="151843" y="842724"/>
                  <a:pt x="155581" y="845356"/>
                  <a:pt x="158154" y="848366"/>
                </a:cubicBezTo>
                <a:cubicBezTo>
                  <a:pt x="161052" y="851811"/>
                  <a:pt x="164496" y="854479"/>
                  <a:pt x="169370" y="856260"/>
                </a:cubicBezTo>
                <a:cubicBezTo>
                  <a:pt x="212096" y="872913"/>
                  <a:pt x="249775" y="894448"/>
                  <a:pt x="288295" y="915169"/>
                </a:cubicBezTo>
                <a:cubicBezTo>
                  <a:pt x="343452" y="944788"/>
                  <a:pt x="397769" y="975222"/>
                  <a:pt x="462694" y="994643"/>
                </a:cubicBezTo>
                <a:cubicBezTo>
                  <a:pt x="487260" y="1001870"/>
                  <a:pt x="512622" y="1007575"/>
                  <a:pt x="531910" y="1006664"/>
                </a:cubicBezTo>
                <a:cubicBezTo>
                  <a:pt x="460990" y="972547"/>
                  <a:pt x="394087" y="936046"/>
                  <a:pt x="333940" y="893507"/>
                </a:cubicBezTo>
                <a:cubicBezTo>
                  <a:pt x="273173" y="850568"/>
                  <a:pt x="219876" y="803403"/>
                  <a:pt x="181443" y="746608"/>
                </a:cubicBezTo>
                <a:cubicBezTo>
                  <a:pt x="177494" y="740681"/>
                  <a:pt x="175038" y="734810"/>
                  <a:pt x="162678" y="737018"/>
                </a:cubicBezTo>
                <a:cubicBezTo>
                  <a:pt x="157082" y="737933"/>
                  <a:pt x="155070" y="734381"/>
                  <a:pt x="156307" y="730435"/>
                </a:cubicBezTo>
                <a:cubicBezTo>
                  <a:pt x="164051" y="702450"/>
                  <a:pt x="145532" y="687373"/>
                  <a:pt x="117227" y="677515"/>
                </a:cubicBezTo>
                <a:cubicBezTo>
                  <a:pt x="108392" y="674314"/>
                  <a:pt x="107546" y="670384"/>
                  <a:pt x="113655" y="663474"/>
                </a:cubicBezTo>
                <a:cubicBezTo>
                  <a:pt x="121976" y="653926"/>
                  <a:pt x="120506" y="644851"/>
                  <a:pt x="115226" y="636712"/>
                </a:cubicBezTo>
                <a:cubicBezTo>
                  <a:pt x="112224" y="631619"/>
                  <a:pt x="108350" y="626868"/>
                  <a:pt x="105067" y="622046"/>
                </a:cubicBezTo>
                <a:cubicBezTo>
                  <a:pt x="102790" y="619000"/>
                  <a:pt x="99022" y="615897"/>
                  <a:pt x="104113" y="611722"/>
                </a:cubicBezTo>
                <a:cubicBezTo>
                  <a:pt x="108939" y="608053"/>
                  <a:pt x="114081" y="609328"/>
                  <a:pt x="118895" y="610169"/>
                </a:cubicBezTo>
                <a:cubicBezTo>
                  <a:pt x="142040" y="613772"/>
                  <a:pt x="156094" y="624170"/>
                  <a:pt x="163095" y="640642"/>
                </a:cubicBezTo>
                <a:cubicBezTo>
                  <a:pt x="168334" y="652819"/>
                  <a:pt x="173104" y="652953"/>
                  <a:pt x="185766" y="641454"/>
                </a:cubicBezTo>
                <a:cubicBezTo>
                  <a:pt x="195327" y="632704"/>
                  <a:pt x="204232" y="632337"/>
                  <a:pt x="212892" y="637457"/>
                </a:cubicBezTo>
                <a:cubicBezTo>
                  <a:pt x="217516" y="639981"/>
                  <a:pt x="220444" y="643897"/>
                  <a:pt x="223932" y="647271"/>
                </a:cubicBezTo>
                <a:cubicBezTo>
                  <a:pt x="241420" y="664845"/>
                  <a:pt x="259762" y="681841"/>
                  <a:pt x="287167" y="691571"/>
                </a:cubicBezTo>
                <a:cubicBezTo>
                  <a:pt x="299355" y="696027"/>
                  <a:pt x="312354" y="699197"/>
                  <a:pt x="330380" y="692506"/>
                </a:cubicBezTo>
                <a:cubicBezTo>
                  <a:pt x="318517" y="688486"/>
                  <a:pt x="306954" y="689175"/>
                  <a:pt x="296172" y="688108"/>
                </a:cubicBezTo>
                <a:cubicBezTo>
                  <a:pt x="285390" y="687041"/>
                  <a:pt x="279539" y="683953"/>
                  <a:pt x="286974" y="674512"/>
                </a:cubicBezTo>
                <a:cubicBezTo>
                  <a:pt x="291105" y="669267"/>
                  <a:pt x="290555" y="665301"/>
                  <a:pt x="286166" y="661798"/>
                </a:cubicBezTo>
                <a:cubicBezTo>
                  <a:pt x="272052" y="650459"/>
                  <a:pt x="264416" y="633352"/>
                  <a:pt x="236268" y="635338"/>
                </a:cubicBezTo>
                <a:cubicBezTo>
                  <a:pt x="234792" y="635517"/>
                  <a:pt x="233255" y="634754"/>
                  <a:pt x="231734" y="634225"/>
                </a:cubicBezTo>
                <a:cubicBezTo>
                  <a:pt x="225957" y="632316"/>
                  <a:pt x="219575" y="630241"/>
                  <a:pt x="221253" y="623870"/>
                </a:cubicBezTo>
                <a:cubicBezTo>
                  <a:pt x="223227" y="617462"/>
                  <a:pt x="230816" y="615119"/>
                  <a:pt x="237564" y="613590"/>
                </a:cubicBezTo>
                <a:cubicBezTo>
                  <a:pt x="254884" y="609831"/>
                  <a:pt x="268844" y="614072"/>
                  <a:pt x="282259" y="619091"/>
                </a:cubicBezTo>
                <a:cubicBezTo>
                  <a:pt x="314893" y="631509"/>
                  <a:pt x="342201" y="649080"/>
                  <a:pt x="370630" y="665566"/>
                </a:cubicBezTo>
                <a:cubicBezTo>
                  <a:pt x="413275" y="690295"/>
                  <a:pt x="451153" y="719635"/>
                  <a:pt x="498017" y="740532"/>
                </a:cubicBezTo>
                <a:cubicBezTo>
                  <a:pt x="637369" y="802423"/>
                  <a:pt x="774774" y="866448"/>
                  <a:pt x="918036" y="924307"/>
                </a:cubicBezTo>
                <a:cubicBezTo>
                  <a:pt x="970882" y="945666"/>
                  <a:pt x="1024819" y="965469"/>
                  <a:pt x="1079304" y="984494"/>
                </a:cubicBezTo>
                <a:cubicBezTo>
                  <a:pt x="1079509" y="983045"/>
                  <a:pt x="1079744" y="982067"/>
                  <a:pt x="1079935" y="980383"/>
                </a:cubicBezTo>
                <a:cubicBezTo>
                  <a:pt x="1079860" y="979206"/>
                  <a:pt x="1079770" y="977793"/>
                  <a:pt x="1079695" y="976616"/>
                </a:cubicBezTo>
                <a:cubicBezTo>
                  <a:pt x="1041139" y="964679"/>
                  <a:pt x="1003098" y="951491"/>
                  <a:pt x="966178" y="937219"/>
                </a:cubicBezTo>
                <a:cubicBezTo>
                  <a:pt x="875541" y="901932"/>
                  <a:pt x="791930" y="860100"/>
                  <a:pt x="720106" y="807112"/>
                </a:cubicBezTo>
                <a:cubicBezTo>
                  <a:pt x="714181" y="802848"/>
                  <a:pt x="707904" y="802421"/>
                  <a:pt x="698823" y="804708"/>
                </a:cubicBezTo>
                <a:cubicBezTo>
                  <a:pt x="669544" y="812288"/>
                  <a:pt x="659939" y="806334"/>
                  <a:pt x="664513" y="784663"/>
                </a:cubicBezTo>
                <a:cubicBezTo>
                  <a:pt x="665660" y="779304"/>
                  <a:pt x="665686" y="775031"/>
                  <a:pt x="660380" y="771165"/>
                </a:cubicBezTo>
                <a:cubicBezTo>
                  <a:pt x="636661" y="753871"/>
                  <a:pt x="611807" y="737427"/>
                  <a:pt x="584959" y="722409"/>
                </a:cubicBezTo>
                <a:cubicBezTo>
                  <a:pt x="535282" y="694735"/>
                  <a:pt x="482226" y="670082"/>
                  <a:pt x="435649" y="639659"/>
                </a:cubicBezTo>
                <a:cubicBezTo>
                  <a:pt x="421965" y="630403"/>
                  <a:pt x="411440" y="619340"/>
                  <a:pt x="404944" y="606128"/>
                </a:cubicBezTo>
                <a:cubicBezTo>
                  <a:pt x="402872" y="601635"/>
                  <a:pt x="401613" y="595856"/>
                  <a:pt x="408476" y="591466"/>
                </a:cubicBezTo>
                <a:cubicBezTo>
                  <a:pt x="415044" y="587111"/>
                  <a:pt x="420320" y="590506"/>
                  <a:pt x="425225" y="592759"/>
                </a:cubicBezTo>
                <a:cubicBezTo>
                  <a:pt x="445746" y="601899"/>
                  <a:pt x="466578" y="611238"/>
                  <a:pt x="487115" y="620614"/>
                </a:cubicBezTo>
                <a:cubicBezTo>
                  <a:pt x="507947" y="629954"/>
                  <a:pt x="528514" y="639800"/>
                  <a:pt x="550277" y="649738"/>
                </a:cubicBezTo>
                <a:cubicBezTo>
                  <a:pt x="551408" y="644145"/>
                  <a:pt x="546904" y="643504"/>
                  <a:pt x="544421" y="641907"/>
                </a:cubicBezTo>
                <a:cubicBezTo>
                  <a:pt x="509355" y="619344"/>
                  <a:pt x="471190" y="599529"/>
                  <a:pt x="431905" y="580799"/>
                </a:cubicBezTo>
                <a:cubicBezTo>
                  <a:pt x="401512" y="566211"/>
                  <a:pt x="371947" y="550574"/>
                  <a:pt x="351177" y="528177"/>
                </a:cubicBezTo>
                <a:cubicBezTo>
                  <a:pt x="343180" y="519419"/>
                  <a:pt x="338696" y="509759"/>
                  <a:pt x="339749" y="498244"/>
                </a:cubicBezTo>
                <a:cubicBezTo>
                  <a:pt x="340115" y="494641"/>
                  <a:pt x="340481" y="491037"/>
                  <a:pt x="346313" y="489145"/>
                </a:cubicBezTo>
                <a:cubicBezTo>
                  <a:pt x="350979" y="487631"/>
                  <a:pt x="354067" y="489392"/>
                  <a:pt x="356579" y="491460"/>
                </a:cubicBezTo>
                <a:cubicBezTo>
                  <a:pt x="360984" y="495197"/>
                  <a:pt x="365388" y="498934"/>
                  <a:pt x="371505" y="501516"/>
                </a:cubicBezTo>
                <a:cubicBezTo>
                  <a:pt x="408203" y="517000"/>
                  <a:pt x="442659" y="534654"/>
                  <a:pt x="476275" y="553122"/>
                </a:cubicBezTo>
                <a:cubicBezTo>
                  <a:pt x="531461" y="583213"/>
                  <a:pt x="586103" y="614082"/>
                  <a:pt x="649952" y="635294"/>
                </a:cubicBezTo>
                <a:cubicBezTo>
                  <a:pt x="673972" y="643298"/>
                  <a:pt x="698805" y="650018"/>
                  <a:pt x="727161" y="651328"/>
                </a:cubicBezTo>
                <a:cubicBezTo>
                  <a:pt x="726126" y="649081"/>
                  <a:pt x="724263" y="647883"/>
                  <a:pt x="722417" y="646921"/>
                </a:cubicBezTo>
                <a:cubicBezTo>
                  <a:pt x="660627" y="615969"/>
                  <a:pt x="600830" y="583590"/>
                  <a:pt x="546079" y="546328"/>
                </a:cubicBezTo>
                <a:cubicBezTo>
                  <a:pt x="478576" y="500409"/>
                  <a:pt x="420223" y="448637"/>
                  <a:pt x="378182" y="386585"/>
                </a:cubicBezTo>
                <a:cubicBezTo>
                  <a:pt x="376229" y="383975"/>
                  <a:pt x="374884" y="381528"/>
                  <a:pt x="370158" y="382100"/>
                </a:cubicBezTo>
                <a:cubicBezTo>
                  <a:pt x="358064" y="383802"/>
                  <a:pt x="356583" y="379236"/>
                  <a:pt x="357861" y="371252"/>
                </a:cubicBezTo>
                <a:cubicBezTo>
                  <a:pt x="361373" y="351608"/>
                  <a:pt x="352380" y="336565"/>
                  <a:pt x="331313" y="328203"/>
                </a:cubicBezTo>
                <a:cubicBezTo>
                  <a:pt x="316037" y="321986"/>
                  <a:pt x="303183" y="316425"/>
                  <a:pt x="319354" y="299282"/>
                </a:cubicBezTo>
                <a:cubicBezTo>
                  <a:pt x="323265" y="295249"/>
                  <a:pt x="321459" y="290249"/>
                  <a:pt x="319682" y="285719"/>
                </a:cubicBezTo>
                <a:cubicBezTo>
                  <a:pt x="317166" y="278905"/>
                  <a:pt x="312080" y="273828"/>
                  <a:pt x="306391" y="268585"/>
                </a:cubicBezTo>
                <a:cubicBezTo>
                  <a:pt x="303227" y="265647"/>
                  <a:pt x="299399" y="261602"/>
                  <a:pt x="303294" y="257334"/>
                </a:cubicBezTo>
                <a:cubicBezTo>
                  <a:pt x="307735" y="252289"/>
                  <a:pt x="314131" y="254598"/>
                  <a:pt x="319242" y="255403"/>
                </a:cubicBezTo>
                <a:cubicBezTo>
                  <a:pt x="342683" y="258970"/>
                  <a:pt x="357062" y="269803"/>
                  <a:pt x="364093" y="286745"/>
                </a:cubicBezTo>
                <a:cubicBezTo>
                  <a:pt x="368651" y="297582"/>
                  <a:pt x="374307" y="297608"/>
                  <a:pt x="385301" y="287973"/>
                </a:cubicBezTo>
                <a:cubicBezTo>
                  <a:pt x="397712" y="277216"/>
                  <a:pt x="408079" y="276436"/>
                  <a:pt x="417598" y="285722"/>
                </a:cubicBezTo>
                <a:cubicBezTo>
                  <a:pt x="425226" y="293339"/>
                  <a:pt x="431406" y="301607"/>
                  <a:pt x="440155" y="308139"/>
                </a:cubicBezTo>
                <a:cubicBezTo>
                  <a:pt x="463623" y="326175"/>
                  <a:pt x="485720" y="346039"/>
                  <a:pt x="534406" y="339430"/>
                </a:cubicBezTo>
                <a:cubicBezTo>
                  <a:pt x="520872" y="332528"/>
                  <a:pt x="507316" y="334645"/>
                  <a:pt x="495633" y="333450"/>
                </a:cubicBezTo>
                <a:cubicBezTo>
                  <a:pt x="487244" y="332567"/>
                  <a:pt x="478750" y="330037"/>
                  <a:pt x="486289" y="322243"/>
                </a:cubicBezTo>
                <a:cubicBezTo>
                  <a:pt x="494951" y="313365"/>
                  <a:pt x="489365" y="309771"/>
                  <a:pt x="484000" y="304964"/>
                </a:cubicBezTo>
                <a:cubicBezTo>
                  <a:pt x="471673" y="293645"/>
                  <a:pt x="461604" y="280392"/>
                  <a:pt x="436911" y="280536"/>
                </a:cubicBezTo>
                <a:cubicBezTo>
                  <a:pt x="433041" y="280530"/>
                  <a:pt x="429923" y="278297"/>
                  <a:pt x="426865" y="277007"/>
                </a:cubicBezTo>
                <a:cubicBezTo>
                  <a:pt x="422581" y="275154"/>
                  <a:pt x="418872" y="272993"/>
                  <a:pt x="420654" y="268269"/>
                </a:cubicBezTo>
                <a:cubicBezTo>
                  <a:pt x="422468" y="264016"/>
                  <a:pt x="426748" y="261125"/>
                  <a:pt x="432329" y="259975"/>
                </a:cubicBezTo>
                <a:cubicBezTo>
                  <a:pt x="437320" y="258895"/>
                  <a:pt x="442621" y="258016"/>
                  <a:pt x="447672" y="257879"/>
                </a:cubicBezTo>
                <a:cubicBezTo>
                  <a:pt x="470223" y="256809"/>
                  <a:pt x="486254" y="265543"/>
                  <a:pt x="502242" y="273572"/>
                </a:cubicBezTo>
                <a:cubicBezTo>
                  <a:pt x="558179" y="301436"/>
                  <a:pt x="607891" y="334326"/>
                  <a:pt x="659874" y="365516"/>
                </a:cubicBezTo>
                <a:cubicBezTo>
                  <a:pt x="711842" y="396471"/>
                  <a:pt x="772192" y="418818"/>
                  <a:pt x="829177" y="444421"/>
                </a:cubicBezTo>
                <a:cubicBezTo>
                  <a:pt x="960626" y="503711"/>
                  <a:pt x="1092650" y="562693"/>
                  <a:pt x="1231903" y="613682"/>
                </a:cubicBezTo>
                <a:cubicBezTo>
                  <a:pt x="1368099" y="663381"/>
                  <a:pt x="1823141" y="686561"/>
                  <a:pt x="1911736" y="685084"/>
                </a:cubicBezTo>
                <a:cubicBezTo>
                  <a:pt x="2024994" y="682992"/>
                  <a:pt x="2291986" y="655399"/>
                  <a:pt x="2564313" y="632143"/>
                </a:cubicBezTo>
                <a:cubicBezTo>
                  <a:pt x="2595089" y="629364"/>
                  <a:pt x="2625288" y="626893"/>
                  <a:pt x="2657304" y="624913"/>
                </a:cubicBezTo>
                <a:cubicBezTo>
                  <a:pt x="3564401" y="568191"/>
                  <a:pt x="4203594" y="276765"/>
                  <a:pt x="4235818" y="259339"/>
                </a:cubicBezTo>
                <a:cubicBezTo>
                  <a:pt x="4287616" y="231474"/>
                  <a:pt x="4460006" y="176429"/>
                  <a:pt x="4460331" y="176864"/>
                </a:cubicBezTo>
                <a:cubicBezTo>
                  <a:pt x="4464175" y="181144"/>
                  <a:pt x="4483735" y="184529"/>
                  <a:pt x="4499578" y="186791"/>
                </a:cubicBezTo>
                <a:lnTo>
                  <a:pt x="4514640" y="188841"/>
                </a:lnTo>
                <a:lnTo>
                  <a:pt x="4516523" y="189988"/>
                </a:lnTo>
                <a:cubicBezTo>
                  <a:pt x="4522035" y="190091"/>
                  <a:pt x="4521760" y="189857"/>
                  <a:pt x="4518126" y="189316"/>
                </a:cubicBezTo>
                <a:lnTo>
                  <a:pt x="4514640" y="188841"/>
                </a:lnTo>
                <a:lnTo>
                  <a:pt x="4511569" y="186970"/>
                </a:lnTo>
                <a:cubicBezTo>
                  <a:pt x="4510788" y="185226"/>
                  <a:pt x="4510719" y="182981"/>
                  <a:pt x="4510888" y="180943"/>
                </a:cubicBezTo>
                <a:cubicBezTo>
                  <a:pt x="4511690" y="170169"/>
                  <a:pt x="4517648" y="160906"/>
                  <a:pt x="4531865" y="155151"/>
                </a:cubicBezTo>
                <a:cubicBezTo>
                  <a:pt x="4545507" y="149703"/>
                  <a:pt x="4559473" y="144689"/>
                  <a:pt x="4573441" y="139676"/>
                </a:cubicBezTo>
                <a:cubicBezTo>
                  <a:pt x="4585075" y="135420"/>
                  <a:pt x="4593048" y="134454"/>
                  <a:pt x="4594964" y="145847"/>
                </a:cubicBezTo>
                <a:cubicBezTo>
                  <a:pt x="4596879" y="157242"/>
                  <a:pt x="4613452" y="160454"/>
                  <a:pt x="4623059" y="152410"/>
                </a:cubicBezTo>
                <a:cubicBezTo>
                  <a:pt x="4660632" y="120811"/>
                  <a:pt x="4705757" y="95654"/>
                  <a:pt x="4748356" y="68192"/>
                </a:cubicBezTo>
                <a:cubicBezTo>
                  <a:pt x="4778098" y="49168"/>
                  <a:pt x="4809406" y="31378"/>
                  <a:pt x="4833812" y="8017"/>
                </a:cubicBezTo>
                <a:cubicBezTo>
                  <a:pt x="4838299" y="3678"/>
                  <a:pt x="4842399" y="-2039"/>
                  <a:pt x="4850908" y="727"/>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Title 1" descr="Text: Getting the Word Out:&#10;&#10;Yes, We Can!">
            <a:extLst>
              <a:ext uri="{FF2B5EF4-FFF2-40B4-BE49-F238E27FC236}">
                <a16:creationId xmlns:a16="http://schemas.microsoft.com/office/drawing/2014/main" id="{BE2E6487-8C9C-3056-2F7B-43585960E397}"/>
              </a:ext>
            </a:extLst>
          </p:cNvPr>
          <p:cNvSpPr>
            <a:spLocks noGrp="1"/>
          </p:cNvSpPr>
          <p:nvPr>
            <p:ph type="title"/>
          </p:nvPr>
        </p:nvSpPr>
        <p:spPr>
          <a:xfrm>
            <a:off x="587141" y="685801"/>
            <a:ext cx="3908659" cy="5491162"/>
          </a:xfrm>
        </p:spPr>
        <p:txBody>
          <a:bodyPr>
            <a:normAutofit/>
          </a:bodyPr>
          <a:lstStyle/>
          <a:p>
            <a:pPr>
              <a:lnSpc>
                <a:spcPct val="100000"/>
              </a:lnSpc>
              <a:spcBef>
                <a:spcPts val="0"/>
              </a:spcBef>
            </a:pPr>
            <a:r>
              <a:rPr lang="en-US" dirty="0"/>
              <a:t>Getting the Word Out:</a:t>
            </a:r>
            <a:br>
              <a:rPr lang="en-US" dirty="0"/>
            </a:br>
            <a:br>
              <a:rPr lang="en-US" sz="800" dirty="0"/>
            </a:br>
            <a:r>
              <a:rPr lang="en-US" sz="4800" b="1" cap="all" dirty="0"/>
              <a:t>Yes</a:t>
            </a:r>
            <a:r>
              <a:rPr lang="en-US" sz="4800" b="1" i="1" cap="all" dirty="0"/>
              <a:t>, We Can!</a:t>
            </a:r>
          </a:p>
        </p:txBody>
      </p:sp>
      <p:graphicFrame>
        <p:nvGraphicFramePr>
          <p:cNvPr id="5" name="Content Placeholder 2">
            <a:extLst>
              <a:ext uri="{FF2B5EF4-FFF2-40B4-BE49-F238E27FC236}">
                <a16:creationId xmlns:a16="http://schemas.microsoft.com/office/drawing/2014/main" id="{0A5F801F-8BE4-69F0-CBA1-57B642EA880C}"/>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851890985"/>
              </p:ext>
            </p:extLst>
          </p:nvPr>
        </p:nvGraphicFramePr>
        <p:xfrm>
          <a:off x="5108535" y="579913"/>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8823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98DED6BC-9A3E-48D4-AD7C-A56D63F54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6B6E033A-DB2E-49B8-B600-B38E0C280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235" y="1371600"/>
            <a:ext cx="4529312" cy="3589977"/>
          </a:xfrm>
          <a:custGeom>
            <a:avLst/>
            <a:gdLst>
              <a:gd name="connsiteX0" fmla="*/ 5462602 w 5470628"/>
              <a:gd name="connsiteY0" fmla="*/ 1413608 h 3193741"/>
              <a:gd name="connsiteX1" fmla="*/ 5465724 w 5470628"/>
              <a:gd name="connsiteY1" fmla="*/ 1421881 h 3193741"/>
              <a:gd name="connsiteX2" fmla="*/ 5465025 w 5470628"/>
              <a:gd name="connsiteY2" fmla="*/ 1466556 h 3193741"/>
              <a:gd name="connsiteX3" fmla="*/ 5463208 w 5470628"/>
              <a:gd name="connsiteY3" fmla="*/ 1466226 h 3193741"/>
              <a:gd name="connsiteX4" fmla="*/ 5463242 w 5470628"/>
              <a:gd name="connsiteY4" fmla="*/ 1451866 h 3193741"/>
              <a:gd name="connsiteX5" fmla="*/ 5462894 w 5470628"/>
              <a:gd name="connsiteY5" fmla="*/ 1423194 h 3193741"/>
              <a:gd name="connsiteX6" fmla="*/ 5461417 w 5470628"/>
              <a:gd name="connsiteY6" fmla="*/ 1391849 h 3193741"/>
              <a:gd name="connsiteX7" fmla="*/ 5462246 w 5470628"/>
              <a:gd name="connsiteY7" fmla="*/ 1401944 h 3193741"/>
              <a:gd name="connsiteX8" fmla="*/ 5462602 w 5470628"/>
              <a:gd name="connsiteY8" fmla="*/ 1413608 h 3193741"/>
              <a:gd name="connsiteX9" fmla="*/ 5459078 w 5470628"/>
              <a:gd name="connsiteY9" fmla="*/ 1404268 h 3193741"/>
              <a:gd name="connsiteX10" fmla="*/ 5460137 w 5470628"/>
              <a:gd name="connsiteY10" fmla="*/ 1393780 h 3193741"/>
              <a:gd name="connsiteX11" fmla="*/ 5461417 w 5470628"/>
              <a:gd name="connsiteY11" fmla="*/ 1391849 h 3193741"/>
              <a:gd name="connsiteX12" fmla="*/ 614271 w 5470628"/>
              <a:gd name="connsiteY12" fmla="*/ 1052206 h 3193741"/>
              <a:gd name="connsiteX13" fmla="*/ 611497 w 5470628"/>
              <a:gd name="connsiteY13" fmla="*/ 1055389 h 3193741"/>
              <a:gd name="connsiteX14" fmla="*/ 630277 w 5470628"/>
              <a:gd name="connsiteY14" fmla="*/ 1065215 h 3193741"/>
              <a:gd name="connsiteX15" fmla="*/ 651856 w 5470628"/>
              <a:gd name="connsiteY15" fmla="*/ 1067584 h 3193741"/>
              <a:gd name="connsiteX16" fmla="*/ 614271 w 5470628"/>
              <a:gd name="connsiteY16" fmla="*/ 1052206 h 3193741"/>
              <a:gd name="connsiteX17" fmla="*/ 810628 w 5470628"/>
              <a:gd name="connsiteY17" fmla="*/ 695550 h 3193741"/>
              <a:gd name="connsiteX18" fmla="*/ 1033084 w 5470628"/>
              <a:gd name="connsiteY18" fmla="*/ 791270 h 3193741"/>
              <a:gd name="connsiteX19" fmla="*/ 1036153 w 5470628"/>
              <a:gd name="connsiteY19" fmla="*/ 788050 h 3193741"/>
              <a:gd name="connsiteX20" fmla="*/ 810628 w 5470628"/>
              <a:gd name="connsiteY20" fmla="*/ 695550 h 3193741"/>
              <a:gd name="connsiteX21" fmla="*/ 4850908 w 5470628"/>
              <a:gd name="connsiteY21" fmla="*/ 727 h 3193741"/>
              <a:gd name="connsiteX22" fmla="*/ 4858584 w 5470628"/>
              <a:gd name="connsiteY22" fmla="*/ 13795 h 3193741"/>
              <a:gd name="connsiteX23" fmla="*/ 4843408 w 5470628"/>
              <a:gd name="connsiteY23" fmla="*/ 37224 h 3193741"/>
              <a:gd name="connsiteX24" fmla="*/ 4871062 w 5470628"/>
              <a:gd name="connsiteY24" fmla="*/ 78954 h 3193741"/>
              <a:gd name="connsiteX25" fmla="*/ 4989038 w 5470628"/>
              <a:gd name="connsiteY25" fmla="*/ 66799 h 3193741"/>
              <a:gd name="connsiteX26" fmla="*/ 5002636 w 5470628"/>
              <a:gd name="connsiteY26" fmla="*/ 79388 h 3193741"/>
              <a:gd name="connsiteX27" fmla="*/ 5008332 w 5470628"/>
              <a:gd name="connsiteY27" fmla="*/ 140859 h 3193741"/>
              <a:gd name="connsiteX28" fmla="*/ 5014326 w 5470628"/>
              <a:gd name="connsiteY28" fmla="*/ 155555 h 3193741"/>
              <a:gd name="connsiteX29" fmla="*/ 5030704 w 5470628"/>
              <a:gd name="connsiteY29" fmla="*/ 221190 h 3193741"/>
              <a:gd name="connsiteX30" fmla="*/ 5097262 w 5470628"/>
              <a:gd name="connsiteY30" fmla="*/ 317759 h 3193741"/>
              <a:gd name="connsiteX31" fmla="*/ 5165084 w 5470628"/>
              <a:gd name="connsiteY31" fmla="*/ 373367 h 3193741"/>
              <a:gd name="connsiteX32" fmla="*/ 5174137 w 5470628"/>
              <a:gd name="connsiteY32" fmla="*/ 389353 h 3193741"/>
              <a:gd name="connsiteX33" fmla="*/ 5192507 w 5470628"/>
              <a:gd name="connsiteY33" fmla="*/ 453561 h 3193741"/>
              <a:gd name="connsiteX34" fmla="*/ 5187160 w 5470628"/>
              <a:gd name="connsiteY34" fmla="*/ 467732 h 3193741"/>
              <a:gd name="connsiteX35" fmla="*/ 5160106 w 5470628"/>
              <a:gd name="connsiteY35" fmla="*/ 486904 h 3193741"/>
              <a:gd name="connsiteX36" fmla="*/ 5138948 w 5470628"/>
              <a:gd name="connsiteY36" fmla="*/ 528614 h 3193741"/>
              <a:gd name="connsiteX37" fmla="*/ 5097016 w 5470628"/>
              <a:gd name="connsiteY37" fmla="*/ 589923 h 3193741"/>
              <a:gd name="connsiteX38" fmla="*/ 5075869 w 5470628"/>
              <a:gd name="connsiteY38" fmla="*/ 608381 h 3193741"/>
              <a:gd name="connsiteX39" fmla="*/ 5093172 w 5470628"/>
              <a:gd name="connsiteY39" fmla="*/ 618385 h 3193741"/>
              <a:gd name="connsiteX40" fmla="*/ 5153518 w 5470628"/>
              <a:gd name="connsiteY40" fmla="*/ 687474 h 3193741"/>
              <a:gd name="connsiteX41" fmla="*/ 5074984 w 5470628"/>
              <a:gd name="connsiteY41" fmla="*/ 776941 h 3193741"/>
              <a:gd name="connsiteX42" fmla="*/ 5033348 w 5470628"/>
              <a:gd name="connsiteY42" fmla="*/ 805473 h 3193741"/>
              <a:gd name="connsiteX43" fmla="*/ 5116847 w 5470628"/>
              <a:gd name="connsiteY43" fmla="*/ 803426 h 3193741"/>
              <a:gd name="connsiteX44" fmla="*/ 5147902 w 5470628"/>
              <a:gd name="connsiteY44" fmla="*/ 833118 h 3193741"/>
              <a:gd name="connsiteX45" fmla="*/ 5161665 w 5470628"/>
              <a:gd name="connsiteY45" fmla="*/ 848297 h 3193741"/>
              <a:gd name="connsiteX46" fmla="*/ 5246520 w 5470628"/>
              <a:gd name="connsiteY46" fmla="*/ 942412 h 3193741"/>
              <a:gd name="connsiteX47" fmla="*/ 5235368 w 5470628"/>
              <a:gd name="connsiteY47" fmla="*/ 972946 h 3193741"/>
              <a:gd name="connsiteX48" fmla="*/ 5113739 w 5470628"/>
              <a:gd name="connsiteY48" fmla="*/ 1128845 h 3193741"/>
              <a:gd name="connsiteX49" fmla="*/ 5255034 w 5470628"/>
              <a:gd name="connsiteY49" fmla="*/ 1151117 h 3193741"/>
              <a:gd name="connsiteX50" fmla="*/ 5267513 w 5470628"/>
              <a:gd name="connsiteY50" fmla="*/ 1216275 h 3193741"/>
              <a:gd name="connsiteX51" fmla="*/ 5343113 w 5470628"/>
              <a:gd name="connsiteY51" fmla="*/ 1281854 h 3193741"/>
              <a:gd name="connsiteX52" fmla="*/ 5452014 w 5470628"/>
              <a:gd name="connsiteY52" fmla="*/ 1385543 h 3193741"/>
              <a:gd name="connsiteX53" fmla="*/ 5459078 w 5470628"/>
              <a:gd name="connsiteY53" fmla="*/ 1404268 h 3193741"/>
              <a:gd name="connsiteX54" fmla="*/ 5458838 w 5470628"/>
              <a:gd name="connsiteY54" fmla="*/ 1406644 h 3193741"/>
              <a:gd name="connsiteX55" fmla="*/ 5455752 w 5470628"/>
              <a:gd name="connsiteY55" fmla="*/ 1450751 h 3193741"/>
              <a:gd name="connsiteX56" fmla="*/ 5454594 w 5470628"/>
              <a:gd name="connsiteY56" fmla="*/ 1464662 h 3193741"/>
              <a:gd name="connsiteX57" fmla="*/ 5447215 w 5470628"/>
              <a:gd name="connsiteY57" fmla="*/ 1463321 h 3193741"/>
              <a:gd name="connsiteX58" fmla="*/ 5433934 w 5470628"/>
              <a:gd name="connsiteY58" fmla="*/ 1458428 h 3193741"/>
              <a:gd name="connsiteX59" fmla="*/ 5424276 w 5470628"/>
              <a:gd name="connsiteY59" fmla="*/ 1477014 h 3193741"/>
              <a:gd name="connsiteX60" fmla="*/ 5444628 w 5470628"/>
              <a:gd name="connsiteY60" fmla="*/ 1511562 h 3193741"/>
              <a:gd name="connsiteX61" fmla="*/ 5453752 w 5470628"/>
              <a:gd name="connsiteY61" fmla="*/ 1474786 h 3193741"/>
              <a:gd name="connsiteX62" fmla="*/ 5454594 w 5470628"/>
              <a:gd name="connsiteY62" fmla="*/ 1464662 h 3193741"/>
              <a:gd name="connsiteX63" fmla="*/ 5463208 w 5470628"/>
              <a:gd name="connsiteY63" fmla="*/ 1466226 h 3193741"/>
              <a:gd name="connsiteX64" fmla="*/ 5463164 w 5470628"/>
              <a:gd name="connsiteY64" fmla="*/ 1484226 h 3193741"/>
              <a:gd name="connsiteX65" fmla="*/ 5456160 w 5470628"/>
              <a:gd name="connsiteY65" fmla="*/ 1575885 h 3193741"/>
              <a:gd name="connsiteX66" fmla="*/ 5345636 w 5470628"/>
              <a:gd name="connsiteY66" fmla="*/ 1714543 h 3193741"/>
              <a:gd name="connsiteX67" fmla="*/ 5251319 w 5470628"/>
              <a:gd name="connsiteY67" fmla="*/ 1775792 h 3193741"/>
              <a:gd name="connsiteX68" fmla="*/ 5043512 w 5470628"/>
              <a:gd name="connsiteY68" fmla="*/ 2027305 h 3193741"/>
              <a:gd name="connsiteX69" fmla="*/ 4978144 w 5470628"/>
              <a:gd name="connsiteY69" fmla="*/ 2108535 h 3193741"/>
              <a:gd name="connsiteX70" fmla="*/ 5031476 w 5470628"/>
              <a:gd name="connsiteY70" fmla="*/ 2128173 h 3193741"/>
              <a:gd name="connsiteX71" fmla="*/ 4937389 w 5470628"/>
              <a:gd name="connsiteY71" fmla="*/ 2216441 h 3193741"/>
              <a:gd name="connsiteX72" fmla="*/ 4826122 w 5470628"/>
              <a:gd name="connsiteY72" fmla="*/ 2315331 h 3193741"/>
              <a:gd name="connsiteX73" fmla="*/ 2544647 w 5470628"/>
              <a:gd name="connsiteY73" fmla="*/ 3190975 h 3193741"/>
              <a:gd name="connsiteX74" fmla="*/ 1328257 w 5470628"/>
              <a:gd name="connsiteY74" fmla="*/ 3153006 h 3193741"/>
              <a:gd name="connsiteX75" fmla="*/ 977943 w 5470628"/>
              <a:gd name="connsiteY75" fmla="*/ 3082502 h 3193741"/>
              <a:gd name="connsiteX76" fmla="*/ 854473 w 5470628"/>
              <a:gd name="connsiteY76" fmla="*/ 2994250 h 3193741"/>
              <a:gd name="connsiteX77" fmla="*/ 811593 w 5470628"/>
              <a:gd name="connsiteY77" fmla="*/ 2970498 h 3193741"/>
              <a:gd name="connsiteX78" fmla="*/ 707024 w 5470628"/>
              <a:gd name="connsiteY78" fmla="*/ 2945439 h 3193741"/>
              <a:gd name="connsiteX79" fmla="*/ 523487 w 5470628"/>
              <a:gd name="connsiteY79" fmla="*/ 2886053 h 3193741"/>
              <a:gd name="connsiteX80" fmla="*/ 587884 w 5470628"/>
              <a:gd name="connsiteY80" fmla="*/ 2859746 h 3193741"/>
              <a:gd name="connsiteX81" fmla="*/ 779426 w 5470628"/>
              <a:gd name="connsiteY81" fmla="*/ 2885897 h 3193741"/>
              <a:gd name="connsiteX82" fmla="*/ 917288 w 5470628"/>
              <a:gd name="connsiteY82" fmla="*/ 2882248 h 3193741"/>
              <a:gd name="connsiteX83" fmla="*/ 718684 w 5470628"/>
              <a:gd name="connsiteY83" fmla="*/ 2819941 h 3193741"/>
              <a:gd name="connsiteX84" fmla="*/ 524650 w 5470628"/>
              <a:gd name="connsiteY84" fmla="*/ 2731220 h 3193741"/>
              <a:gd name="connsiteX85" fmla="*/ 670138 w 5470628"/>
              <a:gd name="connsiteY85" fmla="*/ 2735189 h 3193741"/>
              <a:gd name="connsiteX86" fmla="*/ 675382 w 5470628"/>
              <a:gd name="connsiteY86" fmla="*/ 2719369 h 3193741"/>
              <a:gd name="connsiteX87" fmla="*/ 542021 w 5470628"/>
              <a:gd name="connsiteY87" fmla="*/ 2601946 h 3193741"/>
              <a:gd name="connsiteX88" fmla="*/ 476895 w 5470628"/>
              <a:gd name="connsiteY88" fmla="*/ 2555976 h 3193741"/>
              <a:gd name="connsiteX89" fmla="*/ 188751 w 5470628"/>
              <a:gd name="connsiteY89" fmla="*/ 2428830 h 3193741"/>
              <a:gd name="connsiteX90" fmla="*/ 456762 w 5470628"/>
              <a:gd name="connsiteY90" fmla="*/ 2468731 h 3193741"/>
              <a:gd name="connsiteX91" fmla="*/ 174514 w 5470628"/>
              <a:gd name="connsiteY91" fmla="*/ 2345378 h 3193741"/>
              <a:gd name="connsiteX92" fmla="*/ 38827 w 5470628"/>
              <a:gd name="connsiteY92" fmla="*/ 2303685 h 3193741"/>
              <a:gd name="connsiteX93" fmla="*/ 3281 w 5470628"/>
              <a:gd name="connsiteY93" fmla="*/ 2273587 h 3193741"/>
              <a:gd name="connsiteX94" fmla="*/ 61590 w 5470628"/>
              <a:gd name="connsiteY94" fmla="*/ 2259170 h 3193741"/>
              <a:gd name="connsiteX95" fmla="*/ 242291 w 5470628"/>
              <a:gd name="connsiteY95" fmla="*/ 2250569 h 3193741"/>
              <a:gd name="connsiteX96" fmla="*/ 13205 w 5470628"/>
              <a:gd name="connsiteY96" fmla="*/ 2172263 h 3193741"/>
              <a:gd name="connsiteX97" fmla="*/ 180810 w 5470628"/>
              <a:gd name="connsiteY97" fmla="*/ 2168333 h 3193741"/>
              <a:gd name="connsiteX98" fmla="*/ 226020 w 5470628"/>
              <a:gd name="connsiteY98" fmla="*/ 2121100 h 3193741"/>
              <a:gd name="connsiteX99" fmla="*/ 299145 w 5470628"/>
              <a:gd name="connsiteY99" fmla="*/ 2044862 h 3193741"/>
              <a:gd name="connsiteX100" fmla="*/ 350236 w 5470628"/>
              <a:gd name="connsiteY100" fmla="*/ 2001187 h 3193741"/>
              <a:gd name="connsiteX101" fmla="*/ 365223 w 5470628"/>
              <a:gd name="connsiteY101" fmla="*/ 1881218 h 3193741"/>
              <a:gd name="connsiteX102" fmla="*/ 310707 w 5470628"/>
              <a:gd name="connsiteY102" fmla="*/ 1758752 h 3193741"/>
              <a:gd name="connsiteX103" fmla="*/ 181659 w 5470628"/>
              <a:gd name="connsiteY103" fmla="*/ 1709137 h 3193741"/>
              <a:gd name="connsiteX104" fmla="*/ 213063 w 5470628"/>
              <a:gd name="connsiteY104" fmla="*/ 1632021 h 3193741"/>
              <a:gd name="connsiteX105" fmla="*/ 481390 w 5470628"/>
              <a:gd name="connsiteY105" fmla="*/ 1644125 h 3193741"/>
              <a:gd name="connsiteX106" fmla="*/ 68930 w 5470628"/>
              <a:gd name="connsiteY106" fmla="*/ 1457537 h 3193741"/>
              <a:gd name="connsiteX107" fmla="*/ 135138 w 5470628"/>
              <a:gd name="connsiteY107" fmla="*/ 1440976 h 3193741"/>
              <a:gd name="connsiteX108" fmla="*/ 131611 w 5470628"/>
              <a:gd name="connsiteY108" fmla="*/ 1427642 h 3193741"/>
              <a:gd name="connsiteX109" fmla="*/ 130443 w 5470628"/>
              <a:gd name="connsiteY109" fmla="*/ 1343795 h 3193741"/>
              <a:gd name="connsiteX110" fmla="*/ 138930 w 5470628"/>
              <a:gd name="connsiteY110" fmla="*/ 1304094 h 3193741"/>
              <a:gd name="connsiteX111" fmla="*/ 118409 w 5470628"/>
              <a:gd name="connsiteY111" fmla="*/ 1262212 h 3193741"/>
              <a:gd name="connsiteX112" fmla="*/ 421410 w 5470628"/>
              <a:gd name="connsiteY112" fmla="*/ 1304757 h 3193741"/>
              <a:gd name="connsiteX113" fmla="*/ 655702 w 5470628"/>
              <a:gd name="connsiteY113" fmla="*/ 1291801 h 3193741"/>
              <a:gd name="connsiteX114" fmla="*/ 648299 w 5470628"/>
              <a:gd name="connsiteY114" fmla="*/ 1287715 h 3193741"/>
              <a:gd name="connsiteX115" fmla="*/ 531027 w 5470628"/>
              <a:gd name="connsiteY115" fmla="*/ 1193967 h 3193741"/>
              <a:gd name="connsiteX116" fmla="*/ 526433 w 5470628"/>
              <a:gd name="connsiteY116" fmla="*/ 1191913 h 3193741"/>
              <a:gd name="connsiteX117" fmla="*/ 504666 w 5470628"/>
              <a:gd name="connsiteY117" fmla="*/ 1177230 h 3193741"/>
              <a:gd name="connsiteX118" fmla="*/ 482307 w 5470628"/>
              <a:gd name="connsiteY118" fmla="*/ 1162618 h 3193741"/>
              <a:gd name="connsiteX119" fmla="*/ 479029 w 5470628"/>
              <a:gd name="connsiteY119" fmla="*/ 1162540 h 3193741"/>
              <a:gd name="connsiteX120" fmla="*/ 447663 w 5470628"/>
              <a:gd name="connsiteY120" fmla="*/ 1132649 h 3193741"/>
              <a:gd name="connsiteX121" fmla="*/ 438547 w 5470628"/>
              <a:gd name="connsiteY121" fmla="*/ 1110977 h 3193741"/>
              <a:gd name="connsiteX122" fmla="*/ 405343 w 5470628"/>
              <a:gd name="connsiteY122" fmla="*/ 1089612 h 3193741"/>
              <a:gd name="connsiteX123" fmla="*/ 371373 w 5470628"/>
              <a:gd name="connsiteY123" fmla="*/ 1070238 h 3193741"/>
              <a:gd name="connsiteX124" fmla="*/ 290358 w 5470628"/>
              <a:gd name="connsiteY124" fmla="*/ 1059884 h 3193741"/>
              <a:gd name="connsiteX125" fmla="*/ 235140 w 5470628"/>
              <a:gd name="connsiteY125" fmla="*/ 1029322 h 3193741"/>
              <a:gd name="connsiteX126" fmla="*/ 300494 w 5470628"/>
              <a:gd name="connsiteY126" fmla="*/ 1032083 h 3193741"/>
              <a:gd name="connsiteX127" fmla="*/ 239661 w 5470628"/>
              <a:gd name="connsiteY127" fmla="*/ 997457 h 3193741"/>
              <a:gd name="connsiteX128" fmla="*/ 204788 w 5470628"/>
              <a:gd name="connsiteY128" fmla="*/ 959211 h 3193741"/>
              <a:gd name="connsiteX129" fmla="*/ 207583 w 5470628"/>
              <a:gd name="connsiteY129" fmla="*/ 947009 h 3193741"/>
              <a:gd name="connsiteX130" fmla="*/ 223061 w 5470628"/>
              <a:gd name="connsiteY130" fmla="*/ 947033 h 3193741"/>
              <a:gd name="connsiteX131" fmla="*/ 280015 w 5470628"/>
              <a:gd name="connsiteY131" fmla="*/ 972164 h 3193741"/>
              <a:gd name="connsiteX132" fmla="*/ 353948 w 5470628"/>
              <a:gd name="connsiteY132" fmla="*/ 1006865 h 3193741"/>
              <a:gd name="connsiteX133" fmla="*/ 240466 w 5470628"/>
              <a:gd name="connsiteY133" fmla="*/ 939943 h 3193741"/>
              <a:gd name="connsiteX134" fmla="*/ 158812 w 5470628"/>
              <a:gd name="connsiteY134" fmla="*/ 891467 h 3193741"/>
              <a:gd name="connsiteX135" fmla="*/ 139551 w 5470628"/>
              <a:gd name="connsiteY135" fmla="*/ 855364 h 3193741"/>
              <a:gd name="connsiteX136" fmla="*/ 145731 w 5470628"/>
              <a:gd name="connsiteY136" fmla="*/ 844888 h 3193741"/>
              <a:gd name="connsiteX137" fmla="*/ 158154 w 5470628"/>
              <a:gd name="connsiteY137" fmla="*/ 848366 h 3193741"/>
              <a:gd name="connsiteX138" fmla="*/ 169370 w 5470628"/>
              <a:gd name="connsiteY138" fmla="*/ 856260 h 3193741"/>
              <a:gd name="connsiteX139" fmla="*/ 288295 w 5470628"/>
              <a:gd name="connsiteY139" fmla="*/ 915169 h 3193741"/>
              <a:gd name="connsiteX140" fmla="*/ 462694 w 5470628"/>
              <a:gd name="connsiteY140" fmla="*/ 994643 h 3193741"/>
              <a:gd name="connsiteX141" fmla="*/ 531910 w 5470628"/>
              <a:gd name="connsiteY141" fmla="*/ 1006664 h 3193741"/>
              <a:gd name="connsiteX142" fmla="*/ 333940 w 5470628"/>
              <a:gd name="connsiteY142" fmla="*/ 893507 h 3193741"/>
              <a:gd name="connsiteX143" fmla="*/ 181443 w 5470628"/>
              <a:gd name="connsiteY143" fmla="*/ 746608 h 3193741"/>
              <a:gd name="connsiteX144" fmla="*/ 162678 w 5470628"/>
              <a:gd name="connsiteY144" fmla="*/ 737018 h 3193741"/>
              <a:gd name="connsiteX145" fmla="*/ 156307 w 5470628"/>
              <a:gd name="connsiteY145" fmla="*/ 730435 h 3193741"/>
              <a:gd name="connsiteX146" fmla="*/ 117227 w 5470628"/>
              <a:gd name="connsiteY146" fmla="*/ 677515 h 3193741"/>
              <a:gd name="connsiteX147" fmla="*/ 113655 w 5470628"/>
              <a:gd name="connsiteY147" fmla="*/ 663474 h 3193741"/>
              <a:gd name="connsiteX148" fmla="*/ 115226 w 5470628"/>
              <a:gd name="connsiteY148" fmla="*/ 636712 h 3193741"/>
              <a:gd name="connsiteX149" fmla="*/ 105067 w 5470628"/>
              <a:gd name="connsiteY149" fmla="*/ 622046 h 3193741"/>
              <a:gd name="connsiteX150" fmla="*/ 104113 w 5470628"/>
              <a:gd name="connsiteY150" fmla="*/ 611722 h 3193741"/>
              <a:gd name="connsiteX151" fmla="*/ 118895 w 5470628"/>
              <a:gd name="connsiteY151" fmla="*/ 610169 h 3193741"/>
              <a:gd name="connsiteX152" fmla="*/ 163095 w 5470628"/>
              <a:gd name="connsiteY152" fmla="*/ 640642 h 3193741"/>
              <a:gd name="connsiteX153" fmla="*/ 185766 w 5470628"/>
              <a:gd name="connsiteY153" fmla="*/ 641454 h 3193741"/>
              <a:gd name="connsiteX154" fmla="*/ 212892 w 5470628"/>
              <a:gd name="connsiteY154" fmla="*/ 637457 h 3193741"/>
              <a:gd name="connsiteX155" fmla="*/ 223932 w 5470628"/>
              <a:gd name="connsiteY155" fmla="*/ 647271 h 3193741"/>
              <a:gd name="connsiteX156" fmla="*/ 287167 w 5470628"/>
              <a:gd name="connsiteY156" fmla="*/ 691571 h 3193741"/>
              <a:gd name="connsiteX157" fmla="*/ 330380 w 5470628"/>
              <a:gd name="connsiteY157" fmla="*/ 692506 h 3193741"/>
              <a:gd name="connsiteX158" fmla="*/ 296172 w 5470628"/>
              <a:gd name="connsiteY158" fmla="*/ 688108 h 3193741"/>
              <a:gd name="connsiteX159" fmla="*/ 286974 w 5470628"/>
              <a:gd name="connsiteY159" fmla="*/ 674512 h 3193741"/>
              <a:gd name="connsiteX160" fmla="*/ 286166 w 5470628"/>
              <a:gd name="connsiteY160" fmla="*/ 661798 h 3193741"/>
              <a:gd name="connsiteX161" fmla="*/ 236268 w 5470628"/>
              <a:gd name="connsiteY161" fmla="*/ 635338 h 3193741"/>
              <a:gd name="connsiteX162" fmla="*/ 231734 w 5470628"/>
              <a:gd name="connsiteY162" fmla="*/ 634225 h 3193741"/>
              <a:gd name="connsiteX163" fmla="*/ 221253 w 5470628"/>
              <a:gd name="connsiteY163" fmla="*/ 623870 h 3193741"/>
              <a:gd name="connsiteX164" fmla="*/ 237564 w 5470628"/>
              <a:gd name="connsiteY164" fmla="*/ 613590 h 3193741"/>
              <a:gd name="connsiteX165" fmla="*/ 282259 w 5470628"/>
              <a:gd name="connsiteY165" fmla="*/ 619091 h 3193741"/>
              <a:gd name="connsiteX166" fmla="*/ 370630 w 5470628"/>
              <a:gd name="connsiteY166" fmla="*/ 665566 h 3193741"/>
              <a:gd name="connsiteX167" fmla="*/ 498017 w 5470628"/>
              <a:gd name="connsiteY167" fmla="*/ 740532 h 3193741"/>
              <a:gd name="connsiteX168" fmla="*/ 918036 w 5470628"/>
              <a:gd name="connsiteY168" fmla="*/ 924307 h 3193741"/>
              <a:gd name="connsiteX169" fmla="*/ 1079304 w 5470628"/>
              <a:gd name="connsiteY169" fmla="*/ 984494 h 3193741"/>
              <a:gd name="connsiteX170" fmla="*/ 1079935 w 5470628"/>
              <a:gd name="connsiteY170" fmla="*/ 980383 h 3193741"/>
              <a:gd name="connsiteX171" fmla="*/ 1079695 w 5470628"/>
              <a:gd name="connsiteY171" fmla="*/ 976616 h 3193741"/>
              <a:gd name="connsiteX172" fmla="*/ 966178 w 5470628"/>
              <a:gd name="connsiteY172" fmla="*/ 937219 h 3193741"/>
              <a:gd name="connsiteX173" fmla="*/ 720106 w 5470628"/>
              <a:gd name="connsiteY173" fmla="*/ 807112 h 3193741"/>
              <a:gd name="connsiteX174" fmla="*/ 698823 w 5470628"/>
              <a:gd name="connsiteY174" fmla="*/ 804708 h 3193741"/>
              <a:gd name="connsiteX175" fmla="*/ 664513 w 5470628"/>
              <a:gd name="connsiteY175" fmla="*/ 784663 h 3193741"/>
              <a:gd name="connsiteX176" fmla="*/ 660380 w 5470628"/>
              <a:gd name="connsiteY176" fmla="*/ 771165 h 3193741"/>
              <a:gd name="connsiteX177" fmla="*/ 584959 w 5470628"/>
              <a:gd name="connsiteY177" fmla="*/ 722409 h 3193741"/>
              <a:gd name="connsiteX178" fmla="*/ 435649 w 5470628"/>
              <a:gd name="connsiteY178" fmla="*/ 639659 h 3193741"/>
              <a:gd name="connsiteX179" fmla="*/ 404944 w 5470628"/>
              <a:gd name="connsiteY179" fmla="*/ 606128 h 3193741"/>
              <a:gd name="connsiteX180" fmla="*/ 408476 w 5470628"/>
              <a:gd name="connsiteY180" fmla="*/ 591466 h 3193741"/>
              <a:gd name="connsiteX181" fmla="*/ 425225 w 5470628"/>
              <a:gd name="connsiteY181" fmla="*/ 592759 h 3193741"/>
              <a:gd name="connsiteX182" fmla="*/ 487115 w 5470628"/>
              <a:gd name="connsiteY182" fmla="*/ 620614 h 3193741"/>
              <a:gd name="connsiteX183" fmla="*/ 550277 w 5470628"/>
              <a:gd name="connsiteY183" fmla="*/ 649738 h 3193741"/>
              <a:gd name="connsiteX184" fmla="*/ 544421 w 5470628"/>
              <a:gd name="connsiteY184" fmla="*/ 641907 h 3193741"/>
              <a:gd name="connsiteX185" fmla="*/ 431905 w 5470628"/>
              <a:gd name="connsiteY185" fmla="*/ 580799 h 3193741"/>
              <a:gd name="connsiteX186" fmla="*/ 351177 w 5470628"/>
              <a:gd name="connsiteY186" fmla="*/ 528177 h 3193741"/>
              <a:gd name="connsiteX187" fmla="*/ 339749 w 5470628"/>
              <a:gd name="connsiteY187" fmla="*/ 498244 h 3193741"/>
              <a:gd name="connsiteX188" fmla="*/ 346313 w 5470628"/>
              <a:gd name="connsiteY188" fmla="*/ 489145 h 3193741"/>
              <a:gd name="connsiteX189" fmla="*/ 356579 w 5470628"/>
              <a:gd name="connsiteY189" fmla="*/ 491460 h 3193741"/>
              <a:gd name="connsiteX190" fmla="*/ 371505 w 5470628"/>
              <a:gd name="connsiteY190" fmla="*/ 501516 h 3193741"/>
              <a:gd name="connsiteX191" fmla="*/ 476275 w 5470628"/>
              <a:gd name="connsiteY191" fmla="*/ 553122 h 3193741"/>
              <a:gd name="connsiteX192" fmla="*/ 649952 w 5470628"/>
              <a:gd name="connsiteY192" fmla="*/ 635294 h 3193741"/>
              <a:gd name="connsiteX193" fmla="*/ 727161 w 5470628"/>
              <a:gd name="connsiteY193" fmla="*/ 651328 h 3193741"/>
              <a:gd name="connsiteX194" fmla="*/ 722417 w 5470628"/>
              <a:gd name="connsiteY194" fmla="*/ 646921 h 3193741"/>
              <a:gd name="connsiteX195" fmla="*/ 546079 w 5470628"/>
              <a:gd name="connsiteY195" fmla="*/ 546328 h 3193741"/>
              <a:gd name="connsiteX196" fmla="*/ 378182 w 5470628"/>
              <a:gd name="connsiteY196" fmla="*/ 386585 h 3193741"/>
              <a:gd name="connsiteX197" fmla="*/ 370158 w 5470628"/>
              <a:gd name="connsiteY197" fmla="*/ 382100 h 3193741"/>
              <a:gd name="connsiteX198" fmla="*/ 357861 w 5470628"/>
              <a:gd name="connsiteY198" fmla="*/ 371252 h 3193741"/>
              <a:gd name="connsiteX199" fmla="*/ 331313 w 5470628"/>
              <a:gd name="connsiteY199" fmla="*/ 328203 h 3193741"/>
              <a:gd name="connsiteX200" fmla="*/ 319354 w 5470628"/>
              <a:gd name="connsiteY200" fmla="*/ 299282 h 3193741"/>
              <a:gd name="connsiteX201" fmla="*/ 319682 w 5470628"/>
              <a:gd name="connsiteY201" fmla="*/ 285719 h 3193741"/>
              <a:gd name="connsiteX202" fmla="*/ 306391 w 5470628"/>
              <a:gd name="connsiteY202" fmla="*/ 268585 h 3193741"/>
              <a:gd name="connsiteX203" fmla="*/ 303294 w 5470628"/>
              <a:gd name="connsiteY203" fmla="*/ 257334 h 3193741"/>
              <a:gd name="connsiteX204" fmla="*/ 319242 w 5470628"/>
              <a:gd name="connsiteY204" fmla="*/ 255403 h 3193741"/>
              <a:gd name="connsiteX205" fmla="*/ 364093 w 5470628"/>
              <a:gd name="connsiteY205" fmla="*/ 286745 h 3193741"/>
              <a:gd name="connsiteX206" fmla="*/ 385301 w 5470628"/>
              <a:gd name="connsiteY206" fmla="*/ 287973 h 3193741"/>
              <a:gd name="connsiteX207" fmla="*/ 417598 w 5470628"/>
              <a:gd name="connsiteY207" fmla="*/ 285722 h 3193741"/>
              <a:gd name="connsiteX208" fmla="*/ 440155 w 5470628"/>
              <a:gd name="connsiteY208" fmla="*/ 308139 h 3193741"/>
              <a:gd name="connsiteX209" fmla="*/ 534406 w 5470628"/>
              <a:gd name="connsiteY209" fmla="*/ 339430 h 3193741"/>
              <a:gd name="connsiteX210" fmla="*/ 495633 w 5470628"/>
              <a:gd name="connsiteY210" fmla="*/ 333450 h 3193741"/>
              <a:gd name="connsiteX211" fmla="*/ 486289 w 5470628"/>
              <a:gd name="connsiteY211" fmla="*/ 322243 h 3193741"/>
              <a:gd name="connsiteX212" fmla="*/ 484000 w 5470628"/>
              <a:gd name="connsiteY212" fmla="*/ 304964 h 3193741"/>
              <a:gd name="connsiteX213" fmla="*/ 436911 w 5470628"/>
              <a:gd name="connsiteY213" fmla="*/ 280536 h 3193741"/>
              <a:gd name="connsiteX214" fmla="*/ 426865 w 5470628"/>
              <a:gd name="connsiteY214" fmla="*/ 277007 h 3193741"/>
              <a:gd name="connsiteX215" fmla="*/ 420654 w 5470628"/>
              <a:gd name="connsiteY215" fmla="*/ 268269 h 3193741"/>
              <a:gd name="connsiteX216" fmla="*/ 432329 w 5470628"/>
              <a:gd name="connsiteY216" fmla="*/ 259975 h 3193741"/>
              <a:gd name="connsiteX217" fmla="*/ 447672 w 5470628"/>
              <a:gd name="connsiteY217" fmla="*/ 257879 h 3193741"/>
              <a:gd name="connsiteX218" fmla="*/ 502242 w 5470628"/>
              <a:gd name="connsiteY218" fmla="*/ 273572 h 3193741"/>
              <a:gd name="connsiteX219" fmla="*/ 659874 w 5470628"/>
              <a:gd name="connsiteY219" fmla="*/ 365516 h 3193741"/>
              <a:gd name="connsiteX220" fmla="*/ 829177 w 5470628"/>
              <a:gd name="connsiteY220" fmla="*/ 444421 h 3193741"/>
              <a:gd name="connsiteX221" fmla="*/ 1231903 w 5470628"/>
              <a:gd name="connsiteY221" fmla="*/ 613682 h 3193741"/>
              <a:gd name="connsiteX222" fmla="*/ 1911736 w 5470628"/>
              <a:gd name="connsiteY222" fmla="*/ 685084 h 3193741"/>
              <a:gd name="connsiteX223" fmla="*/ 2564313 w 5470628"/>
              <a:gd name="connsiteY223" fmla="*/ 632143 h 3193741"/>
              <a:gd name="connsiteX224" fmla="*/ 2657304 w 5470628"/>
              <a:gd name="connsiteY224" fmla="*/ 624913 h 3193741"/>
              <a:gd name="connsiteX225" fmla="*/ 4235818 w 5470628"/>
              <a:gd name="connsiteY225" fmla="*/ 259339 h 3193741"/>
              <a:gd name="connsiteX226" fmla="*/ 4460331 w 5470628"/>
              <a:gd name="connsiteY226" fmla="*/ 176864 h 3193741"/>
              <a:gd name="connsiteX227" fmla="*/ 4499578 w 5470628"/>
              <a:gd name="connsiteY227" fmla="*/ 186791 h 3193741"/>
              <a:gd name="connsiteX228" fmla="*/ 4514640 w 5470628"/>
              <a:gd name="connsiteY228" fmla="*/ 188841 h 3193741"/>
              <a:gd name="connsiteX229" fmla="*/ 4516523 w 5470628"/>
              <a:gd name="connsiteY229" fmla="*/ 189988 h 3193741"/>
              <a:gd name="connsiteX230" fmla="*/ 4518126 w 5470628"/>
              <a:gd name="connsiteY230" fmla="*/ 189316 h 3193741"/>
              <a:gd name="connsiteX231" fmla="*/ 4514640 w 5470628"/>
              <a:gd name="connsiteY231" fmla="*/ 188841 h 3193741"/>
              <a:gd name="connsiteX232" fmla="*/ 4511569 w 5470628"/>
              <a:gd name="connsiteY232" fmla="*/ 186970 h 3193741"/>
              <a:gd name="connsiteX233" fmla="*/ 4510888 w 5470628"/>
              <a:gd name="connsiteY233" fmla="*/ 180943 h 3193741"/>
              <a:gd name="connsiteX234" fmla="*/ 4531865 w 5470628"/>
              <a:gd name="connsiteY234" fmla="*/ 155151 h 3193741"/>
              <a:gd name="connsiteX235" fmla="*/ 4573441 w 5470628"/>
              <a:gd name="connsiteY235" fmla="*/ 139676 h 3193741"/>
              <a:gd name="connsiteX236" fmla="*/ 4594964 w 5470628"/>
              <a:gd name="connsiteY236" fmla="*/ 145847 h 3193741"/>
              <a:gd name="connsiteX237" fmla="*/ 4623059 w 5470628"/>
              <a:gd name="connsiteY237" fmla="*/ 152410 h 3193741"/>
              <a:gd name="connsiteX238" fmla="*/ 4748356 w 5470628"/>
              <a:gd name="connsiteY238" fmla="*/ 68192 h 3193741"/>
              <a:gd name="connsiteX239" fmla="*/ 4833812 w 5470628"/>
              <a:gd name="connsiteY239" fmla="*/ 8017 h 3193741"/>
              <a:gd name="connsiteX240" fmla="*/ 4850908 w 5470628"/>
              <a:gd name="connsiteY240" fmla="*/ 727 h 319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470628" h="3193741">
                <a:moveTo>
                  <a:pt x="5462602" y="1413608"/>
                </a:moveTo>
                <a:lnTo>
                  <a:pt x="5465724" y="1421881"/>
                </a:lnTo>
                <a:cubicBezTo>
                  <a:pt x="5472118" y="1444281"/>
                  <a:pt x="5472640" y="1461744"/>
                  <a:pt x="5465025" y="1466556"/>
                </a:cubicBezTo>
                <a:lnTo>
                  <a:pt x="5463208" y="1466226"/>
                </a:lnTo>
                <a:lnTo>
                  <a:pt x="5463242" y="1451866"/>
                </a:lnTo>
                <a:cubicBezTo>
                  <a:pt x="5463190" y="1441487"/>
                  <a:pt x="5463068" y="1431722"/>
                  <a:pt x="5462894" y="1423194"/>
                </a:cubicBezTo>
                <a:close/>
                <a:moveTo>
                  <a:pt x="5461417" y="1391849"/>
                </a:moveTo>
                <a:cubicBezTo>
                  <a:pt x="5461710" y="1392940"/>
                  <a:pt x="5461992" y="1396513"/>
                  <a:pt x="5462246" y="1401944"/>
                </a:cubicBezTo>
                <a:lnTo>
                  <a:pt x="5462602" y="1413608"/>
                </a:lnTo>
                <a:lnTo>
                  <a:pt x="5459078" y="1404268"/>
                </a:lnTo>
                <a:lnTo>
                  <a:pt x="5460137" y="1393780"/>
                </a:lnTo>
                <a:cubicBezTo>
                  <a:pt x="5460561" y="1391114"/>
                  <a:pt x="5460982" y="1390270"/>
                  <a:pt x="5461417" y="1391849"/>
                </a:cubicBezTo>
                <a:close/>
                <a:moveTo>
                  <a:pt x="614271" y="1052206"/>
                </a:moveTo>
                <a:cubicBezTo>
                  <a:pt x="613444" y="1053256"/>
                  <a:pt x="612323" y="1054339"/>
                  <a:pt x="611497" y="1055389"/>
                </a:cubicBezTo>
                <a:cubicBezTo>
                  <a:pt x="617673" y="1058912"/>
                  <a:pt x="624115" y="1061928"/>
                  <a:pt x="630277" y="1065215"/>
                </a:cubicBezTo>
                <a:cubicBezTo>
                  <a:pt x="637469" y="1066004"/>
                  <a:pt x="644958" y="1066759"/>
                  <a:pt x="651856" y="1067584"/>
                </a:cubicBezTo>
                <a:cubicBezTo>
                  <a:pt x="639327" y="1062458"/>
                  <a:pt x="626799" y="1057332"/>
                  <a:pt x="614271" y="1052206"/>
                </a:cubicBezTo>
                <a:close/>
                <a:moveTo>
                  <a:pt x="810628" y="695550"/>
                </a:moveTo>
                <a:cubicBezTo>
                  <a:pt x="873537" y="739416"/>
                  <a:pt x="951215" y="767494"/>
                  <a:pt x="1033084" y="791270"/>
                </a:cubicBezTo>
                <a:cubicBezTo>
                  <a:pt x="1034205" y="790184"/>
                  <a:pt x="1035031" y="789136"/>
                  <a:pt x="1036153" y="788050"/>
                </a:cubicBezTo>
                <a:cubicBezTo>
                  <a:pt x="960983" y="757296"/>
                  <a:pt x="885798" y="726306"/>
                  <a:pt x="810628" y="695550"/>
                </a:cubicBezTo>
                <a:close/>
                <a:moveTo>
                  <a:pt x="4850908" y="727"/>
                </a:moveTo>
                <a:cubicBezTo>
                  <a:pt x="4858191" y="2929"/>
                  <a:pt x="4860543" y="7152"/>
                  <a:pt x="4858584" y="13795"/>
                </a:cubicBezTo>
                <a:cubicBezTo>
                  <a:pt x="4855845" y="22194"/>
                  <a:pt x="4850092" y="30008"/>
                  <a:pt x="4843408" y="37224"/>
                </a:cubicBezTo>
                <a:cubicBezTo>
                  <a:pt x="4812232" y="71132"/>
                  <a:pt x="4827067" y="79774"/>
                  <a:pt x="4871062" y="78954"/>
                </a:cubicBezTo>
                <a:cubicBezTo>
                  <a:pt x="4910302" y="78234"/>
                  <a:pt x="4949507" y="72299"/>
                  <a:pt x="4989038" y="66799"/>
                </a:cubicBezTo>
                <a:cubicBezTo>
                  <a:pt x="5008500" y="63967"/>
                  <a:pt x="5009491" y="65509"/>
                  <a:pt x="5002636" y="79388"/>
                </a:cubicBezTo>
                <a:cubicBezTo>
                  <a:pt x="4991594" y="102315"/>
                  <a:pt x="4990844" y="123285"/>
                  <a:pt x="5008332" y="140859"/>
                </a:cubicBezTo>
                <a:cubicBezTo>
                  <a:pt x="5012456" y="144868"/>
                  <a:pt x="5015428" y="149491"/>
                  <a:pt x="5014326" y="155555"/>
                </a:cubicBezTo>
                <a:cubicBezTo>
                  <a:pt x="5009356" y="180357"/>
                  <a:pt x="5019874" y="200674"/>
                  <a:pt x="5030704" y="221190"/>
                </a:cubicBezTo>
                <a:cubicBezTo>
                  <a:pt x="5048958" y="255517"/>
                  <a:pt x="5072099" y="287116"/>
                  <a:pt x="5097262" y="317759"/>
                </a:cubicBezTo>
                <a:cubicBezTo>
                  <a:pt x="5115004" y="339336"/>
                  <a:pt x="5126222" y="365974"/>
                  <a:pt x="5165084" y="373367"/>
                </a:cubicBezTo>
                <a:cubicBezTo>
                  <a:pt x="5174420" y="375083"/>
                  <a:pt x="5177498" y="381353"/>
                  <a:pt x="5174137" y="389353"/>
                </a:cubicBezTo>
                <a:cubicBezTo>
                  <a:pt x="5163026" y="415847"/>
                  <a:pt x="5172067" y="436343"/>
                  <a:pt x="5192507" y="453561"/>
                </a:cubicBezTo>
                <a:cubicBezTo>
                  <a:pt x="5199734" y="459565"/>
                  <a:pt x="5197020" y="463690"/>
                  <a:pt x="5187160" y="467732"/>
                </a:cubicBezTo>
                <a:cubicBezTo>
                  <a:pt x="5175836" y="472188"/>
                  <a:pt x="5167025" y="478711"/>
                  <a:pt x="5160106" y="486904"/>
                </a:cubicBezTo>
                <a:cubicBezTo>
                  <a:pt x="5148744" y="500143"/>
                  <a:pt x="5143396" y="514315"/>
                  <a:pt x="5138948" y="528614"/>
                </a:cubicBezTo>
                <a:cubicBezTo>
                  <a:pt x="5132042" y="551041"/>
                  <a:pt x="5123894" y="572670"/>
                  <a:pt x="5097016" y="589923"/>
                </a:cubicBezTo>
                <a:cubicBezTo>
                  <a:pt x="5089016" y="595163"/>
                  <a:pt x="5082598" y="601872"/>
                  <a:pt x="5075869" y="608381"/>
                </a:cubicBezTo>
                <a:cubicBezTo>
                  <a:pt x="5078016" y="614052"/>
                  <a:pt x="5083322" y="617918"/>
                  <a:pt x="5093172" y="618385"/>
                </a:cubicBezTo>
                <a:cubicBezTo>
                  <a:pt x="5155867" y="621469"/>
                  <a:pt x="5153088" y="652648"/>
                  <a:pt x="5153518" y="687474"/>
                </a:cubicBezTo>
                <a:cubicBezTo>
                  <a:pt x="5154177" y="730575"/>
                  <a:pt x="5118812" y="754787"/>
                  <a:pt x="5074984" y="776941"/>
                </a:cubicBezTo>
                <a:cubicBezTo>
                  <a:pt x="5059986" y="784451"/>
                  <a:pt x="5038116" y="786863"/>
                  <a:pt x="5033348" y="805473"/>
                </a:cubicBezTo>
                <a:cubicBezTo>
                  <a:pt x="5059529" y="819384"/>
                  <a:pt x="5089376" y="802009"/>
                  <a:pt x="5116847" y="803426"/>
                </a:cubicBezTo>
                <a:cubicBezTo>
                  <a:pt x="5139548" y="804709"/>
                  <a:pt x="5176330" y="798120"/>
                  <a:pt x="5147902" y="833118"/>
                </a:cubicBezTo>
                <a:cubicBezTo>
                  <a:pt x="5139626" y="843373"/>
                  <a:pt x="5150382" y="848714"/>
                  <a:pt x="5161665" y="848297"/>
                </a:cubicBezTo>
                <a:cubicBezTo>
                  <a:pt x="5253064" y="844106"/>
                  <a:pt x="5215170" y="912756"/>
                  <a:pt x="5246520" y="942412"/>
                </a:cubicBezTo>
                <a:cubicBezTo>
                  <a:pt x="5255359" y="950358"/>
                  <a:pt x="5247812" y="967405"/>
                  <a:pt x="5235368" y="972946"/>
                </a:cubicBezTo>
                <a:cubicBezTo>
                  <a:pt x="5156387" y="1008610"/>
                  <a:pt x="5149354" y="1071149"/>
                  <a:pt x="5113739" y="1128845"/>
                </a:cubicBezTo>
                <a:cubicBezTo>
                  <a:pt x="5157305" y="1144685"/>
                  <a:pt x="5208388" y="1143005"/>
                  <a:pt x="5255034" y="1151117"/>
                </a:cubicBezTo>
                <a:cubicBezTo>
                  <a:pt x="5303482" y="1159484"/>
                  <a:pt x="5304156" y="1170079"/>
                  <a:pt x="5267513" y="1216275"/>
                </a:cubicBezTo>
                <a:cubicBezTo>
                  <a:pt x="5370269" y="1212844"/>
                  <a:pt x="5370269" y="1212844"/>
                  <a:pt x="5343113" y="1281854"/>
                </a:cubicBezTo>
                <a:cubicBezTo>
                  <a:pt x="5386272" y="1279593"/>
                  <a:pt x="5428618" y="1334726"/>
                  <a:pt x="5452014" y="1385543"/>
                </a:cubicBezTo>
                <a:lnTo>
                  <a:pt x="5459078" y="1404268"/>
                </a:lnTo>
                <a:lnTo>
                  <a:pt x="5458838" y="1406644"/>
                </a:lnTo>
                <a:cubicBezTo>
                  <a:pt x="5457942" y="1418063"/>
                  <a:pt x="5456960" y="1434367"/>
                  <a:pt x="5455752" y="1450751"/>
                </a:cubicBezTo>
                <a:lnTo>
                  <a:pt x="5454594" y="1464662"/>
                </a:lnTo>
                <a:lnTo>
                  <a:pt x="5447215" y="1463321"/>
                </a:lnTo>
                <a:cubicBezTo>
                  <a:pt x="5441256" y="1459714"/>
                  <a:pt x="5437002" y="1458345"/>
                  <a:pt x="5433934" y="1458428"/>
                </a:cubicBezTo>
                <a:cubicBezTo>
                  <a:pt x="5424728" y="1458676"/>
                  <a:pt x="5426188" y="1471978"/>
                  <a:pt x="5424276" y="1477014"/>
                </a:cubicBezTo>
                <a:cubicBezTo>
                  <a:pt x="5417851" y="1492977"/>
                  <a:pt x="5433852" y="1501241"/>
                  <a:pt x="5444628" y="1511562"/>
                </a:cubicBezTo>
                <a:cubicBezTo>
                  <a:pt x="5448663" y="1515344"/>
                  <a:pt x="5451544" y="1497678"/>
                  <a:pt x="5453752" y="1474786"/>
                </a:cubicBezTo>
                <a:lnTo>
                  <a:pt x="5454594" y="1464662"/>
                </a:lnTo>
                <a:lnTo>
                  <a:pt x="5463208" y="1466226"/>
                </a:lnTo>
                <a:lnTo>
                  <a:pt x="5463164" y="1484226"/>
                </a:lnTo>
                <a:cubicBezTo>
                  <a:pt x="5462722" y="1528173"/>
                  <a:pt x="5460824" y="1571999"/>
                  <a:pt x="5456160" y="1575885"/>
                </a:cubicBezTo>
                <a:cubicBezTo>
                  <a:pt x="5406708" y="1617226"/>
                  <a:pt x="5442751" y="1692579"/>
                  <a:pt x="5345636" y="1714543"/>
                </a:cubicBezTo>
                <a:cubicBezTo>
                  <a:pt x="5301930" y="1724583"/>
                  <a:pt x="5282493" y="1755882"/>
                  <a:pt x="5251319" y="1775792"/>
                </a:cubicBezTo>
                <a:cubicBezTo>
                  <a:pt x="5142610" y="1844714"/>
                  <a:pt x="5072132" y="1925140"/>
                  <a:pt x="5043512" y="2027305"/>
                </a:cubicBezTo>
                <a:cubicBezTo>
                  <a:pt x="5035488" y="2055562"/>
                  <a:pt x="5000258" y="2081893"/>
                  <a:pt x="4978144" y="2108535"/>
                </a:cubicBezTo>
                <a:cubicBezTo>
                  <a:pt x="4990785" y="2124798"/>
                  <a:pt x="5050411" y="2079615"/>
                  <a:pt x="5031476" y="2128173"/>
                </a:cubicBezTo>
                <a:cubicBezTo>
                  <a:pt x="5017138" y="2164787"/>
                  <a:pt x="4975973" y="2191363"/>
                  <a:pt x="4937389" y="2216441"/>
                </a:cubicBezTo>
                <a:cubicBezTo>
                  <a:pt x="4893079" y="2245058"/>
                  <a:pt x="4843760" y="2269776"/>
                  <a:pt x="4826122" y="2315331"/>
                </a:cubicBezTo>
                <a:cubicBezTo>
                  <a:pt x="4822276" y="2325050"/>
                  <a:pt x="3896510" y="3112888"/>
                  <a:pt x="2544647" y="3190975"/>
                </a:cubicBezTo>
                <a:cubicBezTo>
                  <a:pt x="2323734" y="3203734"/>
                  <a:pt x="1445947" y="3169121"/>
                  <a:pt x="1328257" y="3153006"/>
                </a:cubicBezTo>
                <a:cubicBezTo>
                  <a:pt x="1207258" y="3136344"/>
                  <a:pt x="1101756" y="3091943"/>
                  <a:pt x="977943" y="3082502"/>
                </a:cubicBezTo>
                <a:cubicBezTo>
                  <a:pt x="912454" y="3077622"/>
                  <a:pt x="848655" y="3061861"/>
                  <a:pt x="854473" y="2994250"/>
                </a:cubicBezTo>
                <a:cubicBezTo>
                  <a:pt x="856228" y="2975057"/>
                  <a:pt x="838125" y="2961827"/>
                  <a:pt x="811593" y="2970498"/>
                </a:cubicBezTo>
                <a:cubicBezTo>
                  <a:pt x="761454" y="2987010"/>
                  <a:pt x="736680" y="2962489"/>
                  <a:pt x="707024" y="2945439"/>
                </a:cubicBezTo>
                <a:cubicBezTo>
                  <a:pt x="654509" y="2915262"/>
                  <a:pt x="603913" y="2882480"/>
                  <a:pt x="523487" y="2886053"/>
                </a:cubicBezTo>
                <a:cubicBezTo>
                  <a:pt x="537017" y="2855468"/>
                  <a:pt x="563587" y="2856758"/>
                  <a:pt x="587884" y="2859746"/>
                </a:cubicBezTo>
                <a:cubicBezTo>
                  <a:pt x="652090" y="2867866"/>
                  <a:pt x="715235" y="2878012"/>
                  <a:pt x="779426" y="2885897"/>
                </a:cubicBezTo>
                <a:cubicBezTo>
                  <a:pt x="821123" y="2891048"/>
                  <a:pt x="863074" y="2900202"/>
                  <a:pt x="917288" y="2882248"/>
                </a:cubicBezTo>
                <a:cubicBezTo>
                  <a:pt x="866364" y="2830288"/>
                  <a:pt x="785092" y="2829930"/>
                  <a:pt x="718684" y="2819941"/>
                </a:cubicBezTo>
                <a:cubicBezTo>
                  <a:pt x="635747" y="2807447"/>
                  <a:pt x="584925" y="2771133"/>
                  <a:pt x="524650" y="2731220"/>
                </a:cubicBezTo>
                <a:cubicBezTo>
                  <a:pt x="584180" y="2712621"/>
                  <a:pt x="623299" y="2742760"/>
                  <a:pt x="670138" y="2735189"/>
                </a:cubicBezTo>
                <a:cubicBezTo>
                  <a:pt x="672406" y="2728745"/>
                  <a:pt x="675988" y="2719532"/>
                  <a:pt x="675382" y="2719369"/>
                </a:cubicBezTo>
                <a:cubicBezTo>
                  <a:pt x="596666" y="2703042"/>
                  <a:pt x="557844" y="2658869"/>
                  <a:pt x="542021" y="2601946"/>
                </a:cubicBezTo>
                <a:cubicBezTo>
                  <a:pt x="533902" y="2572560"/>
                  <a:pt x="505246" y="2566541"/>
                  <a:pt x="476895" y="2555976"/>
                </a:cubicBezTo>
                <a:cubicBezTo>
                  <a:pt x="377189" y="2518466"/>
                  <a:pt x="272496" y="2486779"/>
                  <a:pt x="188751" y="2428830"/>
                </a:cubicBezTo>
                <a:cubicBezTo>
                  <a:pt x="280875" y="2426687"/>
                  <a:pt x="357216" y="2461808"/>
                  <a:pt x="456762" y="2468731"/>
                </a:cubicBezTo>
                <a:cubicBezTo>
                  <a:pt x="373794" y="2404281"/>
                  <a:pt x="269816" y="2379152"/>
                  <a:pt x="174514" y="2345378"/>
                </a:cubicBezTo>
                <a:cubicBezTo>
                  <a:pt x="130977" y="2330009"/>
                  <a:pt x="90329" y="2308598"/>
                  <a:pt x="38827" y="2303685"/>
                </a:cubicBezTo>
                <a:cubicBezTo>
                  <a:pt x="20556" y="2301864"/>
                  <a:pt x="-10092" y="2297272"/>
                  <a:pt x="3281" y="2273587"/>
                </a:cubicBezTo>
                <a:cubicBezTo>
                  <a:pt x="14533" y="2253956"/>
                  <a:pt x="39095" y="2256437"/>
                  <a:pt x="61590" y="2259170"/>
                </a:cubicBezTo>
                <a:cubicBezTo>
                  <a:pt x="115591" y="2265916"/>
                  <a:pt x="170539" y="2259497"/>
                  <a:pt x="242291" y="2250569"/>
                </a:cubicBezTo>
                <a:cubicBezTo>
                  <a:pt x="178223" y="2197829"/>
                  <a:pt x="68904" y="2229102"/>
                  <a:pt x="13205" y="2172263"/>
                </a:cubicBezTo>
                <a:cubicBezTo>
                  <a:pt x="77196" y="2153598"/>
                  <a:pt x="128251" y="2170191"/>
                  <a:pt x="180810" y="2168333"/>
                </a:cubicBezTo>
                <a:cubicBezTo>
                  <a:pt x="228319" y="2166612"/>
                  <a:pt x="239444" y="2154350"/>
                  <a:pt x="226020" y="2121100"/>
                </a:cubicBezTo>
                <a:cubicBezTo>
                  <a:pt x="205165" y="2069293"/>
                  <a:pt x="229388" y="2038364"/>
                  <a:pt x="299145" y="2044862"/>
                </a:cubicBezTo>
                <a:cubicBezTo>
                  <a:pt x="363822" y="2051027"/>
                  <a:pt x="369032" y="2029991"/>
                  <a:pt x="350236" y="2001187"/>
                </a:cubicBezTo>
                <a:cubicBezTo>
                  <a:pt x="322862" y="1959187"/>
                  <a:pt x="348423" y="1921214"/>
                  <a:pt x="365223" y="1881218"/>
                </a:cubicBezTo>
                <a:cubicBezTo>
                  <a:pt x="390527" y="1820499"/>
                  <a:pt x="376326" y="1793748"/>
                  <a:pt x="310707" y="1758752"/>
                </a:cubicBezTo>
                <a:cubicBezTo>
                  <a:pt x="273754" y="1739265"/>
                  <a:pt x="234367" y="1723631"/>
                  <a:pt x="181659" y="1709137"/>
                </a:cubicBezTo>
                <a:cubicBezTo>
                  <a:pt x="299387" y="1683727"/>
                  <a:pt x="172918" y="1660608"/>
                  <a:pt x="213063" y="1632021"/>
                </a:cubicBezTo>
                <a:cubicBezTo>
                  <a:pt x="296030" y="1612244"/>
                  <a:pt x="369047" y="1679323"/>
                  <a:pt x="481390" y="1644125"/>
                </a:cubicBezTo>
                <a:cubicBezTo>
                  <a:pt x="336659" y="1595935"/>
                  <a:pt x="176348" y="1532074"/>
                  <a:pt x="68930" y="1457537"/>
                </a:cubicBezTo>
                <a:cubicBezTo>
                  <a:pt x="91299" y="1434897"/>
                  <a:pt x="115799" y="1450436"/>
                  <a:pt x="135138" y="1440976"/>
                </a:cubicBezTo>
                <a:cubicBezTo>
                  <a:pt x="133952" y="1436374"/>
                  <a:pt x="135290" y="1429332"/>
                  <a:pt x="131611" y="1427642"/>
                </a:cubicBezTo>
                <a:cubicBezTo>
                  <a:pt x="52402" y="1389548"/>
                  <a:pt x="51441" y="1388478"/>
                  <a:pt x="130443" y="1343795"/>
                </a:cubicBezTo>
                <a:cubicBezTo>
                  <a:pt x="158017" y="1328118"/>
                  <a:pt x="154966" y="1317573"/>
                  <a:pt x="138930" y="1304094"/>
                </a:cubicBezTo>
                <a:cubicBezTo>
                  <a:pt x="127608" y="1294551"/>
                  <a:pt x="113720" y="1286742"/>
                  <a:pt x="118409" y="1262212"/>
                </a:cubicBezTo>
                <a:cubicBezTo>
                  <a:pt x="164937" y="1287183"/>
                  <a:pt x="383505" y="1312432"/>
                  <a:pt x="421410" y="1304757"/>
                </a:cubicBezTo>
                <a:cubicBezTo>
                  <a:pt x="464009" y="1296037"/>
                  <a:pt x="610877" y="1288926"/>
                  <a:pt x="655702" y="1291801"/>
                </a:cubicBezTo>
                <a:cubicBezTo>
                  <a:pt x="653235" y="1290438"/>
                  <a:pt x="650767" y="1289077"/>
                  <a:pt x="648299" y="1287715"/>
                </a:cubicBezTo>
                <a:cubicBezTo>
                  <a:pt x="603999" y="1260339"/>
                  <a:pt x="559107" y="1233035"/>
                  <a:pt x="531027" y="1193967"/>
                </a:cubicBezTo>
                <a:cubicBezTo>
                  <a:pt x="529741" y="1192462"/>
                  <a:pt x="529061" y="1191120"/>
                  <a:pt x="526433" y="1191913"/>
                </a:cubicBezTo>
                <a:cubicBezTo>
                  <a:pt x="503415" y="1199684"/>
                  <a:pt x="505590" y="1187083"/>
                  <a:pt x="504666" y="1177230"/>
                </a:cubicBezTo>
                <a:cubicBezTo>
                  <a:pt x="503726" y="1167141"/>
                  <a:pt x="499378" y="1159602"/>
                  <a:pt x="482307" y="1162618"/>
                </a:cubicBezTo>
                <a:cubicBezTo>
                  <a:pt x="481421" y="1162726"/>
                  <a:pt x="480226" y="1162633"/>
                  <a:pt x="479029" y="1162540"/>
                </a:cubicBezTo>
                <a:cubicBezTo>
                  <a:pt x="470949" y="1161859"/>
                  <a:pt x="444139" y="1138059"/>
                  <a:pt x="447663" y="1132649"/>
                </a:cubicBezTo>
                <a:cubicBezTo>
                  <a:pt x="455539" y="1120781"/>
                  <a:pt x="446335" y="1116439"/>
                  <a:pt x="438547" y="1110977"/>
                </a:cubicBezTo>
                <a:cubicBezTo>
                  <a:pt x="427656" y="1103517"/>
                  <a:pt x="416795" y="1096529"/>
                  <a:pt x="405343" y="1089612"/>
                </a:cubicBezTo>
                <a:cubicBezTo>
                  <a:pt x="394202" y="1082895"/>
                  <a:pt x="382794" y="1076684"/>
                  <a:pt x="371373" y="1070238"/>
                </a:cubicBezTo>
                <a:cubicBezTo>
                  <a:pt x="344889" y="1065616"/>
                  <a:pt x="318169" y="1061972"/>
                  <a:pt x="290358" y="1059884"/>
                </a:cubicBezTo>
                <a:cubicBezTo>
                  <a:pt x="269709" y="1058114"/>
                  <a:pt x="246624" y="1055453"/>
                  <a:pt x="235140" y="1029322"/>
                </a:cubicBezTo>
                <a:cubicBezTo>
                  <a:pt x="256895" y="1029771"/>
                  <a:pt x="278695" y="1030927"/>
                  <a:pt x="300494" y="1032083"/>
                </a:cubicBezTo>
                <a:cubicBezTo>
                  <a:pt x="279542" y="1020860"/>
                  <a:pt x="259181" y="1009565"/>
                  <a:pt x="239661" y="997457"/>
                </a:cubicBezTo>
                <a:cubicBezTo>
                  <a:pt x="223540" y="987309"/>
                  <a:pt x="210281" y="975391"/>
                  <a:pt x="204788" y="959211"/>
                </a:cubicBezTo>
                <a:cubicBezTo>
                  <a:pt x="203337" y="955117"/>
                  <a:pt x="202166" y="950750"/>
                  <a:pt x="207583" y="947009"/>
                </a:cubicBezTo>
                <a:cubicBezTo>
                  <a:pt x="213561" y="942727"/>
                  <a:pt x="218466" y="944980"/>
                  <a:pt x="223061" y="947033"/>
                </a:cubicBezTo>
                <a:cubicBezTo>
                  <a:pt x="242046" y="955410"/>
                  <a:pt x="261311" y="963516"/>
                  <a:pt x="280015" y="972164"/>
                </a:cubicBezTo>
                <a:cubicBezTo>
                  <a:pt x="304852" y="983629"/>
                  <a:pt x="329408" y="995365"/>
                  <a:pt x="353948" y="1006865"/>
                </a:cubicBezTo>
                <a:cubicBezTo>
                  <a:pt x="319294" y="981405"/>
                  <a:pt x="281290" y="959435"/>
                  <a:pt x="240466" y="939943"/>
                </a:cubicBezTo>
                <a:cubicBezTo>
                  <a:pt x="210990" y="925718"/>
                  <a:pt x="181514" y="911494"/>
                  <a:pt x="158812" y="891467"/>
                </a:cubicBezTo>
                <a:cubicBezTo>
                  <a:pt x="147166" y="881489"/>
                  <a:pt x="141336" y="869384"/>
                  <a:pt x="139551" y="855364"/>
                </a:cubicBezTo>
                <a:cubicBezTo>
                  <a:pt x="139312" y="851597"/>
                  <a:pt x="139634" y="847287"/>
                  <a:pt x="145731" y="844888"/>
                </a:cubicBezTo>
                <a:cubicBezTo>
                  <a:pt x="151843" y="842724"/>
                  <a:pt x="155581" y="845356"/>
                  <a:pt x="158154" y="848366"/>
                </a:cubicBezTo>
                <a:cubicBezTo>
                  <a:pt x="161052" y="851811"/>
                  <a:pt x="164496" y="854479"/>
                  <a:pt x="169370" y="856260"/>
                </a:cubicBezTo>
                <a:cubicBezTo>
                  <a:pt x="212096" y="872913"/>
                  <a:pt x="249775" y="894448"/>
                  <a:pt x="288295" y="915169"/>
                </a:cubicBezTo>
                <a:cubicBezTo>
                  <a:pt x="343452" y="944788"/>
                  <a:pt x="397769" y="975222"/>
                  <a:pt x="462694" y="994643"/>
                </a:cubicBezTo>
                <a:cubicBezTo>
                  <a:pt x="487260" y="1001870"/>
                  <a:pt x="512622" y="1007575"/>
                  <a:pt x="531910" y="1006664"/>
                </a:cubicBezTo>
                <a:cubicBezTo>
                  <a:pt x="460990" y="972547"/>
                  <a:pt x="394087" y="936046"/>
                  <a:pt x="333940" y="893507"/>
                </a:cubicBezTo>
                <a:cubicBezTo>
                  <a:pt x="273173" y="850568"/>
                  <a:pt x="219876" y="803403"/>
                  <a:pt x="181443" y="746608"/>
                </a:cubicBezTo>
                <a:cubicBezTo>
                  <a:pt x="177494" y="740681"/>
                  <a:pt x="175038" y="734810"/>
                  <a:pt x="162678" y="737018"/>
                </a:cubicBezTo>
                <a:cubicBezTo>
                  <a:pt x="157082" y="737933"/>
                  <a:pt x="155070" y="734381"/>
                  <a:pt x="156307" y="730435"/>
                </a:cubicBezTo>
                <a:cubicBezTo>
                  <a:pt x="164051" y="702450"/>
                  <a:pt x="145532" y="687373"/>
                  <a:pt x="117227" y="677515"/>
                </a:cubicBezTo>
                <a:cubicBezTo>
                  <a:pt x="108392" y="674314"/>
                  <a:pt x="107546" y="670384"/>
                  <a:pt x="113655" y="663474"/>
                </a:cubicBezTo>
                <a:cubicBezTo>
                  <a:pt x="121976" y="653926"/>
                  <a:pt x="120506" y="644851"/>
                  <a:pt x="115226" y="636712"/>
                </a:cubicBezTo>
                <a:cubicBezTo>
                  <a:pt x="112224" y="631619"/>
                  <a:pt x="108350" y="626868"/>
                  <a:pt x="105067" y="622046"/>
                </a:cubicBezTo>
                <a:cubicBezTo>
                  <a:pt x="102790" y="619000"/>
                  <a:pt x="99022" y="615897"/>
                  <a:pt x="104113" y="611722"/>
                </a:cubicBezTo>
                <a:cubicBezTo>
                  <a:pt x="108939" y="608053"/>
                  <a:pt x="114081" y="609328"/>
                  <a:pt x="118895" y="610169"/>
                </a:cubicBezTo>
                <a:cubicBezTo>
                  <a:pt x="142040" y="613772"/>
                  <a:pt x="156094" y="624170"/>
                  <a:pt x="163095" y="640642"/>
                </a:cubicBezTo>
                <a:cubicBezTo>
                  <a:pt x="168334" y="652819"/>
                  <a:pt x="173104" y="652953"/>
                  <a:pt x="185766" y="641454"/>
                </a:cubicBezTo>
                <a:cubicBezTo>
                  <a:pt x="195327" y="632704"/>
                  <a:pt x="204232" y="632337"/>
                  <a:pt x="212892" y="637457"/>
                </a:cubicBezTo>
                <a:cubicBezTo>
                  <a:pt x="217516" y="639981"/>
                  <a:pt x="220444" y="643897"/>
                  <a:pt x="223932" y="647271"/>
                </a:cubicBezTo>
                <a:cubicBezTo>
                  <a:pt x="241420" y="664845"/>
                  <a:pt x="259762" y="681841"/>
                  <a:pt x="287167" y="691571"/>
                </a:cubicBezTo>
                <a:cubicBezTo>
                  <a:pt x="299355" y="696027"/>
                  <a:pt x="312354" y="699197"/>
                  <a:pt x="330380" y="692506"/>
                </a:cubicBezTo>
                <a:cubicBezTo>
                  <a:pt x="318517" y="688486"/>
                  <a:pt x="306954" y="689175"/>
                  <a:pt x="296172" y="688108"/>
                </a:cubicBezTo>
                <a:cubicBezTo>
                  <a:pt x="285390" y="687041"/>
                  <a:pt x="279539" y="683953"/>
                  <a:pt x="286974" y="674512"/>
                </a:cubicBezTo>
                <a:cubicBezTo>
                  <a:pt x="291105" y="669267"/>
                  <a:pt x="290555" y="665301"/>
                  <a:pt x="286166" y="661798"/>
                </a:cubicBezTo>
                <a:cubicBezTo>
                  <a:pt x="272052" y="650459"/>
                  <a:pt x="264416" y="633352"/>
                  <a:pt x="236268" y="635338"/>
                </a:cubicBezTo>
                <a:cubicBezTo>
                  <a:pt x="234792" y="635517"/>
                  <a:pt x="233255" y="634754"/>
                  <a:pt x="231734" y="634225"/>
                </a:cubicBezTo>
                <a:cubicBezTo>
                  <a:pt x="225957" y="632316"/>
                  <a:pt x="219575" y="630241"/>
                  <a:pt x="221253" y="623870"/>
                </a:cubicBezTo>
                <a:cubicBezTo>
                  <a:pt x="223227" y="617462"/>
                  <a:pt x="230816" y="615119"/>
                  <a:pt x="237564" y="613590"/>
                </a:cubicBezTo>
                <a:cubicBezTo>
                  <a:pt x="254884" y="609831"/>
                  <a:pt x="268844" y="614072"/>
                  <a:pt x="282259" y="619091"/>
                </a:cubicBezTo>
                <a:cubicBezTo>
                  <a:pt x="314893" y="631509"/>
                  <a:pt x="342201" y="649080"/>
                  <a:pt x="370630" y="665566"/>
                </a:cubicBezTo>
                <a:cubicBezTo>
                  <a:pt x="413275" y="690295"/>
                  <a:pt x="451153" y="719635"/>
                  <a:pt x="498017" y="740532"/>
                </a:cubicBezTo>
                <a:cubicBezTo>
                  <a:pt x="637369" y="802423"/>
                  <a:pt x="774774" y="866448"/>
                  <a:pt x="918036" y="924307"/>
                </a:cubicBezTo>
                <a:cubicBezTo>
                  <a:pt x="970882" y="945666"/>
                  <a:pt x="1024819" y="965469"/>
                  <a:pt x="1079304" y="984494"/>
                </a:cubicBezTo>
                <a:cubicBezTo>
                  <a:pt x="1079509" y="983045"/>
                  <a:pt x="1079744" y="982067"/>
                  <a:pt x="1079935" y="980383"/>
                </a:cubicBezTo>
                <a:cubicBezTo>
                  <a:pt x="1079860" y="979206"/>
                  <a:pt x="1079770" y="977793"/>
                  <a:pt x="1079695" y="976616"/>
                </a:cubicBezTo>
                <a:cubicBezTo>
                  <a:pt x="1041139" y="964679"/>
                  <a:pt x="1003098" y="951491"/>
                  <a:pt x="966178" y="937219"/>
                </a:cubicBezTo>
                <a:cubicBezTo>
                  <a:pt x="875541" y="901932"/>
                  <a:pt x="791930" y="860100"/>
                  <a:pt x="720106" y="807112"/>
                </a:cubicBezTo>
                <a:cubicBezTo>
                  <a:pt x="714181" y="802848"/>
                  <a:pt x="707904" y="802421"/>
                  <a:pt x="698823" y="804708"/>
                </a:cubicBezTo>
                <a:cubicBezTo>
                  <a:pt x="669544" y="812288"/>
                  <a:pt x="659939" y="806334"/>
                  <a:pt x="664513" y="784663"/>
                </a:cubicBezTo>
                <a:cubicBezTo>
                  <a:pt x="665660" y="779304"/>
                  <a:pt x="665686" y="775031"/>
                  <a:pt x="660380" y="771165"/>
                </a:cubicBezTo>
                <a:cubicBezTo>
                  <a:pt x="636661" y="753871"/>
                  <a:pt x="611807" y="737427"/>
                  <a:pt x="584959" y="722409"/>
                </a:cubicBezTo>
                <a:cubicBezTo>
                  <a:pt x="535282" y="694735"/>
                  <a:pt x="482226" y="670082"/>
                  <a:pt x="435649" y="639659"/>
                </a:cubicBezTo>
                <a:cubicBezTo>
                  <a:pt x="421965" y="630403"/>
                  <a:pt x="411440" y="619340"/>
                  <a:pt x="404944" y="606128"/>
                </a:cubicBezTo>
                <a:cubicBezTo>
                  <a:pt x="402872" y="601635"/>
                  <a:pt x="401613" y="595856"/>
                  <a:pt x="408476" y="591466"/>
                </a:cubicBezTo>
                <a:cubicBezTo>
                  <a:pt x="415044" y="587111"/>
                  <a:pt x="420320" y="590506"/>
                  <a:pt x="425225" y="592759"/>
                </a:cubicBezTo>
                <a:cubicBezTo>
                  <a:pt x="445746" y="601899"/>
                  <a:pt x="466578" y="611238"/>
                  <a:pt x="487115" y="620614"/>
                </a:cubicBezTo>
                <a:cubicBezTo>
                  <a:pt x="507947" y="629954"/>
                  <a:pt x="528514" y="639800"/>
                  <a:pt x="550277" y="649738"/>
                </a:cubicBezTo>
                <a:cubicBezTo>
                  <a:pt x="551408" y="644145"/>
                  <a:pt x="546904" y="643504"/>
                  <a:pt x="544421" y="641907"/>
                </a:cubicBezTo>
                <a:cubicBezTo>
                  <a:pt x="509355" y="619344"/>
                  <a:pt x="471190" y="599529"/>
                  <a:pt x="431905" y="580799"/>
                </a:cubicBezTo>
                <a:cubicBezTo>
                  <a:pt x="401512" y="566211"/>
                  <a:pt x="371947" y="550574"/>
                  <a:pt x="351177" y="528177"/>
                </a:cubicBezTo>
                <a:cubicBezTo>
                  <a:pt x="343180" y="519419"/>
                  <a:pt x="338696" y="509759"/>
                  <a:pt x="339749" y="498244"/>
                </a:cubicBezTo>
                <a:cubicBezTo>
                  <a:pt x="340115" y="494641"/>
                  <a:pt x="340481" y="491037"/>
                  <a:pt x="346313" y="489145"/>
                </a:cubicBezTo>
                <a:cubicBezTo>
                  <a:pt x="350979" y="487631"/>
                  <a:pt x="354067" y="489392"/>
                  <a:pt x="356579" y="491460"/>
                </a:cubicBezTo>
                <a:cubicBezTo>
                  <a:pt x="360984" y="495197"/>
                  <a:pt x="365388" y="498934"/>
                  <a:pt x="371505" y="501516"/>
                </a:cubicBezTo>
                <a:cubicBezTo>
                  <a:pt x="408203" y="517000"/>
                  <a:pt x="442659" y="534654"/>
                  <a:pt x="476275" y="553122"/>
                </a:cubicBezTo>
                <a:cubicBezTo>
                  <a:pt x="531461" y="583213"/>
                  <a:pt x="586103" y="614082"/>
                  <a:pt x="649952" y="635294"/>
                </a:cubicBezTo>
                <a:cubicBezTo>
                  <a:pt x="673972" y="643298"/>
                  <a:pt x="698805" y="650018"/>
                  <a:pt x="727161" y="651328"/>
                </a:cubicBezTo>
                <a:cubicBezTo>
                  <a:pt x="726126" y="649081"/>
                  <a:pt x="724263" y="647883"/>
                  <a:pt x="722417" y="646921"/>
                </a:cubicBezTo>
                <a:cubicBezTo>
                  <a:pt x="660627" y="615969"/>
                  <a:pt x="600830" y="583590"/>
                  <a:pt x="546079" y="546328"/>
                </a:cubicBezTo>
                <a:cubicBezTo>
                  <a:pt x="478576" y="500409"/>
                  <a:pt x="420223" y="448637"/>
                  <a:pt x="378182" y="386585"/>
                </a:cubicBezTo>
                <a:cubicBezTo>
                  <a:pt x="376229" y="383975"/>
                  <a:pt x="374884" y="381528"/>
                  <a:pt x="370158" y="382100"/>
                </a:cubicBezTo>
                <a:cubicBezTo>
                  <a:pt x="358064" y="383802"/>
                  <a:pt x="356583" y="379236"/>
                  <a:pt x="357861" y="371252"/>
                </a:cubicBezTo>
                <a:cubicBezTo>
                  <a:pt x="361373" y="351608"/>
                  <a:pt x="352380" y="336565"/>
                  <a:pt x="331313" y="328203"/>
                </a:cubicBezTo>
                <a:cubicBezTo>
                  <a:pt x="316037" y="321986"/>
                  <a:pt x="303183" y="316425"/>
                  <a:pt x="319354" y="299282"/>
                </a:cubicBezTo>
                <a:cubicBezTo>
                  <a:pt x="323265" y="295249"/>
                  <a:pt x="321459" y="290249"/>
                  <a:pt x="319682" y="285719"/>
                </a:cubicBezTo>
                <a:cubicBezTo>
                  <a:pt x="317166" y="278905"/>
                  <a:pt x="312080" y="273828"/>
                  <a:pt x="306391" y="268585"/>
                </a:cubicBezTo>
                <a:cubicBezTo>
                  <a:pt x="303227" y="265647"/>
                  <a:pt x="299399" y="261602"/>
                  <a:pt x="303294" y="257334"/>
                </a:cubicBezTo>
                <a:cubicBezTo>
                  <a:pt x="307735" y="252289"/>
                  <a:pt x="314131" y="254598"/>
                  <a:pt x="319242" y="255403"/>
                </a:cubicBezTo>
                <a:cubicBezTo>
                  <a:pt x="342683" y="258970"/>
                  <a:pt x="357062" y="269803"/>
                  <a:pt x="364093" y="286745"/>
                </a:cubicBezTo>
                <a:cubicBezTo>
                  <a:pt x="368651" y="297582"/>
                  <a:pt x="374307" y="297608"/>
                  <a:pt x="385301" y="287973"/>
                </a:cubicBezTo>
                <a:cubicBezTo>
                  <a:pt x="397712" y="277216"/>
                  <a:pt x="408079" y="276436"/>
                  <a:pt x="417598" y="285722"/>
                </a:cubicBezTo>
                <a:cubicBezTo>
                  <a:pt x="425226" y="293339"/>
                  <a:pt x="431406" y="301607"/>
                  <a:pt x="440155" y="308139"/>
                </a:cubicBezTo>
                <a:cubicBezTo>
                  <a:pt x="463623" y="326175"/>
                  <a:pt x="485720" y="346039"/>
                  <a:pt x="534406" y="339430"/>
                </a:cubicBezTo>
                <a:cubicBezTo>
                  <a:pt x="520872" y="332528"/>
                  <a:pt x="507316" y="334645"/>
                  <a:pt x="495633" y="333450"/>
                </a:cubicBezTo>
                <a:cubicBezTo>
                  <a:pt x="487244" y="332567"/>
                  <a:pt x="478750" y="330037"/>
                  <a:pt x="486289" y="322243"/>
                </a:cubicBezTo>
                <a:cubicBezTo>
                  <a:pt x="494951" y="313365"/>
                  <a:pt x="489365" y="309771"/>
                  <a:pt x="484000" y="304964"/>
                </a:cubicBezTo>
                <a:cubicBezTo>
                  <a:pt x="471673" y="293645"/>
                  <a:pt x="461604" y="280392"/>
                  <a:pt x="436911" y="280536"/>
                </a:cubicBezTo>
                <a:cubicBezTo>
                  <a:pt x="433041" y="280530"/>
                  <a:pt x="429923" y="278297"/>
                  <a:pt x="426865" y="277007"/>
                </a:cubicBezTo>
                <a:cubicBezTo>
                  <a:pt x="422581" y="275154"/>
                  <a:pt x="418872" y="272993"/>
                  <a:pt x="420654" y="268269"/>
                </a:cubicBezTo>
                <a:cubicBezTo>
                  <a:pt x="422468" y="264016"/>
                  <a:pt x="426748" y="261125"/>
                  <a:pt x="432329" y="259975"/>
                </a:cubicBezTo>
                <a:cubicBezTo>
                  <a:pt x="437320" y="258895"/>
                  <a:pt x="442621" y="258016"/>
                  <a:pt x="447672" y="257879"/>
                </a:cubicBezTo>
                <a:cubicBezTo>
                  <a:pt x="470223" y="256809"/>
                  <a:pt x="486254" y="265543"/>
                  <a:pt x="502242" y="273572"/>
                </a:cubicBezTo>
                <a:cubicBezTo>
                  <a:pt x="558179" y="301436"/>
                  <a:pt x="607891" y="334326"/>
                  <a:pt x="659874" y="365516"/>
                </a:cubicBezTo>
                <a:cubicBezTo>
                  <a:pt x="711842" y="396471"/>
                  <a:pt x="772192" y="418818"/>
                  <a:pt x="829177" y="444421"/>
                </a:cubicBezTo>
                <a:cubicBezTo>
                  <a:pt x="960626" y="503711"/>
                  <a:pt x="1092650" y="562693"/>
                  <a:pt x="1231903" y="613682"/>
                </a:cubicBezTo>
                <a:cubicBezTo>
                  <a:pt x="1368099" y="663381"/>
                  <a:pt x="1823141" y="686561"/>
                  <a:pt x="1911736" y="685084"/>
                </a:cubicBezTo>
                <a:cubicBezTo>
                  <a:pt x="2024994" y="682992"/>
                  <a:pt x="2291986" y="655399"/>
                  <a:pt x="2564313" y="632143"/>
                </a:cubicBezTo>
                <a:cubicBezTo>
                  <a:pt x="2595089" y="629364"/>
                  <a:pt x="2625288" y="626893"/>
                  <a:pt x="2657304" y="624913"/>
                </a:cubicBezTo>
                <a:cubicBezTo>
                  <a:pt x="3564401" y="568191"/>
                  <a:pt x="4203594" y="276765"/>
                  <a:pt x="4235818" y="259339"/>
                </a:cubicBezTo>
                <a:cubicBezTo>
                  <a:pt x="4287616" y="231474"/>
                  <a:pt x="4460006" y="176429"/>
                  <a:pt x="4460331" y="176864"/>
                </a:cubicBezTo>
                <a:cubicBezTo>
                  <a:pt x="4464175" y="181144"/>
                  <a:pt x="4483735" y="184529"/>
                  <a:pt x="4499578" y="186791"/>
                </a:cubicBezTo>
                <a:lnTo>
                  <a:pt x="4514640" y="188841"/>
                </a:lnTo>
                <a:lnTo>
                  <a:pt x="4516523" y="189988"/>
                </a:lnTo>
                <a:cubicBezTo>
                  <a:pt x="4522035" y="190091"/>
                  <a:pt x="4521760" y="189857"/>
                  <a:pt x="4518126" y="189316"/>
                </a:cubicBezTo>
                <a:lnTo>
                  <a:pt x="4514640" y="188841"/>
                </a:lnTo>
                <a:lnTo>
                  <a:pt x="4511569" y="186970"/>
                </a:lnTo>
                <a:cubicBezTo>
                  <a:pt x="4510788" y="185226"/>
                  <a:pt x="4510719" y="182981"/>
                  <a:pt x="4510888" y="180943"/>
                </a:cubicBezTo>
                <a:cubicBezTo>
                  <a:pt x="4511690" y="170169"/>
                  <a:pt x="4517648" y="160906"/>
                  <a:pt x="4531865" y="155151"/>
                </a:cubicBezTo>
                <a:cubicBezTo>
                  <a:pt x="4545507" y="149703"/>
                  <a:pt x="4559473" y="144689"/>
                  <a:pt x="4573441" y="139676"/>
                </a:cubicBezTo>
                <a:cubicBezTo>
                  <a:pt x="4585075" y="135420"/>
                  <a:pt x="4593048" y="134454"/>
                  <a:pt x="4594964" y="145847"/>
                </a:cubicBezTo>
                <a:cubicBezTo>
                  <a:pt x="4596879" y="157242"/>
                  <a:pt x="4613452" y="160454"/>
                  <a:pt x="4623059" y="152410"/>
                </a:cubicBezTo>
                <a:cubicBezTo>
                  <a:pt x="4660632" y="120811"/>
                  <a:pt x="4705757" y="95654"/>
                  <a:pt x="4748356" y="68192"/>
                </a:cubicBezTo>
                <a:cubicBezTo>
                  <a:pt x="4778098" y="49168"/>
                  <a:pt x="4809406" y="31378"/>
                  <a:pt x="4833812" y="8017"/>
                </a:cubicBezTo>
                <a:cubicBezTo>
                  <a:pt x="4838299" y="3678"/>
                  <a:pt x="4842399" y="-2039"/>
                  <a:pt x="4850908" y="727"/>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Title 1" descr="Text: Getting the Word Out:&#10;&#10;Yes, We Can!">
            <a:extLst>
              <a:ext uri="{FF2B5EF4-FFF2-40B4-BE49-F238E27FC236}">
                <a16:creationId xmlns:a16="http://schemas.microsoft.com/office/drawing/2014/main" id="{BE2E6487-8C9C-3056-2F7B-43585960E397}"/>
              </a:ext>
            </a:extLst>
          </p:cNvPr>
          <p:cNvSpPr>
            <a:spLocks noGrp="1"/>
          </p:cNvSpPr>
          <p:nvPr>
            <p:ph type="title"/>
          </p:nvPr>
        </p:nvSpPr>
        <p:spPr>
          <a:xfrm>
            <a:off x="587141" y="685801"/>
            <a:ext cx="3908659" cy="5491162"/>
          </a:xfrm>
        </p:spPr>
        <p:txBody>
          <a:bodyPr>
            <a:normAutofit/>
          </a:bodyPr>
          <a:lstStyle/>
          <a:p>
            <a:pPr>
              <a:lnSpc>
                <a:spcPct val="100000"/>
              </a:lnSpc>
              <a:spcBef>
                <a:spcPts val="0"/>
              </a:spcBef>
            </a:pPr>
            <a:r>
              <a:rPr lang="en-US" dirty="0"/>
              <a:t>Getting the Word Out:</a:t>
            </a:r>
            <a:br>
              <a:rPr lang="en-US" dirty="0"/>
            </a:br>
            <a:br>
              <a:rPr lang="en-US" sz="800" dirty="0"/>
            </a:br>
            <a:r>
              <a:rPr lang="en-US" sz="4800" b="1" cap="all" dirty="0"/>
              <a:t>Yes</a:t>
            </a:r>
            <a:r>
              <a:rPr lang="en-US" sz="4800" b="1" i="1" cap="all" dirty="0"/>
              <a:t>, We Can!</a:t>
            </a:r>
          </a:p>
        </p:txBody>
      </p:sp>
      <p:graphicFrame>
        <p:nvGraphicFramePr>
          <p:cNvPr id="5" name="Content Placeholder 2">
            <a:extLst>
              <a:ext uri="{FF2B5EF4-FFF2-40B4-BE49-F238E27FC236}">
                <a16:creationId xmlns:a16="http://schemas.microsoft.com/office/drawing/2014/main" id="{0A5F801F-8BE4-69F0-CBA1-57B642EA880C}"/>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962116670"/>
              </p:ext>
            </p:extLst>
          </p:nvPr>
        </p:nvGraphicFramePr>
        <p:xfrm>
          <a:off x="5108535" y="579913"/>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9837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98DED6BC-9A3E-48D4-AD7C-A56D63F54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6B6E033A-DB2E-49B8-B600-B38E0C280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235" y="1371600"/>
            <a:ext cx="4529312" cy="3589977"/>
          </a:xfrm>
          <a:custGeom>
            <a:avLst/>
            <a:gdLst>
              <a:gd name="connsiteX0" fmla="*/ 5462602 w 5470628"/>
              <a:gd name="connsiteY0" fmla="*/ 1413608 h 3193741"/>
              <a:gd name="connsiteX1" fmla="*/ 5465724 w 5470628"/>
              <a:gd name="connsiteY1" fmla="*/ 1421881 h 3193741"/>
              <a:gd name="connsiteX2" fmla="*/ 5465025 w 5470628"/>
              <a:gd name="connsiteY2" fmla="*/ 1466556 h 3193741"/>
              <a:gd name="connsiteX3" fmla="*/ 5463208 w 5470628"/>
              <a:gd name="connsiteY3" fmla="*/ 1466226 h 3193741"/>
              <a:gd name="connsiteX4" fmla="*/ 5463242 w 5470628"/>
              <a:gd name="connsiteY4" fmla="*/ 1451866 h 3193741"/>
              <a:gd name="connsiteX5" fmla="*/ 5462894 w 5470628"/>
              <a:gd name="connsiteY5" fmla="*/ 1423194 h 3193741"/>
              <a:gd name="connsiteX6" fmla="*/ 5461417 w 5470628"/>
              <a:gd name="connsiteY6" fmla="*/ 1391849 h 3193741"/>
              <a:gd name="connsiteX7" fmla="*/ 5462246 w 5470628"/>
              <a:gd name="connsiteY7" fmla="*/ 1401944 h 3193741"/>
              <a:gd name="connsiteX8" fmla="*/ 5462602 w 5470628"/>
              <a:gd name="connsiteY8" fmla="*/ 1413608 h 3193741"/>
              <a:gd name="connsiteX9" fmla="*/ 5459078 w 5470628"/>
              <a:gd name="connsiteY9" fmla="*/ 1404268 h 3193741"/>
              <a:gd name="connsiteX10" fmla="*/ 5460137 w 5470628"/>
              <a:gd name="connsiteY10" fmla="*/ 1393780 h 3193741"/>
              <a:gd name="connsiteX11" fmla="*/ 5461417 w 5470628"/>
              <a:gd name="connsiteY11" fmla="*/ 1391849 h 3193741"/>
              <a:gd name="connsiteX12" fmla="*/ 614271 w 5470628"/>
              <a:gd name="connsiteY12" fmla="*/ 1052206 h 3193741"/>
              <a:gd name="connsiteX13" fmla="*/ 611497 w 5470628"/>
              <a:gd name="connsiteY13" fmla="*/ 1055389 h 3193741"/>
              <a:gd name="connsiteX14" fmla="*/ 630277 w 5470628"/>
              <a:gd name="connsiteY14" fmla="*/ 1065215 h 3193741"/>
              <a:gd name="connsiteX15" fmla="*/ 651856 w 5470628"/>
              <a:gd name="connsiteY15" fmla="*/ 1067584 h 3193741"/>
              <a:gd name="connsiteX16" fmla="*/ 614271 w 5470628"/>
              <a:gd name="connsiteY16" fmla="*/ 1052206 h 3193741"/>
              <a:gd name="connsiteX17" fmla="*/ 810628 w 5470628"/>
              <a:gd name="connsiteY17" fmla="*/ 695550 h 3193741"/>
              <a:gd name="connsiteX18" fmla="*/ 1033084 w 5470628"/>
              <a:gd name="connsiteY18" fmla="*/ 791270 h 3193741"/>
              <a:gd name="connsiteX19" fmla="*/ 1036153 w 5470628"/>
              <a:gd name="connsiteY19" fmla="*/ 788050 h 3193741"/>
              <a:gd name="connsiteX20" fmla="*/ 810628 w 5470628"/>
              <a:gd name="connsiteY20" fmla="*/ 695550 h 3193741"/>
              <a:gd name="connsiteX21" fmla="*/ 4850908 w 5470628"/>
              <a:gd name="connsiteY21" fmla="*/ 727 h 3193741"/>
              <a:gd name="connsiteX22" fmla="*/ 4858584 w 5470628"/>
              <a:gd name="connsiteY22" fmla="*/ 13795 h 3193741"/>
              <a:gd name="connsiteX23" fmla="*/ 4843408 w 5470628"/>
              <a:gd name="connsiteY23" fmla="*/ 37224 h 3193741"/>
              <a:gd name="connsiteX24" fmla="*/ 4871062 w 5470628"/>
              <a:gd name="connsiteY24" fmla="*/ 78954 h 3193741"/>
              <a:gd name="connsiteX25" fmla="*/ 4989038 w 5470628"/>
              <a:gd name="connsiteY25" fmla="*/ 66799 h 3193741"/>
              <a:gd name="connsiteX26" fmla="*/ 5002636 w 5470628"/>
              <a:gd name="connsiteY26" fmla="*/ 79388 h 3193741"/>
              <a:gd name="connsiteX27" fmla="*/ 5008332 w 5470628"/>
              <a:gd name="connsiteY27" fmla="*/ 140859 h 3193741"/>
              <a:gd name="connsiteX28" fmla="*/ 5014326 w 5470628"/>
              <a:gd name="connsiteY28" fmla="*/ 155555 h 3193741"/>
              <a:gd name="connsiteX29" fmla="*/ 5030704 w 5470628"/>
              <a:gd name="connsiteY29" fmla="*/ 221190 h 3193741"/>
              <a:gd name="connsiteX30" fmla="*/ 5097262 w 5470628"/>
              <a:gd name="connsiteY30" fmla="*/ 317759 h 3193741"/>
              <a:gd name="connsiteX31" fmla="*/ 5165084 w 5470628"/>
              <a:gd name="connsiteY31" fmla="*/ 373367 h 3193741"/>
              <a:gd name="connsiteX32" fmla="*/ 5174137 w 5470628"/>
              <a:gd name="connsiteY32" fmla="*/ 389353 h 3193741"/>
              <a:gd name="connsiteX33" fmla="*/ 5192507 w 5470628"/>
              <a:gd name="connsiteY33" fmla="*/ 453561 h 3193741"/>
              <a:gd name="connsiteX34" fmla="*/ 5187160 w 5470628"/>
              <a:gd name="connsiteY34" fmla="*/ 467732 h 3193741"/>
              <a:gd name="connsiteX35" fmla="*/ 5160106 w 5470628"/>
              <a:gd name="connsiteY35" fmla="*/ 486904 h 3193741"/>
              <a:gd name="connsiteX36" fmla="*/ 5138948 w 5470628"/>
              <a:gd name="connsiteY36" fmla="*/ 528614 h 3193741"/>
              <a:gd name="connsiteX37" fmla="*/ 5097016 w 5470628"/>
              <a:gd name="connsiteY37" fmla="*/ 589923 h 3193741"/>
              <a:gd name="connsiteX38" fmla="*/ 5075869 w 5470628"/>
              <a:gd name="connsiteY38" fmla="*/ 608381 h 3193741"/>
              <a:gd name="connsiteX39" fmla="*/ 5093172 w 5470628"/>
              <a:gd name="connsiteY39" fmla="*/ 618385 h 3193741"/>
              <a:gd name="connsiteX40" fmla="*/ 5153518 w 5470628"/>
              <a:gd name="connsiteY40" fmla="*/ 687474 h 3193741"/>
              <a:gd name="connsiteX41" fmla="*/ 5074984 w 5470628"/>
              <a:gd name="connsiteY41" fmla="*/ 776941 h 3193741"/>
              <a:gd name="connsiteX42" fmla="*/ 5033348 w 5470628"/>
              <a:gd name="connsiteY42" fmla="*/ 805473 h 3193741"/>
              <a:gd name="connsiteX43" fmla="*/ 5116847 w 5470628"/>
              <a:gd name="connsiteY43" fmla="*/ 803426 h 3193741"/>
              <a:gd name="connsiteX44" fmla="*/ 5147902 w 5470628"/>
              <a:gd name="connsiteY44" fmla="*/ 833118 h 3193741"/>
              <a:gd name="connsiteX45" fmla="*/ 5161665 w 5470628"/>
              <a:gd name="connsiteY45" fmla="*/ 848297 h 3193741"/>
              <a:gd name="connsiteX46" fmla="*/ 5246520 w 5470628"/>
              <a:gd name="connsiteY46" fmla="*/ 942412 h 3193741"/>
              <a:gd name="connsiteX47" fmla="*/ 5235368 w 5470628"/>
              <a:gd name="connsiteY47" fmla="*/ 972946 h 3193741"/>
              <a:gd name="connsiteX48" fmla="*/ 5113739 w 5470628"/>
              <a:gd name="connsiteY48" fmla="*/ 1128845 h 3193741"/>
              <a:gd name="connsiteX49" fmla="*/ 5255034 w 5470628"/>
              <a:gd name="connsiteY49" fmla="*/ 1151117 h 3193741"/>
              <a:gd name="connsiteX50" fmla="*/ 5267513 w 5470628"/>
              <a:gd name="connsiteY50" fmla="*/ 1216275 h 3193741"/>
              <a:gd name="connsiteX51" fmla="*/ 5343113 w 5470628"/>
              <a:gd name="connsiteY51" fmla="*/ 1281854 h 3193741"/>
              <a:gd name="connsiteX52" fmla="*/ 5452014 w 5470628"/>
              <a:gd name="connsiteY52" fmla="*/ 1385543 h 3193741"/>
              <a:gd name="connsiteX53" fmla="*/ 5459078 w 5470628"/>
              <a:gd name="connsiteY53" fmla="*/ 1404268 h 3193741"/>
              <a:gd name="connsiteX54" fmla="*/ 5458838 w 5470628"/>
              <a:gd name="connsiteY54" fmla="*/ 1406644 h 3193741"/>
              <a:gd name="connsiteX55" fmla="*/ 5455752 w 5470628"/>
              <a:gd name="connsiteY55" fmla="*/ 1450751 h 3193741"/>
              <a:gd name="connsiteX56" fmla="*/ 5454594 w 5470628"/>
              <a:gd name="connsiteY56" fmla="*/ 1464662 h 3193741"/>
              <a:gd name="connsiteX57" fmla="*/ 5447215 w 5470628"/>
              <a:gd name="connsiteY57" fmla="*/ 1463321 h 3193741"/>
              <a:gd name="connsiteX58" fmla="*/ 5433934 w 5470628"/>
              <a:gd name="connsiteY58" fmla="*/ 1458428 h 3193741"/>
              <a:gd name="connsiteX59" fmla="*/ 5424276 w 5470628"/>
              <a:gd name="connsiteY59" fmla="*/ 1477014 h 3193741"/>
              <a:gd name="connsiteX60" fmla="*/ 5444628 w 5470628"/>
              <a:gd name="connsiteY60" fmla="*/ 1511562 h 3193741"/>
              <a:gd name="connsiteX61" fmla="*/ 5453752 w 5470628"/>
              <a:gd name="connsiteY61" fmla="*/ 1474786 h 3193741"/>
              <a:gd name="connsiteX62" fmla="*/ 5454594 w 5470628"/>
              <a:gd name="connsiteY62" fmla="*/ 1464662 h 3193741"/>
              <a:gd name="connsiteX63" fmla="*/ 5463208 w 5470628"/>
              <a:gd name="connsiteY63" fmla="*/ 1466226 h 3193741"/>
              <a:gd name="connsiteX64" fmla="*/ 5463164 w 5470628"/>
              <a:gd name="connsiteY64" fmla="*/ 1484226 h 3193741"/>
              <a:gd name="connsiteX65" fmla="*/ 5456160 w 5470628"/>
              <a:gd name="connsiteY65" fmla="*/ 1575885 h 3193741"/>
              <a:gd name="connsiteX66" fmla="*/ 5345636 w 5470628"/>
              <a:gd name="connsiteY66" fmla="*/ 1714543 h 3193741"/>
              <a:gd name="connsiteX67" fmla="*/ 5251319 w 5470628"/>
              <a:gd name="connsiteY67" fmla="*/ 1775792 h 3193741"/>
              <a:gd name="connsiteX68" fmla="*/ 5043512 w 5470628"/>
              <a:gd name="connsiteY68" fmla="*/ 2027305 h 3193741"/>
              <a:gd name="connsiteX69" fmla="*/ 4978144 w 5470628"/>
              <a:gd name="connsiteY69" fmla="*/ 2108535 h 3193741"/>
              <a:gd name="connsiteX70" fmla="*/ 5031476 w 5470628"/>
              <a:gd name="connsiteY70" fmla="*/ 2128173 h 3193741"/>
              <a:gd name="connsiteX71" fmla="*/ 4937389 w 5470628"/>
              <a:gd name="connsiteY71" fmla="*/ 2216441 h 3193741"/>
              <a:gd name="connsiteX72" fmla="*/ 4826122 w 5470628"/>
              <a:gd name="connsiteY72" fmla="*/ 2315331 h 3193741"/>
              <a:gd name="connsiteX73" fmla="*/ 2544647 w 5470628"/>
              <a:gd name="connsiteY73" fmla="*/ 3190975 h 3193741"/>
              <a:gd name="connsiteX74" fmla="*/ 1328257 w 5470628"/>
              <a:gd name="connsiteY74" fmla="*/ 3153006 h 3193741"/>
              <a:gd name="connsiteX75" fmla="*/ 977943 w 5470628"/>
              <a:gd name="connsiteY75" fmla="*/ 3082502 h 3193741"/>
              <a:gd name="connsiteX76" fmla="*/ 854473 w 5470628"/>
              <a:gd name="connsiteY76" fmla="*/ 2994250 h 3193741"/>
              <a:gd name="connsiteX77" fmla="*/ 811593 w 5470628"/>
              <a:gd name="connsiteY77" fmla="*/ 2970498 h 3193741"/>
              <a:gd name="connsiteX78" fmla="*/ 707024 w 5470628"/>
              <a:gd name="connsiteY78" fmla="*/ 2945439 h 3193741"/>
              <a:gd name="connsiteX79" fmla="*/ 523487 w 5470628"/>
              <a:gd name="connsiteY79" fmla="*/ 2886053 h 3193741"/>
              <a:gd name="connsiteX80" fmla="*/ 587884 w 5470628"/>
              <a:gd name="connsiteY80" fmla="*/ 2859746 h 3193741"/>
              <a:gd name="connsiteX81" fmla="*/ 779426 w 5470628"/>
              <a:gd name="connsiteY81" fmla="*/ 2885897 h 3193741"/>
              <a:gd name="connsiteX82" fmla="*/ 917288 w 5470628"/>
              <a:gd name="connsiteY82" fmla="*/ 2882248 h 3193741"/>
              <a:gd name="connsiteX83" fmla="*/ 718684 w 5470628"/>
              <a:gd name="connsiteY83" fmla="*/ 2819941 h 3193741"/>
              <a:gd name="connsiteX84" fmla="*/ 524650 w 5470628"/>
              <a:gd name="connsiteY84" fmla="*/ 2731220 h 3193741"/>
              <a:gd name="connsiteX85" fmla="*/ 670138 w 5470628"/>
              <a:gd name="connsiteY85" fmla="*/ 2735189 h 3193741"/>
              <a:gd name="connsiteX86" fmla="*/ 675382 w 5470628"/>
              <a:gd name="connsiteY86" fmla="*/ 2719369 h 3193741"/>
              <a:gd name="connsiteX87" fmla="*/ 542021 w 5470628"/>
              <a:gd name="connsiteY87" fmla="*/ 2601946 h 3193741"/>
              <a:gd name="connsiteX88" fmla="*/ 476895 w 5470628"/>
              <a:gd name="connsiteY88" fmla="*/ 2555976 h 3193741"/>
              <a:gd name="connsiteX89" fmla="*/ 188751 w 5470628"/>
              <a:gd name="connsiteY89" fmla="*/ 2428830 h 3193741"/>
              <a:gd name="connsiteX90" fmla="*/ 456762 w 5470628"/>
              <a:gd name="connsiteY90" fmla="*/ 2468731 h 3193741"/>
              <a:gd name="connsiteX91" fmla="*/ 174514 w 5470628"/>
              <a:gd name="connsiteY91" fmla="*/ 2345378 h 3193741"/>
              <a:gd name="connsiteX92" fmla="*/ 38827 w 5470628"/>
              <a:gd name="connsiteY92" fmla="*/ 2303685 h 3193741"/>
              <a:gd name="connsiteX93" fmla="*/ 3281 w 5470628"/>
              <a:gd name="connsiteY93" fmla="*/ 2273587 h 3193741"/>
              <a:gd name="connsiteX94" fmla="*/ 61590 w 5470628"/>
              <a:gd name="connsiteY94" fmla="*/ 2259170 h 3193741"/>
              <a:gd name="connsiteX95" fmla="*/ 242291 w 5470628"/>
              <a:gd name="connsiteY95" fmla="*/ 2250569 h 3193741"/>
              <a:gd name="connsiteX96" fmla="*/ 13205 w 5470628"/>
              <a:gd name="connsiteY96" fmla="*/ 2172263 h 3193741"/>
              <a:gd name="connsiteX97" fmla="*/ 180810 w 5470628"/>
              <a:gd name="connsiteY97" fmla="*/ 2168333 h 3193741"/>
              <a:gd name="connsiteX98" fmla="*/ 226020 w 5470628"/>
              <a:gd name="connsiteY98" fmla="*/ 2121100 h 3193741"/>
              <a:gd name="connsiteX99" fmla="*/ 299145 w 5470628"/>
              <a:gd name="connsiteY99" fmla="*/ 2044862 h 3193741"/>
              <a:gd name="connsiteX100" fmla="*/ 350236 w 5470628"/>
              <a:gd name="connsiteY100" fmla="*/ 2001187 h 3193741"/>
              <a:gd name="connsiteX101" fmla="*/ 365223 w 5470628"/>
              <a:gd name="connsiteY101" fmla="*/ 1881218 h 3193741"/>
              <a:gd name="connsiteX102" fmla="*/ 310707 w 5470628"/>
              <a:gd name="connsiteY102" fmla="*/ 1758752 h 3193741"/>
              <a:gd name="connsiteX103" fmla="*/ 181659 w 5470628"/>
              <a:gd name="connsiteY103" fmla="*/ 1709137 h 3193741"/>
              <a:gd name="connsiteX104" fmla="*/ 213063 w 5470628"/>
              <a:gd name="connsiteY104" fmla="*/ 1632021 h 3193741"/>
              <a:gd name="connsiteX105" fmla="*/ 481390 w 5470628"/>
              <a:gd name="connsiteY105" fmla="*/ 1644125 h 3193741"/>
              <a:gd name="connsiteX106" fmla="*/ 68930 w 5470628"/>
              <a:gd name="connsiteY106" fmla="*/ 1457537 h 3193741"/>
              <a:gd name="connsiteX107" fmla="*/ 135138 w 5470628"/>
              <a:gd name="connsiteY107" fmla="*/ 1440976 h 3193741"/>
              <a:gd name="connsiteX108" fmla="*/ 131611 w 5470628"/>
              <a:gd name="connsiteY108" fmla="*/ 1427642 h 3193741"/>
              <a:gd name="connsiteX109" fmla="*/ 130443 w 5470628"/>
              <a:gd name="connsiteY109" fmla="*/ 1343795 h 3193741"/>
              <a:gd name="connsiteX110" fmla="*/ 138930 w 5470628"/>
              <a:gd name="connsiteY110" fmla="*/ 1304094 h 3193741"/>
              <a:gd name="connsiteX111" fmla="*/ 118409 w 5470628"/>
              <a:gd name="connsiteY111" fmla="*/ 1262212 h 3193741"/>
              <a:gd name="connsiteX112" fmla="*/ 421410 w 5470628"/>
              <a:gd name="connsiteY112" fmla="*/ 1304757 h 3193741"/>
              <a:gd name="connsiteX113" fmla="*/ 655702 w 5470628"/>
              <a:gd name="connsiteY113" fmla="*/ 1291801 h 3193741"/>
              <a:gd name="connsiteX114" fmla="*/ 648299 w 5470628"/>
              <a:gd name="connsiteY114" fmla="*/ 1287715 h 3193741"/>
              <a:gd name="connsiteX115" fmla="*/ 531027 w 5470628"/>
              <a:gd name="connsiteY115" fmla="*/ 1193967 h 3193741"/>
              <a:gd name="connsiteX116" fmla="*/ 526433 w 5470628"/>
              <a:gd name="connsiteY116" fmla="*/ 1191913 h 3193741"/>
              <a:gd name="connsiteX117" fmla="*/ 504666 w 5470628"/>
              <a:gd name="connsiteY117" fmla="*/ 1177230 h 3193741"/>
              <a:gd name="connsiteX118" fmla="*/ 482307 w 5470628"/>
              <a:gd name="connsiteY118" fmla="*/ 1162618 h 3193741"/>
              <a:gd name="connsiteX119" fmla="*/ 479029 w 5470628"/>
              <a:gd name="connsiteY119" fmla="*/ 1162540 h 3193741"/>
              <a:gd name="connsiteX120" fmla="*/ 447663 w 5470628"/>
              <a:gd name="connsiteY120" fmla="*/ 1132649 h 3193741"/>
              <a:gd name="connsiteX121" fmla="*/ 438547 w 5470628"/>
              <a:gd name="connsiteY121" fmla="*/ 1110977 h 3193741"/>
              <a:gd name="connsiteX122" fmla="*/ 405343 w 5470628"/>
              <a:gd name="connsiteY122" fmla="*/ 1089612 h 3193741"/>
              <a:gd name="connsiteX123" fmla="*/ 371373 w 5470628"/>
              <a:gd name="connsiteY123" fmla="*/ 1070238 h 3193741"/>
              <a:gd name="connsiteX124" fmla="*/ 290358 w 5470628"/>
              <a:gd name="connsiteY124" fmla="*/ 1059884 h 3193741"/>
              <a:gd name="connsiteX125" fmla="*/ 235140 w 5470628"/>
              <a:gd name="connsiteY125" fmla="*/ 1029322 h 3193741"/>
              <a:gd name="connsiteX126" fmla="*/ 300494 w 5470628"/>
              <a:gd name="connsiteY126" fmla="*/ 1032083 h 3193741"/>
              <a:gd name="connsiteX127" fmla="*/ 239661 w 5470628"/>
              <a:gd name="connsiteY127" fmla="*/ 997457 h 3193741"/>
              <a:gd name="connsiteX128" fmla="*/ 204788 w 5470628"/>
              <a:gd name="connsiteY128" fmla="*/ 959211 h 3193741"/>
              <a:gd name="connsiteX129" fmla="*/ 207583 w 5470628"/>
              <a:gd name="connsiteY129" fmla="*/ 947009 h 3193741"/>
              <a:gd name="connsiteX130" fmla="*/ 223061 w 5470628"/>
              <a:gd name="connsiteY130" fmla="*/ 947033 h 3193741"/>
              <a:gd name="connsiteX131" fmla="*/ 280015 w 5470628"/>
              <a:gd name="connsiteY131" fmla="*/ 972164 h 3193741"/>
              <a:gd name="connsiteX132" fmla="*/ 353948 w 5470628"/>
              <a:gd name="connsiteY132" fmla="*/ 1006865 h 3193741"/>
              <a:gd name="connsiteX133" fmla="*/ 240466 w 5470628"/>
              <a:gd name="connsiteY133" fmla="*/ 939943 h 3193741"/>
              <a:gd name="connsiteX134" fmla="*/ 158812 w 5470628"/>
              <a:gd name="connsiteY134" fmla="*/ 891467 h 3193741"/>
              <a:gd name="connsiteX135" fmla="*/ 139551 w 5470628"/>
              <a:gd name="connsiteY135" fmla="*/ 855364 h 3193741"/>
              <a:gd name="connsiteX136" fmla="*/ 145731 w 5470628"/>
              <a:gd name="connsiteY136" fmla="*/ 844888 h 3193741"/>
              <a:gd name="connsiteX137" fmla="*/ 158154 w 5470628"/>
              <a:gd name="connsiteY137" fmla="*/ 848366 h 3193741"/>
              <a:gd name="connsiteX138" fmla="*/ 169370 w 5470628"/>
              <a:gd name="connsiteY138" fmla="*/ 856260 h 3193741"/>
              <a:gd name="connsiteX139" fmla="*/ 288295 w 5470628"/>
              <a:gd name="connsiteY139" fmla="*/ 915169 h 3193741"/>
              <a:gd name="connsiteX140" fmla="*/ 462694 w 5470628"/>
              <a:gd name="connsiteY140" fmla="*/ 994643 h 3193741"/>
              <a:gd name="connsiteX141" fmla="*/ 531910 w 5470628"/>
              <a:gd name="connsiteY141" fmla="*/ 1006664 h 3193741"/>
              <a:gd name="connsiteX142" fmla="*/ 333940 w 5470628"/>
              <a:gd name="connsiteY142" fmla="*/ 893507 h 3193741"/>
              <a:gd name="connsiteX143" fmla="*/ 181443 w 5470628"/>
              <a:gd name="connsiteY143" fmla="*/ 746608 h 3193741"/>
              <a:gd name="connsiteX144" fmla="*/ 162678 w 5470628"/>
              <a:gd name="connsiteY144" fmla="*/ 737018 h 3193741"/>
              <a:gd name="connsiteX145" fmla="*/ 156307 w 5470628"/>
              <a:gd name="connsiteY145" fmla="*/ 730435 h 3193741"/>
              <a:gd name="connsiteX146" fmla="*/ 117227 w 5470628"/>
              <a:gd name="connsiteY146" fmla="*/ 677515 h 3193741"/>
              <a:gd name="connsiteX147" fmla="*/ 113655 w 5470628"/>
              <a:gd name="connsiteY147" fmla="*/ 663474 h 3193741"/>
              <a:gd name="connsiteX148" fmla="*/ 115226 w 5470628"/>
              <a:gd name="connsiteY148" fmla="*/ 636712 h 3193741"/>
              <a:gd name="connsiteX149" fmla="*/ 105067 w 5470628"/>
              <a:gd name="connsiteY149" fmla="*/ 622046 h 3193741"/>
              <a:gd name="connsiteX150" fmla="*/ 104113 w 5470628"/>
              <a:gd name="connsiteY150" fmla="*/ 611722 h 3193741"/>
              <a:gd name="connsiteX151" fmla="*/ 118895 w 5470628"/>
              <a:gd name="connsiteY151" fmla="*/ 610169 h 3193741"/>
              <a:gd name="connsiteX152" fmla="*/ 163095 w 5470628"/>
              <a:gd name="connsiteY152" fmla="*/ 640642 h 3193741"/>
              <a:gd name="connsiteX153" fmla="*/ 185766 w 5470628"/>
              <a:gd name="connsiteY153" fmla="*/ 641454 h 3193741"/>
              <a:gd name="connsiteX154" fmla="*/ 212892 w 5470628"/>
              <a:gd name="connsiteY154" fmla="*/ 637457 h 3193741"/>
              <a:gd name="connsiteX155" fmla="*/ 223932 w 5470628"/>
              <a:gd name="connsiteY155" fmla="*/ 647271 h 3193741"/>
              <a:gd name="connsiteX156" fmla="*/ 287167 w 5470628"/>
              <a:gd name="connsiteY156" fmla="*/ 691571 h 3193741"/>
              <a:gd name="connsiteX157" fmla="*/ 330380 w 5470628"/>
              <a:gd name="connsiteY157" fmla="*/ 692506 h 3193741"/>
              <a:gd name="connsiteX158" fmla="*/ 296172 w 5470628"/>
              <a:gd name="connsiteY158" fmla="*/ 688108 h 3193741"/>
              <a:gd name="connsiteX159" fmla="*/ 286974 w 5470628"/>
              <a:gd name="connsiteY159" fmla="*/ 674512 h 3193741"/>
              <a:gd name="connsiteX160" fmla="*/ 286166 w 5470628"/>
              <a:gd name="connsiteY160" fmla="*/ 661798 h 3193741"/>
              <a:gd name="connsiteX161" fmla="*/ 236268 w 5470628"/>
              <a:gd name="connsiteY161" fmla="*/ 635338 h 3193741"/>
              <a:gd name="connsiteX162" fmla="*/ 231734 w 5470628"/>
              <a:gd name="connsiteY162" fmla="*/ 634225 h 3193741"/>
              <a:gd name="connsiteX163" fmla="*/ 221253 w 5470628"/>
              <a:gd name="connsiteY163" fmla="*/ 623870 h 3193741"/>
              <a:gd name="connsiteX164" fmla="*/ 237564 w 5470628"/>
              <a:gd name="connsiteY164" fmla="*/ 613590 h 3193741"/>
              <a:gd name="connsiteX165" fmla="*/ 282259 w 5470628"/>
              <a:gd name="connsiteY165" fmla="*/ 619091 h 3193741"/>
              <a:gd name="connsiteX166" fmla="*/ 370630 w 5470628"/>
              <a:gd name="connsiteY166" fmla="*/ 665566 h 3193741"/>
              <a:gd name="connsiteX167" fmla="*/ 498017 w 5470628"/>
              <a:gd name="connsiteY167" fmla="*/ 740532 h 3193741"/>
              <a:gd name="connsiteX168" fmla="*/ 918036 w 5470628"/>
              <a:gd name="connsiteY168" fmla="*/ 924307 h 3193741"/>
              <a:gd name="connsiteX169" fmla="*/ 1079304 w 5470628"/>
              <a:gd name="connsiteY169" fmla="*/ 984494 h 3193741"/>
              <a:gd name="connsiteX170" fmla="*/ 1079935 w 5470628"/>
              <a:gd name="connsiteY170" fmla="*/ 980383 h 3193741"/>
              <a:gd name="connsiteX171" fmla="*/ 1079695 w 5470628"/>
              <a:gd name="connsiteY171" fmla="*/ 976616 h 3193741"/>
              <a:gd name="connsiteX172" fmla="*/ 966178 w 5470628"/>
              <a:gd name="connsiteY172" fmla="*/ 937219 h 3193741"/>
              <a:gd name="connsiteX173" fmla="*/ 720106 w 5470628"/>
              <a:gd name="connsiteY173" fmla="*/ 807112 h 3193741"/>
              <a:gd name="connsiteX174" fmla="*/ 698823 w 5470628"/>
              <a:gd name="connsiteY174" fmla="*/ 804708 h 3193741"/>
              <a:gd name="connsiteX175" fmla="*/ 664513 w 5470628"/>
              <a:gd name="connsiteY175" fmla="*/ 784663 h 3193741"/>
              <a:gd name="connsiteX176" fmla="*/ 660380 w 5470628"/>
              <a:gd name="connsiteY176" fmla="*/ 771165 h 3193741"/>
              <a:gd name="connsiteX177" fmla="*/ 584959 w 5470628"/>
              <a:gd name="connsiteY177" fmla="*/ 722409 h 3193741"/>
              <a:gd name="connsiteX178" fmla="*/ 435649 w 5470628"/>
              <a:gd name="connsiteY178" fmla="*/ 639659 h 3193741"/>
              <a:gd name="connsiteX179" fmla="*/ 404944 w 5470628"/>
              <a:gd name="connsiteY179" fmla="*/ 606128 h 3193741"/>
              <a:gd name="connsiteX180" fmla="*/ 408476 w 5470628"/>
              <a:gd name="connsiteY180" fmla="*/ 591466 h 3193741"/>
              <a:gd name="connsiteX181" fmla="*/ 425225 w 5470628"/>
              <a:gd name="connsiteY181" fmla="*/ 592759 h 3193741"/>
              <a:gd name="connsiteX182" fmla="*/ 487115 w 5470628"/>
              <a:gd name="connsiteY182" fmla="*/ 620614 h 3193741"/>
              <a:gd name="connsiteX183" fmla="*/ 550277 w 5470628"/>
              <a:gd name="connsiteY183" fmla="*/ 649738 h 3193741"/>
              <a:gd name="connsiteX184" fmla="*/ 544421 w 5470628"/>
              <a:gd name="connsiteY184" fmla="*/ 641907 h 3193741"/>
              <a:gd name="connsiteX185" fmla="*/ 431905 w 5470628"/>
              <a:gd name="connsiteY185" fmla="*/ 580799 h 3193741"/>
              <a:gd name="connsiteX186" fmla="*/ 351177 w 5470628"/>
              <a:gd name="connsiteY186" fmla="*/ 528177 h 3193741"/>
              <a:gd name="connsiteX187" fmla="*/ 339749 w 5470628"/>
              <a:gd name="connsiteY187" fmla="*/ 498244 h 3193741"/>
              <a:gd name="connsiteX188" fmla="*/ 346313 w 5470628"/>
              <a:gd name="connsiteY188" fmla="*/ 489145 h 3193741"/>
              <a:gd name="connsiteX189" fmla="*/ 356579 w 5470628"/>
              <a:gd name="connsiteY189" fmla="*/ 491460 h 3193741"/>
              <a:gd name="connsiteX190" fmla="*/ 371505 w 5470628"/>
              <a:gd name="connsiteY190" fmla="*/ 501516 h 3193741"/>
              <a:gd name="connsiteX191" fmla="*/ 476275 w 5470628"/>
              <a:gd name="connsiteY191" fmla="*/ 553122 h 3193741"/>
              <a:gd name="connsiteX192" fmla="*/ 649952 w 5470628"/>
              <a:gd name="connsiteY192" fmla="*/ 635294 h 3193741"/>
              <a:gd name="connsiteX193" fmla="*/ 727161 w 5470628"/>
              <a:gd name="connsiteY193" fmla="*/ 651328 h 3193741"/>
              <a:gd name="connsiteX194" fmla="*/ 722417 w 5470628"/>
              <a:gd name="connsiteY194" fmla="*/ 646921 h 3193741"/>
              <a:gd name="connsiteX195" fmla="*/ 546079 w 5470628"/>
              <a:gd name="connsiteY195" fmla="*/ 546328 h 3193741"/>
              <a:gd name="connsiteX196" fmla="*/ 378182 w 5470628"/>
              <a:gd name="connsiteY196" fmla="*/ 386585 h 3193741"/>
              <a:gd name="connsiteX197" fmla="*/ 370158 w 5470628"/>
              <a:gd name="connsiteY197" fmla="*/ 382100 h 3193741"/>
              <a:gd name="connsiteX198" fmla="*/ 357861 w 5470628"/>
              <a:gd name="connsiteY198" fmla="*/ 371252 h 3193741"/>
              <a:gd name="connsiteX199" fmla="*/ 331313 w 5470628"/>
              <a:gd name="connsiteY199" fmla="*/ 328203 h 3193741"/>
              <a:gd name="connsiteX200" fmla="*/ 319354 w 5470628"/>
              <a:gd name="connsiteY200" fmla="*/ 299282 h 3193741"/>
              <a:gd name="connsiteX201" fmla="*/ 319682 w 5470628"/>
              <a:gd name="connsiteY201" fmla="*/ 285719 h 3193741"/>
              <a:gd name="connsiteX202" fmla="*/ 306391 w 5470628"/>
              <a:gd name="connsiteY202" fmla="*/ 268585 h 3193741"/>
              <a:gd name="connsiteX203" fmla="*/ 303294 w 5470628"/>
              <a:gd name="connsiteY203" fmla="*/ 257334 h 3193741"/>
              <a:gd name="connsiteX204" fmla="*/ 319242 w 5470628"/>
              <a:gd name="connsiteY204" fmla="*/ 255403 h 3193741"/>
              <a:gd name="connsiteX205" fmla="*/ 364093 w 5470628"/>
              <a:gd name="connsiteY205" fmla="*/ 286745 h 3193741"/>
              <a:gd name="connsiteX206" fmla="*/ 385301 w 5470628"/>
              <a:gd name="connsiteY206" fmla="*/ 287973 h 3193741"/>
              <a:gd name="connsiteX207" fmla="*/ 417598 w 5470628"/>
              <a:gd name="connsiteY207" fmla="*/ 285722 h 3193741"/>
              <a:gd name="connsiteX208" fmla="*/ 440155 w 5470628"/>
              <a:gd name="connsiteY208" fmla="*/ 308139 h 3193741"/>
              <a:gd name="connsiteX209" fmla="*/ 534406 w 5470628"/>
              <a:gd name="connsiteY209" fmla="*/ 339430 h 3193741"/>
              <a:gd name="connsiteX210" fmla="*/ 495633 w 5470628"/>
              <a:gd name="connsiteY210" fmla="*/ 333450 h 3193741"/>
              <a:gd name="connsiteX211" fmla="*/ 486289 w 5470628"/>
              <a:gd name="connsiteY211" fmla="*/ 322243 h 3193741"/>
              <a:gd name="connsiteX212" fmla="*/ 484000 w 5470628"/>
              <a:gd name="connsiteY212" fmla="*/ 304964 h 3193741"/>
              <a:gd name="connsiteX213" fmla="*/ 436911 w 5470628"/>
              <a:gd name="connsiteY213" fmla="*/ 280536 h 3193741"/>
              <a:gd name="connsiteX214" fmla="*/ 426865 w 5470628"/>
              <a:gd name="connsiteY214" fmla="*/ 277007 h 3193741"/>
              <a:gd name="connsiteX215" fmla="*/ 420654 w 5470628"/>
              <a:gd name="connsiteY215" fmla="*/ 268269 h 3193741"/>
              <a:gd name="connsiteX216" fmla="*/ 432329 w 5470628"/>
              <a:gd name="connsiteY216" fmla="*/ 259975 h 3193741"/>
              <a:gd name="connsiteX217" fmla="*/ 447672 w 5470628"/>
              <a:gd name="connsiteY217" fmla="*/ 257879 h 3193741"/>
              <a:gd name="connsiteX218" fmla="*/ 502242 w 5470628"/>
              <a:gd name="connsiteY218" fmla="*/ 273572 h 3193741"/>
              <a:gd name="connsiteX219" fmla="*/ 659874 w 5470628"/>
              <a:gd name="connsiteY219" fmla="*/ 365516 h 3193741"/>
              <a:gd name="connsiteX220" fmla="*/ 829177 w 5470628"/>
              <a:gd name="connsiteY220" fmla="*/ 444421 h 3193741"/>
              <a:gd name="connsiteX221" fmla="*/ 1231903 w 5470628"/>
              <a:gd name="connsiteY221" fmla="*/ 613682 h 3193741"/>
              <a:gd name="connsiteX222" fmla="*/ 1911736 w 5470628"/>
              <a:gd name="connsiteY222" fmla="*/ 685084 h 3193741"/>
              <a:gd name="connsiteX223" fmla="*/ 2564313 w 5470628"/>
              <a:gd name="connsiteY223" fmla="*/ 632143 h 3193741"/>
              <a:gd name="connsiteX224" fmla="*/ 2657304 w 5470628"/>
              <a:gd name="connsiteY224" fmla="*/ 624913 h 3193741"/>
              <a:gd name="connsiteX225" fmla="*/ 4235818 w 5470628"/>
              <a:gd name="connsiteY225" fmla="*/ 259339 h 3193741"/>
              <a:gd name="connsiteX226" fmla="*/ 4460331 w 5470628"/>
              <a:gd name="connsiteY226" fmla="*/ 176864 h 3193741"/>
              <a:gd name="connsiteX227" fmla="*/ 4499578 w 5470628"/>
              <a:gd name="connsiteY227" fmla="*/ 186791 h 3193741"/>
              <a:gd name="connsiteX228" fmla="*/ 4514640 w 5470628"/>
              <a:gd name="connsiteY228" fmla="*/ 188841 h 3193741"/>
              <a:gd name="connsiteX229" fmla="*/ 4516523 w 5470628"/>
              <a:gd name="connsiteY229" fmla="*/ 189988 h 3193741"/>
              <a:gd name="connsiteX230" fmla="*/ 4518126 w 5470628"/>
              <a:gd name="connsiteY230" fmla="*/ 189316 h 3193741"/>
              <a:gd name="connsiteX231" fmla="*/ 4514640 w 5470628"/>
              <a:gd name="connsiteY231" fmla="*/ 188841 h 3193741"/>
              <a:gd name="connsiteX232" fmla="*/ 4511569 w 5470628"/>
              <a:gd name="connsiteY232" fmla="*/ 186970 h 3193741"/>
              <a:gd name="connsiteX233" fmla="*/ 4510888 w 5470628"/>
              <a:gd name="connsiteY233" fmla="*/ 180943 h 3193741"/>
              <a:gd name="connsiteX234" fmla="*/ 4531865 w 5470628"/>
              <a:gd name="connsiteY234" fmla="*/ 155151 h 3193741"/>
              <a:gd name="connsiteX235" fmla="*/ 4573441 w 5470628"/>
              <a:gd name="connsiteY235" fmla="*/ 139676 h 3193741"/>
              <a:gd name="connsiteX236" fmla="*/ 4594964 w 5470628"/>
              <a:gd name="connsiteY236" fmla="*/ 145847 h 3193741"/>
              <a:gd name="connsiteX237" fmla="*/ 4623059 w 5470628"/>
              <a:gd name="connsiteY237" fmla="*/ 152410 h 3193741"/>
              <a:gd name="connsiteX238" fmla="*/ 4748356 w 5470628"/>
              <a:gd name="connsiteY238" fmla="*/ 68192 h 3193741"/>
              <a:gd name="connsiteX239" fmla="*/ 4833812 w 5470628"/>
              <a:gd name="connsiteY239" fmla="*/ 8017 h 3193741"/>
              <a:gd name="connsiteX240" fmla="*/ 4850908 w 5470628"/>
              <a:gd name="connsiteY240" fmla="*/ 727 h 319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470628" h="3193741">
                <a:moveTo>
                  <a:pt x="5462602" y="1413608"/>
                </a:moveTo>
                <a:lnTo>
                  <a:pt x="5465724" y="1421881"/>
                </a:lnTo>
                <a:cubicBezTo>
                  <a:pt x="5472118" y="1444281"/>
                  <a:pt x="5472640" y="1461744"/>
                  <a:pt x="5465025" y="1466556"/>
                </a:cubicBezTo>
                <a:lnTo>
                  <a:pt x="5463208" y="1466226"/>
                </a:lnTo>
                <a:lnTo>
                  <a:pt x="5463242" y="1451866"/>
                </a:lnTo>
                <a:cubicBezTo>
                  <a:pt x="5463190" y="1441487"/>
                  <a:pt x="5463068" y="1431722"/>
                  <a:pt x="5462894" y="1423194"/>
                </a:cubicBezTo>
                <a:close/>
                <a:moveTo>
                  <a:pt x="5461417" y="1391849"/>
                </a:moveTo>
                <a:cubicBezTo>
                  <a:pt x="5461710" y="1392940"/>
                  <a:pt x="5461992" y="1396513"/>
                  <a:pt x="5462246" y="1401944"/>
                </a:cubicBezTo>
                <a:lnTo>
                  <a:pt x="5462602" y="1413608"/>
                </a:lnTo>
                <a:lnTo>
                  <a:pt x="5459078" y="1404268"/>
                </a:lnTo>
                <a:lnTo>
                  <a:pt x="5460137" y="1393780"/>
                </a:lnTo>
                <a:cubicBezTo>
                  <a:pt x="5460561" y="1391114"/>
                  <a:pt x="5460982" y="1390270"/>
                  <a:pt x="5461417" y="1391849"/>
                </a:cubicBezTo>
                <a:close/>
                <a:moveTo>
                  <a:pt x="614271" y="1052206"/>
                </a:moveTo>
                <a:cubicBezTo>
                  <a:pt x="613444" y="1053256"/>
                  <a:pt x="612323" y="1054339"/>
                  <a:pt x="611497" y="1055389"/>
                </a:cubicBezTo>
                <a:cubicBezTo>
                  <a:pt x="617673" y="1058912"/>
                  <a:pt x="624115" y="1061928"/>
                  <a:pt x="630277" y="1065215"/>
                </a:cubicBezTo>
                <a:cubicBezTo>
                  <a:pt x="637469" y="1066004"/>
                  <a:pt x="644958" y="1066759"/>
                  <a:pt x="651856" y="1067584"/>
                </a:cubicBezTo>
                <a:cubicBezTo>
                  <a:pt x="639327" y="1062458"/>
                  <a:pt x="626799" y="1057332"/>
                  <a:pt x="614271" y="1052206"/>
                </a:cubicBezTo>
                <a:close/>
                <a:moveTo>
                  <a:pt x="810628" y="695550"/>
                </a:moveTo>
                <a:cubicBezTo>
                  <a:pt x="873537" y="739416"/>
                  <a:pt x="951215" y="767494"/>
                  <a:pt x="1033084" y="791270"/>
                </a:cubicBezTo>
                <a:cubicBezTo>
                  <a:pt x="1034205" y="790184"/>
                  <a:pt x="1035031" y="789136"/>
                  <a:pt x="1036153" y="788050"/>
                </a:cubicBezTo>
                <a:cubicBezTo>
                  <a:pt x="960983" y="757296"/>
                  <a:pt x="885798" y="726306"/>
                  <a:pt x="810628" y="695550"/>
                </a:cubicBezTo>
                <a:close/>
                <a:moveTo>
                  <a:pt x="4850908" y="727"/>
                </a:moveTo>
                <a:cubicBezTo>
                  <a:pt x="4858191" y="2929"/>
                  <a:pt x="4860543" y="7152"/>
                  <a:pt x="4858584" y="13795"/>
                </a:cubicBezTo>
                <a:cubicBezTo>
                  <a:pt x="4855845" y="22194"/>
                  <a:pt x="4850092" y="30008"/>
                  <a:pt x="4843408" y="37224"/>
                </a:cubicBezTo>
                <a:cubicBezTo>
                  <a:pt x="4812232" y="71132"/>
                  <a:pt x="4827067" y="79774"/>
                  <a:pt x="4871062" y="78954"/>
                </a:cubicBezTo>
                <a:cubicBezTo>
                  <a:pt x="4910302" y="78234"/>
                  <a:pt x="4949507" y="72299"/>
                  <a:pt x="4989038" y="66799"/>
                </a:cubicBezTo>
                <a:cubicBezTo>
                  <a:pt x="5008500" y="63967"/>
                  <a:pt x="5009491" y="65509"/>
                  <a:pt x="5002636" y="79388"/>
                </a:cubicBezTo>
                <a:cubicBezTo>
                  <a:pt x="4991594" y="102315"/>
                  <a:pt x="4990844" y="123285"/>
                  <a:pt x="5008332" y="140859"/>
                </a:cubicBezTo>
                <a:cubicBezTo>
                  <a:pt x="5012456" y="144868"/>
                  <a:pt x="5015428" y="149491"/>
                  <a:pt x="5014326" y="155555"/>
                </a:cubicBezTo>
                <a:cubicBezTo>
                  <a:pt x="5009356" y="180357"/>
                  <a:pt x="5019874" y="200674"/>
                  <a:pt x="5030704" y="221190"/>
                </a:cubicBezTo>
                <a:cubicBezTo>
                  <a:pt x="5048958" y="255517"/>
                  <a:pt x="5072099" y="287116"/>
                  <a:pt x="5097262" y="317759"/>
                </a:cubicBezTo>
                <a:cubicBezTo>
                  <a:pt x="5115004" y="339336"/>
                  <a:pt x="5126222" y="365974"/>
                  <a:pt x="5165084" y="373367"/>
                </a:cubicBezTo>
                <a:cubicBezTo>
                  <a:pt x="5174420" y="375083"/>
                  <a:pt x="5177498" y="381353"/>
                  <a:pt x="5174137" y="389353"/>
                </a:cubicBezTo>
                <a:cubicBezTo>
                  <a:pt x="5163026" y="415847"/>
                  <a:pt x="5172067" y="436343"/>
                  <a:pt x="5192507" y="453561"/>
                </a:cubicBezTo>
                <a:cubicBezTo>
                  <a:pt x="5199734" y="459565"/>
                  <a:pt x="5197020" y="463690"/>
                  <a:pt x="5187160" y="467732"/>
                </a:cubicBezTo>
                <a:cubicBezTo>
                  <a:pt x="5175836" y="472188"/>
                  <a:pt x="5167025" y="478711"/>
                  <a:pt x="5160106" y="486904"/>
                </a:cubicBezTo>
                <a:cubicBezTo>
                  <a:pt x="5148744" y="500143"/>
                  <a:pt x="5143396" y="514315"/>
                  <a:pt x="5138948" y="528614"/>
                </a:cubicBezTo>
                <a:cubicBezTo>
                  <a:pt x="5132042" y="551041"/>
                  <a:pt x="5123894" y="572670"/>
                  <a:pt x="5097016" y="589923"/>
                </a:cubicBezTo>
                <a:cubicBezTo>
                  <a:pt x="5089016" y="595163"/>
                  <a:pt x="5082598" y="601872"/>
                  <a:pt x="5075869" y="608381"/>
                </a:cubicBezTo>
                <a:cubicBezTo>
                  <a:pt x="5078016" y="614052"/>
                  <a:pt x="5083322" y="617918"/>
                  <a:pt x="5093172" y="618385"/>
                </a:cubicBezTo>
                <a:cubicBezTo>
                  <a:pt x="5155867" y="621469"/>
                  <a:pt x="5153088" y="652648"/>
                  <a:pt x="5153518" y="687474"/>
                </a:cubicBezTo>
                <a:cubicBezTo>
                  <a:pt x="5154177" y="730575"/>
                  <a:pt x="5118812" y="754787"/>
                  <a:pt x="5074984" y="776941"/>
                </a:cubicBezTo>
                <a:cubicBezTo>
                  <a:pt x="5059986" y="784451"/>
                  <a:pt x="5038116" y="786863"/>
                  <a:pt x="5033348" y="805473"/>
                </a:cubicBezTo>
                <a:cubicBezTo>
                  <a:pt x="5059529" y="819384"/>
                  <a:pt x="5089376" y="802009"/>
                  <a:pt x="5116847" y="803426"/>
                </a:cubicBezTo>
                <a:cubicBezTo>
                  <a:pt x="5139548" y="804709"/>
                  <a:pt x="5176330" y="798120"/>
                  <a:pt x="5147902" y="833118"/>
                </a:cubicBezTo>
                <a:cubicBezTo>
                  <a:pt x="5139626" y="843373"/>
                  <a:pt x="5150382" y="848714"/>
                  <a:pt x="5161665" y="848297"/>
                </a:cubicBezTo>
                <a:cubicBezTo>
                  <a:pt x="5253064" y="844106"/>
                  <a:pt x="5215170" y="912756"/>
                  <a:pt x="5246520" y="942412"/>
                </a:cubicBezTo>
                <a:cubicBezTo>
                  <a:pt x="5255359" y="950358"/>
                  <a:pt x="5247812" y="967405"/>
                  <a:pt x="5235368" y="972946"/>
                </a:cubicBezTo>
                <a:cubicBezTo>
                  <a:pt x="5156387" y="1008610"/>
                  <a:pt x="5149354" y="1071149"/>
                  <a:pt x="5113739" y="1128845"/>
                </a:cubicBezTo>
                <a:cubicBezTo>
                  <a:pt x="5157305" y="1144685"/>
                  <a:pt x="5208388" y="1143005"/>
                  <a:pt x="5255034" y="1151117"/>
                </a:cubicBezTo>
                <a:cubicBezTo>
                  <a:pt x="5303482" y="1159484"/>
                  <a:pt x="5304156" y="1170079"/>
                  <a:pt x="5267513" y="1216275"/>
                </a:cubicBezTo>
                <a:cubicBezTo>
                  <a:pt x="5370269" y="1212844"/>
                  <a:pt x="5370269" y="1212844"/>
                  <a:pt x="5343113" y="1281854"/>
                </a:cubicBezTo>
                <a:cubicBezTo>
                  <a:pt x="5386272" y="1279593"/>
                  <a:pt x="5428618" y="1334726"/>
                  <a:pt x="5452014" y="1385543"/>
                </a:cubicBezTo>
                <a:lnTo>
                  <a:pt x="5459078" y="1404268"/>
                </a:lnTo>
                <a:lnTo>
                  <a:pt x="5458838" y="1406644"/>
                </a:lnTo>
                <a:cubicBezTo>
                  <a:pt x="5457942" y="1418063"/>
                  <a:pt x="5456960" y="1434367"/>
                  <a:pt x="5455752" y="1450751"/>
                </a:cubicBezTo>
                <a:lnTo>
                  <a:pt x="5454594" y="1464662"/>
                </a:lnTo>
                <a:lnTo>
                  <a:pt x="5447215" y="1463321"/>
                </a:lnTo>
                <a:cubicBezTo>
                  <a:pt x="5441256" y="1459714"/>
                  <a:pt x="5437002" y="1458345"/>
                  <a:pt x="5433934" y="1458428"/>
                </a:cubicBezTo>
                <a:cubicBezTo>
                  <a:pt x="5424728" y="1458676"/>
                  <a:pt x="5426188" y="1471978"/>
                  <a:pt x="5424276" y="1477014"/>
                </a:cubicBezTo>
                <a:cubicBezTo>
                  <a:pt x="5417851" y="1492977"/>
                  <a:pt x="5433852" y="1501241"/>
                  <a:pt x="5444628" y="1511562"/>
                </a:cubicBezTo>
                <a:cubicBezTo>
                  <a:pt x="5448663" y="1515344"/>
                  <a:pt x="5451544" y="1497678"/>
                  <a:pt x="5453752" y="1474786"/>
                </a:cubicBezTo>
                <a:lnTo>
                  <a:pt x="5454594" y="1464662"/>
                </a:lnTo>
                <a:lnTo>
                  <a:pt x="5463208" y="1466226"/>
                </a:lnTo>
                <a:lnTo>
                  <a:pt x="5463164" y="1484226"/>
                </a:lnTo>
                <a:cubicBezTo>
                  <a:pt x="5462722" y="1528173"/>
                  <a:pt x="5460824" y="1571999"/>
                  <a:pt x="5456160" y="1575885"/>
                </a:cubicBezTo>
                <a:cubicBezTo>
                  <a:pt x="5406708" y="1617226"/>
                  <a:pt x="5442751" y="1692579"/>
                  <a:pt x="5345636" y="1714543"/>
                </a:cubicBezTo>
                <a:cubicBezTo>
                  <a:pt x="5301930" y="1724583"/>
                  <a:pt x="5282493" y="1755882"/>
                  <a:pt x="5251319" y="1775792"/>
                </a:cubicBezTo>
                <a:cubicBezTo>
                  <a:pt x="5142610" y="1844714"/>
                  <a:pt x="5072132" y="1925140"/>
                  <a:pt x="5043512" y="2027305"/>
                </a:cubicBezTo>
                <a:cubicBezTo>
                  <a:pt x="5035488" y="2055562"/>
                  <a:pt x="5000258" y="2081893"/>
                  <a:pt x="4978144" y="2108535"/>
                </a:cubicBezTo>
                <a:cubicBezTo>
                  <a:pt x="4990785" y="2124798"/>
                  <a:pt x="5050411" y="2079615"/>
                  <a:pt x="5031476" y="2128173"/>
                </a:cubicBezTo>
                <a:cubicBezTo>
                  <a:pt x="5017138" y="2164787"/>
                  <a:pt x="4975973" y="2191363"/>
                  <a:pt x="4937389" y="2216441"/>
                </a:cubicBezTo>
                <a:cubicBezTo>
                  <a:pt x="4893079" y="2245058"/>
                  <a:pt x="4843760" y="2269776"/>
                  <a:pt x="4826122" y="2315331"/>
                </a:cubicBezTo>
                <a:cubicBezTo>
                  <a:pt x="4822276" y="2325050"/>
                  <a:pt x="3896510" y="3112888"/>
                  <a:pt x="2544647" y="3190975"/>
                </a:cubicBezTo>
                <a:cubicBezTo>
                  <a:pt x="2323734" y="3203734"/>
                  <a:pt x="1445947" y="3169121"/>
                  <a:pt x="1328257" y="3153006"/>
                </a:cubicBezTo>
                <a:cubicBezTo>
                  <a:pt x="1207258" y="3136344"/>
                  <a:pt x="1101756" y="3091943"/>
                  <a:pt x="977943" y="3082502"/>
                </a:cubicBezTo>
                <a:cubicBezTo>
                  <a:pt x="912454" y="3077622"/>
                  <a:pt x="848655" y="3061861"/>
                  <a:pt x="854473" y="2994250"/>
                </a:cubicBezTo>
                <a:cubicBezTo>
                  <a:pt x="856228" y="2975057"/>
                  <a:pt x="838125" y="2961827"/>
                  <a:pt x="811593" y="2970498"/>
                </a:cubicBezTo>
                <a:cubicBezTo>
                  <a:pt x="761454" y="2987010"/>
                  <a:pt x="736680" y="2962489"/>
                  <a:pt x="707024" y="2945439"/>
                </a:cubicBezTo>
                <a:cubicBezTo>
                  <a:pt x="654509" y="2915262"/>
                  <a:pt x="603913" y="2882480"/>
                  <a:pt x="523487" y="2886053"/>
                </a:cubicBezTo>
                <a:cubicBezTo>
                  <a:pt x="537017" y="2855468"/>
                  <a:pt x="563587" y="2856758"/>
                  <a:pt x="587884" y="2859746"/>
                </a:cubicBezTo>
                <a:cubicBezTo>
                  <a:pt x="652090" y="2867866"/>
                  <a:pt x="715235" y="2878012"/>
                  <a:pt x="779426" y="2885897"/>
                </a:cubicBezTo>
                <a:cubicBezTo>
                  <a:pt x="821123" y="2891048"/>
                  <a:pt x="863074" y="2900202"/>
                  <a:pt x="917288" y="2882248"/>
                </a:cubicBezTo>
                <a:cubicBezTo>
                  <a:pt x="866364" y="2830288"/>
                  <a:pt x="785092" y="2829930"/>
                  <a:pt x="718684" y="2819941"/>
                </a:cubicBezTo>
                <a:cubicBezTo>
                  <a:pt x="635747" y="2807447"/>
                  <a:pt x="584925" y="2771133"/>
                  <a:pt x="524650" y="2731220"/>
                </a:cubicBezTo>
                <a:cubicBezTo>
                  <a:pt x="584180" y="2712621"/>
                  <a:pt x="623299" y="2742760"/>
                  <a:pt x="670138" y="2735189"/>
                </a:cubicBezTo>
                <a:cubicBezTo>
                  <a:pt x="672406" y="2728745"/>
                  <a:pt x="675988" y="2719532"/>
                  <a:pt x="675382" y="2719369"/>
                </a:cubicBezTo>
                <a:cubicBezTo>
                  <a:pt x="596666" y="2703042"/>
                  <a:pt x="557844" y="2658869"/>
                  <a:pt x="542021" y="2601946"/>
                </a:cubicBezTo>
                <a:cubicBezTo>
                  <a:pt x="533902" y="2572560"/>
                  <a:pt x="505246" y="2566541"/>
                  <a:pt x="476895" y="2555976"/>
                </a:cubicBezTo>
                <a:cubicBezTo>
                  <a:pt x="377189" y="2518466"/>
                  <a:pt x="272496" y="2486779"/>
                  <a:pt x="188751" y="2428830"/>
                </a:cubicBezTo>
                <a:cubicBezTo>
                  <a:pt x="280875" y="2426687"/>
                  <a:pt x="357216" y="2461808"/>
                  <a:pt x="456762" y="2468731"/>
                </a:cubicBezTo>
                <a:cubicBezTo>
                  <a:pt x="373794" y="2404281"/>
                  <a:pt x="269816" y="2379152"/>
                  <a:pt x="174514" y="2345378"/>
                </a:cubicBezTo>
                <a:cubicBezTo>
                  <a:pt x="130977" y="2330009"/>
                  <a:pt x="90329" y="2308598"/>
                  <a:pt x="38827" y="2303685"/>
                </a:cubicBezTo>
                <a:cubicBezTo>
                  <a:pt x="20556" y="2301864"/>
                  <a:pt x="-10092" y="2297272"/>
                  <a:pt x="3281" y="2273587"/>
                </a:cubicBezTo>
                <a:cubicBezTo>
                  <a:pt x="14533" y="2253956"/>
                  <a:pt x="39095" y="2256437"/>
                  <a:pt x="61590" y="2259170"/>
                </a:cubicBezTo>
                <a:cubicBezTo>
                  <a:pt x="115591" y="2265916"/>
                  <a:pt x="170539" y="2259497"/>
                  <a:pt x="242291" y="2250569"/>
                </a:cubicBezTo>
                <a:cubicBezTo>
                  <a:pt x="178223" y="2197829"/>
                  <a:pt x="68904" y="2229102"/>
                  <a:pt x="13205" y="2172263"/>
                </a:cubicBezTo>
                <a:cubicBezTo>
                  <a:pt x="77196" y="2153598"/>
                  <a:pt x="128251" y="2170191"/>
                  <a:pt x="180810" y="2168333"/>
                </a:cubicBezTo>
                <a:cubicBezTo>
                  <a:pt x="228319" y="2166612"/>
                  <a:pt x="239444" y="2154350"/>
                  <a:pt x="226020" y="2121100"/>
                </a:cubicBezTo>
                <a:cubicBezTo>
                  <a:pt x="205165" y="2069293"/>
                  <a:pt x="229388" y="2038364"/>
                  <a:pt x="299145" y="2044862"/>
                </a:cubicBezTo>
                <a:cubicBezTo>
                  <a:pt x="363822" y="2051027"/>
                  <a:pt x="369032" y="2029991"/>
                  <a:pt x="350236" y="2001187"/>
                </a:cubicBezTo>
                <a:cubicBezTo>
                  <a:pt x="322862" y="1959187"/>
                  <a:pt x="348423" y="1921214"/>
                  <a:pt x="365223" y="1881218"/>
                </a:cubicBezTo>
                <a:cubicBezTo>
                  <a:pt x="390527" y="1820499"/>
                  <a:pt x="376326" y="1793748"/>
                  <a:pt x="310707" y="1758752"/>
                </a:cubicBezTo>
                <a:cubicBezTo>
                  <a:pt x="273754" y="1739265"/>
                  <a:pt x="234367" y="1723631"/>
                  <a:pt x="181659" y="1709137"/>
                </a:cubicBezTo>
                <a:cubicBezTo>
                  <a:pt x="299387" y="1683727"/>
                  <a:pt x="172918" y="1660608"/>
                  <a:pt x="213063" y="1632021"/>
                </a:cubicBezTo>
                <a:cubicBezTo>
                  <a:pt x="296030" y="1612244"/>
                  <a:pt x="369047" y="1679323"/>
                  <a:pt x="481390" y="1644125"/>
                </a:cubicBezTo>
                <a:cubicBezTo>
                  <a:pt x="336659" y="1595935"/>
                  <a:pt x="176348" y="1532074"/>
                  <a:pt x="68930" y="1457537"/>
                </a:cubicBezTo>
                <a:cubicBezTo>
                  <a:pt x="91299" y="1434897"/>
                  <a:pt x="115799" y="1450436"/>
                  <a:pt x="135138" y="1440976"/>
                </a:cubicBezTo>
                <a:cubicBezTo>
                  <a:pt x="133952" y="1436374"/>
                  <a:pt x="135290" y="1429332"/>
                  <a:pt x="131611" y="1427642"/>
                </a:cubicBezTo>
                <a:cubicBezTo>
                  <a:pt x="52402" y="1389548"/>
                  <a:pt x="51441" y="1388478"/>
                  <a:pt x="130443" y="1343795"/>
                </a:cubicBezTo>
                <a:cubicBezTo>
                  <a:pt x="158017" y="1328118"/>
                  <a:pt x="154966" y="1317573"/>
                  <a:pt x="138930" y="1304094"/>
                </a:cubicBezTo>
                <a:cubicBezTo>
                  <a:pt x="127608" y="1294551"/>
                  <a:pt x="113720" y="1286742"/>
                  <a:pt x="118409" y="1262212"/>
                </a:cubicBezTo>
                <a:cubicBezTo>
                  <a:pt x="164937" y="1287183"/>
                  <a:pt x="383505" y="1312432"/>
                  <a:pt x="421410" y="1304757"/>
                </a:cubicBezTo>
                <a:cubicBezTo>
                  <a:pt x="464009" y="1296037"/>
                  <a:pt x="610877" y="1288926"/>
                  <a:pt x="655702" y="1291801"/>
                </a:cubicBezTo>
                <a:cubicBezTo>
                  <a:pt x="653235" y="1290438"/>
                  <a:pt x="650767" y="1289077"/>
                  <a:pt x="648299" y="1287715"/>
                </a:cubicBezTo>
                <a:cubicBezTo>
                  <a:pt x="603999" y="1260339"/>
                  <a:pt x="559107" y="1233035"/>
                  <a:pt x="531027" y="1193967"/>
                </a:cubicBezTo>
                <a:cubicBezTo>
                  <a:pt x="529741" y="1192462"/>
                  <a:pt x="529061" y="1191120"/>
                  <a:pt x="526433" y="1191913"/>
                </a:cubicBezTo>
                <a:cubicBezTo>
                  <a:pt x="503415" y="1199684"/>
                  <a:pt x="505590" y="1187083"/>
                  <a:pt x="504666" y="1177230"/>
                </a:cubicBezTo>
                <a:cubicBezTo>
                  <a:pt x="503726" y="1167141"/>
                  <a:pt x="499378" y="1159602"/>
                  <a:pt x="482307" y="1162618"/>
                </a:cubicBezTo>
                <a:cubicBezTo>
                  <a:pt x="481421" y="1162726"/>
                  <a:pt x="480226" y="1162633"/>
                  <a:pt x="479029" y="1162540"/>
                </a:cubicBezTo>
                <a:cubicBezTo>
                  <a:pt x="470949" y="1161859"/>
                  <a:pt x="444139" y="1138059"/>
                  <a:pt x="447663" y="1132649"/>
                </a:cubicBezTo>
                <a:cubicBezTo>
                  <a:pt x="455539" y="1120781"/>
                  <a:pt x="446335" y="1116439"/>
                  <a:pt x="438547" y="1110977"/>
                </a:cubicBezTo>
                <a:cubicBezTo>
                  <a:pt x="427656" y="1103517"/>
                  <a:pt x="416795" y="1096529"/>
                  <a:pt x="405343" y="1089612"/>
                </a:cubicBezTo>
                <a:cubicBezTo>
                  <a:pt x="394202" y="1082895"/>
                  <a:pt x="382794" y="1076684"/>
                  <a:pt x="371373" y="1070238"/>
                </a:cubicBezTo>
                <a:cubicBezTo>
                  <a:pt x="344889" y="1065616"/>
                  <a:pt x="318169" y="1061972"/>
                  <a:pt x="290358" y="1059884"/>
                </a:cubicBezTo>
                <a:cubicBezTo>
                  <a:pt x="269709" y="1058114"/>
                  <a:pt x="246624" y="1055453"/>
                  <a:pt x="235140" y="1029322"/>
                </a:cubicBezTo>
                <a:cubicBezTo>
                  <a:pt x="256895" y="1029771"/>
                  <a:pt x="278695" y="1030927"/>
                  <a:pt x="300494" y="1032083"/>
                </a:cubicBezTo>
                <a:cubicBezTo>
                  <a:pt x="279542" y="1020860"/>
                  <a:pt x="259181" y="1009565"/>
                  <a:pt x="239661" y="997457"/>
                </a:cubicBezTo>
                <a:cubicBezTo>
                  <a:pt x="223540" y="987309"/>
                  <a:pt x="210281" y="975391"/>
                  <a:pt x="204788" y="959211"/>
                </a:cubicBezTo>
                <a:cubicBezTo>
                  <a:pt x="203337" y="955117"/>
                  <a:pt x="202166" y="950750"/>
                  <a:pt x="207583" y="947009"/>
                </a:cubicBezTo>
                <a:cubicBezTo>
                  <a:pt x="213561" y="942727"/>
                  <a:pt x="218466" y="944980"/>
                  <a:pt x="223061" y="947033"/>
                </a:cubicBezTo>
                <a:cubicBezTo>
                  <a:pt x="242046" y="955410"/>
                  <a:pt x="261311" y="963516"/>
                  <a:pt x="280015" y="972164"/>
                </a:cubicBezTo>
                <a:cubicBezTo>
                  <a:pt x="304852" y="983629"/>
                  <a:pt x="329408" y="995365"/>
                  <a:pt x="353948" y="1006865"/>
                </a:cubicBezTo>
                <a:cubicBezTo>
                  <a:pt x="319294" y="981405"/>
                  <a:pt x="281290" y="959435"/>
                  <a:pt x="240466" y="939943"/>
                </a:cubicBezTo>
                <a:cubicBezTo>
                  <a:pt x="210990" y="925718"/>
                  <a:pt x="181514" y="911494"/>
                  <a:pt x="158812" y="891467"/>
                </a:cubicBezTo>
                <a:cubicBezTo>
                  <a:pt x="147166" y="881489"/>
                  <a:pt x="141336" y="869384"/>
                  <a:pt x="139551" y="855364"/>
                </a:cubicBezTo>
                <a:cubicBezTo>
                  <a:pt x="139312" y="851597"/>
                  <a:pt x="139634" y="847287"/>
                  <a:pt x="145731" y="844888"/>
                </a:cubicBezTo>
                <a:cubicBezTo>
                  <a:pt x="151843" y="842724"/>
                  <a:pt x="155581" y="845356"/>
                  <a:pt x="158154" y="848366"/>
                </a:cubicBezTo>
                <a:cubicBezTo>
                  <a:pt x="161052" y="851811"/>
                  <a:pt x="164496" y="854479"/>
                  <a:pt x="169370" y="856260"/>
                </a:cubicBezTo>
                <a:cubicBezTo>
                  <a:pt x="212096" y="872913"/>
                  <a:pt x="249775" y="894448"/>
                  <a:pt x="288295" y="915169"/>
                </a:cubicBezTo>
                <a:cubicBezTo>
                  <a:pt x="343452" y="944788"/>
                  <a:pt x="397769" y="975222"/>
                  <a:pt x="462694" y="994643"/>
                </a:cubicBezTo>
                <a:cubicBezTo>
                  <a:pt x="487260" y="1001870"/>
                  <a:pt x="512622" y="1007575"/>
                  <a:pt x="531910" y="1006664"/>
                </a:cubicBezTo>
                <a:cubicBezTo>
                  <a:pt x="460990" y="972547"/>
                  <a:pt x="394087" y="936046"/>
                  <a:pt x="333940" y="893507"/>
                </a:cubicBezTo>
                <a:cubicBezTo>
                  <a:pt x="273173" y="850568"/>
                  <a:pt x="219876" y="803403"/>
                  <a:pt x="181443" y="746608"/>
                </a:cubicBezTo>
                <a:cubicBezTo>
                  <a:pt x="177494" y="740681"/>
                  <a:pt x="175038" y="734810"/>
                  <a:pt x="162678" y="737018"/>
                </a:cubicBezTo>
                <a:cubicBezTo>
                  <a:pt x="157082" y="737933"/>
                  <a:pt x="155070" y="734381"/>
                  <a:pt x="156307" y="730435"/>
                </a:cubicBezTo>
                <a:cubicBezTo>
                  <a:pt x="164051" y="702450"/>
                  <a:pt x="145532" y="687373"/>
                  <a:pt x="117227" y="677515"/>
                </a:cubicBezTo>
                <a:cubicBezTo>
                  <a:pt x="108392" y="674314"/>
                  <a:pt x="107546" y="670384"/>
                  <a:pt x="113655" y="663474"/>
                </a:cubicBezTo>
                <a:cubicBezTo>
                  <a:pt x="121976" y="653926"/>
                  <a:pt x="120506" y="644851"/>
                  <a:pt x="115226" y="636712"/>
                </a:cubicBezTo>
                <a:cubicBezTo>
                  <a:pt x="112224" y="631619"/>
                  <a:pt x="108350" y="626868"/>
                  <a:pt x="105067" y="622046"/>
                </a:cubicBezTo>
                <a:cubicBezTo>
                  <a:pt x="102790" y="619000"/>
                  <a:pt x="99022" y="615897"/>
                  <a:pt x="104113" y="611722"/>
                </a:cubicBezTo>
                <a:cubicBezTo>
                  <a:pt x="108939" y="608053"/>
                  <a:pt x="114081" y="609328"/>
                  <a:pt x="118895" y="610169"/>
                </a:cubicBezTo>
                <a:cubicBezTo>
                  <a:pt x="142040" y="613772"/>
                  <a:pt x="156094" y="624170"/>
                  <a:pt x="163095" y="640642"/>
                </a:cubicBezTo>
                <a:cubicBezTo>
                  <a:pt x="168334" y="652819"/>
                  <a:pt x="173104" y="652953"/>
                  <a:pt x="185766" y="641454"/>
                </a:cubicBezTo>
                <a:cubicBezTo>
                  <a:pt x="195327" y="632704"/>
                  <a:pt x="204232" y="632337"/>
                  <a:pt x="212892" y="637457"/>
                </a:cubicBezTo>
                <a:cubicBezTo>
                  <a:pt x="217516" y="639981"/>
                  <a:pt x="220444" y="643897"/>
                  <a:pt x="223932" y="647271"/>
                </a:cubicBezTo>
                <a:cubicBezTo>
                  <a:pt x="241420" y="664845"/>
                  <a:pt x="259762" y="681841"/>
                  <a:pt x="287167" y="691571"/>
                </a:cubicBezTo>
                <a:cubicBezTo>
                  <a:pt x="299355" y="696027"/>
                  <a:pt x="312354" y="699197"/>
                  <a:pt x="330380" y="692506"/>
                </a:cubicBezTo>
                <a:cubicBezTo>
                  <a:pt x="318517" y="688486"/>
                  <a:pt x="306954" y="689175"/>
                  <a:pt x="296172" y="688108"/>
                </a:cubicBezTo>
                <a:cubicBezTo>
                  <a:pt x="285390" y="687041"/>
                  <a:pt x="279539" y="683953"/>
                  <a:pt x="286974" y="674512"/>
                </a:cubicBezTo>
                <a:cubicBezTo>
                  <a:pt x="291105" y="669267"/>
                  <a:pt x="290555" y="665301"/>
                  <a:pt x="286166" y="661798"/>
                </a:cubicBezTo>
                <a:cubicBezTo>
                  <a:pt x="272052" y="650459"/>
                  <a:pt x="264416" y="633352"/>
                  <a:pt x="236268" y="635338"/>
                </a:cubicBezTo>
                <a:cubicBezTo>
                  <a:pt x="234792" y="635517"/>
                  <a:pt x="233255" y="634754"/>
                  <a:pt x="231734" y="634225"/>
                </a:cubicBezTo>
                <a:cubicBezTo>
                  <a:pt x="225957" y="632316"/>
                  <a:pt x="219575" y="630241"/>
                  <a:pt x="221253" y="623870"/>
                </a:cubicBezTo>
                <a:cubicBezTo>
                  <a:pt x="223227" y="617462"/>
                  <a:pt x="230816" y="615119"/>
                  <a:pt x="237564" y="613590"/>
                </a:cubicBezTo>
                <a:cubicBezTo>
                  <a:pt x="254884" y="609831"/>
                  <a:pt x="268844" y="614072"/>
                  <a:pt x="282259" y="619091"/>
                </a:cubicBezTo>
                <a:cubicBezTo>
                  <a:pt x="314893" y="631509"/>
                  <a:pt x="342201" y="649080"/>
                  <a:pt x="370630" y="665566"/>
                </a:cubicBezTo>
                <a:cubicBezTo>
                  <a:pt x="413275" y="690295"/>
                  <a:pt x="451153" y="719635"/>
                  <a:pt x="498017" y="740532"/>
                </a:cubicBezTo>
                <a:cubicBezTo>
                  <a:pt x="637369" y="802423"/>
                  <a:pt x="774774" y="866448"/>
                  <a:pt x="918036" y="924307"/>
                </a:cubicBezTo>
                <a:cubicBezTo>
                  <a:pt x="970882" y="945666"/>
                  <a:pt x="1024819" y="965469"/>
                  <a:pt x="1079304" y="984494"/>
                </a:cubicBezTo>
                <a:cubicBezTo>
                  <a:pt x="1079509" y="983045"/>
                  <a:pt x="1079744" y="982067"/>
                  <a:pt x="1079935" y="980383"/>
                </a:cubicBezTo>
                <a:cubicBezTo>
                  <a:pt x="1079860" y="979206"/>
                  <a:pt x="1079770" y="977793"/>
                  <a:pt x="1079695" y="976616"/>
                </a:cubicBezTo>
                <a:cubicBezTo>
                  <a:pt x="1041139" y="964679"/>
                  <a:pt x="1003098" y="951491"/>
                  <a:pt x="966178" y="937219"/>
                </a:cubicBezTo>
                <a:cubicBezTo>
                  <a:pt x="875541" y="901932"/>
                  <a:pt x="791930" y="860100"/>
                  <a:pt x="720106" y="807112"/>
                </a:cubicBezTo>
                <a:cubicBezTo>
                  <a:pt x="714181" y="802848"/>
                  <a:pt x="707904" y="802421"/>
                  <a:pt x="698823" y="804708"/>
                </a:cubicBezTo>
                <a:cubicBezTo>
                  <a:pt x="669544" y="812288"/>
                  <a:pt x="659939" y="806334"/>
                  <a:pt x="664513" y="784663"/>
                </a:cubicBezTo>
                <a:cubicBezTo>
                  <a:pt x="665660" y="779304"/>
                  <a:pt x="665686" y="775031"/>
                  <a:pt x="660380" y="771165"/>
                </a:cubicBezTo>
                <a:cubicBezTo>
                  <a:pt x="636661" y="753871"/>
                  <a:pt x="611807" y="737427"/>
                  <a:pt x="584959" y="722409"/>
                </a:cubicBezTo>
                <a:cubicBezTo>
                  <a:pt x="535282" y="694735"/>
                  <a:pt x="482226" y="670082"/>
                  <a:pt x="435649" y="639659"/>
                </a:cubicBezTo>
                <a:cubicBezTo>
                  <a:pt x="421965" y="630403"/>
                  <a:pt x="411440" y="619340"/>
                  <a:pt x="404944" y="606128"/>
                </a:cubicBezTo>
                <a:cubicBezTo>
                  <a:pt x="402872" y="601635"/>
                  <a:pt x="401613" y="595856"/>
                  <a:pt x="408476" y="591466"/>
                </a:cubicBezTo>
                <a:cubicBezTo>
                  <a:pt x="415044" y="587111"/>
                  <a:pt x="420320" y="590506"/>
                  <a:pt x="425225" y="592759"/>
                </a:cubicBezTo>
                <a:cubicBezTo>
                  <a:pt x="445746" y="601899"/>
                  <a:pt x="466578" y="611238"/>
                  <a:pt x="487115" y="620614"/>
                </a:cubicBezTo>
                <a:cubicBezTo>
                  <a:pt x="507947" y="629954"/>
                  <a:pt x="528514" y="639800"/>
                  <a:pt x="550277" y="649738"/>
                </a:cubicBezTo>
                <a:cubicBezTo>
                  <a:pt x="551408" y="644145"/>
                  <a:pt x="546904" y="643504"/>
                  <a:pt x="544421" y="641907"/>
                </a:cubicBezTo>
                <a:cubicBezTo>
                  <a:pt x="509355" y="619344"/>
                  <a:pt x="471190" y="599529"/>
                  <a:pt x="431905" y="580799"/>
                </a:cubicBezTo>
                <a:cubicBezTo>
                  <a:pt x="401512" y="566211"/>
                  <a:pt x="371947" y="550574"/>
                  <a:pt x="351177" y="528177"/>
                </a:cubicBezTo>
                <a:cubicBezTo>
                  <a:pt x="343180" y="519419"/>
                  <a:pt x="338696" y="509759"/>
                  <a:pt x="339749" y="498244"/>
                </a:cubicBezTo>
                <a:cubicBezTo>
                  <a:pt x="340115" y="494641"/>
                  <a:pt x="340481" y="491037"/>
                  <a:pt x="346313" y="489145"/>
                </a:cubicBezTo>
                <a:cubicBezTo>
                  <a:pt x="350979" y="487631"/>
                  <a:pt x="354067" y="489392"/>
                  <a:pt x="356579" y="491460"/>
                </a:cubicBezTo>
                <a:cubicBezTo>
                  <a:pt x="360984" y="495197"/>
                  <a:pt x="365388" y="498934"/>
                  <a:pt x="371505" y="501516"/>
                </a:cubicBezTo>
                <a:cubicBezTo>
                  <a:pt x="408203" y="517000"/>
                  <a:pt x="442659" y="534654"/>
                  <a:pt x="476275" y="553122"/>
                </a:cubicBezTo>
                <a:cubicBezTo>
                  <a:pt x="531461" y="583213"/>
                  <a:pt x="586103" y="614082"/>
                  <a:pt x="649952" y="635294"/>
                </a:cubicBezTo>
                <a:cubicBezTo>
                  <a:pt x="673972" y="643298"/>
                  <a:pt x="698805" y="650018"/>
                  <a:pt x="727161" y="651328"/>
                </a:cubicBezTo>
                <a:cubicBezTo>
                  <a:pt x="726126" y="649081"/>
                  <a:pt x="724263" y="647883"/>
                  <a:pt x="722417" y="646921"/>
                </a:cubicBezTo>
                <a:cubicBezTo>
                  <a:pt x="660627" y="615969"/>
                  <a:pt x="600830" y="583590"/>
                  <a:pt x="546079" y="546328"/>
                </a:cubicBezTo>
                <a:cubicBezTo>
                  <a:pt x="478576" y="500409"/>
                  <a:pt x="420223" y="448637"/>
                  <a:pt x="378182" y="386585"/>
                </a:cubicBezTo>
                <a:cubicBezTo>
                  <a:pt x="376229" y="383975"/>
                  <a:pt x="374884" y="381528"/>
                  <a:pt x="370158" y="382100"/>
                </a:cubicBezTo>
                <a:cubicBezTo>
                  <a:pt x="358064" y="383802"/>
                  <a:pt x="356583" y="379236"/>
                  <a:pt x="357861" y="371252"/>
                </a:cubicBezTo>
                <a:cubicBezTo>
                  <a:pt x="361373" y="351608"/>
                  <a:pt x="352380" y="336565"/>
                  <a:pt x="331313" y="328203"/>
                </a:cubicBezTo>
                <a:cubicBezTo>
                  <a:pt x="316037" y="321986"/>
                  <a:pt x="303183" y="316425"/>
                  <a:pt x="319354" y="299282"/>
                </a:cubicBezTo>
                <a:cubicBezTo>
                  <a:pt x="323265" y="295249"/>
                  <a:pt x="321459" y="290249"/>
                  <a:pt x="319682" y="285719"/>
                </a:cubicBezTo>
                <a:cubicBezTo>
                  <a:pt x="317166" y="278905"/>
                  <a:pt x="312080" y="273828"/>
                  <a:pt x="306391" y="268585"/>
                </a:cubicBezTo>
                <a:cubicBezTo>
                  <a:pt x="303227" y="265647"/>
                  <a:pt x="299399" y="261602"/>
                  <a:pt x="303294" y="257334"/>
                </a:cubicBezTo>
                <a:cubicBezTo>
                  <a:pt x="307735" y="252289"/>
                  <a:pt x="314131" y="254598"/>
                  <a:pt x="319242" y="255403"/>
                </a:cubicBezTo>
                <a:cubicBezTo>
                  <a:pt x="342683" y="258970"/>
                  <a:pt x="357062" y="269803"/>
                  <a:pt x="364093" y="286745"/>
                </a:cubicBezTo>
                <a:cubicBezTo>
                  <a:pt x="368651" y="297582"/>
                  <a:pt x="374307" y="297608"/>
                  <a:pt x="385301" y="287973"/>
                </a:cubicBezTo>
                <a:cubicBezTo>
                  <a:pt x="397712" y="277216"/>
                  <a:pt x="408079" y="276436"/>
                  <a:pt x="417598" y="285722"/>
                </a:cubicBezTo>
                <a:cubicBezTo>
                  <a:pt x="425226" y="293339"/>
                  <a:pt x="431406" y="301607"/>
                  <a:pt x="440155" y="308139"/>
                </a:cubicBezTo>
                <a:cubicBezTo>
                  <a:pt x="463623" y="326175"/>
                  <a:pt x="485720" y="346039"/>
                  <a:pt x="534406" y="339430"/>
                </a:cubicBezTo>
                <a:cubicBezTo>
                  <a:pt x="520872" y="332528"/>
                  <a:pt x="507316" y="334645"/>
                  <a:pt x="495633" y="333450"/>
                </a:cubicBezTo>
                <a:cubicBezTo>
                  <a:pt x="487244" y="332567"/>
                  <a:pt x="478750" y="330037"/>
                  <a:pt x="486289" y="322243"/>
                </a:cubicBezTo>
                <a:cubicBezTo>
                  <a:pt x="494951" y="313365"/>
                  <a:pt x="489365" y="309771"/>
                  <a:pt x="484000" y="304964"/>
                </a:cubicBezTo>
                <a:cubicBezTo>
                  <a:pt x="471673" y="293645"/>
                  <a:pt x="461604" y="280392"/>
                  <a:pt x="436911" y="280536"/>
                </a:cubicBezTo>
                <a:cubicBezTo>
                  <a:pt x="433041" y="280530"/>
                  <a:pt x="429923" y="278297"/>
                  <a:pt x="426865" y="277007"/>
                </a:cubicBezTo>
                <a:cubicBezTo>
                  <a:pt x="422581" y="275154"/>
                  <a:pt x="418872" y="272993"/>
                  <a:pt x="420654" y="268269"/>
                </a:cubicBezTo>
                <a:cubicBezTo>
                  <a:pt x="422468" y="264016"/>
                  <a:pt x="426748" y="261125"/>
                  <a:pt x="432329" y="259975"/>
                </a:cubicBezTo>
                <a:cubicBezTo>
                  <a:pt x="437320" y="258895"/>
                  <a:pt x="442621" y="258016"/>
                  <a:pt x="447672" y="257879"/>
                </a:cubicBezTo>
                <a:cubicBezTo>
                  <a:pt x="470223" y="256809"/>
                  <a:pt x="486254" y="265543"/>
                  <a:pt x="502242" y="273572"/>
                </a:cubicBezTo>
                <a:cubicBezTo>
                  <a:pt x="558179" y="301436"/>
                  <a:pt x="607891" y="334326"/>
                  <a:pt x="659874" y="365516"/>
                </a:cubicBezTo>
                <a:cubicBezTo>
                  <a:pt x="711842" y="396471"/>
                  <a:pt x="772192" y="418818"/>
                  <a:pt x="829177" y="444421"/>
                </a:cubicBezTo>
                <a:cubicBezTo>
                  <a:pt x="960626" y="503711"/>
                  <a:pt x="1092650" y="562693"/>
                  <a:pt x="1231903" y="613682"/>
                </a:cubicBezTo>
                <a:cubicBezTo>
                  <a:pt x="1368099" y="663381"/>
                  <a:pt x="1823141" y="686561"/>
                  <a:pt x="1911736" y="685084"/>
                </a:cubicBezTo>
                <a:cubicBezTo>
                  <a:pt x="2024994" y="682992"/>
                  <a:pt x="2291986" y="655399"/>
                  <a:pt x="2564313" y="632143"/>
                </a:cubicBezTo>
                <a:cubicBezTo>
                  <a:pt x="2595089" y="629364"/>
                  <a:pt x="2625288" y="626893"/>
                  <a:pt x="2657304" y="624913"/>
                </a:cubicBezTo>
                <a:cubicBezTo>
                  <a:pt x="3564401" y="568191"/>
                  <a:pt x="4203594" y="276765"/>
                  <a:pt x="4235818" y="259339"/>
                </a:cubicBezTo>
                <a:cubicBezTo>
                  <a:pt x="4287616" y="231474"/>
                  <a:pt x="4460006" y="176429"/>
                  <a:pt x="4460331" y="176864"/>
                </a:cubicBezTo>
                <a:cubicBezTo>
                  <a:pt x="4464175" y="181144"/>
                  <a:pt x="4483735" y="184529"/>
                  <a:pt x="4499578" y="186791"/>
                </a:cubicBezTo>
                <a:lnTo>
                  <a:pt x="4514640" y="188841"/>
                </a:lnTo>
                <a:lnTo>
                  <a:pt x="4516523" y="189988"/>
                </a:lnTo>
                <a:cubicBezTo>
                  <a:pt x="4522035" y="190091"/>
                  <a:pt x="4521760" y="189857"/>
                  <a:pt x="4518126" y="189316"/>
                </a:cubicBezTo>
                <a:lnTo>
                  <a:pt x="4514640" y="188841"/>
                </a:lnTo>
                <a:lnTo>
                  <a:pt x="4511569" y="186970"/>
                </a:lnTo>
                <a:cubicBezTo>
                  <a:pt x="4510788" y="185226"/>
                  <a:pt x="4510719" y="182981"/>
                  <a:pt x="4510888" y="180943"/>
                </a:cubicBezTo>
                <a:cubicBezTo>
                  <a:pt x="4511690" y="170169"/>
                  <a:pt x="4517648" y="160906"/>
                  <a:pt x="4531865" y="155151"/>
                </a:cubicBezTo>
                <a:cubicBezTo>
                  <a:pt x="4545507" y="149703"/>
                  <a:pt x="4559473" y="144689"/>
                  <a:pt x="4573441" y="139676"/>
                </a:cubicBezTo>
                <a:cubicBezTo>
                  <a:pt x="4585075" y="135420"/>
                  <a:pt x="4593048" y="134454"/>
                  <a:pt x="4594964" y="145847"/>
                </a:cubicBezTo>
                <a:cubicBezTo>
                  <a:pt x="4596879" y="157242"/>
                  <a:pt x="4613452" y="160454"/>
                  <a:pt x="4623059" y="152410"/>
                </a:cubicBezTo>
                <a:cubicBezTo>
                  <a:pt x="4660632" y="120811"/>
                  <a:pt x="4705757" y="95654"/>
                  <a:pt x="4748356" y="68192"/>
                </a:cubicBezTo>
                <a:cubicBezTo>
                  <a:pt x="4778098" y="49168"/>
                  <a:pt x="4809406" y="31378"/>
                  <a:pt x="4833812" y="8017"/>
                </a:cubicBezTo>
                <a:cubicBezTo>
                  <a:pt x="4838299" y="3678"/>
                  <a:pt x="4842399" y="-2039"/>
                  <a:pt x="4850908" y="727"/>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Title 1" descr="Text:; Getting the Word Out:&#10;&#10;Yes, We Can!">
            <a:extLst>
              <a:ext uri="{FF2B5EF4-FFF2-40B4-BE49-F238E27FC236}">
                <a16:creationId xmlns:a16="http://schemas.microsoft.com/office/drawing/2014/main" id="{BE2E6487-8C9C-3056-2F7B-43585960E397}"/>
              </a:ext>
            </a:extLst>
          </p:cNvPr>
          <p:cNvSpPr>
            <a:spLocks noGrp="1"/>
          </p:cNvSpPr>
          <p:nvPr>
            <p:ph type="title"/>
          </p:nvPr>
        </p:nvSpPr>
        <p:spPr>
          <a:xfrm>
            <a:off x="587141" y="685801"/>
            <a:ext cx="3908659" cy="5491162"/>
          </a:xfrm>
        </p:spPr>
        <p:txBody>
          <a:bodyPr>
            <a:normAutofit/>
          </a:bodyPr>
          <a:lstStyle/>
          <a:p>
            <a:pPr>
              <a:lnSpc>
                <a:spcPct val="100000"/>
              </a:lnSpc>
              <a:spcBef>
                <a:spcPts val="0"/>
              </a:spcBef>
            </a:pPr>
            <a:r>
              <a:rPr lang="en-US" dirty="0"/>
              <a:t>Getting the Word Out:</a:t>
            </a:r>
            <a:br>
              <a:rPr lang="en-US" dirty="0"/>
            </a:br>
            <a:br>
              <a:rPr lang="en-US" sz="800" dirty="0"/>
            </a:br>
            <a:r>
              <a:rPr lang="en-US" sz="4800" b="1" cap="all" dirty="0"/>
              <a:t>Yes</a:t>
            </a:r>
            <a:r>
              <a:rPr lang="en-US" sz="4800" b="1" i="1" cap="all" dirty="0"/>
              <a:t>, We Can!</a:t>
            </a:r>
          </a:p>
        </p:txBody>
      </p:sp>
      <p:graphicFrame>
        <p:nvGraphicFramePr>
          <p:cNvPr id="5" name="Content Placeholder 2">
            <a:extLst>
              <a:ext uri="{FF2B5EF4-FFF2-40B4-BE49-F238E27FC236}">
                <a16:creationId xmlns:a16="http://schemas.microsoft.com/office/drawing/2014/main" id="{0A5F801F-8BE4-69F0-CBA1-57B642EA880C}"/>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02780996"/>
              </p:ext>
            </p:extLst>
          </p:nvPr>
        </p:nvGraphicFramePr>
        <p:xfrm>
          <a:off x="5108535" y="579913"/>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6322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dog lying on the floor with a stuffed animal&#10;&#10;Description automatically generated with low confidence">
            <a:extLst>
              <a:ext uri="{FF2B5EF4-FFF2-40B4-BE49-F238E27FC236}">
                <a16:creationId xmlns:a16="http://schemas.microsoft.com/office/drawing/2014/main" id="{55F43399-E834-AAC5-E313-6A427FA1324A}"/>
              </a:ext>
            </a:extLst>
          </p:cNvPr>
          <p:cNvPicPr>
            <a:picLocks noChangeAspect="1"/>
          </p:cNvPicPr>
          <p:nvPr/>
        </p:nvPicPr>
        <p:blipFill>
          <a:blip r:embed="rId2">
            <a:extLst>
              <a:ext uri="{28A0092B-C50C-407E-A947-70E740481C1C}">
                <a14:useLocalDpi xmlns:a14="http://schemas.microsoft.com/office/drawing/2010/main" val="0"/>
              </a:ext>
            </a:extLst>
          </a:blip>
          <a:srcRect t="11296" r="1" b="42279"/>
          <a:stretch/>
        </p:blipFill>
        <p:spPr>
          <a:xfrm>
            <a:off x="3685881" y="1703606"/>
            <a:ext cx="8506120" cy="5154381"/>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88827065-C355-ACEF-1FE9-E40952EBA6EC}"/>
              </a:ext>
            </a:extLst>
          </p:cNvPr>
          <p:cNvSpPr/>
          <p:nvPr/>
        </p:nvSpPr>
        <p:spPr>
          <a:xfrm>
            <a:off x="147089" y="1317440"/>
            <a:ext cx="3467075" cy="2554545"/>
          </a:xfrm>
          <a:prstGeom prst="rect">
            <a:avLst/>
          </a:prstGeom>
          <a:noFill/>
        </p:spPr>
        <p:txBody>
          <a:bodyPr wrap="square" lIns="91440" tIns="45720" rIns="91440" bIns="45720">
            <a:spAutoFit/>
          </a:bodyPr>
          <a:lstStyle/>
          <a:p>
            <a:pPr algn="ctr"/>
            <a:r>
              <a:rPr lang="en-US" sz="4000" dirty="0"/>
              <a:t>Getting the Woof Out:</a:t>
            </a:r>
            <a:br>
              <a:rPr lang="en-US" sz="4000" dirty="0"/>
            </a:br>
            <a:br>
              <a:rPr lang="en-US" sz="4000" dirty="0"/>
            </a:br>
            <a:r>
              <a:rPr lang="en-US" sz="4000" b="1" cap="all" dirty="0"/>
              <a:t>Yes</a:t>
            </a:r>
            <a:r>
              <a:rPr lang="en-US" sz="4000" b="1" i="1" cap="all" dirty="0"/>
              <a:t>, We Can!</a:t>
            </a:r>
            <a:endParaRPr lang="en-US" sz="40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3" name="Rectangle: Rounded Corners 12">
            <a:extLst>
              <a:ext uri="{FF2B5EF4-FFF2-40B4-BE49-F238E27FC236}">
                <a16:creationId xmlns:a16="http://schemas.microsoft.com/office/drawing/2014/main" id="{AD377560-F750-4335-AEA2-1FA837664AD4}"/>
              </a:ext>
            </a:extLst>
          </p:cNvPr>
          <p:cNvSpPr/>
          <p:nvPr/>
        </p:nvSpPr>
        <p:spPr>
          <a:xfrm>
            <a:off x="3685881" y="0"/>
            <a:ext cx="8436988" cy="1676804"/>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2">
            <a:schemeClr val="bg1">
              <a:lumMod val="95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7" name="Rectangle: Rounded Corners 16">
            <a:extLst>
              <a:ext uri="{FF2B5EF4-FFF2-40B4-BE49-F238E27FC236}">
                <a16:creationId xmlns:a16="http://schemas.microsoft.com/office/drawing/2014/main" id="{B485F4E6-A3FF-4EE4-8419-AE19E73D2207}"/>
              </a:ext>
            </a:extLst>
          </p:cNvPr>
          <p:cNvSpPr/>
          <p:nvPr/>
        </p:nvSpPr>
        <p:spPr>
          <a:xfrm>
            <a:off x="5806911" y="75415"/>
            <a:ext cx="6315958" cy="1508288"/>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2">
            <a:schemeClr val="bg1">
              <a:lumMod val="95000"/>
              <a:hueOff val="0"/>
              <a:satOff val="0"/>
              <a:lumOff val="0"/>
              <a:alphaOff val="0"/>
            </a:schemeClr>
          </a:effectRef>
          <a:fontRef idx="minor">
            <a:schemeClr val="dk1">
              <a:hueOff val="0"/>
              <a:satOff val="0"/>
              <a:lumOff val="0"/>
              <a:alphaOff val="0"/>
            </a:schemeClr>
          </a:fontRef>
        </p:style>
        <p:txBody>
          <a:bodyPr/>
          <a:lstStyle/>
          <a:p>
            <a:endParaRPr lang="en-US" dirty="0"/>
          </a:p>
          <a:p>
            <a:r>
              <a:rPr lang="en-US" sz="2000" dirty="0"/>
              <a:t>Dog biscuits, marrow bones, and a stuffed lamb for my birthday. </a:t>
            </a:r>
          </a:p>
        </p:txBody>
      </p:sp>
      <p:sp>
        <p:nvSpPr>
          <p:cNvPr id="18" name="Rectangle: Rounded Corners 17">
            <a:extLst>
              <a:ext uri="{FF2B5EF4-FFF2-40B4-BE49-F238E27FC236}">
                <a16:creationId xmlns:a16="http://schemas.microsoft.com/office/drawing/2014/main" id="{6E43177D-A767-4558-A528-04E96660B8C3}"/>
              </a:ext>
            </a:extLst>
          </p:cNvPr>
          <p:cNvSpPr/>
          <p:nvPr/>
        </p:nvSpPr>
        <p:spPr>
          <a:xfrm>
            <a:off x="3893270" y="405352"/>
            <a:ext cx="1913641" cy="1046375"/>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2">
            <a:schemeClr val="bg1">
              <a:lumMod val="95000"/>
              <a:hueOff val="0"/>
              <a:satOff val="0"/>
              <a:lumOff val="0"/>
              <a:alphaOff val="0"/>
            </a:schemeClr>
          </a:effectRef>
          <a:fontRef idx="minor">
            <a:schemeClr val="dk1">
              <a:hueOff val="0"/>
              <a:satOff val="0"/>
              <a:lumOff val="0"/>
              <a:alphaOff val="0"/>
            </a:schemeClr>
          </a:fontRef>
        </p:style>
        <p:txBody>
          <a:bodyPr/>
          <a:lstStyle/>
          <a:p>
            <a:endParaRPr lang="en-US"/>
          </a:p>
        </p:txBody>
      </p:sp>
      <p:pic>
        <p:nvPicPr>
          <p:cNvPr id="3" name="Graphic 2" descr="Bone outline">
            <a:extLst>
              <a:ext uri="{FF2B5EF4-FFF2-40B4-BE49-F238E27FC236}">
                <a16:creationId xmlns:a16="http://schemas.microsoft.com/office/drawing/2014/main" id="{42D713B9-1CBC-4B51-9098-5BAD240708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08678" y="156825"/>
            <a:ext cx="1546781" cy="1546781"/>
          </a:xfrm>
          <a:prstGeom prst="rect">
            <a:avLst/>
          </a:prstGeom>
        </p:spPr>
      </p:pic>
    </p:spTree>
    <p:extLst>
      <p:ext uri="{BB962C8B-B14F-4D97-AF65-F5344CB8AC3E}">
        <p14:creationId xmlns:p14="http://schemas.microsoft.com/office/powerpoint/2010/main" val="2001176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Text: SO WHAT? NOW WHAT? &#10; ITS TIME FOR ACTION">
            <a:extLst>
              <a:ext uri="{FF2B5EF4-FFF2-40B4-BE49-F238E27FC236}">
                <a16:creationId xmlns:a16="http://schemas.microsoft.com/office/drawing/2014/main" id="{018FD734-308F-2F09-7CCE-C563CF0DDA99}"/>
              </a:ext>
            </a:extLst>
          </p:cNvPr>
          <p:cNvSpPr>
            <a:spLocks noGrp="1"/>
          </p:cNvSpPr>
          <p:nvPr>
            <p:ph type="title"/>
          </p:nvPr>
        </p:nvSpPr>
        <p:spPr>
          <a:xfrm>
            <a:off x="790075" y="319831"/>
            <a:ext cx="9829800" cy="1089529"/>
          </a:xfrm>
        </p:spPr>
        <p:txBody>
          <a:bodyPr>
            <a:normAutofit fontScale="90000"/>
          </a:bodyPr>
          <a:lstStyle/>
          <a:p>
            <a:pPr>
              <a:lnSpc>
                <a:spcPct val="110000"/>
              </a:lnSpc>
            </a:pPr>
            <a:r>
              <a:rPr lang="en-US" sz="3600" dirty="0">
                <a:solidFill>
                  <a:srgbClr val="FFFFFF"/>
                </a:solidFill>
              </a:rPr>
              <a:t>SO WHAT? NOW WHAT? </a:t>
            </a:r>
            <a:br>
              <a:rPr lang="en-US" sz="3600" dirty="0">
                <a:solidFill>
                  <a:srgbClr val="FFFFFF"/>
                </a:solidFill>
              </a:rPr>
            </a:br>
            <a:r>
              <a:rPr lang="en-US" sz="3600" dirty="0">
                <a:solidFill>
                  <a:srgbClr val="FFFFFF"/>
                </a:solidFill>
              </a:rPr>
              <a:t> </a:t>
            </a:r>
            <a:r>
              <a:rPr lang="en-US" sz="4800" b="1" i="1" dirty="0">
                <a:solidFill>
                  <a:srgbClr val="FFFFFF"/>
                </a:solidFill>
              </a:rPr>
              <a:t>ITS TIME FOR ACTION</a:t>
            </a:r>
            <a:endParaRPr lang="en-US" sz="3600" dirty="0">
              <a:solidFill>
                <a:srgbClr val="FFFFFF"/>
              </a:solidFill>
            </a:endParaRPr>
          </a:p>
        </p:txBody>
      </p:sp>
      <p:sp>
        <p:nvSpPr>
          <p:cNvPr id="11"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p>
        </p:txBody>
      </p:sp>
      <p:sp>
        <p:nvSpPr>
          <p:cNvPr id="13"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p>
        </p:txBody>
      </p:sp>
      <p:graphicFrame>
        <p:nvGraphicFramePr>
          <p:cNvPr id="6" name="Content Placeholder 2">
            <a:extLst>
              <a:ext uri="{FF2B5EF4-FFF2-40B4-BE49-F238E27FC236}">
                <a16:creationId xmlns:a16="http://schemas.microsoft.com/office/drawing/2014/main" id="{E73FB1B3-623B-D4B4-A4E9-016A3856B0A0}"/>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270914218"/>
              </p:ext>
            </p:extLst>
          </p:nvPr>
        </p:nvGraphicFramePr>
        <p:xfrm>
          <a:off x="838200" y="1607418"/>
          <a:ext cx="10515600" cy="5250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07870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6D11D1-96D2-260A-A970-433B01A65B66}"/>
              </a:ext>
            </a:extLst>
          </p:cNvPr>
          <p:cNvSpPr>
            <a:spLocks noGrp="1"/>
          </p:cNvSpPr>
          <p:nvPr>
            <p:ph type="title"/>
          </p:nvPr>
        </p:nvSpPr>
        <p:spPr>
          <a:xfrm>
            <a:off x="6590662" y="2276476"/>
            <a:ext cx="4805996" cy="3876674"/>
          </a:xfrm>
        </p:spPr>
        <p:txBody>
          <a:bodyPr vert="horz" lIns="91440" tIns="45720" rIns="91440" bIns="45720" rtlCol="0" anchor="t">
            <a:normAutofit/>
          </a:bodyPr>
          <a:lstStyle/>
          <a:p>
            <a:r>
              <a:rPr lang="en-US" sz="2800" kern="1200">
                <a:solidFill>
                  <a:schemeClr val="tx2"/>
                </a:solidFill>
                <a:latin typeface="+mj-lt"/>
                <a:ea typeface="+mj-ea"/>
                <a:cs typeface="+mj-cs"/>
              </a:rPr>
              <a:t>			</a:t>
            </a:r>
            <a:br>
              <a:rPr lang="en-US" sz="2800" kern="1200">
                <a:solidFill>
                  <a:schemeClr val="tx2"/>
                </a:solidFill>
                <a:latin typeface="+mj-lt"/>
                <a:ea typeface="+mj-ea"/>
                <a:cs typeface="+mj-cs"/>
              </a:rPr>
            </a:br>
            <a:endParaRPr lang="en-US" sz="2800" kern="1200">
              <a:solidFill>
                <a:schemeClr val="tx2"/>
              </a:solidFill>
              <a:latin typeface="+mj-lt"/>
              <a:ea typeface="+mj-ea"/>
              <a:cs typeface="+mj-cs"/>
            </a:endParaRPr>
          </a:p>
        </p:txBody>
      </p:sp>
      <p:sp>
        <p:nvSpPr>
          <p:cNvPr id="3" name="Content Placeholder 2" descr="Text: What is your best message to define the value of the public VR Program?&#10;&#10;Write it down and contribute to the VR Message House!  &#10;">
            <a:extLst>
              <a:ext uri="{FF2B5EF4-FFF2-40B4-BE49-F238E27FC236}">
                <a16:creationId xmlns:a16="http://schemas.microsoft.com/office/drawing/2014/main" id="{1F68A904-032A-749E-AC4C-DD6F17E5449F}"/>
              </a:ext>
            </a:extLst>
          </p:cNvPr>
          <p:cNvSpPr>
            <a:spLocks noGrp="1"/>
          </p:cNvSpPr>
          <p:nvPr>
            <p:ph idx="1"/>
          </p:nvPr>
        </p:nvSpPr>
        <p:spPr>
          <a:xfrm>
            <a:off x="6465148" y="1891145"/>
            <a:ext cx="4805691" cy="3577937"/>
          </a:xfrm>
        </p:spPr>
        <p:txBody>
          <a:bodyPr vert="horz" lIns="91440" tIns="45720" rIns="91440" bIns="45720" rtlCol="0" anchor="b">
            <a:normAutofit/>
          </a:bodyPr>
          <a:lstStyle/>
          <a:p>
            <a:pPr marL="0" indent="0">
              <a:buNone/>
            </a:pPr>
            <a:r>
              <a:rPr lang="en-US" dirty="0">
                <a:solidFill>
                  <a:schemeClr val="tx2"/>
                </a:solidFill>
                <a:latin typeface="Aptos" panose="020B0004020202020204" pitchFamily="34" charset="0"/>
              </a:rPr>
              <a:t>What is your best </a:t>
            </a:r>
            <a:r>
              <a:rPr lang="en-US" kern="1200" dirty="0">
                <a:solidFill>
                  <a:schemeClr val="tx2"/>
                </a:solidFill>
                <a:latin typeface="Aptos" panose="020B0004020202020204" pitchFamily="34" charset="0"/>
              </a:rPr>
              <a:t>message to define the value of the public VR Program?</a:t>
            </a:r>
          </a:p>
          <a:p>
            <a:pPr marL="0" indent="0">
              <a:buNone/>
            </a:pPr>
            <a:endParaRPr lang="en-US" kern="1200" dirty="0">
              <a:solidFill>
                <a:schemeClr val="tx2"/>
              </a:solidFill>
              <a:latin typeface="Aptos" panose="020B0004020202020204" pitchFamily="34" charset="0"/>
            </a:endParaRPr>
          </a:p>
        </p:txBody>
      </p:sp>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descr="Text: HOW DID WE DO?&#10;">
            <a:extLst>
              <a:ext uri="{FF2B5EF4-FFF2-40B4-BE49-F238E27FC236}">
                <a16:creationId xmlns:a16="http://schemas.microsoft.com/office/drawing/2014/main" id="{0CD1252A-D6B2-6B2D-259B-867F3FDC4673}"/>
              </a:ext>
            </a:extLst>
          </p:cNvPr>
          <p:cNvSpPr txBox="1"/>
          <p:nvPr/>
        </p:nvSpPr>
        <p:spPr>
          <a:xfrm>
            <a:off x="5543550" y="600075"/>
            <a:ext cx="6028697" cy="1015663"/>
          </a:xfrm>
          <a:prstGeom prst="rect">
            <a:avLst/>
          </a:prstGeom>
          <a:noFill/>
        </p:spPr>
        <p:txBody>
          <a:bodyPr wrap="square" rtlCol="0">
            <a:spAutoFit/>
          </a:bodyPr>
          <a:lstStyle/>
          <a:p>
            <a:r>
              <a:rPr lang="en-US" sz="6000" i="1" dirty="0"/>
              <a:t>HOW DID WE DO?</a:t>
            </a:r>
          </a:p>
        </p:txBody>
      </p:sp>
      <p:pic>
        <p:nvPicPr>
          <p:cNvPr id="6" name="Picture 5" descr="The replica of the VR House with black roof, two windows and a door.">
            <a:extLst>
              <a:ext uri="{FF2B5EF4-FFF2-40B4-BE49-F238E27FC236}">
                <a16:creationId xmlns:a16="http://schemas.microsoft.com/office/drawing/2014/main" id="{1CBA9AFB-C169-4C29-0170-FC444CE10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2208"/>
            <a:ext cx="4555385" cy="5156900"/>
          </a:xfrm>
          <a:prstGeom prst="rect">
            <a:avLst/>
          </a:prstGeom>
        </p:spPr>
      </p:pic>
    </p:spTree>
    <p:extLst>
      <p:ext uri="{BB962C8B-B14F-4D97-AF65-F5344CB8AC3E}">
        <p14:creationId xmlns:p14="http://schemas.microsoft.com/office/powerpoint/2010/main" val="1089302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Isosceles Triangle 3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 representing the Value Proposition of Vocational Rehabilitation. Image contains both text, the CSAVR logo, then a stylized shape of a house with a black peaked roof while the walls of the house are made of three vertical rectangles of varying colors, with columns/categories titled Employment, Scaling Impact, and Talent Innovation with descriptive text that reads:&#10;Employment: Vocational Rehabilitation supports people along their career path, from their first job thorughout their chosen profession.&#10;Scaling Impact: Vocational Rehabilitation scales its impact and drives results through collaboration wtih individuals, their familes, businesses, and partners.&#10;Talen Innovation: Vocational Rehabilitation futureproofs the evolving workforce by ensuring businesses have a diverse talent pool to meet their needs.">
            <a:extLst>
              <a:ext uri="{FF2B5EF4-FFF2-40B4-BE49-F238E27FC236}">
                <a16:creationId xmlns:a16="http://schemas.microsoft.com/office/drawing/2014/main" id="{782297B0-B75B-A3F3-6A75-0E898DD9BCEE}"/>
              </a:ext>
            </a:extLst>
          </p:cNvPr>
          <p:cNvPicPr>
            <a:picLocks noChangeAspect="1"/>
          </p:cNvPicPr>
          <p:nvPr/>
        </p:nvPicPr>
        <p:blipFill>
          <a:blip r:embed="rId5"/>
          <a:stretch>
            <a:fillRect/>
          </a:stretch>
        </p:blipFill>
        <p:spPr>
          <a:xfrm>
            <a:off x="2381957" y="643467"/>
            <a:ext cx="7428086" cy="5571065"/>
          </a:xfrm>
          <a:prstGeom prst="rect">
            <a:avLst/>
          </a:prstGeom>
          <a:ln>
            <a:noFill/>
          </a:ln>
        </p:spPr>
      </p:pic>
      <p:sp>
        <p:nvSpPr>
          <p:cNvPr id="39" name="Isosceles Triangle 3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ntro.CSAVR Presentation." descr="A button shaped like an audio speaker with a mini-player attached. Music will introduce this slide.">
            <a:hlinkClick r:id="" action="ppaction://media"/>
            <a:extLst>
              <a:ext uri="{FF2B5EF4-FFF2-40B4-BE49-F238E27FC236}">
                <a16:creationId xmlns:a16="http://schemas.microsoft.com/office/drawing/2014/main" id="{20A41ED0-56A9-E15D-6CA2-6DFDA258CA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64673" y="5753099"/>
            <a:ext cx="609600" cy="609600"/>
          </a:xfrm>
          <a:prstGeom prst="rect">
            <a:avLst/>
          </a:prstGeom>
        </p:spPr>
      </p:pic>
    </p:spTree>
    <p:extLst>
      <p:ext uri="{BB962C8B-B14F-4D97-AF65-F5344CB8AC3E}">
        <p14:creationId xmlns:p14="http://schemas.microsoft.com/office/powerpoint/2010/main" val="80282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 representing the Value Proposition of Vocational Rehabilitation. Image contains both text, the CSAVR logo, then a stylized shape of a house with a black peaked roof while the walls of the house are made of three vertical rectangles of varying colors, with columns/categories titled Employment, Scaling Impact, and Talent Innovation with descriptive text that reads:&#10;Employment: Vocational Rehabilitation supports people along their career path, from their first job thorughout their chosen profession.&#10;Scaling Impact: Vocational Rehabilitation scales its impact and drives results through collaboration wtih individuals, their familes, businesses, and partners.&#10;Talen Innovation: Vocational Rehabilitation futureproofs the evolving workforce by ensuring businesses have a diverse talent pool to meet their needs.">
            <a:extLst>
              <a:ext uri="{FF2B5EF4-FFF2-40B4-BE49-F238E27FC236}">
                <a16:creationId xmlns:a16="http://schemas.microsoft.com/office/drawing/2014/main" id="{782297B0-B75B-A3F3-6A75-0E898DD9BCEE}"/>
              </a:ext>
            </a:extLst>
          </p:cNvPr>
          <p:cNvPicPr>
            <a:picLocks noChangeAspect="1"/>
          </p:cNvPicPr>
          <p:nvPr/>
        </p:nvPicPr>
        <p:blipFill>
          <a:blip r:embed="rId5"/>
          <a:stretch>
            <a:fillRect/>
          </a:stretch>
        </p:blipFill>
        <p:spPr>
          <a:xfrm>
            <a:off x="1241572" y="995299"/>
            <a:ext cx="9078427" cy="5777639"/>
          </a:xfrm>
          <a:prstGeom prst="rect">
            <a:avLst/>
          </a:prstGeom>
        </p:spPr>
      </p:pic>
      <p:sp>
        <p:nvSpPr>
          <p:cNvPr id="2" name="TextBox 1" descr="Text: YES WE CAN!&#10;">
            <a:extLst>
              <a:ext uri="{FF2B5EF4-FFF2-40B4-BE49-F238E27FC236}">
                <a16:creationId xmlns:a16="http://schemas.microsoft.com/office/drawing/2014/main" id="{442DF63A-DC3D-5DB3-E671-31EFDF2C9E52}"/>
              </a:ext>
            </a:extLst>
          </p:cNvPr>
          <p:cNvSpPr txBox="1"/>
          <p:nvPr/>
        </p:nvSpPr>
        <p:spPr>
          <a:xfrm>
            <a:off x="1504951" y="287412"/>
            <a:ext cx="7772400" cy="923330"/>
          </a:xfrm>
          <a:prstGeom prst="rect">
            <a:avLst/>
          </a:prstGeom>
          <a:noFill/>
        </p:spPr>
        <p:txBody>
          <a:bodyPr wrap="square" rtlCol="0">
            <a:spAutoFit/>
          </a:bodyPr>
          <a:lstStyle/>
          <a:p>
            <a:pPr algn="ctr"/>
            <a:r>
              <a:rPr lang="en-US" sz="5400" b="1" i="1" dirty="0">
                <a:solidFill>
                  <a:srgbClr val="C00000"/>
                </a:solidFill>
              </a:rPr>
              <a:t>YES WE CAN!</a:t>
            </a:r>
          </a:p>
        </p:txBody>
      </p:sp>
      <p:pic>
        <p:nvPicPr>
          <p:cNvPr id="4" name="Conclusion.CSAVR Presentation" descr="A button shaped like an audio speaker with a mini-player attached. Music will introduce this slide.">
            <a:hlinkClick r:id="" action="ppaction://media"/>
            <a:extLst>
              <a:ext uri="{FF2B5EF4-FFF2-40B4-BE49-F238E27FC236}">
                <a16:creationId xmlns:a16="http://schemas.microsoft.com/office/drawing/2014/main" id="{A98DD435-498D-959B-9DED-ACDA96BE8B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96554" y="541940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4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6D11D1-96D2-260A-A970-433B01A65B66}"/>
              </a:ext>
            </a:extLst>
          </p:cNvPr>
          <p:cNvSpPr>
            <a:spLocks noGrp="1"/>
          </p:cNvSpPr>
          <p:nvPr>
            <p:ph type="title"/>
          </p:nvPr>
        </p:nvSpPr>
        <p:spPr>
          <a:xfrm>
            <a:off x="6590662" y="2276476"/>
            <a:ext cx="4805996" cy="3876674"/>
          </a:xfrm>
        </p:spPr>
        <p:txBody>
          <a:bodyPr vert="horz" lIns="91440" tIns="45720" rIns="91440" bIns="45720" rtlCol="0" anchor="t">
            <a:normAutofit/>
          </a:bodyPr>
          <a:lstStyle/>
          <a:p>
            <a:r>
              <a:rPr lang="en-US" sz="2800" kern="1200" dirty="0">
                <a:solidFill>
                  <a:schemeClr val="tx2"/>
                </a:solidFill>
                <a:latin typeface="+mj-lt"/>
                <a:ea typeface="+mj-ea"/>
                <a:cs typeface="+mj-cs"/>
              </a:rPr>
              <a:t>			</a:t>
            </a:r>
            <a:br>
              <a:rPr lang="en-US" sz="2800" kern="1200" dirty="0">
                <a:solidFill>
                  <a:schemeClr val="tx2"/>
                </a:solidFill>
                <a:latin typeface="+mj-lt"/>
                <a:ea typeface="+mj-ea"/>
                <a:cs typeface="+mj-cs"/>
              </a:rPr>
            </a:br>
            <a:endParaRPr lang="en-US" sz="2800" kern="1200" dirty="0">
              <a:solidFill>
                <a:schemeClr val="tx2"/>
              </a:solidFill>
              <a:latin typeface="+mj-lt"/>
              <a:ea typeface="+mj-ea"/>
              <a:cs typeface="+mj-cs"/>
            </a:endParaRPr>
          </a:p>
        </p:txBody>
      </p:sp>
      <p:sp>
        <p:nvSpPr>
          <p:cNvPr id="3" name="Content Placeholder 2" descr="Text: What is your best message to define the value of the public VR Program?&#10;&#10;Write it down and contribute to the &#10;VR Message House!  &#10;">
            <a:extLst>
              <a:ext uri="{FF2B5EF4-FFF2-40B4-BE49-F238E27FC236}">
                <a16:creationId xmlns:a16="http://schemas.microsoft.com/office/drawing/2014/main" id="{1F68A904-032A-749E-AC4C-DD6F17E5449F}"/>
              </a:ext>
            </a:extLst>
          </p:cNvPr>
          <p:cNvSpPr>
            <a:spLocks noGrp="1"/>
          </p:cNvSpPr>
          <p:nvPr>
            <p:ph idx="1"/>
          </p:nvPr>
        </p:nvSpPr>
        <p:spPr>
          <a:xfrm>
            <a:off x="6458553" y="1748227"/>
            <a:ext cx="5178390" cy="3921053"/>
          </a:xfrm>
        </p:spPr>
        <p:txBody>
          <a:bodyPr vert="horz" lIns="91440" tIns="45720" rIns="91440" bIns="45720" rtlCol="0" anchor="b">
            <a:noAutofit/>
          </a:bodyPr>
          <a:lstStyle/>
          <a:p>
            <a:pPr marL="0" indent="0">
              <a:buNone/>
            </a:pPr>
            <a:r>
              <a:rPr lang="en-US" sz="3600" dirty="0">
                <a:solidFill>
                  <a:schemeClr val="tx2"/>
                </a:solidFill>
              </a:rPr>
              <a:t>What is your best </a:t>
            </a:r>
            <a:r>
              <a:rPr lang="en-US" sz="3600" kern="1200" dirty="0">
                <a:solidFill>
                  <a:schemeClr val="tx2"/>
                </a:solidFill>
                <a:latin typeface="+mn-lt"/>
                <a:ea typeface="+mn-ea"/>
                <a:cs typeface="+mn-cs"/>
              </a:rPr>
              <a:t>message to define the value of the public VR Program?</a:t>
            </a:r>
          </a:p>
          <a:p>
            <a:pPr marL="0" indent="0">
              <a:buNone/>
            </a:pPr>
            <a:endParaRPr lang="en-US" sz="3600" kern="1200" dirty="0">
              <a:solidFill>
                <a:schemeClr val="tx2"/>
              </a:solidFill>
              <a:latin typeface="+mn-lt"/>
              <a:ea typeface="+mn-ea"/>
              <a:cs typeface="+mn-cs"/>
            </a:endParaRPr>
          </a:p>
          <a:p>
            <a:pPr marL="0" indent="0">
              <a:buNone/>
            </a:pPr>
            <a:r>
              <a:rPr lang="en-US" sz="3600" dirty="0">
                <a:solidFill>
                  <a:schemeClr val="tx2"/>
                </a:solidFill>
              </a:rPr>
              <a:t>Write it down and contribute </a:t>
            </a:r>
            <a:r>
              <a:rPr lang="en-US" sz="3600" kern="1200" dirty="0">
                <a:solidFill>
                  <a:schemeClr val="tx2"/>
                </a:solidFill>
                <a:latin typeface="+mn-lt"/>
                <a:ea typeface="+mn-ea"/>
                <a:cs typeface="+mn-cs"/>
              </a:rPr>
              <a:t>to the </a:t>
            </a:r>
            <a:br>
              <a:rPr lang="en-US" sz="3600" kern="1200" dirty="0">
                <a:solidFill>
                  <a:schemeClr val="tx2"/>
                </a:solidFill>
                <a:latin typeface="+mn-lt"/>
                <a:ea typeface="+mn-ea"/>
                <a:cs typeface="+mn-cs"/>
              </a:rPr>
            </a:br>
            <a:r>
              <a:rPr lang="en-US" sz="3600" kern="1200" dirty="0">
                <a:solidFill>
                  <a:schemeClr val="tx2"/>
                </a:solidFill>
                <a:latin typeface="+mn-lt"/>
                <a:ea typeface="+mn-ea"/>
                <a:cs typeface="+mn-cs"/>
              </a:rPr>
              <a:t>VR Message House!  </a:t>
            </a:r>
          </a:p>
        </p:txBody>
      </p:sp>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The VR House without text descriptions appearing as merely having a roof, a door and a window on each side of the door.">
            <a:extLst>
              <a:ext uri="{FF2B5EF4-FFF2-40B4-BE49-F238E27FC236}">
                <a16:creationId xmlns:a16="http://schemas.microsoft.com/office/drawing/2014/main" id="{DFCF08E6-DC3F-108A-9D91-495EA3B7E5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731" y="1404886"/>
            <a:ext cx="4005054" cy="4533901"/>
          </a:xfrm>
          <a:prstGeom prst="rect">
            <a:avLst/>
          </a:prstGeom>
        </p:spPr>
      </p:pic>
    </p:spTree>
    <p:extLst>
      <p:ext uri="{BB962C8B-B14F-4D97-AF65-F5344CB8AC3E}">
        <p14:creationId xmlns:p14="http://schemas.microsoft.com/office/powerpoint/2010/main" val="1257409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Isosceles Triangle 3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 representing the Value Proposition of Vocational Rehabilitation. Image contains both text, the CSAVR logo, then a stylized shape of a house with a black peaked roof while the walls of the house are made of three vertical rectangles of varying colors, with columns/categories titled Employment, Scaling Impact, and Talent Innovation with descriptive text that reads:&#10;Employment: Vocational Rehabilitation supports people along their career path, from their first job thorughout their chosen profession.&#10;Scaling Impact: Vocational Rehabilitation scales its impact and drives results through collaboration wtih individuals, their familes, businesses, and partners.&#10;Talen Innovation: Vocational Rehabilitation futureproofs the evolving workforce by ensuring businesses have a diverse talent pool to meet their needs.">
            <a:extLst>
              <a:ext uri="{FF2B5EF4-FFF2-40B4-BE49-F238E27FC236}">
                <a16:creationId xmlns:a16="http://schemas.microsoft.com/office/drawing/2014/main" id="{782297B0-B75B-A3F3-6A75-0E898DD9BCEE}"/>
              </a:ext>
            </a:extLst>
          </p:cNvPr>
          <p:cNvPicPr>
            <a:picLocks noChangeAspect="1"/>
          </p:cNvPicPr>
          <p:nvPr/>
        </p:nvPicPr>
        <p:blipFill>
          <a:blip r:embed="rId3"/>
          <a:stretch>
            <a:fillRect/>
          </a:stretch>
        </p:blipFill>
        <p:spPr>
          <a:xfrm>
            <a:off x="2381957" y="643467"/>
            <a:ext cx="7428086" cy="5571065"/>
          </a:xfrm>
          <a:prstGeom prst="rect">
            <a:avLst/>
          </a:prstGeom>
          <a:ln>
            <a:noFill/>
          </a:ln>
        </p:spPr>
      </p:pic>
      <p:sp>
        <p:nvSpPr>
          <p:cNvPr id="39" name="Isosceles Triangle 3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556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Flowchart: Document 5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635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descr="Text: How did we get here? ">
            <a:extLst>
              <a:ext uri="{FF2B5EF4-FFF2-40B4-BE49-F238E27FC236}">
                <a16:creationId xmlns:a16="http://schemas.microsoft.com/office/drawing/2014/main" id="{B47BCDF2-B23C-74A9-F998-11A109A6AF26}"/>
              </a:ext>
            </a:extLst>
          </p:cNvPr>
          <p:cNvSpPr txBox="1"/>
          <p:nvPr/>
        </p:nvSpPr>
        <p:spPr>
          <a:xfrm>
            <a:off x="838200" y="171162"/>
            <a:ext cx="2840182" cy="2371148"/>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kern="1200" dirty="0">
                <a:solidFill>
                  <a:srgbClr val="FFFFFF"/>
                </a:solidFill>
                <a:latin typeface="+mj-lt"/>
                <a:ea typeface="+mj-ea"/>
                <a:cs typeface="+mj-cs"/>
              </a:rPr>
              <a:t>How did we get here? </a:t>
            </a:r>
          </a:p>
        </p:txBody>
      </p:sp>
      <p:pic>
        <p:nvPicPr>
          <p:cNvPr id="9" name="Content Placeholder 8" descr="A graphic of a structure with three pillars, each identifying one of the three strategic priorities:&#10;-Recruit and Retain VR Staff&#10;-Redesign and Streamline Internal Processes&#10;-Increase Public Awareness of VR Services">
            <a:extLst>
              <a:ext uri="{FF2B5EF4-FFF2-40B4-BE49-F238E27FC236}">
                <a16:creationId xmlns:a16="http://schemas.microsoft.com/office/drawing/2014/main" id="{C38224E2-600A-45D7-99FF-4BFA6735B92D}"/>
              </a:ext>
            </a:extLst>
          </p:cNvPr>
          <p:cNvPicPr>
            <a:picLocks noGrp="1" noChangeAspect="1"/>
          </p:cNvPicPr>
          <p:nvPr>
            <p:ph idx="1"/>
          </p:nvPr>
        </p:nvPicPr>
        <p:blipFill rotWithShape="1">
          <a:blip r:embed="rId3"/>
          <a:srcRect t="6192"/>
          <a:stretch/>
        </p:blipFill>
        <p:spPr>
          <a:xfrm>
            <a:off x="4189827" y="420736"/>
            <a:ext cx="8220382" cy="5918480"/>
          </a:xfrm>
          <a:prstGeom prst="rect">
            <a:avLst/>
          </a:prstGeom>
        </p:spPr>
      </p:pic>
      <p:sp>
        <p:nvSpPr>
          <p:cNvPr id="2" name="Title 1">
            <a:extLst>
              <a:ext uri="{FF2B5EF4-FFF2-40B4-BE49-F238E27FC236}">
                <a16:creationId xmlns:a16="http://schemas.microsoft.com/office/drawing/2014/main" id="{C80CA316-F45A-434A-9C43-C4386D87CE4A}"/>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 CSAVR Strategic Priorities</a:t>
            </a:r>
          </a:p>
        </p:txBody>
      </p:sp>
    </p:spTree>
    <p:extLst>
      <p:ext uri="{BB962C8B-B14F-4D97-AF65-F5344CB8AC3E}">
        <p14:creationId xmlns:p14="http://schemas.microsoft.com/office/powerpoint/2010/main" val="2439048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7BCDF2-B23C-74A9-F998-11A109A6AF26}"/>
              </a:ext>
            </a:extLst>
          </p:cNvPr>
          <p:cNvSpPr txBox="1"/>
          <p:nvPr/>
        </p:nvSpPr>
        <p:spPr>
          <a:xfrm>
            <a:off x="4128368" y="4522156"/>
            <a:ext cx="4937937" cy="1363215"/>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4400" kern="1200" dirty="0">
                <a:solidFill>
                  <a:schemeClr val="tx1"/>
                </a:solidFill>
                <a:latin typeface="+mj-lt"/>
                <a:ea typeface="+mj-ea"/>
                <a:cs typeface="+mj-cs"/>
              </a:rPr>
              <a:t>We got to work! </a:t>
            </a:r>
          </a:p>
        </p:txBody>
      </p:sp>
      <p:sp>
        <p:nvSpPr>
          <p:cNvPr id="14" name="Freeform: Shape 13">
            <a:extLst>
              <a:ext uri="{FF2B5EF4-FFF2-40B4-BE49-F238E27FC236}">
                <a16:creationId xmlns:a16="http://schemas.microsoft.com/office/drawing/2014/main" id="{2E2D6188-24E5-426A-BB2A-3FA2D6B9C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208BC59-C84F-483F-80CD-FAEC74229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3"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Content Placeholder 8" descr="A graphic of a structure with three pillars, each identifying one of the three strategic priorities:&#10;-Recruit and Retain VR Staff&#10;-Redesign and Streamline Internal Processes&#10;-Increase Public Awareness of VR Services">
            <a:extLst>
              <a:ext uri="{FF2B5EF4-FFF2-40B4-BE49-F238E27FC236}">
                <a16:creationId xmlns:a16="http://schemas.microsoft.com/office/drawing/2014/main" id="{C38224E2-600A-45D7-99FF-4BFA6735B92D}"/>
              </a:ext>
            </a:extLst>
          </p:cNvPr>
          <p:cNvPicPr>
            <a:picLocks noGrp="1" noChangeAspect="1"/>
          </p:cNvPicPr>
          <p:nvPr>
            <p:ph idx="1"/>
          </p:nvPr>
        </p:nvPicPr>
        <p:blipFill rotWithShape="1">
          <a:blip r:embed="rId3"/>
          <a:srcRect t="6192"/>
          <a:stretch/>
        </p:blipFill>
        <p:spPr>
          <a:xfrm>
            <a:off x="429491" y="0"/>
            <a:ext cx="4408801" cy="3174234"/>
          </a:xfrm>
          <a:prstGeom prst="rect">
            <a:avLst/>
          </a:prstGeom>
        </p:spPr>
      </p:pic>
      <p:sp>
        <p:nvSpPr>
          <p:cNvPr id="22" name="Freeform: Shape 21">
            <a:extLst>
              <a:ext uri="{FF2B5EF4-FFF2-40B4-BE49-F238E27FC236}">
                <a16:creationId xmlns:a16="http://schemas.microsoft.com/office/drawing/2014/main" id="{A1DABD52-05DF-4F31-AFB9-B330D8BE4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Oval 23">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descr="Saw with solid fill">
            <a:extLst>
              <a:ext uri="{FF2B5EF4-FFF2-40B4-BE49-F238E27FC236}">
                <a16:creationId xmlns:a16="http://schemas.microsoft.com/office/drawing/2014/main" id="{CB173F43-4B63-87C0-748D-81288B2D61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37880" y="1272777"/>
            <a:ext cx="1829652" cy="1829652"/>
          </a:xfrm>
          <a:prstGeom prst="rect">
            <a:avLst/>
          </a:prstGeom>
        </p:spPr>
      </p:pic>
      <p:pic>
        <p:nvPicPr>
          <p:cNvPr id="4" name="Graphic 3" descr="Hammer with solid fill">
            <a:extLst>
              <a:ext uri="{FF2B5EF4-FFF2-40B4-BE49-F238E27FC236}">
                <a16:creationId xmlns:a16="http://schemas.microsoft.com/office/drawing/2014/main" id="{6B0FF37C-2DDD-4C5C-AB4A-A531C578069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6643" y="3726460"/>
            <a:ext cx="2329136" cy="2329136"/>
          </a:xfrm>
          <a:prstGeom prst="rect">
            <a:avLst/>
          </a:prstGeom>
        </p:spPr>
      </p:pic>
      <p:sp>
        <p:nvSpPr>
          <p:cNvPr id="26" name="Freeform: Shape 25">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8E4F04B5-4D4A-4F70-8549-384AF5351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0"/>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Measuring Tape with solid fill">
            <a:extLst>
              <a:ext uri="{FF2B5EF4-FFF2-40B4-BE49-F238E27FC236}">
                <a16:creationId xmlns:a16="http://schemas.microsoft.com/office/drawing/2014/main" id="{E9C89034-235C-3334-0133-7F72EFC8E04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29800" y="368428"/>
            <a:ext cx="1952160" cy="1952160"/>
          </a:xfrm>
          <a:prstGeom prst="rect">
            <a:avLst/>
          </a:prstGeom>
        </p:spPr>
      </p:pic>
      <p:sp>
        <p:nvSpPr>
          <p:cNvPr id="30" name="Freeform: Shape 29">
            <a:extLst>
              <a:ext uri="{FF2B5EF4-FFF2-40B4-BE49-F238E27FC236}">
                <a16:creationId xmlns:a16="http://schemas.microsoft.com/office/drawing/2014/main" id="{0D14DB62-3EB3-452E-89EE-30B0CDB0C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Blueprint with solid fill">
            <a:extLst>
              <a:ext uri="{FF2B5EF4-FFF2-40B4-BE49-F238E27FC236}">
                <a16:creationId xmlns:a16="http://schemas.microsoft.com/office/drawing/2014/main" id="{4E03DAD5-D61F-4EF1-7824-8B90F452C0E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09997" y="4872446"/>
            <a:ext cx="1692946" cy="1692946"/>
          </a:xfrm>
          <a:prstGeom prst="rect">
            <a:avLst/>
          </a:prstGeom>
        </p:spPr>
      </p:pic>
      <p:sp>
        <p:nvSpPr>
          <p:cNvPr id="2" name="Title 1">
            <a:extLst>
              <a:ext uri="{FF2B5EF4-FFF2-40B4-BE49-F238E27FC236}">
                <a16:creationId xmlns:a16="http://schemas.microsoft.com/office/drawing/2014/main" id="{C80CA316-F45A-434A-9C43-C4386D87CE4A}"/>
              </a:ext>
            </a:extLst>
          </p:cNvPr>
          <p:cNvSpPr>
            <a:spLocks noGrp="1"/>
          </p:cNvSpPr>
          <p:nvPr>
            <p:ph type="title"/>
          </p:nvPr>
        </p:nvSpPr>
        <p:spPr>
          <a:xfrm>
            <a:off x="838200" y="-1325563"/>
            <a:ext cx="10515600" cy="1325563"/>
          </a:xfrm>
        </p:spPr>
        <p:txBody>
          <a:bodyPr vert="horz" lIns="91440" tIns="45720" rIns="91440" bIns="45720" rtlCol="0" anchor="b">
            <a:normAutofit/>
          </a:bodyPr>
          <a:lstStyle/>
          <a:p>
            <a:pPr algn="ctr"/>
            <a:r>
              <a:rPr lang="en-US" dirty="0">
                <a:solidFill>
                  <a:schemeClr val="bg1"/>
                </a:solidFill>
              </a:rPr>
              <a:t> CSAVR Strategic Priorities</a:t>
            </a:r>
          </a:p>
        </p:txBody>
      </p:sp>
    </p:spTree>
    <p:extLst>
      <p:ext uri="{BB962C8B-B14F-4D97-AF65-F5344CB8AC3E}">
        <p14:creationId xmlns:p14="http://schemas.microsoft.com/office/powerpoint/2010/main" val="38942570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7BCDF2-B23C-74A9-F998-11A109A6AF26}"/>
              </a:ext>
            </a:extLst>
          </p:cNvPr>
          <p:cNvSpPr txBox="1"/>
          <p:nvPr/>
        </p:nvSpPr>
        <p:spPr>
          <a:xfrm>
            <a:off x="813194" y="639791"/>
            <a:ext cx="3549649" cy="1616203"/>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200" i="1" dirty="0">
                <a:latin typeface="+mj-lt"/>
                <a:ea typeface="+mj-ea"/>
                <a:cs typeface="+mj-cs"/>
              </a:rPr>
              <a:t>We Made Things Happen! </a:t>
            </a:r>
          </a:p>
        </p:txBody>
      </p:sp>
      <p:grpSp>
        <p:nvGrpSpPr>
          <p:cNvPr id="55" name="Group 54">
            <a:extLst>
              <a:ext uri="{FF2B5EF4-FFF2-40B4-BE49-F238E27FC236}">
                <a16:creationId xmlns:a16="http://schemas.microsoft.com/office/drawing/2014/main" id="{3AFCAD34-1AFC-BC1A-F6B2-C34C63912E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89243" y="5858828"/>
            <a:ext cx="6226463" cy="123363"/>
            <a:chOff x="7015162" y="5858828"/>
            <a:chExt cx="4300544" cy="123363"/>
          </a:xfrm>
        </p:grpSpPr>
        <p:sp>
          <p:nvSpPr>
            <p:cNvPr id="56" name="Rectangle 55">
              <a:extLst>
                <a:ext uri="{FF2B5EF4-FFF2-40B4-BE49-F238E27FC236}">
                  <a16:creationId xmlns:a16="http://schemas.microsoft.com/office/drawing/2014/main" id="{1129F4A2-3705-CF87-3DDA-AF9CE9389B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891B1028-FC76-5583-3A1F-5815A7DCF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C80CA316-F45A-434A-9C43-C4386D87CE4A}"/>
              </a:ext>
            </a:extLst>
          </p:cNvPr>
          <p:cNvSpPr>
            <a:spLocks noGrp="1"/>
          </p:cNvSpPr>
          <p:nvPr>
            <p:ph type="title"/>
          </p:nvPr>
        </p:nvSpPr>
        <p:spPr>
          <a:xfrm>
            <a:off x="467497" y="0"/>
            <a:ext cx="10515600" cy="1099751"/>
          </a:xfrm>
        </p:spPr>
        <p:txBody>
          <a:bodyPr vert="horz" lIns="91440" tIns="45720" rIns="91440" bIns="45720" rtlCol="0" anchor="b">
            <a:normAutofit/>
          </a:bodyPr>
          <a:lstStyle/>
          <a:p>
            <a:r>
              <a:rPr lang="en-US" dirty="0"/>
              <a:t>CSAVR Strategic Priorities</a:t>
            </a:r>
          </a:p>
        </p:txBody>
      </p:sp>
      <p:sp>
        <p:nvSpPr>
          <p:cNvPr id="4" name="TextBox 3">
            <a:extLst>
              <a:ext uri="{FF2B5EF4-FFF2-40B4-BE49-F238E27FC236}">
                <a16:creationId xmlns:a16="http://schemas.microsoft.com/office/drawing/2014/main" id="{63D0B975-3898-F41B-9DD6-F5EBBB092B0D}"/>
              </a:ext>
            </a:extLst>
          </p:cNvPr>
          <p:cNvSpPr txBox="1"/>
          <p:nvPr/>
        </p:nvSpPr>
        <p:spPr>
          <a:xfrm>
            <a:off x="559192" y="2381076"/>
            <a:ext cx="4304908" cy="3447832"/>
          </a:xfrm>
          <a:prstGeom prst="rect">
            <a:avLst/>
          </a:prstGeom>
        </p:spPr>
        <p:txBody>
          <a:bodyPr vert="horz" lIns="91440" tIns="45720" rIns="91440" bIns="45720" rtlCol="0" anchor="t">
            <a:normAutofit/>
          </a:bodyPr>
          <a:lstStyle/>
          <a:p>
            <a:pPr indent="-228600" defTabSz="914400">
              <a:lnSpc>
                <a:spcPct val="90000"/>
              </a:lnSpc>
              <a:spcAft>
                <a:spcPts val="600"/>
              </a:spcAft>
              <a:buFont typeface="Arial" panose="020B0604020202020204" pitchFamily="34" charset="0"/>
              <a:buChar char="•"/>
            </a:pPr>
            <a:r>
              <a:rPr lang="en-US" sz="2400" b="1" dirty="0"/>
              <a:t>Strategic Priority 1:</a:t>
            </a:r>
          </a:p>
          <a:p>
            <a:pPr indent="-228600" defTabSz="914400">
              <a:lnSpc>
                <a:spcPct val="90000"/>
              </a:lnSpc>
              <a:spcAft>
                <a:spcPts val="600"/>
              </a:spcAft>
              <a:buFont typeface="Arial" panose="020B0604020202020204" pitchFamily="34" charset="0"/>
              <a:buChar char="•"/>
            </a:pPr>
            <a:r>
              <a:rPr lang="en-US" sz="2400" b="1" dirty="0"/>
              <a:t>Recruit and Retain VR Staff</a:t>
            </a:r>
          </a:p>
          <a:p>
            <a:pPr marL="285750" indent="-228600" defTabSz="914400">
              <a:lnSpc>
                <a:spcPct val="90000"/>
              </a:lnSpc>
              <a:spcBef>
                <a:spcPts val="1000"/>
              </a:spcBef>
              <a:spcAft>
                <a:spcPts val="600"/>
              </a:spcAft>
              <a:buFont typeface="Arial" panose="020B0604020202020204" pitchFamily="34" charset="0"/>
              <a:buChar char="•"/>
            </a:pPr>
            <a:r>
              <a:rPr lang="en-US" sz="2400" dirty="0"/>
              <a:t>Recruitment of new graduates</a:t>
            </a:r>
          </a:p>
          <a:p>
            <a:pPr marL="285750" indent="-228600" defTabSz="914400">
              <a:lnSpc>
                <a:spcPct val="90000"/>
              </a:lnSpc>
              <a:spcBef>
                <a:spcPts val="1000"/>
              </a:spcBef>
              <a:spcAft>
                <a:spcPts val="600"/>
              </a:spcAft>
              <a:buFont typeface="Arial" panose="020B0604020202020204" pitchFamily="34" charset="0"/>
              <a:buChar char="•"/>
            </a:pPr>
            <a:r>
              <a:rPr lang="en-US" sz="2400" dirty="0"/>
              <a:t>Promote/Advertise Job Opportunities</a:t>
            </a:r>
          </a:p>
          <a:p>
            <a:pPr marL="285750" indent="-228600" defTabSz="914400">
              <a:lnSpc>
                <a:spcPct val="90000"/>
              </a:lnSpc>
              <a:spcBef>
                <a:spcPts val="1000"/>
              </a:spcBef>
              <a:spcAft>
                <a:spcPts val="600"/>
              </a:spcAft>
              <a:buFont typeface="Arial" panose="020B0604020202020204" pitchFamily="34" charset="0"/>
              <a:buChar char="•"/>
            </a:pPr>
            <a:r>
              <a:rPr lang="en-US" sz="2400" dirty="0"/>
              <a:t>Increase salary of VR Staff</a:t>
            </a:r>
          </a:p>
          <a:p>
            <a:pPr marL="285750" indent="-228600" defTabSz="914400">
              <a:lnSpc>
                <a:spcPct val="90000"/>
              </a:lnSpc>
              <a:spcBef>
                <a:spcPts val="1000"/>
              </a:spcBef>
              <a:spcAft>
                <a:spcPts val="600"/>
              </a:spcAft>
              <a:buFont typeface="Arial" panose="020B0604020202020204" pitchFamily="34" charset="0"/>
              <a:buChar char="•"/>
            </a:pPr>
            <a:r>
              <a:rPr lang="en-US" sz="2400" dirty="0"/>
              <a:t>Share retention strategies</a:t>
            </a:r>
          </a:p>
        </p:txBody>
      </p:sp>
      <p:pic>
        <p:nvPicPr>
          <p:cNvPr id="22" name="Picture 21" descr="A graphic of a structure with three pillars, each identifying one of the three strategic priorities:&#10;-Recruit and Retain VR Staff&#10;-Redesign and Streamline Internal Processes&#10;-Increase Public Awareness of VR Services">
            <a:extLst>
              <a:ext uri="{FF2B5EF4-FFF2-40B4-BE49-F238E27FC236}">
                <a16:creationId xmlns:a16="http://schemas.microsoft.com/office/drawing/2014/main" id="{72EF3B80-B2E2-FB11-93A5-14393A35FD84}"/>
              </a:ext>
            </a:extLst>
          </p:cNvPr>
          <p:cNvPicPr>
            <a:picLocks noChangeAspect="1"/>
          </p:cNvPicPr>
          <p:nvPr/>
        </p:nvPicPr>
        <p:blipFill>
          <a:blip r:embed="rId3"/>
          <a:stretch>
            <a:fillRect/>
          </a:stretch>
        </p:blipFill>
        <p:spPr>
          <a:xfrm>
            <a:off x="4181409" y="482033"/>
            <a:ext cx="8010591" cy="5647467"/>
          </a:xfrm>
          <a:prstGeom prst="rect">
            <a:avLst/>
          </a:prstGeom>
        </p:spPr>
      </p:pic>
    </p:spTree>
    <p:extLst>
      <p:ext uri="{BB962C8B-B14F-4D97-AF65-F5344CB8AC3E}">
        <p14:creationId xmlns:p14="http://schemas.microsoft.com/office/powerpoint/2010/main" val="1913893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descr="Text: We Made things Happen! &#10;">
            <a:extLst>
              <a:ext uri="{FF2B5EF4-FFF2-40B4-BE49-F238E27FC236}">
                <a16:creationId xmlns:a16="http://schemas.microsoft.com/office/drawing/2014/main" id="{B47BCDF2-B23C-74A9-F998-11A109A6AF26}"/>
              </a:ext>
            </a:extLst>
          </p:cNvPr>
          <p:cNvSpPr txBox="1"/>
          <p:nvPr/>
        </p:nvSpPr>
        <p:spPr>
          <a:xfrm>
            <a:off x="813194" y="639791"/>
            <a:ext cx="3549649" cy="1616203"/>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200" i="1" dirty="0">
                <a:latin typeface="+mj-lt"/>
                <a:ea typeface="+mj-ea"/>
                <a:cs typeface="+mj-cs"/>
              </a:rPr>
              <a:t>We Made Things Happen! </a:t>
            </a:r>
          </a:p>
        </p:txBody>
      </p:sp>
      <p:grpSp>
        <p:nvGrpSpPr>
          <p:cNvPr id="55" name="Group 54">
            <a:extLst>
              <a:ext uri="{FF2B5EF4-FFF2-40B4-BE49-F238E27FC236}">
                <a16:creationId xmlns:a16="http://schemas.microsoft.com/office/drawing/2014/main" id="{3AFCAD34-1AFC-BC1A-F6B2-C34C63912E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89243" y="5858828"/>
            <a:ext cx="6226463" cy="123363"/>
            <a:chOff x="7015162" y="5858828"/>
            <a:chExt cx="4300544" cy="123363"/>
          </a:xfrm>
        </p:grpSpPr>
        <p:sp>
          <p:nvSpPr>
            <p:cNvPr id="56" name="Rectangle 55">
              <a:extLst>
                <a:ext uri="{FF2B5EF4-FFF2-40B4-BE49-F238E27FC236}">
                  <a16:creationId xmlns:a16="http://schemas.microsoft.com/office/drawing/2014/main" id="{1129F4A2-3705-CF87-3DDA-AF9CE9389B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891B1028-FC76-5583-3A1F-5815A7DCF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descr="A graphic of a structure with three pillars, each identifying one of the three strategic priorities:&#10;-Recruit and Retain VR Staff&#10;-Redesign and Streamline Internal Processes&#10;-Increase Public Awareness of VR Services">
            <a:extLst>
              <a:ext uri="{FF2B5EF4-FFF2-40B4-BE49-F238E27FC236}">
                <a16:creationId xmlns:a16="http://schemas.microsoft.com/office/drawing/2014/main" id="{72EF3B80-B2E2-FB11-93A5-14393A35FD84}"/>
              </a:ext>
            </a:extLst>
          </p:cNvPr>
          <p:cNvPicPr>
            <a:picLocks noChangeAspect="1"/>
          </p:cNvPicPr>
          <p:nvPr/>
        </p:nvPicPr>
        <p:blipFill>
          <a:blip r:embed="rId3"/>
          <a:stretch>
            <a:fillRect/>
          </a:stretch>
        </p:blipFill>
        <p:spPr>
          <a:xfrm>
            <a:off x="4181409" y="482033"/>
            <a:ext cx="8010591" cy="5647467"/>
          </a:xfrm>
          <a:prstGeom prst="rect">
            <a:avLst/>
          </a:prstGeom>
        </p:spPr>
      </p:pic>
      <p:sp>
        <p:nvSpPr>
          <p:cNvPr id="5" name="TextBox 4" descr="Text: Strategic Priority 2:&#10;Redesign and Streamline &#10;Internal Processes &#10;Expedited Eligibility&#10;Rapid Engagement of VR Consumers&#10;Provider Capacity&#10;Fiscal Administration&#10;">
            <a:extLst>
              <a:ext uri="{FF2B5EF4-FFF2-40B4-BE49-F238E27FC236}">
                <a16:creationId xmlns:a16="http://schemas.microsoft.com/office/drawing/2014/main" id="{4FEC5D8C-EE80-2A97-30BA-98BDA2752F3B}"/>
              </a:ext>
            </a:extLst>
          </p:cNvPr>
          <p:cNvSpPr txBox="1"/>
          <p:nvPr/>
        </p:nvSpPr>
        <p:spPr>
          <a:xfrm>
            <a:off x="559192" y="2381076"/>
            <a:ext cx="4304908" cy="3447832"/>
          </a:xfrm>
          <a:prstGeom prst="rect">
            <a:avLst/>
          </a:prstGeom>
        </p:spPr>
        <p:txBody>
          <a:bodyPr vert="horz" lIns="91440" tIns="45720" rIns="91440" bIns="45720" rtlCol="0" anchor="t">
            <a:normAutofit/>
          </a:bodyPr>
          <a:lstStyle/>
          <a:p>
            <a:pPr indent="-228600" defTabSz="914400">
              <a:spcAft>
                <a:spcPts val="600"/>
              </a:spcAft>
              <a:buFont typeface="Arial" panose="020B0604020202020204" pitchFamily="34" charset="0"/>
              <a:buChar char="•"/>
            </a:pPr>
            <a:r>
              <a:rPr lang="en-US" sz="2400" b="1" dirty="0"/>
              <a:t>Strategic Priority 2:</a:t>
            </a:r>
          </a:p>
          <a:p>
            <a:pPr marL="228600" indent="-228600" defTabSz="914400">
              <a:spcAft>
                <a:spcPts val="600"/>
              </a:spcAft>
              <a:buFont typeface="Arial" panose="020B0604020202020204" pitchFamily="34" charset="0"/>
              <a:buChar char="•"/>
            </a:pPr>
            <a:r>
              <a:rPr lang="en-US" sz="2400" b="1" dirty="0"/>
              <a:t>Redesign and Streamline </a:t>
            </a:r>
            <a:br>
              <a:rPr lang="en-US" sz="2400" b="1" dirty="0"/>
            </a:br>
            <a:r>
              <a:rPr lang="en-US" sz="2400" b="1" dirty="0"/>
              <a:t>Internal Processes </a:t>
            </a:r>
          </a:p>
          <a:p>
            <a:pPr marL="342900" indent="-342900" defTabSz="914400">
              <a:lnSpc>
                <a:spcPct val="90000"/>
              </a:lnSpc>
              <a:spcAft>
                <a:spcPts val="600"/>
              </a:spcAft>
              <a:buFont typeface="Arial" panose="020B0604020202020204" pitchFamily="34" charset="0"/>
              <a:buChar char="•"/>
            </a:pPr>
            <a:r>
              <a:rPr lang="en-US" sz="2400" dirty="0"/>
              <a:t>Expedited Eligibility</a:t>
            </a:r>
          </a:p>
          <a:p>
            <a:pPr marL="342900" indent="-342900" defTabSz="914400">
              <a:lnSpc>
                <a:spcPct val="90000"/>
              </a:lnSpc>
              <a:spcAft>
                <a:spcPts val="600"/>
              </a:spcAft>
              <a:buFont typeface="Arial" panose="020B0604020202020204" pitchFamily="34" charset="0"/>
              <a:buChar char="•"/>
            </a:pPr>
            <a:r>
              <a:rPr lang="en-US" sz="2400" dirty="0"/>
              <a:t>Rapid Engagement</a:t>
            </a:r>
          </a:p>
          <a:p>
            <a:pPr marL="342900" indent="-342900" defTabSz="914400">
              <a:lnSpc>
                <a:spcPct val="90000"/>
              </a:lnSpc>
              <a:spcAft>
                <a:spcPts val="600"/>
              </a:spcAft>
              <a:buFont typeface="Arial" panose="020B0604020202020204" pitchFamily="34" charset="0"/>
              <a:buChar char="•"/>
            </a:pPr>
            <a:r>
              <a:rPr lang="en-US" sz="2400" dirty="0"/>
              <a:t>Provider Capacity</a:t>
            </a:r>
          </a:p>
          <a:p>
            <a:pPr marL="342900" indent="-342900" defTabSz="914400">
              <a:lnSpc>
                <a:spcPct val="90000"/>
              </a:lnSpc>
              <a:spcAft>
                <a:spcPts val="600"/>
              </a:spcAft>
              <a:buFont typeface="Arial" panose="020B0604020202020204" pitchFamily="34" charset="0"/>
              <a:buChar char="•"/>
            </a:pPr>
            <a:r>
              <a:rPr lang="en-US" sz="2400" dirty="0"/>
              <a:t>Fiscal Administration</a:t>
            </a:r>
          </a:p>
        </p:txBody>
      </p:sp>
    </p:spTree>
    <p:extLst>
      <p:ext uri="{BB962C8B-B14F-4D97-AF65-F5344CB8AC3E}">
        <p14:creationId xmlns:p14="http://schemas.microsoft.com/office/powerpoint/2010/main" val="2180428001"/>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940B44B74F3A479D8822F18263BDDC" ma:contentTypeVersion="5" ma:contentTypeDescription="Create a new document." ma:contentTypeScope="" ma:versionID="5b47eb9c1d3b00986faa23223ca68621">
  <xsd:schema xmlns:xsd="http://www.w3.org/2001/XMLSchema" xmlns:xs="http://www.w3.org/2001/XMLSchema" xmlns:p="http://schemas.microsoft.com/office/2006/metadata/properties" xmlns:ns3="80ebdcfc-f4fb-4a36-9239-5ab188529b62" targetNamespace="http://schemas.microsoft.com/office/2006/metadata/properties" ma:root="true" ma:fieldsID="d348cf0b65edb8e7441b1780a1a3fb2c" ns3:_="">
    <xsd:import namespace="80ebdcfc-f4fb-4a36-9239-5ab188529b62"/>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ebdcfc-f4fb-4a36-9239-5ab188529b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1CA7D01-5E1B-46CE-BCED-93D4652EEDD0}">
  <ds:schemaRefs>
    <ds:schemaRef ds:uri="80ebdcfc-f4fb-4a36-9239-5ab188529b6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ED722D8-746F-4AE9-BBAF-CB525261BFBC}">
  <ds:schemaRefs>
    <ds:schemaRef ds:uri="http://schemas.microsoft.com/sharepoint/v3/contenttype/forms"/>
  </ds:schemaRefs>
</ds:datastoreItem>
</file>

<file path=customXml/itemProps3.xml><?xml version="1.0" encoding="utf-8"?>
<ds:datastoreItem xmlns:ds="http://schemas.openxmlformats.org/officeDocument/2006/customXml" ds:itemID="{CE2B02D0-D326-478C-BEDB-01BB585E269E}">
  <ds:schemaRefs>
    <ds:schemaRef ds:uri="80ebdcfc-f4fb-4a36-9239-5ab188529b6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595</TotalTime>
  <Words>1971</Words>
  <Application>Microsoft Office PowerPoint</Application>
  <PresentationFormat>Widescreen</PresentationFormat>
  <Paragraphs>181</Paragraphs>
  <Slides>30</Slides>
  <Notes>14</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Aptos</vt:lpstr>
      <vt:lpstr>Arial</vt:lpstr>
      <vt:lpstr>Calibri</vt:lpstr>
      <vt:lpstr>Calibri Light</vt:lpstr>
      <vt:lpstr>Open Sans</vt:lpstr>
      <vt:lpstr>Symbol</vt:lpstr>
      <vt:lpstr>Wingdings</vt:lpstr>
      <vt:lpstr>Office 2013 - 2022 Theme</vt:lpstr>
      <vt:lpstr>      Getting our VR House in Order  David Doukas, Connecticut General,  CSAVR Immediate Past President  Dacia Johnson, Oregon Blind </vt:lpstr>
      <vt:lpstr>  Omar’s Trail  Continued</vt:lpstr>
      <vt:lpstr>PowerPoint Presentation</vt:lpstr>
      <vt:lpstr>    </vt:lpstr>
      <vt:lpstr>PowerPoint Presentation</vt:lpstr>
      <vt:lpstr> CSAVR Strategic Priorities</vt:lpstr>
      <vt:lpstr> CSAVR Strategic Priorities</vt:lpstr>
      <vt:lpstr>CSAVR Strategic Priorities</vt:lpstr>
      <vt:lpstr>PowerPoint Presentation</vt:lpstr>
      <vt:lpstr>PowerPoint Presentation</vt:lpstr>
      <vt:lpstr>1973 Public VR House:   There’s a story…. But it isn’t ours </vt:lpstr>
      <vt:lpstr>VR House of the Future:  Our Story</vt:lpstr>
      <vt:lpstr>DESIGNING FOR THE FUTURE:    CSAVR’s POLICY POSITIONS:  </vt:lpstr>
      <vt:lpstr>Policy Briefs:  </vt:lpstr>
      <vt:lpstr>Policy Brief #1 - Funding Formula</vt:lpstr>
      <vt:lpstr>Policy Brief #2 – Maximizing Interagency Funds </vt:lpstr>
      <vt:lpstr>Policy Brief #3 – Workforce Participation Rates</vt:lpstr>
      <vt:lpstr>Policy Brief #4 – Pre-ETS </vt:lpstr>
      <vt:lpstr>DESIGNING  FOR THE FUTURE:   We sought input!</vt:lpstr>
      <vt:lpstr>PowerPoint Presentation</vt:lpstr>
      <vt:lpstr>PowerPoint Presentation</vt:lpstr>
      <vt:lpstr>SO WHAT?  NOW WHAT?  IT’S TIME  FOR ACTION!</vt:lpstr>
      <vt:lpstr>Getting the Word Out:  Yes, We Can!</vt:lpstr>
      <vt:lpstr>Getting the Word Out:  Yes, We Can!</vt:lpstr>
      <vt:lpstr>Getting the Word Out:  Yes, We Can!</vt:lpstr>
      <vt:lpstr>Getting the Word Out:  Yes, We Can!</vt:lpstr>
      <vt:lpstr>PowerPoint Presentation</vt:lpstr>
      <vt:lpstr>SO WHAT? NOW WHAT?   ITS TIME FOR ACTION</vt:lpstr>
      <vt:lpst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2024 Conference Discussion</dc:title>
  <dc:creator>Antionette Williams</dc:creator>
  <cp:lastModifiedBy>Theresa Hamrick</cp:lastModifiedBy>
  <cp:revision>5</cp:revision>
  <dcterms:created xsi:type="dcterms:W3CDTF">2024-06-04T14:10:03Z</dcterms:created>
  <dcterms:modified xsi:type="dcterms:W3CDTF">2024-10-21T03:40:26Z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0x0101007C940B44B74F3A479D8822F18263BDDC</vt:lpwstr>
  </property>
  <property fmtid="{D5CDD505-2E9C-101B-9397-08002B2CF9AE}" pid="3" name="MSIP_Label_db79d039-fcd0-4045-9c78-4cfb2eba0904_Enabled">
    <vt:lpwstr>true</vt:lpwstr>
  </property>
  <property fmtid="{D5CDD505-2E9C-101B-9397-08002B2CF9AE}" pid="4" name="MSIP_Label_db79d039-fcd0-4045-9c78-4cfb2eba0904_SetDate">
    <vt:lpwstr>2024-10-09T23:51:15Z</vt:lpwstr>
  </property>
  <property fmtid="{D5CDD505-2E9C-101B-9397-08002B2CF9AE}" pid="5" name="MSIP_Label_db79d039-fcd0-4045-9c78-4cfb2eba0904_Method">
    <vt:lpwstr>Privileged</vt:lpwstr>
  </property>
  <property fmtid="{D5CDD505-2E9C-101B-9397-08002B2CF9AE}" pid="6" name="MSIP_Label_db79d039-fcd0-4045-9c78-4cfb2eba0904_Name">
    <vt:lpwstr>Level 2 - Limited (Items)</vt:lpwstr>
  </property>
  <property fmtid="{D5CDD505-2E9C-101B-9397-08002B2CF9AE}" pid="7" name="MSIP_Label_db79d039-fcd0-4045-9c78-4cfb2eba0904_SiteId">
    <vt:lpwstr>aa3f6932-fa7c-47b4-a0ce-a598cad161cf</vt:lpwstr>
  </property>
  <property fmtid="{D5CDD505-2E9C-101B-9397-08002B2CF9AE}" pid="8" name="MSIP_Label_db79d039-fcd0-4045-9c78-4cfb2eba0904_ActionId">
    <vt:lpwstr>61859fe8-cd2c-4cd5-9130-726461ee1c87</vt:lpwstr>
  </property>
  <property fmtid="{D5CDD505-2E9C-101B-9397-08002B2CF9AE}" pid="9" name="MSIP_Label_db79d039-fcd0-4045-9c78-4cfb2eba0904_ContentBits">
    <vt:lpwstr>0</vt:lpwstr>
  </property>
</Properties>
</file>