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07" r:id="rId2"/>
    <p:sldId id="308" r:id="rId3"/>
    <p:sldId id="309" r:id="rId4"/>
    <p:sldId id="310" r:id="rId5"/>
    <p:sldId id="257" r:id="rId6"/>
    <p:sldId id="258" r:id="rId7"/>
    <p:sldId id="259" r:id="rId8"/>
    <p:sldId id="261" r:id="rId9"/>
    <p:sldId id="262"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30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5" d="100"/>
          <a:sy n="75" d="100"/>
        </p:scale>
        <p:origin x="81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B9F26-19F0-458C-9CFA-C22D14E7AED0}"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BF548113-35C5-487C-9B0F-5BF24B7C6BA3}">
      <dgm:prSet phldrT="[Text]" custT="1"/>
      <dgm:spPr/>
      <dgm:t>
        <a:bodyPr/>
        <a:lstStyle/>
        <a:p>
          <a:r>
            <a:rPr lang="en-US" sz="2000" dirty="0"/>
            <a:t>Review</a:t>
          </a:r>
        </a:p>
      </dgm:t>
    </dgm:pt>
    <dgm:pt modelId="{CF638BC0-6FD0-47E7-959F-A76368057F8D}" type="parTrans" cxnId="{2FD977E4-6D78-4CE5-818B-4AFC9C7D69BD}">
      <dgm:prSet/>
      <dgm:spPr/>
      <dgm:t>
        <a:bodyPr/>
        <a:lstStyle/>
        <a:p>
          <a:endParaRPr lang="en-US"/>
        </a:p>
      </dgm:t>
    </dgm:pt>
    <dgm:pt modelId="{A5B9AE11-AC25-4C97-834A-EA1F1009FBEF}" type="sibTrans" cxnId="{2FD977E4-6D78-4CE5-818B-4AFC9C7D69BD}">
      <dgm:prSet/>
      <dgm:spPr/>
      <dgm:t>
        <a:bodyPr/>
        <a:lstStyle/>
        <a:p>
          <a:endParaRPr lang="en-US"/>
        </a:p>
      </dgm:t>
    </dgm:pt>
    <dgm:pt modelId="{5AFD1609-8F35-4BEC-A4B1-C048A7111EE3}">
      <dgm:prSet phldrT="[Text]" custT="1"/>
      <dgm:spPr/>
      <dgm:t>
        <a:bodyPr/>
        <a:lstStyle/>
        <a:p>
          <a:pPr>
            <a:buClrTx/>
          </a:pPr>
          <a:r>
            <a:rPr lang="en-US" sz="2800" dirty="0">
              <a:cs typeface="Arial" panose="020B0604020202020204" pitchFamily="34" charset="0"/>
            </a:rPr>
            <a:t>Casework r</a:t>
          </a:r>
          <a:r>
            <a:rPr lang="en-US" sz="2800" b="0" i="0" u="none" strike="noStrike" baseline="0" dirty="0">
              <a:cs typeface="Arial" panose="020B0604020202020204" pitchFamily="34" charset="0"/>
            </a:rPr>
            <a:t>eview of seven records of service</a:t>
          </a:r>
          <a:r>
            <a:rPr lang="en-US" sz="2800" dirty="0">
              <a:cs typeface="Arial" panose="020B0604020202020204" pitchFamily="34" charset="0"/>
            </a:rPr>
            <a:t> from RC’s caseload by QDS team</a:t>
          </a:r>
          <a:endParaRPr lang="en-US" sz="2800" dirty="0"/>
        </a:p>
      </dgm:t>
    </dgm:pt>
    <dgm:pt modelId="{92AE069B-CD79-4B2C-A3D5-4F04E91A0D17}" type="parTrans" cxnId="{94E28670-4ECB-44A2-9DCB-FEDDC30E5DBA}">
      <dgm:prSet/>
      <dgm:spPr/>
      <dgm:t>
        <a:bodyPr/>
        <a:lstStyle/>
        <a:p>
          <a:endParaRPr lang="en-US"/>
        </a:p>
      </dgm:t>
    </dgm:pt>
    <dgm:pt modelId="{26706C89-0388-4286-8E1E-34DDECE98359}" type="sibTrans" cxnId="{94E28670-4ECB-44A2-9DCB-FEDDC30E5DBA}">
      <dgm:prSet/>
      <dgm:spPr/>
      <dgm:t>
        <a:bodyPr/>
        <a:lstStyle/>
        <a:p>
          <a:endParaRPr lang="en-US"/>
        </a:p>
      </dgm:t>
    </dgm:pt>
    <dgm:pt modelId="{F67998E9-911E-4589-AB8C-3982146B8D83}" type="pres">
      <dgm:prSet presAssocID="{238B9F26-19F0-458C-9CFA-C22D14E7AED0}" presName="linearFlow" presStyleCnt="0">
        <dgm:presLayoutVars>
          <dgm:dir/>
          <dgm:animLvl val="lvl"/>
          <dgm:resizeHandles val="exact"/>
        </dgm:presLayoutVars>
      </dgm:prSet>
      <dgm:spPr/>
    </dgm:pt>
    <dgm:pt modelId="{ECACABA0-3012-4D72-A5BD-BAA19F62579E}" type="pres">
      <dgm:prSet presAssocID="{BF548113-35C5-487C-9B0F-5BF24B7C6BA3}" presName="composite" presStyleCnt="0"/>
      <dgm:spPr/>
    </dgm:pt>
    <dgm:pt modelId="{97D01D74-1D47-4C99-B691-6A02FFC1AB77}" type="pres">
      <dgm:prSet presAssocID="{BF548113-35C5-487C-9B0F-5BF24B7C6BA3}" presName="parentText" presStyleLbl="alignNode1" presStyleIdx="0" presStyleCnt="1">
        <dgm:presLayoutVars>
          <dgm:chMax val="1"/>
          <dgm:bulletEnabled val="1"/>
        </dgm:presLayoutVars>
      </dgm:prSet>
      <dgm:spPr/>
    </dgm:pt>
    <dgm:pt modelId="{1D5A01EA-95FB-4FD1-995C-83BC86C82228}" type="pres">
      <dgm:prSet presAssocID="{BF548113-35C5-487C-9B0F-5BF24B7C6BA3}" presName="descendantText" presStyleLbl="alignAcc1" presStyleIdx="0" presStyleCnt="1">
        <dgm:presLayoutVars>
          <dgm:bulletEnabled val="1"/>
        </dgm:presLayoutVars>
      </dgm:prSet>
      <dgm:spPr/>
    </dgm:pt>
  </dgm:ptLst>
  <dgm:cxnLst>
    <dgm:cxn modelId="{94E28670-4ECB-44A2-9DCB-FEDDC30E5DBA}" srcId="{BF548113-35C5-487C-9B0F-5BF24B7C6BA3}" destId="{5AFD1609-8F35-4BEC-A4B1-C048A7111EE3}" srcOrd="0" destOrd="0" parTransId="{92AE069B-CD79-4B2C-A3D5-4F04E91A0D17}" sibTransId="{26706C89-0388-4286-8E1E-34DDECE98359}"/>
    <dgm:cxn modelId="{15F16D53-64B1-4EFD-BACF-83CB2BE81E8E}" type="presOf" srcId="{BF548113-35C5-487C-9B0F-5BF24B7C6BA3}" destId="{97D01D74-1D47-4C99-B691-6A02FFC1AB77}" srcOrd="0" destOrd="0" presId="urn:microsoft.com/office/officeart/2005/8/layout/chevron2"/>
    <dgm:cxn modelId="{E92A04D9-FF2C-4EC9-BAB5-DB2FAFFE8D97}" type="presOf" srcId="{5AFD1609-8F35-4BEC-A4B1-C048A7111EE3}" destId="{1D5A01EA-95FB-4FD1-995C-83BC86C82228}" srcOrd="0" destOrd="0" presId="urn:microsoft.com/office/officeart/2005/8/layout/chevron2"/>
    <dgm:cxn modelId="{2FD977E4-6D78-4CE5-818B-4AFC9C7D69BD}" srcId="{238B9F26-19F0-458C-9CFA-C22D14E7AED0}" destId="{BF548113-35C5-487C-9B0F-5BF24B7C6BA3}" srcOrd="0" destOrd="0" parTransId="{CF638BC0-6FD0-47E7-959F-A76368057F8D}" sibTransId="{A5B9AE11-AC25-4C97-834A-EA1F1009FBEF}"/>
    <dgm:cxn modelId="{65CC7FF3-1C00-46F0-8814-A5083684203F}" type="presOf" srcId="{238B9F26-19F0-458C-9CFA-C22D14E7AED0}" destId="{F67998E9-911E-4589-AB8C-3982146B8D83}" srcOrd="0" destOrd="0" presId="urn:microsoft.com/office/officeart/2005/8/layout/chevron2"/>
    <dgm:cxn modelId="{D5304BB7-85F6-4472-889D-CEDE2806F062}" type="presParOf" srcId="{F67998E9-911E-4589-AB8C-3982146B8D83}" destId="{ECACABA0-3012-4D72-A5BD-BAA19F62579E}" srcOrd="0" destOrd="0" presId="urn:microsoft.com/office/officeart/2005/8/layout/chevron2"/>
    <dgm:cxn modelId="{82489901-C60A-4E81-9B58-BC1A9BDC75D8}" type="presParOf" srcId="{ECACABA0-3012-4D72-A5BD-BAA19F62579E}" destId="{97D01D74-1D47-4C99-B691-6A02FFC1AB77}" srcOrd="0" destOrd="0" presId="urn:microsoft.com/office/officeart/2005/8/layout/chevron2"/>
    <dgm:cxn modelId="{1F2EB64E-743F-4386-B760-99EC7EDD2A40}" type="presParOf" srcId="{ECACABA0-3012-4D72-A5BD-BAA19F62579E}" destId="{1D5A01EA-95FB-4FD1-995C-83BC86C822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38B9F26-19F0-458C-9CFA-C22D14E7AED0}"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BF548113-35C5-487C-9B0F-5BF24B7C6BA3}">
      <dgm:prSet phldrT="[Text]" custT="1"/>
      <dgm:spPr/>
      <dgm:t>
        <a:bodyPr/>
        <a:lstStyle/>
        <a:p>
          <a:r>
            <a:rPr lang="en-US" sz="1800" dirty="0"/>
            <a:t>Review</a:t>
          </a:r>
        </a:p>
      </dgm:t>
    </dgm:pt>
    <dgm:pt modelId="{CF638BC0-6FD0-47E7-959F-A76368057F8D}" type="parTrans" cxnId="{2FD977E4-6D78-4CE5-818B-4AFC9C7D69BD}">
      <dgm:prSet/>
      <dgm:spPr/>
      <dgm:t>
        <a:bodyPr/>
        <a:lstStyle/>
        <a:p>
          <a:endParaRPr lang="en-US"/>
        </a:p>
      </dgm:t>
    </dgm:pt>
    <dgm:pt modelId="{A5B9AE11-AC25-4C97-834A-EA1F1009FBEF}" type="sibTrans" cxnId="{2FD977E4-6D78-4CE5-818B-4AFC9C7D69BD}">
      <dgm:prSet/>
      <dgm:spPr/>
      <dgm:t>
        <a:bodyPr/>
        <a:lstStyle/>
        <a:p>
          <a:endParaRPr lang="en-US"/>
        </a:p>
      </dgm:t>
    </dgm:pt>
    <dgm:pt modelId="{5AFD1609-8F35-4BEC-A4B1-C048A7111EE3}">
      <dgm:prSet phldrT="[Text]" custT="1"/>
      <dgm:spPr/>
      <dgm:t>
        <a:bodyPr/>
        <a:lstStyle/>
        <a:p>
          <a:pPr>
            <a:buClrTx/>
          </a:pPr>
          <a:r>
            <a:rPr lang="en-US" sz="2400" dirty="0">
              <a:cs typeface="Arial" panose="020B0604020202020204" pitchFamily="34" charset="0"/>
            </a:rPr>
            <a:t>Casework r</a:t>
          </a:r>
          <a:r>
            <a:rPr lang="en-US" sz="2400" b="0" i="0" u="none" strike="noStrike" baseline="0" dirty="0">
              <a:cs typeface="Arial" panose="020B0604020202020204" pitchFamily="34" charset="0"/>
            </a:rPr>
            <a:t>eview of seven records of service</a:t>
          </a:r>
          <a:r>
            <a:rPr lang="en-US" sz="2400" dirty="0">
              <a:cs typeface="Arial" panose="020B0604020202020204" pitchFamily="34" charset="0"/>
            </a:rPr>
            <a:t> from RC’s caseload by QDS team</a:t>
          </a:r>
          <a:endParaRPr lang="en-US" sz="2400" dirty="0"/>
        </a:p>
      </dgm:t>
    </dgm:pt>
    <dgm:pt modelId="{92AE069B-CD79-4B2C-A3D5-4F04E91A0D17}" type="parTrans" cxnId="{94E28670-4ECB-44A2-9DCB-FEDDC30E5DBA}">
      <dgm:prSet/>
      <dgm:spPr/>
      <dgm:t>
        <a:bodyPr/>
        <a:lstStyle/>
        <a:p>
          <a:endParaRPr lang="en-US"/>
        </a:p>
      </dgm:t>
    </dgm:pt>
    <dgm:pt modelId="{26706C89-0388-4286-8E1E-34DDECE98359}" type="sibTrans" cxnId="{94E28670-4ECB-44A2-9DCB-FEDDC30E5DBA}">
      <dgm:prSet/>
      <dgm:spPr/>
      <dgm:t>
        <a:bodyPr/>
        <a:lstStyle/>
        <a:p>
          <a:endParaRPr lang="en-US"/>
        </a:p>
      </dgm:t>
    </dgm:pt>
    <dgm:pt modelId="{451EBF3E-AE5E-4659-9D1C-910364990EC8}">
      <dgm:prSet phldrT="[Text]" custT="1"/>
      <dgm:spPr/>
      <dgm:t>
        <a:bodyPr/>
        <a:lstStyle/>
        <a:p>
          <a:r>
            <a:rPr lang="en-US" sz="1800" dirty="0"/>
            <a:t>Results</a:t>
          </a:r>
        </a:p>
      </dgm:t>
    </dgm:pt>
    <dgm:pt modelId="{734F7923-E403-4BBB-9E41-43F0D9962FC4}" type="parTrans" cxnId="{AC8B2F4A-8221-4DF0-88EC-9C5572913B88}">
      <dgm:prSet/>
      <dgm:spPr/>
      <dgm:t>
        <a:bodyPr/>
        <a:lstStyle/>
        <a:p>
          <a:endParaRPr lang="en-US"/>
        </a:p>
      </dgm:t>
    </dgm:pt>
    <dgm:pt modelId="{277A10C3-847A-4C2E-B41F-7C35C519A8CC}" type="sibTrans" cxnId="{AC8B2F4A-8221-4DF0-88EC-9C5572913B88}">
      <dgm:prSet/>
      <dgm:spPr/>
      <dgm:t>
        <a:bodyPr/>
        <a:lstStyle/>
        <a:p>
          <a:endParaRPr lang="en-US"/>
        </a:p>
      </dgm:t>
    </dgm:pt>
    <dgm:pt modelId="{0C732CA6-0CF8-4F1F-B098-07448B367BA7}">
      <dgm:prSet phldrT="[Text]" custT="1"/>
      <dgm:spPr/>
      <dgm:t>
        <a:bodyPr/>
        <a:lstStyle/>
        <a:p>
          <a:pPr>
            <a:buClrTx/>
          </a:pPr>
          <a:r>
            <a:rPr lang="en-US" sz="2400" b="0" i="0" u="none" strike="noStrike" baseline="0">
              <a:cs typeface="Arial" panose="020B0604020202020204" pitchFamily="34" charset="0"/>
            </a:rPr>
            <a:t>Results will be discussed with counselor and supervisor</a:t>
          </a:r>
          <a:endParaRPr lang="en-US" sz="2400" dirty="0"/>
        </a:p>
      </dgm:t>
    </dgm:pt>
    <dgm:pt modelId="{D32BEFBB-1975-4AC4-BCB1-3C9276724AB4}" type="parTrans" cxnId="{D1E8ED9E-E8C0-4470-9BA3-8FD12D8F6675}">
      <dgm:prSet/>
      <dgm:spPr/>
      <dgm:t>
        <a:bodyPr/>
        <a:lstStyle/>
        <a:p>
          <a:endParaRPr lang="en-US"/>
        </a:p>
      </dgm:t>
    </dgm:pt>
    <dgm:pt modelId="{A0BCDBF7-A7E3-4386-A32A-0B99C289EF6F}" type="sibTrans" cxnId="{D1E8ED9E-E8C0-4470-9BA3-8FD12D8F6675}">
      <dgm:prSet/>
      <dgm:spPr/>
      <dgm:t>
        <a:bodyPr/>
        <a:lstStyle/>
        <a:p>
          <a:endParaRPr lang="en-US"/>
        </a:p>
      </dgm:t>
    </dgm:pt>
    <dgm:pt modelId="{7B40DE9D-FB91-4743-A4D7-DFD3E987D69F}">
      <dgm:prSet phldrT="[Text]" custT="1"/>
      <dgm:spPr/>
      <dgm:t>
        <a:bodyPr/>
        <a:lstStyle/>
        <a:p>
          <a:r>
            <a:rPr lang="en-US" sz="1800" dirty="0"/>
            <a:t>Report</a:t>
          </a:r>
        </a:p>
      </dgm:t>
    </dgm:pt>
    <dgm:pt modelId="{FAD37033-FEFB-4427-BB99-C2C74D4253B9}" type="parTrans" cxnId="{840131A1-E6E9-440A-968B-2DAB421DCD1D}">
      <dgm:prSet/>
      <dgm:spPr/>
      <dgm:t>
        <a:bodyPr/>
        <a:lstStyle/>
        <a:p>
          <a:endParaRPr lang="en-US"/>
        </a:p>
      </dgm:t>
    </dgm:pt>
    <dgm:pt modelId="{95F0728B-D66A-4AFC-BA66-D7445229BB32}" type="sibTrans" cxnId="{840131A1-E6E9-440A-968B-2DAB421DCD1D}">
      <dgm:prSet/>
      <dgm:spPr/>
      <dgm:t>
        <a:bodyPr/>
        <a:lstStyle/>
        <a:p>
          <a:endParaRPr lang="en-US"/>
        </a:p>
      </dgm:t>
    </dgm:pt>
    <dgm:pt modelId="{111C77E5-4870-420E-8FB9-EBA89B06DAB6}">
      <dgm:prSet phldrT="[Text]" custT="1"/>
      <dgm:spPr/>
      <dgm:t>
        <a:bodyPr/>
        <a:lstStyle/>
        <a:p>
          <a:pPr>
            <a:buClrTx/>
          </a:pPr>
          <a:r>
            <a:rPr lang="en-US" sz="2400" dirty="0">
              <a:cs typeface="Arial" panose="020B0604020202020204" pitchFamily="34" charset="0"/>
            </a:rPr>
            <a:t>Written report will be provided to Regional Director, supervisor, and counselor</a:t>
          </a:r>
          <a:endParaRPr lang="en-US" sz="2400" dirty="0"/>
        </a:p>
      </dgm:t>
    </dgm:pt>
    <dgm:pt modelId="{A707DBC8-9F10-4399-808B-720E239DE418}" type="parTrans" cxnId="{7E5C349A-2A51-4B15-93F9-28A7A9876A24}">
      <dgm:prSet/>
      <dgm:spPr/>
      <dgm:t>
        <a:bodyPr/>
        <a:lstStyle/>
        <a:p>
          <a:endParaRPr lang="en-US"/>
        </a:p>
      </dgm:t>
    </dgm:pt>
    <dgm:pt modelId="{10130DD7-736A-4965-9A27-81BD86D4F8A0}" type="sibTrans" cxnId="{7E5C349A-2A51-4B15-93F9-28A7A9876A24}">
      <dgm:prSet/>
      <dgm:spPr/>
      <dgm:t>
        <a:bodyPr/>
        <a:lstStyle/>
        <a:p>
          <a:endParaRPr lang="en-US"/>
        </a:p>
      </dgm:t>
    </dgm:pt>
    <dgm:pt modelId="{4CF925D5-5DF7-465C-ADAC-951307D103B3}">
      <dgm:prSet phldrT="[Text]"/>
      <dgm:spPr/>
      <dgm:t>
        <a:bodyPr/>
        <a:lstStyle/>
        <a:p>
          <a:r>
            <a:rPr lang="en-US" dirty="0"/>
            <a:t>Recommend</a:t>
          </a:r>
        </a:p>
      </dgm:t>
    </dgm:pt>
    <dgm:pt modelId="{1849D928-5F4D-4131-87A3-CDF405F4ECE3}" type="parTrans" cxnId="{8BCFAB99-5DD7-4370-91AB-19F7640CB89D}">
      <dgm:prSet/>
      <dgm:spPr/>
      <dgm:t>
        <a:bodyPr/>
        <a:lstStyle/>
        <a:p>
          <a:endParaRPr lang="en-US"/>
        </a:p>
      </dgm:t>
    </dgm:pt>
    <dgm:pt modelId="{1ED57A2E-1D9C-406C-B0E8-452397BD19A7}" type="sibTrans" cxnId="{8BCFAB99-5DD7-4370-91AB-19F7640CB89D}">
      <dgm:prSet/>
      <dgm:spPr/>
      <dgm:t>
        <a:bodyPr/>
        <a:lstStyle/>
        <a:p>
          <a:endParaRPr lang="en-US"/>
        </a:p>
      </dgm:t>
    </dgm:pt>
    <dgm:pt modelId="{755E56B9-810D-49CC-911B-514BB9379DA1}">
      <dgm:prSet custT="1"/>
      <dgm:spPr/>
      <dgm:t>
        <a:bodyPr/>
        <a:lstStyle/>
        <a:p>
          <a:pPr>
            <a:buClrTx/>
          </a:pPr>
          <a:r>
            <a:rPr lang="en-US" sz="2400" dirty="0">
              <a:cs typeface="Arial" panose="020B0604020202020204" pitchFamily="34" charset="0"/>
            </a:rPr>
            <a:t>Within 30 days of receipt of this information, </a:t>
          </a:r>
          <a:r>
            <a:rPr lang="en-US" sz="2400" b="0" i="0" u="none" strike="noStrike" baseline="0" dirty="0">
              <a:cs typeface="Arial" panose="020B0604020202020204" pitchFamily="34" charset="0"/>
            </a:rPr>
            <a:t>the Regional Director, Supervisor, and QDS will make recommendations for a training plan to provide additional support where needed</a:t>
          </a:r>
          <a:endParaRPr lang="en-US" sz="2400" dirty="0"/>
        </a:p>
      </dgm:t>
    </dgm:pt>
    <dgm:pt modelId="{F350C388-56E7-469B-AD02-EF565FD64D8C}" type="parTrans" cxnId="{A303020B-8FD0-43AC-B6A1-F73058DA2FD3}">
      <dgm:prSet/>
      <dgm:spPr/>
      <dgm:t>
        <a:bodyPr/>
        <a:lstStyle/>
        <a:p>
          <a:endParaRPr lang="en-US"/>
        </a:p>
      </dgm:t>
    </dgm:pt>
    <dgm:pt modelId="{2158D84E-8CB3-48D6-AE46-7D6383660D91}" type="sibTrans" cxnId="{A303020B-8FD0-43AC-B6A1-F73058DA2FD3}">
      <dgm:prSet/>
      <dgm:spPr/>
      <dgm:t>
        <a:bodyPr/>
        <a:lstStyle/>
        <a:p>
          <a:endParaRPr lang="en-US"/>
        </a:p>
      </dgm:t>
    </dgm:pt>
    <dgm:pt modelId="{F67998E9-911E-4589-AB8C-3982146B8D83}" type="pres">
      <dgm:prSet presAssocID="{238B9F26-19F0-458C-9CFA-C22D14E7AED0}" presName="linearFlow" presStyleCnt="0">
        <dgm:presLayoutVars>
          <dgm:dir/>
          <dgm:animLvl val="lvl"/>
          <dgm:resizeHandles val="exact"/>
        </dgm:presLayoutVars>
      </dgm:prSet>
      <dgm:spPr/>
    </dgm:pt>
    <dgm:pt modelId="{ECACABA0-3012-4D72-A5BD-BAA19F62579E}" type="pres">
      <dgm:prSet presAssocID="{BF548113-35C5-487C-9B0F-5BF24B7C6BA3}" presName="composite" presStyleCnt="0"/>
      <dgm:spPr/>
    </dgm:pt>
    <dgm:pt modelId="{97D01D74-1D47-4C99-B691-6A02FFC1AB77}" type="pres">
      <dgm:prSet presAssocID="{BF548113-35C5-487C-9B0F-5BF24B7C6BA3}" presName="parentText" presStyleLbl="alignNode1" presStyleIdx="0" presStyleCnt="4">
        <dgm:presLayoutVars>
          <dgm:chMax val="1"/>
          <dgm:bulletEnabled val="1"/>
        </dgm:presLayoutVars>
      </dgm:prSet>
      <dgm:spPr/>
    </dgm:pt>
    <dgm:pt modelId="{1D5A01EA-95FB-4FD1-995C-83BC86C82228}" type="pres">
      <dgm:prSet presAssocID="{BF548113-35C5-487C-9B0F-5BF24B7C6BA3}" presName="descendantText" presStyleLbl="alignAcc1" presStyleIdx="0" presStyleCnt="4">
        <dgm:presLayoutVars>
          <dgm:bulletEnabled val="1"/>
        </dgm:presLayoutVars>
      </dgm:prSet>
      <dgm:spPr/>
    </dgm:pt>
    <dgm:pt modelId="{77CF8DED-10E0-4103-A996-EA99889011B2}" type="pres">
      <dgm:prSet presAssocID="{A5B9AE11-AC25-4C97-834A-EA1F1009FBEF}" presName="sp" presStyleCnt="0"/>
      <dgm:spPr/>
    </dgm:pt>
    <dgm:pt modelId="{BCA8C07F-B185-4974-8D1B-5AFB1AED742F}" type="pres">
      <dgm:prSet presAssocID="{451EBF3E-AE5E-4659-9D1C-910364990EC8}" presName="composite" presStyleCnt="0"/>
      <dgm:spPr/>
    </dgm:pt>
    <dgm:pt modelId="{85C2436F-60E8-4A0D-A9CF-4F61B3D584E6}" type="pres">
      <dgm:prSet presAssocID="{451EBF3E-AE5E-4659-9D1C-910364990EC8}" presName="parentText" presStyleLbl="alignNode1" presStyleIdx="1" presStyleCnt="4">
        <dgm:presLayoutVars>
          <dgm:chMax val="1"/>
          <dgm:bulletEnabled val="1"/>
        </dgm:presLayoutVars>
      </dgm:prSet>
      <dgm:spPr/>
    </dgm:pt>
    <dgm:pt modelId="{87E2D28D-D828-45DA-8F7C-9ADFBDDDF346}" type="pres">
      <dgm:prSet presAssocID="{451EBF3E-AE5E-4659-9D1C-910364990EC8}" presName="descendantText" presStyleLbl="alignAcc1" presStyleIdx="1" presStyleCnt="4">
        <dgm:presLayoutVars>
          <dgm:bulletEnabled val="1"/>
        </dgm:presLayoutVars>
      </dgm:prSet>
      <dgm:spPr/>
    </dgm:pt>
    <dgm:pt modelId="{E174DB72-1041-4727-B3CA-0ED64EE59B38}" type="pres">
      <dgm:prSet presAssocID="{277A10C3-847A-4C2E-B41F-7C35C519A8CC}" presName="sp" presStyleCnt="0"/>
      <dgm:spPr/>
    </dgm:pt>
    <dgm:pt modelId="{A500E594-E436-4537-AE32-4B15CFADF807}" type="pres">
      <dgm:prSet presAssocID="{7B40DE9D-FB91-4743-A4D7-DFD3E987D69F}" presName="composite" presStyleCnt="0"/>
      <dgm:spPr/>
    </dgm:pt>
    <dgm:pt modelId="{7555DB53-CD2B-4067-A4A0-D79C5CA5AA47}" type="pres">
      <dgm:prSet presAssocID="{7B40DE9D-FB91-4743-A4D7-DFD3E987D69F}" presName="parentText" presStyleLbl="alignNode1" presStyleIdx="2" presStyleCnt="4">
        <dgm:presLayoutVars>
          <dgm:chMax val="1"/>
          <dgm:bulletEnabled val="1"/>
        </dgm:presLayoutVars>
      </dgm:prSet>
      <dgm:spPr/>
    </dgm:pt>
    <dgm:pt modelId="{2BAD7B5B-AEFC-43AE-960A-5B8CEF9C5B49}" type="pres">
      <dgm:prSet presAssocID="{7B40DE9D-FB91-4743-A4D7-DFD3E987D69F}" presName="descendantText" presStyleLbl="alignAcc1" presStyleIdx="2" presStyleCnt="4">
        <dgm:presLayoutVars>
          <dgm:bulletEnabled val="1"/>
        </dgm:presLayoutVars>
      </dgm:prSet>
      <dgm:spPr/>
    </dgm:pt>
    <dgm:pt modelId="{3BC75DD6-4B67-408A-B9A1-DB40F539208C}" type="pres">
      <dgm:prSet presAssocID="{95F0728B-D66A-4AFC-BA66-D7445229BB32}" presName="sp" presStyleCnt="0"/>
      <dgm:spPr/>
    </dgm:pt>
    <dgm:pt modelId="{2ECB3A81-5EFA-4A4A-BF97-0121A9DECF25}" type="pres">
      <dgm:prSet presAssocID="{4CF925D5-5DF7-465C-ADAC-951307D103B3}" presName="composite" presStyleCnt="0"/>
      <dgm:spPr/>
    </dgm:pt>
    <dgm:pt modelId="{3CEA8B04-DBF8-4A27-A462-0011E9C2B7E3}" type="pres">
      <dgm:prSet presAssocID="{4CF925D5-5DF7-465C-ADAC-951307D103B3}" presName="parentText" presStyleLbl="alignNode1" presStyleIdx="3" presStyleCnt="4">
        <dgm:presLayoutVars>
          <dgm:chMax val="1"/>
          <dgm:bulletEnabled val="1"/>
        </dgm:presLayoutVars>
      </dgm:prSet>
      <dgm:spPr/>
    </dgm:pt>
    <dgm:pt modelId="{C82D82B7-0061-41A1-AD8D-29A6F4C36884}" type="pres">
      <dgm:prSet presAssocID="{4CF925D5-5DF7-465C-ADAC-951307D103B3}" presName="descendantText" presStyleLbl="alignAcc1" presStyleIdx="3" presStyleCnt="4" custScaleY="131718">
        <dgm:presLayoutVars>
          <dgm:bulletEnabled val="1"/>
        </dgm:presLayoutVars>
      </dgm:prSet>
      <dgm:spPr/>
    </dgm:pt>
  </dgm:ptLst>
  <dgm:cxnLst>
    <dgm:cxn modelId="{A303020B-8FD0-43AC-B6A1-F73058DA2FD3}" srcId="{4CF925D5-5DF7-465C-ADAC-951307D103B3}" destId="{755E56B9-810D-49CC-911B-514BB9379DA1}" srcOrd="0" destOrd="0" parTransId="{F350C388-56E7-469B-AD02-EF565FD64D8C}" sibTransId="{2158D84E-8CB3-48D6-AE46-7D6383660D91}"/>
    <dgm:cxn modelId="{D88F8314-5A12-46FC-923E-CAF127084D7E}" type="presOf" srcId="{755E56B9-810D-49CC-911B-514BB9379DA1}" destId="{C82D82B7-0061-41A1-AD8D-29A6F4C36884}" srcOrd="0" destOrd="0" presId="urn:microsoft.com/office/officeart/2005/8/layout/chevron2"/>
    <dgm:cxn modelId="{AC8B2F4A-8221-4DF0-88EC-9C5572913B88}" srcId="{238B9F26-19F0-458C-9CFA-C22D14E7AED0}" destId="{451EBF3E-AE5E-4659-9D1C-910364990EC8}" srcOrd="1" destOrd="0" parTransId="{734F7923-E403-4BBB-9E41-43F0D9962FC4}" sibTransId="{277A10C3-847A-4C2E-B41F-7C35C519A8CC}"/>
    <dgm:cxn modelId="{94E28670-4ECB-44A2-9DCB-FEDDC30E5DBA}" srcId="{BF548113-35C5-487C-9B0F-5BF24B7C6BA3}" destId="{5AFD1609-8F35-4BEC-A4B1-C048A7111EE3}" srcOrd="0" destOrd="0" parTransId="{92AE069B-CD79-4B2C-A3D5-4F04E91A0D17}" sibTransId="{26706C89-0388-4286-8E1E-34DDECE98359}"/>
    <dgm:cxn modelId="{15F16D53-64B1-4EFD-BACF-83CB2BE81E8E}" type="presOf" srcId="{BF548113-35C5-487C-9B0F-5BF24B7C6BA3}" destId="{97D01D74-1D47-4C99-B691-6A02FFC1AB77}" srcOrd="0" destOrd="0" presId="urn:microsoft.com/office/officeart/2005/8/layout/chevron2"/>
    <dgm:cxn modelId="{C0285089-6E16-4D43-B5D6-1D46CA703A71}" type="presOf" srcId="{111C77E5-4870-420E-8FB9-EBA89B06DAB6}" destId="{2BAD7B5B-AEFC-43AE-960A-5B8CEF9C5B49}" srcOrd="0" destOrd="0" presId="urn:microsoft.com/office/officeart/2005/8/layout/chevron2"/>
    <dgm:cxn modelId="{DE671497-E2BC-4367-9C4B-6EFB828C9767}" type="presOf" srcId="{0C732CA6-0CF8-4F1F-B098-07448B367BA7}" destId="{87E2D28D-D828-45DA-8F7C-9ADFBDDDF346}" srcOrd="0" destOrd="0" presId="urn:microsoft.com/office/officeart/2005/8/layout/chevron2"/>
    <dgm:cxn modelId="{8BCFAB99-5DD7-4370-91AB-19F7640CB89D}" srcId="{238B9F26-19F0-458C-9CFA-C22D14E7AED0}" destId="{4CF925D5-5DF7-465C-ADAC-951307D103B3}" srcOrd="3" destOrd="0" parTransId="{1849D928-5F4D-4131-87A3-CDF405F4ECE3}" sibTransId="{1ED57A2E-1D9C-406C-B0E8-452397BD19A7}"/>
    <dgm:cxn modelId="{7E5C349A-2A51-4B15-93F9-28A7A9876A24}" srcId="{7B40DE9D-FB91-4743-A4D7-DFD3E987D69F}" destId="{111C77E5-4870-420E-8FB9-EBA89B06DAB6}" srcOrd="0" destOrd="0" parTransId="{A707DBC8-9F10-4399-808B-720E239DE418}" sibTransId="{10130DD7-736A-4965-9A27-81BD86D4F8A0}"/>
    <dgm:cxn modelId="{D1E8ED9E-E8C0-4470-9BA3-8FD12D8F6675}" srcId="{451EBF3E-AE5E-4659-9D1C-910364990EC8}" destId="{0C732CA6-0CF8-4F1F-B098-07448B367BA7}" srcOrd="0" destOrd="0" parTransId="{D32BEFBB-1975-4AC4-BCB1-3C9276724AB4}" sibTransId="{A0BCDBF7-A7E3-4386-A32A-0B99C289EF6F}"/>
    <dgm:cxn modelId="{840131A1-E6E9-440A-968B-2DAB421DCD1D}" srcId="{238B9F26-19F0-458C-9CFA-C22D14E7AED0}" destId="{7B40DE9D-FB91-4743-A4D7-DFD3E987D69F}" srcOrd="2" destOrd="0" parTransId="{FAD37033-FEFB-4427-BB99-C2C74D4253B9}" sibTransId="{95F0728B-D66A-4AFC-BA66-D7445229BB32}"/>
    <dgm:cxn modelId="{AE635ED7-B363-42D7-BB91-2727916B2209}" type="presOf" srcId="{451EBF3E-AE5E-4659-9D1C-910364990EC8}" destId="{85C2436F-60E8-4A0D-A9CF-4F61B3D584E6}" srcOrd="0" destOrd="0" presId="urn:microsoft.com/office/officeart/2005/8/layout/chevron2"/>
    <dgm:cxn modelId="{B4B44ED8-9C55-4867-95DF-04839107D8B6}" type="presOf" srcId="{4CF925D5-5DF7-465C-ADAC-951307D103B3}" destId="{3CEA8B04-DBF8-4A27-A462-0011E9C2B7E3}" srcOrd="0" destOrd="0" presId="urn:microsoft.com/office/officeart/2005/8/layout/chevron2"/>
    <dgm:cxn modelId="{E92A04D9-FF2C-4EC9-BAB5-DB2FAFFE8D97}" type="presOf" srcId="{5AFD1609-8F35-4BEC-A4B1-C048A7111EE3}" destId="{1D5A01EA-95FB-4FD1-995C-83BC86C82228}" srcOrd="0" destOrd="0" presId="urn:microsoft.com/office/officeart/2005/8/layout/chevron2"/>
    <dgm:cxn modelId="{2FD977E4-6D78-4CE5-818B-4AFC9C7D69BD}" srcId="{238B9F26-19F0-458C-9CFA-C22D14E7AED0}" destId="{BF548113-35C5-487C-9B0F-5BF24B7C6BA3}" srcOrd="0" destOrd="0" parTransId="{CF638BC0-6FD0-47E7-959F-A76368057F8D}" sibTransId="{A5B9AE11-AC25-4C97-834A-EA1F1009FBEF}"/>
    <dgm:cxn modelId="{65CC7FF3-1C00-46F0-8814-A5083684203F}" type="presOf" srcId="{238B9F26-19F0-458C-9CFA-C22D14E7AED0}" destId="{F67998E9-911E-4589-AB8C-3982146B8D83}" srcOrd="0" destOrd="0" presId="urn:microsoft.com/office/officeart/2005/8/layout/chevron2"/>
    <dgm:cxn modelId="{02A152FF-B7F9-47EC-A9A6-0B025238D3BD}" type="presOf" srcId="{7B40DE9D-FB91-4743-A4D7-DFD3E987D69F}" destId="{7555DB53-CD2B-4067-A4A0-D79C5CA5AA47}" srcOrd="0" destOrd="0" presId="urn:microsoft.com/office/officeart/2005/8/layout/chevron2"/>
    <dgm:cxn modelId="{D5304BB7-85F6-4472-889D-CEDE2806F062}" type="presParOf" srcId="{F67998E9-911E-4589-AB8C-3982146B8D83}" destId="{ECACABA0-3012-4D72-A5BD-BAA19F62579E}" srcOrd="0" destOrd="0" presId="urn:microsoft.com/office/officeart/2005/8/layout/chevron2"/>
    <dgm:cxn modelId="{82489901-C60A-4E81-9B58-BC1A9BDC75D8}" type="presParOf" srcId="{ECACABA0-3012-4D72-A5BD-BAA19F62579E}" destId="{97D01D74-1D47-4C99-B691-6A02FFC1AB77}" srcOrd="0" destOrd="0" presId="urn:microsoft.com/office/officeart/2005/8/layout/chevron2"/>
    <dgm:cxn modelId="{1F2EB64E-743F-4386-B760-99EC7EDD2A40}" type="presParOf" srcId="{ECACABA0-3012-4D72-A5BD-BAA19F62579E}" destId="{1D5A01EA-95FB-4FD1-995C-83BC86C82228}" srcOrd="1" destOrd="0" presId="urn:microsoft.com/office/officeart/2005/8/layout/chevron2"/>
    <dgm:cxn modelId="{712A8AE9-DC8F-474C-8072-1D20BFCCED80}" type="presParOf" srcId="{F67998E9-911E-4589-AB8C-3982146B8D83}" destId="{77CF8DED-10E0-4103-A996-EA99889011B2}" srcOrd="1" destOrd="0" presId="urn:microsoft.com/office/officeart/2005/8/layout/chevron2"/>
    <dgm:cxn modelId="{7BFD2170-9AAC-4F54-B0C5-36C2C7144866}" type="presParOf" srcId="{F67998E9-911E-4589-AB8C-3982146B8D83}" destId="{BCA8C07F-B185-4974-8D1B-5AFB1AED742F}" srcOrd="2" destOrd="0" presId="urn:microsoft.com/office/officeart/2005/8/layout/chevron2"/>
    <dgm:cxn modelId="{8E54A9A8-E5F6-484C-993E-8F616EF4A21D}" type="presParOf" srcId="{BCA8C07F-B185-4974-8D1B-5AFB1AED742F}" destId="{85C2436F-60E8-4A0D-A9CF-4F61B3D584E6}" srcOrd="0" destOrd="0" presId="urn:microsoft.com/office/officeart/2005/8/layout/chevron2"/>
    <dgm:cxn modelId="{29B3B357-0578-4AC6-A3FC-B5BC82011CFB}" type="presParOf" srcId="{BCA8C07F-B185-4974-8D1B-5AFB1AED742F}" destId="{87E2D28D-D828-45DA-8F7C-9ADFBDDDF346}" srcOrd="1" destOrd="0" presId="urn:microsoft.com/office/officeart/2005/8/layout/chevron2"/>
    <dgm:cxn modelId="{3BB75364-1B61-4670-87D3-EC783846121C}" type="presParOf" srcId="{F67998E9-911E-4589-AB8C-3982146B8D83}" destId="{E174DB72-1041-4727-B3CA-0ED64EE59B38}" srcOrd="3" destOrd="0" presId="urn:microsoft.com/office/officeart/2005/8/layout/chevron2"/>
    <dgm:cxn modelId="{4DCDD262-D3BA-40F0-A1CC-56B88C61DC5E}" type="presParOf" srcId="{F67998E9-911E-4589-AB8C-3982146B8D83}" destId="{A500E594-E436-4537-AE32-4B15CFADF807}" srcOrd="4" destOrd="0" presId="urn:microsoft.com/office/officeart/2005/8/layout/chevron2"/>
    <dgm:cxn modelId="{CB880D41-C05C-4891-9D26-9DD451C7753D}" type="presParOf" srcId="{A500E594-E436-4537-AE32-4B15CFADF807}" destId="{7555DB53-CD2B-4067-A4A0-D79C5CA5AA47}" srcOrd="0" destOrd="0" presId="urn:microsoft.com/office/officeart/2005/8/layout/chevron2"/>
    <dgm:cxn modelId="{C0195AFE-E249-4448-A550-E4E0D63C48A0}" type="presParOf" srcId="{A500E594-E436-4537-AE32-4B15CFADF807}" destId="{2BAD7B5B-AEFC-43AE-960A-5B8CEF9C5B49}" srcOrd="1" destOrd="0" presId="urn:microsoft.com/office/officeart/2005/8/layout/chevron2"/>
    <dgm:cxn modelId="{B665E56F-4C17-4AA3-AD73-21CA6F8196EC}" type="presParOf" srcId="{F67998E9-911E-4589-AB8C-3982146B8D83}" destId="{3BC75DD6-4B67-408A-B9A1-DB40F539208C}" srcOrd="5" destOrd="0" presId="urn:microsoft.com/office/officeart/2005/8/layout/chevron2"/>
    <dgm:cxn modelId="{21BC1C7D-B1F8-4B29-AEFE-9B465A775D1C}" type="presParOf" srcId="{F67998E9-911E-4589-AB8C-3982146B8D83}" destId="{2ECB3A81-5EFA-4A4A-BF97-0121A9DECF25}" srcOrd="6" destOrd="0" presId="urn:microsoft.com/office/officeart/2005/8/layout/chevron2"/>
    <dgm:cxn modelId="{4D49FC34-C5E3-40D8-B6D8-4DD5848E36AE}" type="presParOf" srcId="{2ECB3A81-5EFA-4A4A-BF97-0121A9DECF25}" destId="{3CEA8B04-DBF8-4A27-A462-0011E9C2B7E3}" srcOrd="0" destOrd="0" presId="urn:microsoft.com/office/officeart/2005/8/layout/chevron2"/>
    <dgm:cxn modelId="{54B0BB7B-3141-45AA-A921-4B4AB4072331}" type="presParOf" srcId="{2ECB3A81-5EFA-4A4A-BF97-0121A9DECF25}" destId="{C82D82B7-0061-41A1-AD8D-29A6F4C368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7C435-470A-4FD1-B62C-C347D434255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2E37D2F-E546-42CE-AF5F-C23CC894AD46}">
      <dgm:prSet phldrT="[Text]" custT="1"/>
      <dgm:spPr/>
      <dgm:t>
        <a:bodyPr/>
        <a:lstStyle/>
        <a:p>
          <a:r>
            <a:rPr lang="en-US" sz="2800" b="1" dirty="0"/>
            <a:t>New IRC: 23</a:t>
          </a:r>
        </a:p>
      </dgm:t>
    </dgm:pt>
    <dgm:pt modelId="{BA5086A7-35B8-4742-80F4-E58A128A62E9}" type="parTrans" cxnId="{E0833D71-E0EF-496E-AC00-F746DA9365B0}">
      <dgm:prSet/>
      <dgm:spPr/>
      <dgm:t>
        <a:bodyPr/>
        <a:lstStyle/>
        <a:p>
          <a:endParaRPr lang="en-US"/>
        </a:p>
      </dgm:t>
    </dgm:pt>
    <dgm:pt modelId="{A5D521FD-A211-4237-9FFE-13512A5778FA}" type="sibTrans" cxnId="{E0833D71-E0EF-496E-AC00-F746DA9365B0}">
      <dgm:prSet/>
      <dgm:spPr/>
      <dgm:t>
        <a:bodyPr/>
        <a:lstStyle/>
        <a:p>
          <a:endParaRPr lang="en-US"/>
        </a:p>
      </dgm:t>
    </dgm:pt>
    <dgm:pt modelId="{6A83F543-A6F9-41B8-A0FF-4B3D90A80D41}">
      <dgm:prSet phldrT="[Text]" custT="1"/>
      <dgm:spPr/>
      <dgm:t>
        <a:bodyPr/>
        <a:lstStyle/>
        <a:p>
          <a:r>
            <a:rPr lang="en-US" sz="2800" dirty="0"/>
            <a:t>Completed process</a:t>
          </a:r>
        </a:p>
      </dgm:t>
    </dgm:pt>
    <dgm:pt modelId="{4716B55F-AB58-498E-BE4C-14CF2AE145EF}" type="parTrans" cxnId="{032EFCDD-9DB6-4FBA-93FB-F792952F0FAC}">
      <dgm:prSet/>
      <dgm:spPr/>
      <dgm:t>
        <a:bodyPr/>
        <a:lstStyle/>
        <a:p>
          <a:endParaRPr lang="en-US"/>
        </a:p>
      </dgm:t>
    </dgm:pt>
    <dgm:pt modelId="{01A7D104-9EC2-4968-93AD-32210C988F7B}" type="sibTrans" cxnId="{032EFCDD-9DB6-4FBA-93FB-F792952F0FAC}">
      <dgm:prSet/>
      <dgm:spPr/>
      <dgm:t>
        <a:bodyPr/>
        <a:lstStyle/>
        <a:p>
          <a:endParaRPr lang="en-US"/>
        </a:p>
      </dgm:t>
    </dgm:pt>
    <dgm:pt modelId="{B7FF4647-BA31-4CAC-A5B3-DC367DDAC4CE}">
      <dgm:prSet phldrT="[Text]" custT="1"/>
      <dgm:spPr>
        <a:solidFill>
          <a:schemeClr val="accent1"/>
        </a:solidFill>
      </dgm:spPr>
      <dgm:t>
        <a:bodyPr/>
        <a:lstStyle/>
        <a:p>
          <a:r>
            <a:rPr lang="en-US" sz="2800" b="1" dirty="0"/>
            <a:t>Provisional IRC: 19</a:t>
          </a:r>
        </a:p>
      </dgm:t>
    </dgm:pt>
    <dgm:pt modelId="{C654FD33-78B0-4169-9E76-57D32A9E29D9}" type="parTrans" cxnId="{7F820D2F-C334-457D-B5CD-F55F165E5B2C}">
      <dgm:prSet/>
      <dgm:spPr/>
      <dgm:t>
        <a:bodyPr/>
        <a:lstStyle/>
        <a:p>
          <a:endParaRPr lang="en-US"/>
        </a:p>
      </dgm:t>
    </dgm:pt>
    <dgm:pt modelId="{1283C444-8999-4ECF-A13C-CFB3069D17A0}" type="sibTrans" cxnId="{7F820D2F-C334-457D-B5CD-F55F165E5B2C}">
      <dgm:prSet/>
      <dgm:spPr/>
      <dgm:t>
        <a:bodyPr/>
        <a:lstStyle/>
        <a:p>
          <a:endParaRPr lang="en-US"/>
        </a:p>
      </dgm:t>
    </dgm:pt>
    <dgm:pt modelId="{4C3D8AD6-D6C5-4793-9DDF-57A7DD9AB992}">
      <dgm:prSet phldrT="[Text]" custT="1"/>
      <dgm:spPr/>
      <dgm:t>
        <a:bodyPr/>
        <a:lstStyle/>
        <a:p>
          <a:r>
            <a:rPr lang="en-US" sz="2800" dirty="0"/>
            <a:t>Currently in-process</a:t>
          </a:r>
        </a:p>
      </dgm:t>
    </dgm:pt>
    <dgm:pt modelId="{49342361-CDE4-4736-963F-20F7AEDD606A}" type="parTrans" cxnId="{9E9EDFFB-5F6D-429A-9683-BC4ECD489B0E}">
      <dgm:prSet/>
      <dgm:spPr/>
      <dgm:t>
        <a:bodyPr/>
        <a:lstStyle/>
        <a:p>
          <a:endParaRPr lang="en-US"/>
        </a:p>
      </dgm:t>
    </dgm:pt>
    <dgm:pt modelId="{25079501-7241-4EB0-AD03-4AC6C6698286}" type="sibTrans" cxnId="{9E9EDFFB-5F6D-429A-9683-BC4ECD489B0E}">
      <dgm:prSet/>
      <dgm:spPr/>
      <dgm:t>
        <a:bodyPr/>
        <a:lstStyle/>
        <a:p>
          <a:endParaRPr lang="en-US"/>
        </a:p>
      </dgm:t>
    </dgm:pt>
    <dgm:pt modelId="{47006E7A-5397-45B5-B35A-E2B9952B23A5}" type="pres">
      <dgm:prSet presAssocID="{7427C435-470A-4FD1-B62C-C347D4342552}" presName="linear" presStyleCnt="0">
        <dgm:presLayoutVars>
          <dgm:animLvl val="lvl"/>
          <dgm:resizeHandles val="exact"/>
        </dgm:presLayoutVars>
      </dgm:prSet>
      <dgm:spPr/>
    </dgm:pt>
    <dgm:pt modelId="{84220575-E94B-4B13-A22C-A47DA488E9BC}" type="pres">
      <dgm:prSet presAssocID="{92E37D2F-E546-42CE-AF5F-C23CC894AD46}" presName="parentText" presStyleLbl="node1" presStyleIdx="0" presStyleCnt="2">
        <dgm:presLayoutVars>
          <dgm:chMax val="0"/>
          <dgm:bulletEnabled val="1"/>
        </dgm:presLayoutVars>
      </dgm:prSet>
      <dgm:spPr/>
    </dgm:pt>
    <dgm:pt modelId="{5881F5DA-58A5-456F-9C7D-FDF819B7DAFE}" type="pres">
      <dgm:prSet presAssocID="{92E37D2F-E546-42CE-AF5F-C23CC894AD46}" presName="childText" presStyleLbl="revTx" presStyleIdx="0" presStyleCnt="2">
        <dgm:presLayoutVars>
          <dgm:bulletEnabled val="1"/>
        </dgm:presLayoutVars>
      </dgm:prSet>
      <dgm:spPr/>
    </dgm:pt>
    <dgm:pt modelId="{EF3E9AE6-53F8-481C-94A6-BEC4C484231B}" type="pres">
      <dgm:prSet presAssocID="{B7FF4647-BA31-4CAC-A5B3-DC367DDAC4CE}" presName="parentText" presStyleLbl="node1" presStyleIdx="1" presStyleCnt="2">
        <dgm:presLayoutVars>
          <dgm:chMax val="0"/>
          <dgm:bulletEnabled val="1"/>
        </dgm:presLayoutVars>
      </dgm:prSet>
      <dgm:spPr/>
    </dgm:pt>
    <dgm:pt modelId="{79E4EBF8-8FE3-45AE-B504-C813C5E1EB5B}" type="pres">
      <dgm:prSet presAssocID="{B7FF4647-BA31-4CAC-A5B3-DC367DDAC4CE}" presName="childText" presStyleLbl="revTx" presStyleIdx="1" presStyleCnt="2">
        <dgm:presLayoutVars>
          <dgm:bulletEnabled val="1"/>
        </dgm:presLayoutVars>
      </dgm:prSet>
      <dgm:spPr/>
    </dgm:pt>
  </dgm:ptLst>
  <dgm:cxnLst>
    <dgm:cxn modelId="{62482403-609C-4A17-93A6-BB1F76FE823C}" type="presOf" srcId="{92E37D2F-E546-42CE-AF5F-C23CC894AD46}" destId="{84220575-E94B-4B13-A22C-A47DA488E9BC}" srcOrd="0" destOrd="0" presId="urn:microsoft.com/office/officeart/2005/8/layout/vList2"/>
    <dgm:cxn modelId="{B3ED8213-1D74-4947-9717-2E887CA68724}" type="presOf" srcId="{6A83F543-A6F9-41B8-A0FF-4B3D90A80D41}" destId="{5881F5DA-58A5-456F-9C7D-FDF819B7DAFE}" srcOrd="0" destOrd="0" presId="urn:microsoft.com/office/officeart/2005/8/layout/vList2"/>
    <dgm:cxn modelId="{7F820D2F-C334-457D-B5CD-F55F165E5B2C}" srcId="{7427C435-470A-4FD1-B62C-C347D4342552}" destId="{B7FF4647-BA31-4CAC-A5B3-DC367DDAC4CE}" srcOrd="1" destOrd="0" parTransId="{C654FD33-78B0-4169-9E76-57D32A9E29D9}" sibTransId="{1283C444-8999-4ECF-A13C-CFB3069D17A0}"/>
    <dgm:cxn modelId="{E0833D71-E0EF-496E-AC00-F746DA9365B0}" srcId="{7427C435-470A-4FD1-B62C-C347D4342552}" destId="{92E37D2F-E546-42CE-AF5F-C23CC894AD46}" srcOrd="0" destOrd="0" parTransId="{BA5086A7-35B8-4742-80F4-E58A128A62E9}" sibTransId="{A5D521FD-A211-4237-9FFE-13512A5778FA}"/>
    <dgm:cxn modelId="{35FBF3CE-A02C-4B38-B689-9913699CDD64}" type="presOf" srcId="{7427C435-470A-4FD1-B62C-C347D4342552}" destId="{47006E7A-5397-45B5-B35A-E2B9952B23A5}" srcOrd="0" destOrd="0" presId="urn:microsoft.com/office/officeart/2005/8/layout/vList2"/>
    <dgm:cxn modelId="{032EFCDD-9DB6-4FBA-93FB-F792952F0FAC}" srcId="{92E37D2F-E546-42CE-AF5F-C23CC894AD46}" destId="{6A83F543-A6F9-41B8-A0FF-4B3D90A80D41}" srcOrd="0" destOrd="0" parTransId="{4716B55F-AB58-498E-BE4C-14CF2AE145EF}" sibTransId="{01A7D104-9EC2-4968-93AD-32210C988F7B}"/>
    <dgm:cxn modelId="{23F177EB-CF22-422E-875A-823AB0E84616}" type="presOf" srcId="{B7FF4647-BA31-4CAC-A5B3-DC367DDAC4CE}" destId="{EF3E9AE6-53F8-481C-94A6-BEC4C484231B}" srcOrd="0" destOrd="0" presId="urn:microsoft.com/office/officeart/2005/8/layout/vList2"/>
    <dgm:cxn modelId="{E3F050ED-7C7B-4A9B-BE89-B98EBB330CAE}" type="presOf" srcId="{4C3D8AD6-D6C5-4793-9DDF-57A7DD9AB992}" destId="{79E4EBF8-8FE3-45AE-B504-C813C5E1EB5B}" srcOrd="0" destOrd="0" presId="urn:microsoft.com/office/officeart/2005/8/layout/vList2"/>
    <dgm:cxn modelId="{9E9EDFFB-5F6D-429A-9683-BC4ECD489B0E}" srcId="{B7FF4647-BA31-4CAC-A5B3-DC367DDAC4CE}" destId="{4C3D8AD6-D6C5-4793-9DDF-57A7DD9AB992}" srcOrd="0" destOrd="0" parTransId="{49342361-CDE4-4736-963F-20F7AEDD606A}" sibTransId="{25079501-7241-4EB0-AD03-4AC6C6698286}"/>
    <dgm:cxn modelId="{4A9E3F69-CE5E-40E2-A1FE-A841387410B0}" type="presParOf" srcId="{47006E7A-5397-45B5-B35A-E2B9952B23A5}" destId="{84220575-E94B-4B13-A22C-A47DA488E9BC}" srcOrd="0" destOrd="0" presId="urn:microsoft.com/office/officeart/2005/8/layout/vList2"/>
    <dgm:cxn modelId="{960A78B0-D212-4E21-9160-AB8FC96DE743}" type="presParOf" srcId="{47006E7A-5397-45B5-B35A-E2B9952B23A5}" destId="{5881F5DA-58A5-456F-9C7D-FDF819B7DAFE}" srcOrd="1" destOrd="0" presId="urn:microsoft.com/office/officeart/2005/8/layout/vList2"/>
    <dgm:cxn modelId="{53AE15A6-3CA0-4A0A-9546-60BC23834CE6}" type="presParOf" srcId="{47006E7A-5397-45B5-B35A-E2B9952B23A5}" destId="{EF3E9AE6-53F8-481C-94A6-BEC4C484231B}" srcOrd="2" destOrd="0" presId="urn:microsoft.com/office/officeart/2005/8/layout/vList2"/>
    <dgm:cxn modelId="{E2A32456-E91D-4042-871A-71BFAD1084EB}" type="presParOf" srcId="{47006E7A-5397-45B5-B35A-E2B9952B23A5}" destId="{79E4EBF8-8FE3-45AE-B504-C813C5E1EB5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A4D87-D0CB-4320-9605-F5FB5C56958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9417FC9-AE8E-4853-AD48-35606678BD06}">
      <dgm:prSet custT="1"/>
      <dgm:spPr/>
      <dgm:t>
        <a:bodyPr/>
        <a:lstStyle/>
        <a:p>
          <a:r>
            <a:rPr lang="en-US" sz="2800" dirty="0"/>
            <a:t>Enhance knowledge of review process components</a:t>
          </a:r>
        </a:p>
      </dgm:t>
    </dgm:pt>
    <dgm:pt modelId="{AEDB1408-F9B9-4B8A-9EF5-C1D30152E092}" type="parTrans" cxnId="{680024C5-466E-43B4-B380-5075A317833E}">
      <dgm:prSet/>
      <dgm:spPr/>
      <dgm:t>
        <a:bodyPr/>
        <a:lstStyle/>
        <a:p>
          <a:endParaRPr lang="en-US"/>
        </a:p>
      </dgm:t>
    </dgm:pt>
    <dgm:pt modelId="{4A207D79-0A85-45F2-B223-5AB9474C6D94}" type="sibTrans" cxnId="{680024C5-466E-43B4-B380-5075A317833E}">
      <dgm:prSet/>
      <dgm:spPr/>
      <dgm:t>
        <a:bodyPr/>
        <a:lstStyle/>
        <a:p>
          <a:endParaRPr lang="en-US"/>
        </a:p>
      </dgm:t>
    </dgm:pt>
    <dgm:pt modelId="{6D998F81-9D6A-493B-9B77-C31FEF5FE771}">
      <dgm:prSet custT="1"/>
      <dgm:spPr/>
      <dgm:t>
        <a:bodyPr/>
        <a:lstStyle/>
        <a:p>
          <a:r>
            <a:rPr lang="en-US" sz="2800" dirty="0"/>
            <a:t>Comprehensive review of a case</a:t>
          </a:r>
        </a:p>
      </dgm:t>
    </dgm:pt>
    <dgm:pt modelId="{D6F2AEDB-7AE3-4C23-B08E-562C1A22C06B}" type="parTrans" cxnId="{3DB4F62A-4E99-4F5D-8CF6-B923CDB399C9}">
      <dgm:prSet/>
      <dgm:spPr/>
      <dgm:t>
        <a:bodyPr/>
        <a:lstStyle/>
        <a:p>
          <a:endParaRPr lang="en-US"/>
        </a:p>
      </dgm:t>
    </dgm:pt>
    <dgm:pt modelId="{E048C511-ACEC-4B27-AA73-E25C1D2261DA}" type="sibTrans" cxnId="{3DB4F62A-4E99-4F5D-8CF6-B923CDB399C9}">
      <dgm:prSet/>
      <dgm:spPr/>
      <dgm:t>
        <a:bodyPr/>
        <a:lstStyle/>
        <a:p>
          <a:endParaRPr lang="en-US"/>
        </a:p>
      </dgm:t>
    </dgm:pt>
    <dgm:pt modelId="{D82A9FCF-0888-4F7B-90F0-C2C405D2F03F}">
      <dgm:prSet custT="1"/>
      <dgm:spPr/>
      <dgm:t>
        <a:bodyPr/>
        <a:lstStyle/>
        <a:p>
          <a:r>
            <a:rPr lang="en-US" sz="2800" dirty="0"/>
            <a:t>Strategies for supervising and approving casework </a:t>
          </a:r>
        </a:p>
      </dgm:t>
    </dgm:pt>
    <dgm:pt modelId="{6529F89B-5391-4D69-BBEA-6B28BF4BFDBA}" type="parTrans" cxnId="{DF1E99C5-319B-457B-AE5A-F6387EC86DCB}">
      <dgm:prSet/>
      <dgm:spPr/>
      <dgm:t>
        <a:bodyPr/>
        <a:lstStyle/>
        <a:p>
          <a:endParaRPr lang="en-US"/>
        </a:p>
      </dgm:t>
    </dgm:pt>
    <dgm:pt modelId="{98BA3118-6881-4AF2-A7A1-853EAC9C5839}" type="sibTrans" cxnId="{DF1E99C5-319B-457B-AE5A-F6387EC86DCB}">
      <dgm:prSet/>
      <dgm:spPr/>
      <dgm:t>
        <a:bodyPr/>
        <a:lstStyle/>
        <a:p>
          <a:endParaRPr lang="en-US"/>
        </a:p>
      </dgm:t>
    </dgm:pt>
    <dgm:pt modelId="{7AD80B1C-D5F4-42DE-9D5B-8AFD9E859EBC}" type="pres">
      <dgm:prSet presAssocID="{98EA4D87-D0CB-4320-9605-F5FB5C56958D}" presName="linear" presStyleCnt="0">
        <dgm:presLayoutVars>
          <dgm:animLvl val="lvl"/>
          <dgm:resizeHandles val="exact"/>
        </dgm:presLayoutVars>
      </dgm:prSet>
      <dgm:spPr/>
    </dgm:pt>
    <dgm:pt modelId="{A5820B22-8B0A-473E-BB2E-0228051C477A}" type="pres">
      <dgm:prSet presAssocID="{E9417FC9-AE8E-4853-AD48-35606678BD06}" presName="parentText" presStyleLbl="node1" presStyleIdx="0" presStyleCnt="3">
        <dgm:presLayoutVars>
          <dgm:chMax val="0"/>
          <dgm:bulletEnabled val="1"/>
        </dgm:presLayoutVars>
      </dgm:prSet>
      <dgm:spPr/>
    </dgm:pt>
    <dgm:pt modelId="{825B5053-6BCF-49F3-B1FF-165210EC08E5}" type="pres">
      <dgm:prSet presAssocID="{4A207D79-0A85-45F2-B223-5AB9474C6D94}" presName="spacer" presStyleCnt="0"/>
      <dgm:spPr/>
    </dgm:pt>
    <dgm:pt modelId="{41F66983-FFE7-4A24-961B-5EA88CF34610}" type="pres">
      <dgm:prSet presAssocID="{6D998F81-9D6A-493B-9B77-C31FEF5FE771}" presName="parentText" presStyleLbl="node1" presStyleIdx="1" presStyleCnt="3">
        <dgm:presLayoutVars>
          <dgm:chMax val="0"/>
          <dgm:bulletEnabled val="1"/>
        </dgm:presLayoutVars>
      </dgm:prSet>
      <dgm:spPr/>
    </dgm:pt>
    <dgm:pt modelId="{28EE1497-57EB-4581-A9ED-B55091F9FB4F}" type="pres">
      <dgm:prSet presAssocID="{E048C511-ACEC-4B27-AA73-E25C1D2261DA}" presName="spacer" presStyleCnt="0"/>
      <dgm:spPr/>
    </dgm:pt>
    <dgm:pt modelId="{CF5BC7A8-D4E2-4597-94BB-DAE86C4536F0}" type="pres">
      <dgm:prSet presAssocID="{D82A9FCF-0888-4F7B-90F0-C2C405D2F03F}" presName="parentText" presStyleLbl="node1" presStyleIdx="2" presStyleCnt="3">
        <dgm:presLayoutVars>
          <dgm:chMax val="0"/>
          <dgm:bulletEnabled val="1"/>
        </dgm:presLayoutVars>
      </dgm:prSet>
      <dgm:spPr/>
    </dgm:pt>
  </dgm:ptLst>
  <dgm:cxnLst>
    <dgm:cxn modelId="{F49C9906-C494-4434-974F-552D5E3516A6}" type="presOf" srcId="{D82A9FCF-0888-4F7B-90F0-C2C405D2F03F}" destId="{CF5BC7A8-D4E2-4597-94BB-DAE86C4536F0}" srcOrd="0" destOrd="0" presId="urn:microsoft.com/office/officeart/2005/8/layout/vList2"/>
    <dgm:cxn modelId="{8A7DA508-AA6A-4855-9612-1E1DC4EFD408}" type="presOf" srcId="{E9417FC9-AE8E-4853-AD48-35606678BD06}" destId="{A5820B22-8B0A-473E-BB2E-0228051C477A}" srcOrd="0" destOrd="0" presId="urn:microsoft.com/office/officeart/2005/8/layout/vList2"/>
    <dgm:cxn modelId="{76BDCA24-CA41-434A-9A67-B19BA7D7DBE7}" type="presOf" srcId="{6D998F81-9D6A-493B-9B77-C31FEF5FE771}" destId="{41F66983-FFE7-4A24-961B-5EA88CF34610}" srcOrd="0" destOrd="0" presId="urn:microsoft.com/office/officeart/2005/8/layout/vList2"/>
    <dgm:cxn modelId="{3DB4F62A-4E99-4F5D-8CF6-B923CDB399C9}" srcId="{98EA4D87-D0CB-4320-9605-F5FB5C56958D}" destId="{6D998F81-9D6A-493B-9B77-C31FEF5FE771}" srcOrd="1" destOrd="0" parTransId="{D6F2AEDB-7AE3-4C23-B08E-562C1A22C06B}" sibTransId="{E048C511-ACEC-4B27-AA73-E25C1D2261DA}"/>
    <dgm:cxn modelId="{680024C5-466E-43B4-B380-5075A317833E}" srcId="{98EA4D87-D0CB-4320-9605-F5FB5C56958D}" destId="{E9417FC9-AE8E-4853-AD48-35606678BD06}" srcOrd="0" destOrd="0" parTransId="{AEDB1408-F9B9-4B8A-9EF5-C1D30152E092}" sibTransId="{4A207D79-0A85-45F2-B223-5AB9474C6D94}"/>
    <dgm:cxn modelId="{DF1E99C5-319B-457B-AE5A-F6387EC86DCB}" srcId="{98EA4D87-D0CB-4320-9605-F5FB5C56958D}" destId="{D82A9FCF-0888-4F7B-90F0-C2C405D2F03F}" srcOrd="2" destOrd="0" parTransId="{6529F89B-5391-4D69-BBEA-6B28BF4BFDBA}" sibTransId="{98BA3118-6881-4AF2-A7A1-853EAC9C5839}"/>
    <dgm:cxn modelId="{5D792BE8-C29C-41A5-9C44-91A84349951A}" type="presOf" srcId="{98EA4D87-D0CB-4320-9605-F5FB5C56958D}" destId="{7AD80B1C-D5F4-42DE-9D5B-8AFD9E859EBC}" srcOrd="0" destOrd="0" presId="urn:microsoft.com/office/officeart/2005/8/layout/vList2"/>
    <dgm:cxn modelId="{09CD0C7E-EA55-4B39-B047-902B3D6AAEBC}" type="presParOf" srcId="{7AD80B1C-D5F4-42DE-9D5B-8AFD9E859EBC}" destId="{A5820B22-8B0A-473E-BB2E-0228051C477A}" srcOrd="0" destOrd="0" presId="urn:microsoft.com/office/officeart/2005/8/layout/vList2"/>
    <dgm:cxn modelId="{A56611BB-F8A8-4C8C-A68E-48C6F6DFAF14}" type="presParOf" srcId="{7AD80B1C-D5F4-42DE-9D5B-8AFD9E859EBC}" destId="{825B5053-6BCF-49F3-B1FF-165210EC08E5}" srcOrd="1" destOrd="0" presId="urn:microsoft.com/office/officeart/2005/8/layout/vList2"/>
    <dgm:cxn modelId="{7B43ADFA-0C10-4275-9C16-46C3EFCDEA5C}" type="presParOf" srcId="{7AD80B1C-D5F4-42DE-9D5B-8AFD9E859EBC}" destId="{41F66983-FFE7-4A24-961B-5EA88CF34610}" srcOrd="2" destOrd="0" presId="urn:microsoft.com/office/officeart/2005/8/layout/vList2"/>
    <dgm:cxn modelId="{CE2A32D6-885F-40C5-A295-5C66C95A65D0}" type="presParOf" srcId="{7AD80B1C-D5F4-42DE-9D5B-8AFD9E859EBC}" destId="{28EE1497-57EB-4581-A9ED-B55091F9FB4F}" srcOrd="3" destOrd="0" presId="urn:microsoft.com/office/officeart/2005/8/layout/vList2"/>
    <dgm:cxn modelId="{96A02DC4-F018-4AF9-A8D4-2B302BF77286}" type="presParOf" srcId="{7AD80B1C-D5F4-42DE-9D5B-8AFD9E859EBC}" destId="{CF5BC7A8-D4E2-4597-94BB-DAE86C4536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441A27-EAF5-4A65-B452-DF65B84F58F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DC92C9BC-F707-4D56-9DCB-94E2A28AEE7C}">
      <dgm:prSet custT="1"/>
      <dgm:spPr/>
      <dgm:t>
        <a:bodyPr/>
        <a:lstStyle/>
        <a:p>
          <a:r>
            <a:rPr lang="en-US" sz="2800" dirty="0"/>
            <a:t>Referral &amp; Intake</a:t>
          </a:r>
        </a:p>
      </dgm:t>
    </dgm:pt>
    <dgm:pt modelId="{12112E4D-77E0-4658-82EA-044E32AAFBB3}" type="parTrans" cxnId="{DBB9AF2C-1888-4F3A-929A-8505AD50BFCE}">
      <dgm:prSet/>
      <dgm:spPr/>
      <dgm:t>
        <a:bodyPr/>
        <a:lstStyle/>
        <a:p>
          <a:endParaRPr lang="en-US"/>
        </a:p>
      </dgm:t>
    </dgm:pt>
    <dgm:pt modelId="{AB8817C4-B4DB-4895-812B-217DD5BEE1EC}" type="sibTrans" cxnId="{DBB9AF2C-1888-4F3A-929A-8505AD50BFCE}">
      <dgm:prSet/>
      <dgm:spPr/>
      <dgm:t>
        <a:bodyPr/>
        <a:lstStyle/>
        <a:p>
          <a:endParaRPr lang="en-US"/>
        </a:p>
      </dgm:t>
    </dgm:pt>
    <dgm:pt modelId="{8CDDB875-BCB1-4292-AC20-E33C9E3C28D4}">
      <dgm:prSet custT="1"/>
      <dgm:spPr/>
      <dgm:t>
        <a:bodyPr/>
        <a:lstStyle/>
        <a:p>
          <a:r>
            <a:rPr lang="en-US" sz="3200" dirty="0"/>
            <a:t>Eligibility</a:t>
          </a:r>
        </a:p>
      </dgm:t>
    </dgm:pt>
    <dgm:pt modelId="{6C16ABAC-3161-432D-ADEB-CEB721668D55}" type="parTrans" cxnId="{6410F192-405F-4F13-A582-DE9FBA3DE733}">
      <dgm:prSet/>
      <dgm:spPr/>
      <dgm:t>
        <a:bodyPr/>
        <a:lstStyle/>
        <a:p>
          <a:endParaRPr lang="en-US"/>
        </a:p>
      </dgm:t>
    </dgm:pt>
    <dgm:pt modelId="{6A9AD6EE-4050-49D5-A586-A2842FB22BBB}" type="sibTrans" cxnId="{6410F192-405F-4F13-A582-DE9FBA3DE733}">
      <dgm:prSet/>
      <dgm:spPr/>
      <dgm:t>
        <a:bodyPr/>
        <a:lstStyle/>
        <a:p>
          <a:endParaRPr lang="en-US"/>
        </a:p>
      </dgm:t>
    </dgm:pt>
    <dgm:pt modelId="{0CB16439-2BC0-454A-B285-7166C861D5F9}">
      <dgm:prSet custT="1"/>
      <dgm:spPr/>
      <dgm:t>
        <a:bodyPr/>
        <a:lstStyle/>
        <a:p>
          <a:r>
            <a:rPr lang="en-US" sz="3200" dirty="0"/>
            <a:t>Financial Need</a:t>
          </a:r>
        </a:p>
      </dgm:t>
    </dgm:pt>
    <dgm:pt modelId="{C4C1616E-B2C9-462F-841B-08406B6FFC3C}" type="parTrans" cxnId="{C262237B-681E-41E9-8933-E9819A745EE6}">
      <dgm:prSet/>
      <dgm:spPr/>
      <dgm:t>
        <a:bodyPr/>
        <a:lstStyle/>
        <a:p>
          <a:endParaRPr lang="en-US"/>
        </a:p>
      </dgm:t>
    </dgm:pt>
    <dgm:pt modelId="{363A4E92-E0EF-4AD1-9CDF-0BF9504D50E2}" type="sibTrans" cxnId="{C262237B-681E-41E9-8933-E9819A745EE6}">
      <dgm:prSet/>
      <dgm:spPr/>
      <dgm:t>
        <a:bodyPr/>
        <a:lstStyle/>
        <a:p>
          <a:endParaRPr lang="en-US"/>
        </a:p>
      </dgm:t>
    </dgm:pt>
    <dgm:pt modelId="{77445700-47A7-4E09-A23A-F9D6D4576C91}">
      <dgm:prSet custT="1"/>
      <dgm:spPr/>
      <dgm:t>
        <a:bodyPr/>
        <a:lstStyle/>
        <a:p>
          <a:r>
            <a:rPr lang="en-US" sz="2800" dirty="0"/>
            <a:t>Comprehensive Assessment &amp; IPE </a:t>
          </a:r>
        </a:p>
      </dgm:t>
    </dgm:pt>
    <dgm:pt modelId="{04287E33-A5C1-453D-A6D9-222940F4A4E5}" type="parTrans" cxnId="{9DBFE097-2ECC-48AA-B6D3-254CFE246174}">
      <dgm:prSet/>
      <dgm:spPr/>
      <dgm:t>
        <a:bodyPr/>
        <a:lstStyle/>
        <a:p>
          <a:endParaRPr lang="en-US"/>
        </a:p>
      </dgm:t>
    </dgm:pt>
    <dgm:pt modelId="{CED94A54-3CC5-4D67-88E5-E834BF490733}" type="sibTrans" cxnId="{9DBFE097-2ECC-48AA-B6D3-254CFE246174}">
      <dgm:prSet/>
      <dgm:spPr/>
      <dgm:t>
        <a:bodyPr/>
        <a:lstStyle/>
        <a:p>
          <a:endParaRPr lang="en-US"/>
        </a:p>
      </dgm:t>
    </dgm:pt>
    <dgm:pt modelId="{D17F600A-49B3-41F8-AA72-0ADB06D6782B}">
      <dgm:prSet custT="1"/>
      <dgm:spPr/>
      <dgm:t>
        <a:bodyPr/>
        <a:lstStyle/>
        <a:p>
          <a:r>
            <a:rPr lang="en-US" sz="2800" dirty="0"/>
            <a:t>Service Provision &amp; Documentation</a:t>
          </a:r>
        </a:p>
      </dgm:t>
    </dgm:pt>
    <dgm:pt modelId="{596916E4-4E8D-428E-B579-7EC4C4C3B03F}" type="parTrans" cxnId="{1F45F1CA-81ED-4BAD-8B71-E0312B3D51DB}">
      <dgm:prSet/>
      <dgm:spPr/>
      <dgm:t>
        <a:bodyPr/>
        <a:lstStyle/>
        <a:p>
          <a:endParaRPr lang="en-US"/>
        </a:p>
      </dgm:t>
    </dgm:pt>
    <dgm:pt modelId="{B94C52B1-F951-4464-A448-CFFC75A946A0}" type="sibTrans" cxnId="{1F45F1CA-81ED-4BAD-8B71-E0312B3D51DB}">
      <dgm:prSet/>
      <dgm:spPr/>
      <dgm:t>
        <a:bodyPr/>
        <a:lstStyle/>
        <a:p>
          <a:endParaRPr lang="en-US"/>
        </a:p>
      </dgm:t>
    </dgm:pt>
    <dgm:pt modelId="{59BA0703-CF47-4E13-8776-4F85A8B759D7}" type="pres">
      <dgm:prSet presAssocID="{A6441A27-EAF5-4A65-B452-DF65B84F58F1}" presName="diagram" presStyleCnt="0">
        <dgm:presLayoutVars>
          <dgm:dir/>
          <dgm:resizeHandles val="exact"/>
        </dgm:presLayoutVars>
      </dgm:prSet>
      <dgm:spPr/>
    </dgm:pt>
    <dgm:pt modelId="{061ACA91-0124-454F-87B9-C21E7A82840B}" type="pres">
      <dgm:prSet presAssocID="{DC92C9BC-F707-4D56-9DCB-94E2A28AEE7C}" presName="node" presStyleLbl="node1" presStyleIdx="0" presStyleCnt="5">
        <dgm:presLayoutVars>
          <dgm:bulletEnabled val="1"/>
        </dgm:presLayoutVars>
      </dgm:prSet>
      <dgm:spPr/>
    </dgm:pt>
    <dgm:pt modelId="{64E2F83D-6B5E-46EC-8EE2-8BD93013D987}" type="pres">
      <dgm:prSet presAssocID="{AB8817C4-B4DB-4895-812B-217DD5BEE1EC}" presName="sibTrans" presStyleCnt="0"/>
      <dgm:spPr/>
    </dgm:pt>
    <dgm:pt modelId="{C72B1D39-6070-4085-BC89-D597D59F7A58}" type="pres">
      <dgm:prSet presAssocID="{8CDDB875-BCB1-4292-AC20-E33C9E3C28D4}" presName="node" presStyleLbl="node1" presStyleIdx="1" presStyleCnt="5">
        <dgm:presLayoutVars>
          <dgm:bulletEnabled val="1"/>
        </dgm:presLayoutVars>
      </dgm:prSet>
      <dgm:spPr/>
    </dgm:pt>
    <dgm:pt modelId="{EAA8DF6F-916C-4C96-A1E0-B8D5AC7EC5BD}" type="pres">
      <dgm:prSet presAssocID="{6A9AD6EE-4050-49D5-A586-A2842FB22BBB}" presName="sibTrans" presStyleCnt="0"/>
      <dgm:spPr/>
    </dgm:pt>
    <dgm:pt modelId="{E763C2C5-1960-4FE4-AB4C-34F93663B942}" type="pres">
      <dgm:prSet presAssocID="{0CB16439-2BC0-454A-B285-7166C861D5F9}" presName="node" presStyleLbl="node1" presStyleIdx="2" presStyleCnt="5">
        <dgm:presLayoutVars>
          <dgm:bulletEnabled val="1"/>
        </dgm:presLayoutVars>
      </dgm:prSet>
      <dgm:spPr/>
    </dgm:pt>
    <dgm:pt modelId="{0BD81E39-1E9E-4AC2-90DA-721C1507E081}" type="pres">
      <dgm:prSet presAssocID="{363A4E92-E0EF-4AD1-9CDF-0BF9504D50E2}" presName="sibTrans" presStyleCnt="0"/>
      <dgm:spPr/>
    </dgm:pt>
    <dgm:pt modelId="{8BE6B71C-3608-48C5-8801-BC1A0EFB0DB3}" type="pres">
      <dgm:prSet presAssocID="{77445700-47A7-4E09-A23A-F9D6D4576C91}" presName="node" presStyleLbl="node1" presStyleIdx="3" presStyleCnt="5">
        <dgm:presLayoutVars>
          <dgm:bulletEnabled val="1"/>
        </dgm:presLayoutVars>
      </dgm:prSet>
      <dgm:spPr/>
    </dgm:pt>
    <dgm:pt modelId="{A1008FDB-D26B-45DA-846E-35C2B44940FF}" type="pres">
      <dgm:prSet presAssocID="{CED94A54-3CC5-4D67-88E5-E834BF490733}" presName="sibTrans" presStyleCnt="0"/>
      <dgm:spPr/>
    </dgm:pt>
    <dgm:pt modelId="{6805196A-8AF7-45D1-B57F-DDA3F1A2BC76}" type="pres">
      <dgm:prSet presAssocID="{D17F600A-49B3-41F8-AA72-0ADB06D6782B}" presName="node" presStyleLbl="node1" presStyleIdx="4" presStyleCnt="5">
        <dgm:presLayoutVars>
          <dgm:bulletEnabled val="1"/>
        </dgm:presLayoutVars>
      </dgm:prSet>
      <dgm:spPr/>
    </dgm:pt>
  </dgm:ptLst>
  <dgm:cxnLst>
    <dgm:cxn modelId="{EA25E928-3AAB-4C97-9DF3-93B10F8EE9B8}" type="presOf" srcId="{DC92C9BC-F707-4D56-9DCB-94E2A28AEE7C}" destId="{061ACA91-0124-454F-87B9-C21E7A82840B}" srcOrd="0" destOrd="0" presId="urn:microsoft.com/office/officeart/2005/8/layout/default"/>
    <dgm:cxn modelId="{058C652B-5ADE-4FB5-9FF9-110C84BD7173}" type="presOf" srcId="{0CB16439-2BC0-454A-B285-7166C861D5F9}" destId="{E763C2C5-1960-4FE4-AB4C-34F93663B942}" srcOrd="0" destOrd="0" presId="urn:microsoft.com/office/officeart/2005/8/layout/default"/>
    <dgm:cxn modelId="{DBB9AF2C-1888-4F3A-929A-8505AD50BFCE}" srcId="{A6441A27-EAF5-4A65-B452-DF65B84F58F1}" destId="{DC92C9BC-F707-4D56-9DCB-94E2A28AEE7C}" srcOrd="0" destOrd="0" parTransId="{12112E4D-77E0-4658-82EA-044E32AAFBB3}" sibTransId="{AB8817C4-B4DB-4895-812B-217DD5BEE1EC}"/>
    <dgm:cxn modelId="{79D9D33A-88C4-4E79-A2CC-2FC2663396B0}" type="presOf" srcId="{8CDDB875-BCB1-4292-AC20-E33C9E3C28D4}" destId="{C72B1D39-6070-4085-BC89-D597D59F7A58}" srcOrd="0" destOrd="0" presId="urn:microsoft.com/office/officeart/2005/8/layout/default"/>
    <dgm:cxn modelId="{17925849-7D5D-4CF6-B63F-C1DBF3ED8465}" type="presOf" srcId="{D17F600A-49B3-41F8-AA72-0ADB06D6782B}" destId="{6805196A-8AF7-45D1-B57F-DDA3F1A2BC76}" srcOrd="0" destOrd="0" presId="urn:microsoft.com/office/officeart/2005/8/layout/default"/>
    <dgm:cxn modelId="{C262237B-681E-41E9-8933-E9819A745EE6}" srcId="{A6441A27-EAF5-4A65-B452-DF65B84F58F1}" destId="{0CB16439-2BC0-454A-B285-7166C861D5F9}" srcOrd="2" destOrd="0" parTransId="{C4C1616E-B2C9-462F-841B-08406B6FFC3C}" sibTransId="{363A4E92-E0EF-4AD1-9CDF-0BF9504D50E2}"/>
    <dgm:cxn modelId="{6410F192-405F-4F13-A582-DE9FBA3DE733}" srcId="{A6441A27-EAF5-4A65-B452-DF65B84F58F1}" destId="{8CDDB875-BCB1-4292-AC20-E33C9E3C28D4}" srcOrd="1" destOrd="0" parTransId="{6C16ABAC-3161-432D-ADEB-CEB721668D55}" sibTransId="{6A9AD6EE-4050-49D5-A586-A2842FB22BBB}"/>
    <dgm:cxn modelId="{9DBFE097-2ECC-48AA-B6D3-254CFE246174}" srcId="{A6441A27-EAF5-4A65-B452-DF65B84F58F1}" destId="{77445700-47A7-4E09-A23A-F9D6D4576C91}" srcOrd="3" destOrd="0" parTransId="{04287E33-A5C1-453D-A6D9-222940F4A4E5}" sibTransId="{CED94A54-3CC5-4D67-88E5-E834BF490733}"/>
    <dgm:cxn modelId="{1F45F1CA-81ED-4BAD-8B71-E0312B3D51DB}" srcId="{A6441A27-EAF5-4A65-B452-DF65B84F58F1}" destId="{D17F600A-49B3-41F8-AA72-0ADB06D6782B}" srcOrd="4" destOrd="0" parTransId="{596916E4-4E8D-428E-B579-7EC4C4C3B03F}" sibTransId="{B94C52B1-F951-4464-A448-CFFC75A946A0}"/>
    <dgm:cxn modelId="{67D735CF-59B4-4C49-AA4A-399876654E9F}" type="presOf" srcId="{A6441A27-EAF5-4A65-B452-DF65B84F58F1}" destId="{59BA0703-CF47-4E13-8776-4F85A8B759D7}" srcOrd="0" destOrd="0" presId="urn:microsoft.com/office/officeart/2005/8/layout/default"/>
    <dgm:cxn modelId="{7191C1EC-0289-4228-BFF2-39D255661822}" type="presOf" srcId="{77445700-47A7-4E09-A23A-F9D6D4576C91}" destId="{8BE6B71C-3608-48C5-8801-BC1A0EFB0DB3}" srcOrd="0" destOrd="0" presId="urn:microsoft.com/office/officeart/2005/8/layout/default"/>
    <dgm:cxn modelId="{6C0703E2-DDFC-4F66-B71B-9895F8CD1489}" type="presParOf" srcId="{59BA0703-CF47-4E13-8776-4F85A8B759D7}" destId="{061ACA91-0124-454F-87B9-C21E7A82840B}" srcOrd="0" destOrd="0" presId="urn:microsoft.com/office/officeart/2005/8/layout/default"/>
    <dgm:cxn modelId="{40D7C545-914B-49A8-BE43-6F4AE2CD66F4}" type="presParOf" srcId="{59BA0703-CF47-4E13-8776-4F85A8B759D7}" destId="{64E2F83D-6B5E-46EC-8EE2-8BD93013D987}" srcOrd="1" destOrd="0" presId="urn:microsoft.com/office/officeart/2005/8/layout/default"/>
    <dgm:cxn modelId="{8938B469-1753-4506-9795-301082342E87}" type="presParOf" srcId="{59BA0703-CF47-4E13-8776-4F85A8B759D7}" destId="{C72B1D39-6070-4085-BC89-D597D59F7A58}" srcOrd="2" destOrd="0" presId="urn:microsoft.com/office/officeart/2005/8/layout/default"/>
    <dgm:cxn modelId="{227A7504-50AD-4554-9AF8-CD4663ECC548}" type="presParOf" srcId="{59BA0703-CF47-4E13-8776-4F85A8B759D7}" destId="{EAA8DF6F-916C-4C96-A1E0-B8D5AC7EC5BD}" srcOrd="3" destOrd="0" presId="urn:microsoft.com/office/officeart/2005/8/layout/default"/>
    <dgm:cxn modelId="{D4D77800-0BE5-4995-B234-8F76215BBF97}" type="presParOf" srcId="{59BA0703-CF47-4E13-8776-4F85A8B759D7}" destId="{E763C2C5-1960-4FE4-AB4C-34F93663B942}" srcOrd="4" destOrd="0" presId="urn:microsoft.com/office/officeart/2005/8/layout/default"/>
    <dgm:cxn modelId="{0317C698-CDC8-4EE9-973A-F3BEB48F269E}" type="presParOf" srcId="{59BA0703-CF47-4E13-8776-4F85A8B759D7}" destId="{0BD81E39-1E9E-4AC2-90DA-721C1507E081}" srcOrd="5" destOrd="0" presId="urn:microsoft.com/office/officeart/2005/8/layout/default"/>
    <dgm:cxn modelId="{2387F425-F733-4B27-8FE0-96BA0BE25E1A}" type="presParOf" srcId="{59BA0703-CF47-4E13-8776-4F85A8B759D7}" destId="{8BE6B71C-3608-48C5-8801-BC1A0EFB0DB3}" srcOrd="6" destOrd="0" presId="urn:microsoft.com/office/officeart/2005/8/layout/default"/>
    <dgm:cxn modelId="{754BBEB0-081D-436E-BC66-ADA15BC7930A}" type="presParOf" srcId="{59BA0703-CF47-4E13-8776-4F85A8B759D7}" destId="{A1008FDB-D26B-45DA-846E-35C2B44940FF}" srcOrd="7" destOrd="0" presId="urn:microsoft.com/office/officeart/2005/8/layout/default"/>
    <dgm:cxn modelId="{81F2F978-811C-4180-A6D1-45AD689EC051}" type="presParOf" srcId="{59BA0703-CF47-4E13-8776-4F85A8B759D7}" destId="{6805196A-8AF7-45D1-B57F-DDA3F1A2BC7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9888DB-53AE-4198-B845-F4FAB05A8278}" type="doc">
      <dgm:prSet loTypeId="urn:microsoft.com/office/officeart/2018/2/layout/IconCircleList" loCatId="icon" qsTypeId="urn:microsoft.com/office/officeart/2005/8/quickstyle/simple1" qsCatId="simple" csTypeId="urn:microsoft.com/office/officeart/2005/8/colors/colorful3" csCatId="colorful" phldr="1"/>
      <dgm:spPr/>
      <dgm:t>
        <a:bodyPr/>
        <a:lstStyle/>
        <a:p>
          <a:endParaRPr lang="en-US"/>
        </a:p>
      </dgm:t>
    </dgm:pt>
    <dgm:pt modelId="{6497AD11-C816-4AC3-8B77-B7D12337C382}">
      <dgm:prSet custT="1"/>
      <dgm:spPr/>
      <dgm:t>
        <a:bodyPr/>
        <a:lstStyle/>
        <a:p>
          <a:pPr>
            <a:lnSpc>
              <a:spcPct val="100000"/>
            </a:lnSpc>
          </a:pPr>
          <a:r>
            <a:rPr lang="en-US" sz="3200" dirty="0"/>
            <a:t>Key policy points</a:t>
          </a:r>
        </a:p>
      </dgm:t>
    </dgm:pt>
    <dgm:pt modelId="{37AC0775-8F13-4816-981E-FC375EA9DC02}" type="parTrans" cxnId="{894BE4F7-2FF6-42F2-BA46-9F987CE9BF0D}">
      <dgm:prSet/>
      <dgm:spPr/>
      <dgm:t>
        <a:bodyPr/>
        <a:lstStyle/>
        <a:p>
          <a:endParaRPr lang="en-US"/>
        </a:p>
      </dgm:t>
    </dgm:pt>
    <dgm:pt modelId="{946FAC92-0A60-4CC8-BB55-CEE57DC547D1}" type="sibTrans" cxnId="{894BE4F7-2FF6-42F2-BA46-9F987CE9BF0D}">
      <dgm:prSet/>
      <dgm:spPr/>
      <dgm:t>
        <a:bodyPr/>
        <a:lstStyle/>
        <a:p>
          <a:pPr>
            <a:lnSpc>
              <a:spcPct val="100000"/>
            </a:lnSpc>
          </a:pPr>
          <a:endParaRPr lang="en-US"/>
        </a:p>
      </dgm:t>
    </dgm:pt>
    <dgm:pt modelId="{60D5ACC6-C705-486E-8453-5B8843F48AAA}">
      <dgm:prSet custT="1"/>
      <dgm:spPr/>
      <dgm:t>
        <a:bodyPr/>
        <a:lstStyle/>
        <a:p>
          <a:pPr>
            <a:lnSpc>
              <a:spcPct val="100000"/>
            </a:lnSpc>
          </a:pPr>
          <a:r>
            <a:rPr lang="en-US" sz="3200" dirty="0"/>
            <a:t>Quiz review</a:t>
          </a:r>
        </a:p>
      </dgm:t>
    </dgm:pt>
    <dgm:pt modelId="{8470E387-5DBE-440A-BDCD-8B6C585ABAC6}" type="parTrans" cxnId="{8210AAFB-002A-4832-A709-7DE500164DCA}">
      <dgm:prSet/>
      <dgm:spPr/>
      <dgm:t>
        <a:bodyPr/>
        <a:lstStyle/>
        <a:p>
          <a:endParaRPr lang="en-US"/>
        </a:p>
      </dgm:t>
    </dgm:pt>
    <dgm:pt modelId="{FC24B194-2DC9-480E-A6CB-9C2F95FBE122}" type="sibTrans" cxnId="{8210AAFB-002A-4832-A709-7DE500164DCA}">
      <dgm:prSet/>
      <dgm:spPr/>
      <dgm:t>
        <a:bodyPr/>
        <a:lstStyle/>
        <a:p>
          <a:pPr>
            <a:lnSpc>
              <a:spcPct val="100000"/>
            </a:lnSpc>
          </a:pPr>
          <a:endParaRPr lang="en-US"/>
        </a:p>
      </dgm:t>
    </dgm:pt>
    <dgm:pt modelId="{57167050-48BA-48D6-8254-503EBB6DB010}">
      <dgm:prSet custT="1"/>
      <dgm:spPr/>
      <dgm:t>
        <a:bodyPr/>
        <a:lstStyle/>
        <a:p>
          <a:pPr>
            <a:lnSpc>
              <a:spcPct val="100000"/>
            </a:lnSpc>
          </a:pPr>
          <a:r>
            <a:rPr lang="en-US" sz="3200" dirty="0"/>
            <a:t>Checklist</a:t>
          </a:r>
        </a:p>
      </dgm:t>
    </dgm:pt>
    <dgm:pt modelId="{F74562B3-C001-478C-8D1E-29C7052E9B92}" type="parTrans" cxnId="{FBEA5851-CFDF-49BB-B346-D724A738C126}">
      <dgm:prSet/>
      <dgm:spPr/>
      <dgm:t>
        <a:bodyPr/>
        <a:lstStyle/>
        <a:p>
          <a:endParaRPr lang="en-US"/>
        </a:p>
      </dgm:t>
    </dgm:pt>
    <dgm:pt modelId="{FD832062-A137-46F2-A5BC-24AEB1DC6999}" type="sibTrans" cxnId="{FBEA5851-CFDF-49BB-B346-D724A738C126}">
      <dgm:prSet/>
      <dgm:spPr/>
      <dgm:t>
        <a:bodyPr/>
        <a:lstStyle/>
        <a:p>
          <a:pPr>
            <a:lnSpc>
              <a:spcPct val="100000"/>
            </a:lnSpc>
          </a:pPr>
          <a:endParaRPr lang="en-US"/>
        </a:p>
      </dgm:t>
    </dgm:pt>
    <dgm:pt modelId="{88DAC67D-2694-4A12-816E-F36F4FA99173}">
      <dgm:prSet custT="1"/>
      <dgm:spPr/>
      <dgm:t>
        <a:bodyPr/>
        <a:lstStyle/>
        <a:p>
          <a:pPr>
            <a:lnSpc>
              <a:spcPct val="100000"/>
            </a:lnSpc>
          </a:pPr>
          <a:r>
            <a:rPr lang="en-US" sz="3200" dirty="0"/>
            <a:t>Case review instrument</a:t>
          </a:r>
        </a:p>
      </dgm:t>
    </dgm:pt>
    <dgm:pt modelId="{DA090902-FC8F-4400-923B-6D04CA82B7FD}" type="parTrans" cxnId="{C0AF9416-7856-4DFF-AC15-26F991199472}">
      <dgm:prSet/>
      <dgm:spPr/>
      <dgm:t>
        <a:bodyPr/>
        <a:lstStyle/>
        <a:p>
          <a:endParaRPr lang="en-US"/>
        </a:p>
      </dgm:t>
    </dgm:pt>
    <dgm:pt modelId="{FBAF2ECC-7097-4AEE-8F0F-F68A9642F8B8}" type="sibTrans" cxnId="{C0AF9416-7856-4DFF-AC15-26F991199472}">
      <dgm:prSet/>
      <dgm:spPr/>
      <dgm:t>
        <a:bodyPr/>
        <a:lstStyle/>
        <a:p>
          <a:endParaRPr lang="en-US"/>
        </a:p>
      </dgm:t>
    </dgm:pt>
    <dgm:pt modelId="{5BCF4B83-5FC6-47AA-B70A-26C3747AD1CE}" type="pres">
      <dgm:prSet presAssocID="{419888DB-53AE-4198-B845-F4FAB05A8278}" presName="root" presStyleCnt="0">
        <dgm:presLayoutVars>
          <dgm:dir/>
          <dgm:resizeHandles val="exact"/>
        </dgm:presLayoutVars>
      </dgm:prSet>
      <dgm:spPr/>
    </dgm:pt>
    <dgm:pt modelId="{7E576A62-CE81-4097-9A4E-CBE451C286D8}" type="pres">
      <dgm:prSet presAssocID="{419888DB-53AE-4198-B845-F4FAB05A8278}" presName="container" presStyleCnt="0">
        <dgm:presLayoutVars>
          <dgm:dir/>
          <dgm:resizeHandles val="exact"/>
        </dgm:presLayoutVars>
      </dgm:prSet>
      <dgm:spPr/>
    </dgm:pt>
    <dgm:pt modelId="{7EB705B7-4D9A-44DD-98F6-BDC8E9C5A4E4}" type="pres">
      <dgm:prSet presAssocID="{6497AD11-C816-4AC3-8B77-B7D12337C382}" presName="compNode" presStyleCnt="0"/>
      <dgm:spPr/>
    </dgm:pt>
    <dgm:pt modelId="{BE8FFBD5-6E4A-4458-B6DA-28703AD31C5D}" type="pres">
      <dgm:prSet presAssocID="{6497AD11-C816-4AC3-8B77-B7D12337C382}" presName="iconBgRect" presStyleLbl="bgShp" presStyleIdx="0" presStyleCnt="4"/>
      <dgm:spPr>
        <a:solidFill>
          <a:schemeClr val="bg2">
            <a:lumMod val="90000"/>
          </a:schemeClr>
        </a:solidFill>
      </dgm:spPr>
    </dgm:pt>
    <dgm:pt modelId="{5C9DEF3F-DAA1-44B4-BB40-FB883DE3BC64}" type="pres">
      <dgm:prSet presAssocID="{6497AD11-C816-4AC3-8B77-B7D12337C38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9CA2F4A-E428-49CE-BB8C-8774B0FF95A6}" type="pres">
      <dgm:prSet presAssocID="{6497AD11-C816-4AC3-8B77-B7D12337C382}" presName="spaceRect" presStyleCnt="0"/>
      <dgm:spPr/>
    </dgm:pt>
    <dgm:pt modelId="{6DC87183-9F98-4521-8EA1-D8E78F7A17FB}" type="pres">
      <dgm:prSet presAssocID="{6497AD11-C816-4AC3-8B77-B7D12337C382}" presName="textRect" presStyleLbl="revTx" presStyleIdx="0" presStyleCnt="4">
        <dgm:presLayoutVars>
          <dgm:chMax val="1"/>
          <dgm:chPref val="1"/>
        </dgm:presLayoutVars>
      </dgm:prSet>
      <dgm:spPr/>
    </dgm:pt>
    <dgm:pt modelId="{D896A8E7-7A0F-46E4-A03F-8959C2449C71}" type="pres">
      <dgm:prSet presAssocID="{946FAC92-0A60-4CC8-BB55-CEE57DC547D1}" presName="sibTrans" presStyleLbl="sibTrans2D1" presStyleIdx="0" presStyleCnt="0"/>
      <dgm:spPr/>
    </dgm:pt>
    <dgm:pt modelId="{1D4E2314-F5CB-4EF5-A6EB-66BE95B00624}" type="pres">
      <dgm:prSet presAssocID="{60D5ACC6-C705-486E-8453-5B8843F48AAA}" presName="compNode" presStyleCnt="0"/>
      <dgm:spPr/>
    </dgm:pt>
    <dgm:pt modelId="{21F6C144-BC2C-4687-82EC-9444E308BEE0}" type="pres">
      <dgm:prSet presAssocID="{60D5ACC6-C705-486E-8453-5B8843F48AAA}" presName="iconBgRect" presStyleLbl="bgShp" presStyleIdx="1" presStyleCnt="4"/>
      <dgm:spPr>
        <a:solidFill>
          <a:schemeClr val="bg2">
            <a:lumMod val="90000"/>
          </a:schemeClr>
        </a:solidFill>
      </dgm:spPr>
    </dgm:pt>
    <dgm:pt modelId="{39D30D63-B957-4092-96C3-7923CFDFB6B3}" type="pres">
      <dgm:prSet presAssocID="{60D5ACC6-C705-486E-8453-5B8843F48A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CF2C1D4-2EF4-4C2C-877A-F9D79BAD7745}" type="pres">
      <dgm:prSet presAssocID="{60D5ACC6-C705-486E-8453-5B8843F48AAA}" presName="spaceRect" presStyleCnt="0"/>
      <dgm:spPr/>
    </dgm:pt>
    <dgm:pt modelId="{38716995-A6EA-43E0-B277-2E302F9EA3B7}" type="pres">
      <dgm:prSet presAssocID="{60D5ACC6-C705-486E-8453-5B8843F48AAA}" presName="textRect" presStyleLbl="revTx" presStyleIdx="1" presStyleCnt="4">
        <dgm:presLayoutVars>
          <dgm:chMax val="1"/>
          <dgm:chPref val="1"/>
        </dgm:presLayoutVars>
      </dgm:prSet>
      <dgm:spPr/>
    </dgm:pt>
    <dgm:pt modelId="{88BEE39F-0AA3-4379-AB98-A481B5E7924E}" type="pres">
      <dgm:prSet presAssocID="{FC24B194-2DC9-480E-A6CB-9C2F95FBE122}" presName="sibTrans" presStyleLbl="sibTrans2D1" presStyleIdx="0" presStyleCnt="0"/>
      <dgm:spPr/>
    </dgm:pt>
    <dgm:pt modelId="{5DA9EBA1-E74C-4450-89C0-1471FF673DEF}" type="pres">
      <dgm:prSet presAssocID="{57167050-48BA-48D6-8254-503EBB6DB010}" presName="compNode" presStyleCnt="0"/>
      <dgm:spPr/>
    </dgm:pt>
    <dgm:pt modelId="{C9934188-0715-4444-98E1-EDD6A4D938C0}" type="pres">
      <dgm:prSet presAssocID="{57167050-48BA-48D6-8254-503EBB6DB010}" presName="iconBgRect" presStyleLbl="bgShp" presStyleIdx="2" presStyleCnt="4"/>
      <dgm:spPr>
        <a:solidFill>
          <a:schemeClr val="bg2">
            <a:lumMod val="90000"/>
          </a:schemeClr>
        </a:solidFill>
      </dgm:spPr>
    </dgm:pt>
    <dgm:pt modelId="{AA28BF39-151B-481E-BE05-88BB37A9F3C4}" type="pres">
      <dgm:prSet presAssocID="{57167050-48BA-48D6-8254-503EBB6DB0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1B472DE-196B-41AE-A5BB-D81CC68C20BE}" type="pres">
      <dgm:prSet presAssocID="{57167050-48BA-48D6-8254-503EBB6DB010}" presName="spaceRect" presStyleCnt="0"/>
      <dgm:spPr/>
    </dgm:pt>
    <dgm:pt modelId="{FA49426D-9662-4E2E-A147-51CC7758BE86}" type="pres">
      <dgm:prSet presAssocID="{57167050-48BA-48D6-8254-503EBB6DB010}" presName="textRect" presStyleLbl="revTx" presStyleIdx="2" presStyleCnt="4">
        <dgm:presLayoutVars>
          <dgm:chMax val="1"/>
          <dgm:chPref val="1"/>
        </dgm:presLayoutVars>
      </dgm:prSet>
      <dgm:spPr/>
    </dgm:pt>
    <dgm:pt modelId="{87C9E3DB-F446-43F4-9B4C-71D2F1F54AB0}" type="pres">
      <dgm:prSet presAssocID="{FD832062-A137-46F2-A5BC-24AEB1DC6999}" presName="sibTrans" presStyleLbl="sibTrans2D1" presStyleIdx="0" presStyleCnt="0"/>
      <dgm:spPr/>
    </dgm:pt>
    <dgm:pt modelId="{6A5898E1-DC75-4535-AEF3-F848920B5920}" type="pres">
      <dgm:prSet presAssocID="{88DAC67D-2694-4A12-816E-F36F4FA99173}" presName="compNode" presStyleCnt="0"/>
      <dgm:spPr/>
    </dgm:pt>
    <dgm:pt modelId="{96B90C03-E3AD-4D74-9009-1FC5034627BA}" type="pres">
      <dgm:prSet presAssocID="{88DAC67D-2694-4A12-816E-F36F4FA99173}" presName="iconBgRect" presStyleLbl="bgShp" presStyleIdx="3" presStyleCnt="4"/>
      <dgm:spPr>
        <a:solidFill>
          <a:schemeClr val="bg2">
            <a:lumMod val="90000"/>
          </a:schemeClr>
        </a:solidFill>
        <a:ln>
          <a:noFill/>
        </a:ln>
      </dgm:spPr>
    </dgm:pt>
    <dgm:pt modelId="{61B2527E-ADC7-4941-9428-98DB3A542DA7}" type="pres">
      <dgm:prSet presAssocID="{88DAC67D-2694-4A12-816E-F36F4FA991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A2CE61DA-6B05-48FE-B17E-92ECBAD60C19}" type="pres">
      <dgm:prSet presAssocID="{88DAC67D-2694-4A12-816E-F36F4FA99173}" presName="spaceRect" presStyleCnt="0"/>
      <dgm:spPr/>
    </dgm:pt>
    <dgm:pt modelId="{9EB6152F-5EC4-4371-A268-E9CF09A8C1AC}" type="pres">
      <dgm:prSet presAssocID="{88DAC67D-2694-4A12-816E-F36F4FA99173}" presName="textRect" presStyleLbl="revTx" presStyleIdx="3" presStyleCnt="4">
        <dgm:presLayoutVars>
          <dgm:chMax val="1"/>
          <dgm:chPref val="1"/>
        </dgm:presLayoutVars>
      </dgm:prSet>
      <dgm:spPr/>
    </dgm:pt>
  </dgm:ptLst>
  <dgm:cxnLst>
    <dgm:cxn modelId="{C0AF9416-7856-4DFF-AC15-26F991199472}" srcId="{419888DB-53AE-4198-B845-F4FAB05A8278}" destId="{88DAC67D-2694-4A12-816E-F36F4FA99173}" srcOrd="3" destOrd="0" parTransId="{DA090902-FC8F-4400-923B-6D04CA82B7FD}" sibTransId="{FBAF2ECC-7097-4AEE-8F0F-F68A9642F8B8}"/>
    <dgm:cxn modelId="{31CDC63F-C0B8-45AD-9117-53D7D15A5A78}" type="presOf" srcId="{FD832062-A137-46F2-A5BC-24AEB1DC6999}" destId="{87C9E3DB-F446-43F4-9B4C-71D2F1F54AB0}" srcOrd="0" destOrd="0" presId="urn:microsoft.com/office/officeart/2018/2/layout/IconCircleList"/>
    <dgm:cxn modelId="{BAE09262-7238-48C3-B5CA-9756922E72F1}" type="presOf" srcId="{FC24B194-2DC9-480E-A6CB-9C2F95FBE122}" destId="{88BEE39F-0AA3-4379-AB98-A481B5E7924E}" srcOrd="0" destOrd="0" presId="urn:microsoft.com/office/officeart/2018/2/layout/IconCircleList"/>
    <dgm:cxn modelId="{FBEA5851-CFDF-49BB-B346-D724A738C126}" srcId="{419888DB-53AE-4198-B845-F4FAB05A8278}" destId="{57167050-48BA-48D6-8254-503EBB6DB010}" srcOrd="2" destOrd="0" parTransId="{F74562B3-C001-478C-8D1E-29C7052E9B92}" sibTransId="{FD832062-A137-46F2-A5BC-24AEB1DC6999}"/>
    <dgm:cxn modelId="{8B88DB52-D83C-4214-9F55-4283D79BA365}" type="presOf" srcId="{57167050-48BA-48D6-8254-503EBB6DB010}" destId="{FA49426D-9662-4E2E-A147-51CC7758BE86}" srcOrd="0" destOrd="0" presId="urn:microsoft.com/office/officeart/2018/2/layout/IconCircleList"/>
    <dgm:cxn modelId="{C8B49381-4E30-4B06-B41C-B52A49108373}" type="presOf" srcId="{60D5ACC6-C705-486E-8453-5B8843F48AAA}" destId="{38716995-A6EA-43E0-B277-2E302F9EA3B7}" srcOrd="0" destOrd="0" presId="urn:microsoft.com/office/officeart/2018/2/layout/IconCircleList"/>
    <dgm:cxn modelId="{2654E689-E4B6-4EF0-A389-10833C33B364}" type="presOf" srcId="{946FAC92-0A60-4CC8-BB55-CEE57DC547D1}" destId="{D896A8E7-7A0F-46E4-A03F-8959C2449C71}" srcOrd="0" destOrd="0" presId="urn:microsoft.com/office/officeart/2018/2/layout/IconCircleList"/>
    <dgm:cxn modelId="{D453CBB5-F94A-4650-96F6-257A3F056014}" type="presOf" srcId="{6497AD11-C816-4AC3-8B77-B7D12337C382}" destId="{6DC87183-9F98-4521-8EA1-D8E78F7A17FB}" srcOrd="0" destOrd="0" presId="urn:microsoft.com/office/officeart/2018/2/layout/IconCircleList"/>
    <dgm:cxn modelId="{6A5F03C8-2C88-44D1-BFC2-8614E86759EF}" type="presOf" srcId="{419888DB-53AE-4198-B845-F4FAB05A8278}" destId="{5BCF4B83-5FC6-47AA-B70A-26C3747AD1CE}" srcOrd="0" destOrd="0" presId="urn:microsoft.com/office/officeart/2018/2/layout/IconCircleList"/>
    <dgm:cxn modelId="{24FD79D4-8888-43FC-B3C0-A37C77DCDB53}" type="presOf" srcId="{88DAC67D-2694-4A12-816E-F36F4FA99173}" destId="{9EB6152F-5EC4-4371-A268-E9CF09A8C1AC}" srcOrd="0" destOrd="0" presId="urn:microsoft.com/office/officeart/2018/2/layout/IconCircleList"/>
    <dgm:cxn modelId="{894BE4F7-2FF6-42F2-BA46-9F987CE9BF0D}" srcId="{419888DB-53AE-4198-B845-F4FAB05A8278}" destId="{6497AD11-C816-4AC3-8B77-B7D12337C382}" srcOrd="0" destOrd="0" parTransId="{37AC0775-8F13-4816-981E-FC375EA9DC02}" sibTransId="{946FAC92-0A60-4CC8-BB55-CEE57DC547D1}"/>
    <dgm:cxn modelId="{8210AAFB-002A-4832-A709-7DE500164DCA}" srcId="{419888DB-53AE-4198-B845-F4FAB05A8278}" destId="{60D5ACC6-C705-486E-8453-5B8843F48AAA}" srcOrd="1" destOrd="0" parTransId="{8470E387-5DBE-440A-BDCD-8B6C585ABAC6}" sibTransId="{FC24B194-2DC9-480E-A6CB-9C2F95FBE122}"/>
    <dgm:cxn modelId="{C110519F-DE6C-47D3-90D0-2933FAC1E3AA}" type="presParOf" srcId="{5BCF4B83-5FC6-47AA-B70A-26C3747AD1CE}" destId="{7E576A62-CE81-4097-9A4E-CBE451C286D8}" srcOrd="0" destOrd="0" presId="urn:microsoft.com/office/officeart/2018/2/layout/IconCircleList"/>
    <dgm:cxn modelId="{EE3D8F0F-24D2-4ECC-B318-EDB10372C576}" type="presParOf" srcId="{7E576A62-CE81-4097-9A4E-CBE451C286D8}" destId="{7EB705B7-4D9A-44DD-98F6-BDC8E9C5A4E4}" srcOrd="0" destOrd="0" presId="urn:microsoft.com/office/officeart/2018/2/layout/IconCircleList"/>
    <dgm:cxn modelId="{AE911CE1-301E-4D72-93CE-D0A7A2FE2F72}" type="presParOf" srcId="{7EB705B7-4D9A-44DD-98F6-BDC8E9C5A4E4}" destId="{BE8FFBD5-6E4A-4458-B6DA-28703AD31C5D}" srcOrd="0" destOrd="0" presId="urn:microsoft.com/office/officeart/2018/2/layout/IconCircleList"/>
    <dgm:cxn modelId="{878ABF77-CEA1-4948-9BF9-F396F8466F65}" type="presParOf" srcId="{7EB705B7-4D9A-44DD-98F6-BDC8E9C5A4E4}" destId="{5C9DEF3F-DAA1-44B4-BB40-FB883DE3BC64}" srcOrd="1" destOrd="0" presId="urn:microsoft.com/office/officeart/2018/2/layout/IconCircleList"/>
    <dgm:cxn modelId="{78E112A7-66F6-4DEE-8909-66CD9DEB160D}" type="presParOf" srcId="{7EB705B7-4D9A-44DD-98F6-BDC8E9C5A4E4}" destId="{39CA2F4A-E428-49CE-BB8C-8774B0FF95A6}" srcOrd="2" destOrd="0" presId="urn:microsoft.com/office/officeart/2018/2/layout/IconCircleList"/>
    <dgm:cxn modelId="{F34AC0AA-E4EA-4D5E-A289-99E5C3A930F9}" type="presParOf" srcId="{7EB705B7-4D9A-44DD-98F6-BDC8E9C5A4E4}" destId="{6DC87183-9F98-4521-8EA1-D8E78F7A17FB}" srcOrd="3" destOrd="0" presId="urn:microsoft.com/office/officeart/2018/2/layout/IconCircleList"/>
    <dgm:cxn modelId="{33D126A2-83AF-4A58-B809-D7BF76376279}" type="presParOf" srcId="{7E576A62-CE81-4097-9A4E-CBE451C286D8}" destId="{D896A8E7-7A0F-46E4-A03F-8959C2449C71}" srcOrd="1" destOrd="0" presId="urn:microsoft.com/office/officeart/2018/2/layout/IconCircleList"/>
    <dgm:cxn modelId="{6F0EA3C8-9D0A-48D4-BE7E-F22F48E68C66}" type="presParOf" srcId="{7E576A62-CE81-4097-9A4E-CBE451C286D8}" destId="{1D4E2314-F5CB-4EF5-A6EB-66BE95B00624}" srcOrd="2" destOrd="0" presId="urn:microsoft.com/office/officeart/2018/2/layout/IconCircleList"/>
    <dgm:cxn modelId="{BD6ACBAB-D06B-457D-A421-D5304D689731}" type="presParOf" srcId="{1D4E2314-F5CB-4EF5-A6EB-66BE95B00624}" destId="{21F6C144-BC2C-4687-82EC-9444E308BEE0}" srcOrd="0" destOrd="0" presId="urn:microsoft.com/office/officeart/2018/2/layout/IconCircleList"/>
    <dgm:cxn modelId="{3279F6AF-94C7-4E92-97EB-E81A04EF8377}" type="presParOf" srcId="{1D4E2314-F5CB-4EF5-A6EB-66BE95B00624}" destId="{39D30D63-B957-4092-96C3-7923CFDFB6B3}" srcOrd="1" destOrd="0" presId="urn:microsoft.com/office/officeart/2018/2/layout/IconCircleList"/>
    <dgm:cxn modelId="{0FC685B8-02AF-449F-B6E6-B68B92AB59C5}" type="presParOf" srcId="{1D4E2314-F5CB-4EF5-A6EB-66BE95B00624}" destId="{DCF2C1D4-2EF4-4C2C-877A-F9D79BAD7745}" srcOrd="2" destOrd="0" presId="urn:microsoft.com/office/officeart/2018/2/layout/IconCircleList"/>
    <dgm:cxn modelId="{730D72CD-62F8-45EC-AE50-629D0E504113}" type="presParOf" srcId="{1D4E2314-F5CB-4EF5-A6EB-66BE95B00624}" destId="{38716995-A6EA-43E0-B277-2E302F9EA3B7}" srcOrd="3" destOrd="0" presId="urn:microsoft.com/office/officeart/2018/2/layout/IconCircleList"/>
    <dgm:cxn modelId="{7E4929BA-D50F-4620-B814-4FA76BEC317A}" type="presParOf" srcId="{7E576A62-CE81-4097-9A4E-CBE451C286D8}" destId="{88BEE39F-0AA3-4379-AB98-A481B5E7924E}" srcOrd="3" destOrd="0" presId="urn:microsoft.com/office/officeart/2018/2/layout/IconCircleList"/>
    <dgm:cxn modelId="{38A5A99C-E3FD-4B12-90A2-8FC6A8B89B80}" type="presParOf" srcId="{7E576A62-CE81-4097-9A4E-CBE451C286D8}" destId="{5DA9EBA1-E74C-4450-89C0-1471FF673DEF}" srcOrd="4" destOrd="0" presId="urn:microsoft.com/office/officeart/2018/2/layout/IconCircleList"/>
    <dgm:cxn modelId="{25002C04-E93A-4503-9BE8-B57CCC548EAB}" type="presParOf" srcId="{5DA9EBA1-E74C-4450-89C0-1471FF673DEF}" destId="{C9934188-0715-4444-98E1-EDD6A4D938C0}" srcOrd="0" destOrd="0" presId="urn:microsoft.com/office/officeart/2018/2/layout/IconCircleList"/>
    <dgm:cxn modelId="{BE78A998-B9E4-4FDA-B4EF-12BACBEF00C9}" type="presParOf" srcId="{5DA9EBA1-E74C-4450-89C0-1471FF673DEF}" destId="{AA28BF39-151B-481E-BE05-88BB37A9F3C4}" srcOrd="1" destOrd="0" presId="urn:microsoft.com/office/officeart/2018/2/layout/IconCircleList"/>
    <dgm:cxn modelId="{A504CC7E-3099-4D99-8329-BECDBC3DAD15}" type="presParOf" srcId="{5DA9EBA1-E74C-4450-89C0-1471FF673DEF}" destId="{01B472DE-196B-41AE-A5BB-D81CC68C20BE}" srcOrd="2" destOrd="0" presId="urn:microsoft.com/office/officeart/2018/2/layout/IconCircleList"/>
    <dgm:cxn modelId="{141C4C08-8B9A-4788-9A77-07224CF526F4}" type="presParOf" srcId="{5DA9EBA1-E74C-4450-89C0-1471FF673DEF}" destId="{FA49426D-9662-4E2E-A147-51CC7758BE86}" srcOrd="3" destOrd="0" presId="urn:microsoft.com/office/officeart/2018/2/layout/IconCircleList"/>
    <dgm:cxn modelId="{92DAD92E-8075-48FD-8998-2EBCCE079316}" type="presParOf" srcId="{7E576A62-CE81-4097-9A4E-CBE451C286D8}" destId="{87C9E3DB-F446-43F4-9B4C-71D2F1F54AB0}" srcOrd="5" destOrd="0" presId="urn:microsoft.com/office/officeart/2018/2/layout/IconCircleList"/>
    <dgm:cxn modelId="{90D59265-712A-4DDA-A399-8F241FA2E7FA}" type="presParOf" srcId="{7E576A62-CE81-4097-9A4E-CBE451C286D8}" destId="{6A5898E1-DC75-4535-AEF3-F848920B5920}" srcOrd="6" destOrd="0" presId="urn:microsoft.com/office/officeart/2018/2/layout/IconCircleList"/>
    <dgm:cxn modelId="{12CACC38-A150-4FED-AC0C-EC83379A7138}" type="presParOf" srcId="{6A5898E1-DC75-4535-AEF3-F848920B5920}" destId="{96B90C03-E3AD-4D74-9009-1FC5034627BA}" srcOrd="0" destOrd="0" presId="urn:microsoft.com/office/officeart/2018/2/layout/IconCircleList"/>
    <dgm:cxn modelId="{B40357F3-852D-4B7F-AD41-D1F9B17C3BD0}" type="presParOf" srcId="{6A5898E1-DC75-4535-AEF3-F848920B5920}" destId="{61B2527E-ADC7-4941-9428-98DB3A542DA7}" srcOrd="1" destOrd="0" presId="urn:microsoft.com/office/officeart/2018/2/layout/IconCircleList"/>
    <dgm:cxn modelId="{1C8683B3-2048-4210-BF5E-7126BB287668}" type="presParOf" srcId="{6A5898E1-DC75-4535-AEF3-F848920B5920}" destId="{A2CE61DA-6B05-48FE-B17E-92ECBAD60C19}" srcOrd="2" destOrd="0" presId="urn:microsoft.com/office/officeart/2018/2/layout/IconCircleList"/>
    <dgm:cxn modelId="{096D0376-62A7-4185-BC63-73C09AAE01A9}" type="presParOf" srcId="{6A5898E1-DC75-4535-AEF3-F848920B5920}" destId="{9EB6152F-5EC4-4371-A268-E9CF09A8C1A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01D74-1D47-4C99-B691-6A02FFC1AB77}">
      <dsp:nvSpPr>
        <dsp:cNvPr id="0" name=""/>
        <dsp:cNvSpPr/>
      </dsp:nvSpPr>
      <dsp:spPr>
        <a:xfrm rot="5400000">
          <a:off x="-189510" y="190745"/>
          <a:ext cx="1263400" cy="8843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Review</a:t>
          </a:r>
        </a:p>
      </dsp:txBody>
      <dsp:txXfrm rot="-5400000">
        <a:off x="0" y="443425"/>
        <a:ext cx="884380" cy="379020"/>
      </dsp:txXfrm>
    </dsp:sp>
    <dsp:sp modelId="{1D5A01EA-95FB-4FD1-995C-83BC86C82228}">
      <dsp:nvSpPr>
        <dsp:cNvPr id="0" name=""/>
        <dsp:cNvSpPr/>
      </dsp:nvSpPr>
      <dsp:spPr>
        <a:xfrm rot="5400000">
          <a:off x="5138572" y="-4252956"/>
          <a:ext cx="821210" cy="932959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lrTx/>
            <a:buChar char="•"/>
          </a:pPr>
          <a:r>
            <a:rPr lang="en-US" sz="2800" kern="1200" dirty="0">
              <a:cs typeface="Arial" panose="020B0604020202020204" pitchFamily="34" charset="0"/>
            </a:rPr>
            <a:t>Casework r</a:t>
          </a:r>
          <a:r>
            <a:rPr lang="en-US" sz="2800" b="0" i="0" u="none" strike="noStrike" kern="1200" baseline="0" dirty="0">
              <a:cs typeface="Arial" panose="020B0604020202020204" pitchFamily="34" charset="0"/>
            </a:rPr>
            <a:t>eview of seven records of service</a:t>
          </a:r>
          <a:r>
            <a:rPr lang="en-US" sz="2800" kern="1200" dirty="0">
              <a:cs typeface="Arial" panose="020B0604020202020204" pitchFamily="34" charset="0"/>
            </a:rPr>
            <a:t> from RC’s caseload by QDS team</a:t>
          </a:r>
          <a:endParaRPr lang="en-US" sz="2800" kern="1200" dirty="0"/>
        </a:p>
      </dsp:txBody>
      <dsp:txXfrm rot="-5400000">
        <a:off x="884380" y="41324"/>
        <a:ext cx="9289506" cy="741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01D74-1D47-4C99-B691-6A02FFC1AB77}">
      <dsp:nvSpPr>
        <dsp:cNvPr id="0" name=""/>
        <dsp:cNvSpPr/>
      </dsp:nvSpPr>
      <dsp:spPr>
        <a:xfrm rot="5400000">
          <a:off x="-193406" y="199038"/>
          <a:ext cx="1289377" cy="90256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a:t>
          </a:r>
        </a:p>
      </dsp:txBody>
      <dsp:txXfrm rot="-5400000">
        <a:off x="2" y="456913"/>
        <a:ext cx="902563" cy="386814"/>
      </dsp:txXfrm>
    </dsp:sp>
    <dsp:sp modelId="{1D5A01EA-95FB-4FD1-995C-83BC86C82228}">
      <dsp:nvSpPr>
        <dsp:cNvPr id="0" name=""/>
        <dsp:cNvSpPr/>
      </dsp:nvSpPr>
      <dsp:spPr>
        <a:xfrm rot="5400000">
          <a:off x="5139221" y="-4231026"/>
          <a:ext cx="838095" cy="931141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lrTx/>
            <a:buChar char="•"/>
          </a:pPr>
          <a:r>
            <a:rPr lang="en-US" sz="2400" kern="1200" dirty="0">
              <a:cs typeface="Arial" panose="020B0604020202020204" pitchFamily="34" charset="0"/>
            </a:rPr>
            <a:t>Casework r</a:t>
          </a:r>
          <a:r>
            <a:rPr lang="en-US" sz="2400" b="0" i="0" u="none" strike="noStrike" kern="1200" baseline="0" dirty="0">
              <a:cs typeface="Arial" panose="020B0604020202020204" pitchFamily="34" charset="0"/>
            </a:rPr>
            <a:t>eview of seven records of service</a:t>
          </a:r>
          <a:r>
            <a:rPr lang="en-US" sz="2400" kern="1200" dirty="0">
              <a:cs typeface="Arial" panose="020B0604020202020204" pitchFamily="34" charset="0"/>
            </a:rPr>
            <a:t> from RC’s caseload by QDS team</a:t>
          </a:r>
          <a:endParaRPr lang="en-US" sz="2400" kern="1200" dirty="0"/>
        </a:p>
      </dsp:txBody>
      <dsp:txXfrm rot="-5400000">
        <a:off x="902563" y="46544"/>
        <a:ext cx="9270499" cy="756271"/>
      </dsp:txXfrm>
    </dsp:sp>
    <dsp:sp modelId="{85C2436F-60E8-4A0D-A9CF-4F61B3D584E6}">
      <dsp:nvSpPr>
        <dsp:cNvPr id="0" name=""/>
        <dsp:cNvSpPr/>
      </dsp:nvSpPr>
      <dsp:spPr>
        <a:xfrm rot="5400000">
          <a:off x="-193406" y="1346786"/>
          <a:ext cx="1289377" cy="902563"/>
        </a:xfrm>
        <a:prstGeom prst="chevron">
          <a:avLst/>
        </a:prstGeom>
        <a:solidFill>
          <a:schemeClr val="accent3">
            <a:hueOff val="2872241"/>
            <a:satOff val="-9071"/>
            <a:lumOff val="2614"/>
            <a:alphaOff val="0"/>
          </a:schemeClr>
        </a:solidFill>
        <a:ln w="12700" cap="flat" cmpd="sng" algn="ctr">
          <a:solidFill>
            <a:schemeClr val="accent3">
              <a:hueOff val="2872241"/>
              <a:satOff val="-9071"/>
              <a:lumOff val="26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Results</a:t>
          </a:r>
        </a:p>
      </dsp:txBody>
      <dsp:txXfrm rot="-5400000">
        <a:off x="2" y="1604661"/>
        <a:ext cx="902563" cy="386814"/>
      </dsp:txXfrm>
    </dsp:sp>
    <dsp:sp modelId="{87E2D28D-D828-45DA-8F7C-9ADFBDDDF346}">
      <dsp:nvSpPr>
        <dsp:cNvPr id="0" name=""/>
        <dsp:cNvSpPr/>
      </dsp:nvSpPr>
      <dsp:spPr>
        <a:xfrm rot="5400000">
          <a:off x="5139221" y="-3083277"/>
          <a:ext cx="838095" cy="9311411"/>
        </a:xfrm>
        <a:prstGeom prst="round2SameRect">
          <a:avLst/>
        </a:prstGeom>
        <a:solidFill>
          <a:schemeClr val="lt1">
            <a:alpha val="90000"/>
            <a:hueOff val="0"/>
            <a:satOff val="0"/>
            <a:lumOff val="0"/>
            <a:alphaOff val="0"/>
          </a:schemeClr>
        </a:solidFill>
        <a:ln w="12700" cap="flat" cmpd="sng" algn="ctr">
          <a:solidFill>
            <a:schemeClr val="accent3">
              <a:hueOff val="2872241"/>
              <a:satOff val="-9071"/>
              <a:lumOff val="26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lrTx/>
            <a:buChar char="•"/>
          </a:pPr>
          <a:r>
            <a:rPr lang="en-US" sz="2400" b="0" i="0" u="none" strike="noStrike" kern="1200" baseline="0">
              <a:cs typeface="Arial" panose="020B0604020202020204" pitchFamily="34" charset="0"/>
            </a:rPr>
            <a:t>Results will be discussed with counselor and supervisor</a:t>
          </a:r>
          <a:endParaRPr lang="en-US" sz="2400" kern="1200" dirty="0"/>
        </a:p>
      </dsp:txBody>
      <dsp:txXfrm rot="-5400000">
        <a:off x="902563" y="1194293"/>
        <a:ext cx="9270499" cy="756271"/>
      </dsp:txXfrm>
    </dsp:sp>
    <dsp:sp modelId="{7555DB53-CD2B-4067-A4A0-D79C5CA5AA47}">
      <dsp:nvSpPr>
        <dsp:cNvPr id="0" name=""/>
        <dsp:cNvSpPr/>
      </dsp:nvSpPr>
      <dsp:spPr>
        <a:xfrm rot="5400000">
          <a:off x="-193406" y="2494535"/>
          <a:ext cx="1289377" cy="902563"/>
        </a:xfrm>
        <a:prstGeom prst="chevron">
          <a:avLst/>
        </a:prstGeom>
        <a:solidFill>
          <a:schemeClr val="accent3">
            <a:hueOff val="5744483"/>
            <a:satOff val="-18141"/>
            <a:lumOff val="5229"/>
            <a:alphaOff val="0"/>
          </a:schemeClr>
        </a:solidFill>
        <a:ln w="12700" cap="flat" cmpd="sng" algn="ctr">
          <a:solidFill>
            <a:schemeClr val="accent3">
              <a:hueOff val="5744483"/>
              <a:satOff val="-18141"/>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Report</a:t>
          </a:r>
        </a:p>
      </dsp:txBody>
      <dsp:txXfrm rot="-5400000">
        <a:off x="2" y="2752410"/>
        <a:ext cx="902563" cy="386814"/>
      </dsp:txXfrm>
    </dsp:sp>
    <dsp:sp modelId="{2BAD7B5B-AEFC-43AE-960A-5B8CEF9C5B49}">
      <dsp:nvSpPr>
        <dsp:cNvPr id="0" name=""/>
        <dsp:cNvSpPr/>
      </dsp:nvSpPr>
      <dsp:spPr>
        <a:xfrm rot="5400000">
          <a:off x="5139221" y="-1935528"/>
          <a:ext cx="838095" cy="9311411"/>
        </a:xfrm>
        <a:prstGeom prst="round2SameRect">
          <a:avLst/>
        </a:prstGeom>
        <a:solidFill>
          <a:schemeClr val="lt1">
            <a:alpha val="90000"/>
            <a:hueOff val="0"/>
            <a:satOff val="0"/>
            <a:lumOff val="0"/>
            <a:alphaOff val="0"/>
          </a:schemeClr>
        </a:solidFill>
        <a:ln w="12700" cap="flat" cmpd="sng" algn="ctr">
          <a:solidFill>
            <a:schemeClr val="accent3">
              <a:hueOff val="5744483"/>
              <a:satOff val="-18141"/>
              <a:lumOff val="52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lrTx/>
            <a:buChar char="•"/>
          </a:pPr>
          <a:r>
            <a:rPr lang="en-US" sz="2400" kern="1200" dirty="0">
              <a:cs typeface="Arial" panose="020B0604020202020204" pitchFamily="34" charset="0"/>
            </a:rPr>
            <a:t>Written report will be provided to Regional Director, supervisor, and counselor</a:t>
          </a:r>
          <a:endParaRPr lang="en-US" sz="2400" kern="1200" dirty="0"/>
        </a:p>
      </dsp:txBody>
      <dsp:txXfrm rot="-5400000">
        <a:off x="902563" y="2342042"/>
        <a:ext cx="9270499" cy="756271"/>
      </dsp:txXfrm>
    </dsp:sp>
    <dsp:sp modelId="{3CEA8B04-DBF8-4A27-A462-0011E9C2B7E3}">
      <dsp:nvSpPr>
        <dsp:cNvPr id="0" name=""/>
        <dsp:cNvSpPr/>
      </dsp:nvSpPr>
      <dsp:spPr>
        <a:xfrm rot="5400000">
          <a:off x="-193406" y="3775197"/>
          <a:ext cx="1289377" cy="902563"/>
        </a:xfrm>
        <a:prstGeom prst="chevron">
          <a:avLst/>
        </a:prstGeom>
        <a:solidFill>
          <a:schemeClr val="accent3">
            <a:hueOff val="8616724"/>
            <a:satOff val="-27212"/>
            <a:lumOff val="7843"/>
            <a:alphaOff val="0"/>
          </a:schemeClr>
        </a:solidFill>
        <a:ln w="12700" cap="flat" cmpd="sng" algn="ctr">
          <a:solidFill>
            <a:schemeClr val="accent3">
              <a:hueOff val="8616724"/>
              <a:satOff val="-27212"/>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Recommend</a:t>
          </a:r>
        </a:p>
      </dsp:txBody>
      <dsp:txXfrm rot="-5400000">
        <a:off x="2" y="4033072"/>
        <a:ext cx="902563" cy="386814"/>
      </dsp:txXfrm>
    </dsp:sp>
    <dsp:sp modelId="{C82D82B7-0061-41A1-AD8D-29A6F4C36884}">
      <dsp:nvSpPr>
        <dsp:cNvPr id="0" name=""/>
        <dsp:cNvSpPr/>
      </dsp:nvSpPr>
      <dsp:spPr>
        <a:xfrm rot="5400000">
          <a:off x="5006308" y="-654866"/>
          <a:ext cx="1103922" cy="9311411"/>
        </a:xfrm>
        <a:prstGeom prst="round2SameRect">
          <a:avLst/>
        </a:prstGeom>
        <a:solidFill>
          <a:schemeClr val="lt1">
            <a:alpha val="90000"/>
            <a:hueOff val="0"/>
            <a:satOff val="0"/>
            <a:lumOff val="0"/>
            <a:alphaOff val="0"/>
          </a:schemeClr>
        </a:solidFill>
        <a:ln w="12700" cap="flat" cmpd="sng" algn="ctr">
          <a:solidFill>
            <a:schemeClr val="accent3">
              <a:hueOff val="8616724"/>
              <a:satOff val="-27212"/>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lrTx/>
            <a:buChar char="•"/>
          </a:pPr>
          <a:r>
            <a:rPr lang="en-US" sz="2400" kern="1200" dirty="0">
              <a:cs typeface="Arial" panose="020B0604020202020204" pitchFamily="34" charset="0"/>
            </a:rPr>
            <a:t>Within 30 days of receipt of this information, </a:t>
          </a:r>
          <a:r>
            <a:rPr lang="en-US" sz="2400" b="0" i="0" u="none" strike="noStrike" kern="1200" baseline="0" dirty="0">
              <a:cs typeface="Arial" panose="020B0604020202020204" pitchFamily="34" charset="0"/>
            </a:rPr>
            <a:t>the Regional Director, Supervisor, and QDS will make recommendations for a training plan to provide additional support where needed</a:t>
          </a:r>
          <a:endParaRPr lang="en-US" sz="2400" kern="1200" dirty="0"/>
        </a:p>
      </dsp:txBody>
      <dsp:txXfrm rot="-5400000">
        <a:off x="902564" y="3502767"/>
        <a:ext cx="9257522" cy="996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20575-E94B-4B13-A22C-A47DA488E9BC}">
      <dsp:nvSpPr>
        <dsp:cNvPr id="0" name=""/>
        <dsp:cNvSpPr/>
      </dsp:nvSpPr>
      <dsp:spPr>
        <a:xfrm>
          <a:off x="0" y="8262"/>
          <a:ext cx="6045200" cy="973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New IRC: 23</a:t>
          </a:r>
        </a:p>
      </dsp:txBody>
      <dsp:txXfrm>
        <a:off x="47519" y="55781"/>
        <a:ext cx="5950162" cy="878402"/>
      </dsp:txXfrm>
    </dsp:sp>
    <dsp:sp modelId="{5881F5DA-58A5-456F-9C7D-FDF819B7DAFE}">
      <dsp:nvSpPr>
        <dsp:cNvPr id="0" name=""/>
        <dsp:cNvSpPr/>
      </dsp:nvSpPr>
      <dsp:spPr>
        <a:xfrm>
          <a:off x="0" y="981702"/>
          <a:ext cx="60452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3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Completed process</a:t>
          </a:r>
        </a:p>
      </dsp:txBody>
      <dsp:txXfrm>
        <a:off x="0" y="981702"/>
        <a:ext cx="6045200" cy="861120"/>
      </dsp:txXfrm>
    </dsp:sp>
    <dsp:sp modelId="{EF3E9AE6-53F8-481C-94A6-BEC4C484231B}">
      <dsp:nvSpPr>
        <dsp:cNvPr id="0" name=""/>
        <dsp:cNvSpPr/>
      </dsp:nvSpPr>
      <dsp:spPr>
        <a:xfrm>
          <a:off x="0" y="1842822"/>
          <a:ext cx="6045200" cy="9734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Provisional IRC: 19</a:t>
          </a:r>
        </a:p>
      </dsp:txBody>
      <dsp:txXfrm>
        <a:off x="47519" y="1890341"/>
        <a:ext cx="5950162" cy="878402"/>
      </dsp:txXfrm>
    </dsp:sp>
    <dsp:sp modelId="{79E4EBF8-8FE3-45AE-B504-C813C5E1EB5B}">
      <dsp:nvSpPr>
        <dsp:cNvPr id="0" name=""/>
        <dsp:cNvSpPr/>
      </dsp:nvSpPr>
      <dsp:spPr>
        <a:xfrm>
          <a:off x="0" y="2816262"/>
          <a:ext cx="60452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3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Currently in-process</a:t>
          </a:r>
        </a:p>
      </dsp:txBody>
      <dsp:txXfrm>
        <a:off x="0" y="2816262"/>
        <a:ext cx="6045200" cy="86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20B22-8B0A-473E-BB2E-0228051C477A}">
      <dsp:nvSpPr>
        <dsp:cNvPr id="0" name=""/>
        <dsp:cNvSpPr/>
      </dsp:nvSpPr>
      <dsp:spPr>
        <a:xfrm>
          <a:off x="0" y="425999"/>
          <a:ext cx="10213975"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Enhance knowledge of review process components</a:t>
          </a:r>
        </a:p>
      </dsp:txBody>
      <dsp:txXfrm>
        <a:off x="59399" y="485398"/>
        <a:ext cx="10095177" cy="1098002"/>
      </dsp:txXfrm>
    </dsp:sp>
    <dsp:sp modelId="{41F66983-FFE7-4A24-961B-5EA88CF34610}">
      <dsp:nvSpPr>
        <dsp:cNvPr id="0" name=""/>
        <dsp:cNvSpPr/>
      </dsp:nvSpPr>
      <dsp:spPr>
        <a:xfrm>
          <a:off x="0" y="1830000"/>
          <a:ext cx="10213975" cy="1216800"/>
        </a:xfrm>
        <a:prstGeom prst="roundRect">
          <a:avLst/>
        </a:prstGeom>
        <a:solidFill>
          <a:schemeClr val="accent3">
            <a:hueOff val="4308362"/>
            <a:satOff val="-13606"/>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Comprehensive review of a case</a:t>
          </a:r>
        </a:p>
      </dsp:txBody>
      <dsp:txXfrm>
        <a:off x="59399" y="1889399"/>
        <a:ext cx="10095177" cy="1098002"/>
      </dsp:txXfrm>
    </dsp:sp>
    <dsp:sp modelId="{CF5BC7A8-D4E2-4597-94BB-DAE86C4536F0}">
      <dsp:nvSpPr>
        <dsp:cNvPr id="0" name=""/>
        <dsp:cNvSpPr/>
      </dsp:nvSpPr>
      <dsp:spPr>
        <a:xfrm>
          <a:off x="0" y="3234000"/>
          <a:ext cx="10213975" cy="1216800"/>
        </a:xfrm>
        <a:prstGeom prst="roundRect">
          <a:avLst/>
        </a:prstGeom>
        <a:solidFill>
          <a:schemeClr val="accent3">
            <a:hueOff val="8616724"/>
            <a:satOff val="-2721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Strategies for supervising and approving casework </a:t>
          </a:r>
        </a:p>
      </dsp:txBody>
      <dsp:txXfrm>
        <a:off x="59399" y="3293399"/>
        <a:ext cx="10095177"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ACA91-0124-454F-87B9-C21E7A82840B}">
      <dsp:nvSpPr>
        <dsp:cNvPr id="0" name=""/>
        <dsp:cNvSpPr/>
      </dsp:nvSpPr>
      <dsp:spPr>
        <a:xfrm>
          <a:off x="0" y="363686"/>
          <a:ext cx="3191867" cy="19151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Referral &amp; Intake</a:t>
          </a:r>
        </a:p>
      </dsp:txBody>
      <dsp:txXfrm>
        <a:off x="0" y="363686"/>
        <a:ext cx="3191867" cy="1915120"/>
      </dsp:txXfrm>
    </dsp:sp>
    <dsp:sp modelId="{C72B1D39-6070-4085-BC89-D597D59F7A58}">
      <dsp:nvSpPr>
        <dsp:cNvPr id="0" name=""/>
        <dsp:cNvSpPr/>
      </dsp:nvSpPr>
      <dsp:spPr>
        <a:xfrm>
          <a:off x="3511053" y="363686"/>
          <a:ext cx="3191867" cy="1915120"/>
        </a:xfrm>
        <a:prstGeom prst="rect">
          <a:avLst/>
        </a:prstGeom>
        <a:solidFill>
          <a:schemeClr val="accent3">
            <a:hueOff val="2154181"/>
            <a:satOff val="-68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Eligibility</a:t>
          </a:r>
        </a:p>
      </dsp:txBody>
      <dsp:txXfrm>
        <a:off x="3511053" y="363686"/>
        <a:ext cx="3191867" cy="1915120"/>
      </dsp:txXfrm>
    </dsp:sp>
    <dsp:sp modelId="{E763C2C5-1960-4FE4-AB4C-34F93663B942}">
      <dsp:nvSpPr>
        <dsp:cNvPr id="0" name=""/>
        <dsp:cNvSpPr/>
      </dsp:nvSpPr>
      <dsp:spPr>
        <a:xfrm>
          <a:off x="7022107" y="363686"/>
          <a:ext cx="3191867" cy="1915120"/>
        </a:xfrm>
        <a:prstGeom prst="rect">
          <a:avLst/>
        </a:prstGeom>
        <a:solidFill>
          <a:schemeClr val="accent3">
            <a:hueOff val="4308362"/>
            <a:satOff val="-13606"/>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Financial Need</a:t>
          </a:r>
        </a:p>
      </dsp:txBody>
      <dsp:txXfrm>
        <a:off x="7022107" y="363686"/>
        <a:ext cx="3191867" cy="1915120"/>
      </dsp:txXfrm>
    </dsp:sp>
    <dsp:sp modelId="{8BE6B71C-3608-48C5-8801-BC1A0EFB0DB3}">
      <dsp:nvSpPr>
        <dsp:cNvPr id="0" name=""/>
        <dsp:cNvSpPr/>
      </dsp:nvSpPr>
      <dsp:spPr>
        <a:xfrm>
          <a:off x="1755526" y="2597993"/>
          <a:ext cx="3191867" cy="1915120"/>
        </a:xfrm>
        <a:prstGeom prst="rect">
          <a:avLst/>
        </a:prstGeom>
        <a:solidFill>
          <a:schemeClr val="accent3">
            <a:hueOff val="6462543"/>
            <a:satOff val="-2040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Comprehensive Assessment &amp; IPE </a:t>
          </a:r>
        </a:p>
      </dsp:txBody>
      <dsp:txXfrm>
        <a:off x="1755526" y="2597993"/>
        <a:ext cx="3191867" cy="1915120"/>
      </dsp:txXfrm>
    </dsp:sp>
    <dsp:sp modelId="{6805196A-8AF7-45D1-B57F-DDA3F1A2BC76}">
      <dsp:nvSpPr>
        <dsp:cNvPr id="0" name=""/>
        <dsp:cNvSpPr/>
      </dsp:nvSpPr>
      <dsp:spPr>
        <a:xfrm>
          <a:off x="5266580" y="2597993"/>
          <a:ext cx="3191867" cy="1915120"/>
        </a:xfrm>
        <a:prstGeom prst="rect">
          <a:avLst/>
        </a:prstGeom>
        <a:solidFill>
          <a:schemeClr val="accent3">
            <a:hueOff val="8616724"/>
            <a:satOff val="-2721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Service Provision &amp; Documentation</a:t>
          </a:r>
        </a:p>
      </dsp:txBody>
      <dsp:txXfrm>
        <a:off x="5266580" y="2597993"/>
        <a:ext cx="3191867" cy="1915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FFBD5-6E4A-4458-B6DA-28703AD31C5D}">
      <dsp:nvSpPr>
        <dsp:cNvPr id="0" name=""/>
        <dsp:cNvSpPr/>
      </dsp:nvSpPr>
      <dsp:spPr>
        <a:xfrm>
          <a:off x="161200" y="714349"/>
          <a:ext cx="1309522" cy="1309522"/>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5C9DEF3F-DAA1-44B4-BB40-FB883DE3BC64}">
      <dsp:nvSpPr>
        <dsp:cNvPr id="0" name=""/>
        <dsp:cNvSpPr/>
      </dsp:nvSpPr>
      <dsp:spPr>
        <a:xfrm>
          <a:off x="436200" y="989348"/>
          <a:ext cx="759523" cy="759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C87183-9F98-4521-8EA1-D8E78F7A17FB}">
      <dsp:nvSpPr>
        <dsp:cNvPr id="0" name=""/>
        <dsp:cNvSpPr/>
      </dsp:nvSpPr>
      <dsp:spPr>
        <a:xfrm>
          <a:off x="1751335" y="714349"/>
          <a:ext cx="3086732" cy="130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Key policy points</a:t>
          </a:r>
        </a:p>
      </dsp:txBody>
      <dsp:txXfrm>
        <a:off x="1751335" y="714349"/>
        <a:ext cx="3086732" cy="1309522"/>
      </dsp:txXfrm>
    </dsp:sp>
    <dsp:sp modelId="{21F6C144-BC2C-4687-82EC-9444E308BEE0}">
      <dsp:nvSpPr>
        <dsp:cNvPr id="0" name=""/>
        <dsp:cNvSpPr/>
      </dsp:nvSpPr>
      <dsp:spPr>
        <a:xfrm>
          <a:off x="5375907" y="714349"/>
          <a:ext cx="1309522" cy="1309522"/>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39D30D63-B957-4092-96C3-7923CFDFB6B3}">
      <dsp:nvSpPr>
        <dsp:cNvPr id="0" name=""/>
        <dsp:cNvSpPr/>
      </dsp:nvSpPr>
      <dsp:spPr>
        <a:xfrm>
          <a:off x="5650907" y="989348"/>
          <a:ext cx="759523" cy="759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716995-A6EA-43E0-B277-2E302F9EA3B7}">
      <dsp:nvSpPr>
        <dsp:cNvPr id="0" name=""/>
        <dsp:cNvSpPr/>
      </dsp:nvSpPr>
      <dsp:spPr>
        <a:xfrm>
          <a:off x="6966042" y="714349"/>
          <a:ext cx="3086732" cy="130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Quiz review</a:t>
          </a:r>
        </a:p>
      </dsp:txBody>
      <dsp:txXfrm>
        <a:off x="6966042" y="714349"/>
        <a:ext cx="3086732" cy="1309522"/>
      </dsp:txXfrm>
    </dsp:sp>
    <dsp:sp modelId="{C9934188-0715-4444-98E1-EDD6A4D938C0}">
      <dsp:nvSpPr>
        <dsp:cNvPr id="0" name=""/>
        <dsp:cNvSpPr/>
      </dsp:nvSpPr>
      <dsp:spPr>
        <a:xfrm>
          <a:off x="161200" y="2852927"/>
          <a:ext cx="1309522" cy="1309522"/>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AA28BF39-151B-481E-BE05-88BB37A9F3C4}">
      <dsp:nvSpPr>
        <dsp:cNvPr id="0" name=""/>
        <dsp:cNvSpPr/>
      </dsp:nvSpPr>
      <dsp:spPr>
        <a:xfrm>
          <a:off x="436200" y="3127927"/>
          <a:ext cx="759523" cy="759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49426D-9662-4E2E-A147-51CC7758BE86}">
      <dsp:nvSpPr>
        <dsp:cNvPr id="0" name=""/>
        <dsp:cNvSpPr/>
      </dsp:nvSpPr>
      <dsp:spPr>
        <a:xfrm>
          <a:off x="1751335" y="2852927"/>
          <a:ext cx="3086732" cy="130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Checklist</a:t>
          </a:r>
        </a:p>
      </dsp:txBody>
      <dsp:txXfrm>
        <a:off x="1751335" y="2852927"/>
        <a:ext cx="3086732" cy="1309522"/>
      </dsp:txXfrm>
    </dsp:sp>
    <dsp:sp modelId="{96B90C03-E3AD-4D74-9009-1FC5034627BA}">
      <dsp:nvSpPr>
        <dsp:cNvPr id="0" name=""/>
        <dsp:cNvSpPr/>
      </dsp:nvSpPr>
      <dsp:spPr>
        <a:xfrm>
          <a:off x="5375907" y="2852927"/>
          <a:ext cx="1309522" cy="1309522"/>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61B2527E-ADC7-4941-9428-98DB3A542DA7}">
      <dsp:nvSpPr>
        <dsp:cNvPr id="0" name=""/>
        <dsp:cNvSpPr/>
      </dsp:nvSpPr>
      <dsp:spPr>
        <a:xfrm>
          <a:off x="5650907" y="3127927"/>
          <a:ext cx="759523" cy="759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6152F-5EC4-4371-A268-E9CF09A8C1AC}">
      <dsp:nvSpPr>
        <dsp:cNvPr id="0" name=""/>
        <dsp:cNvSpPr/>
      </dsp:nvSpPr>
      <dsp:spPr>
        <a:xfrm>
          <a:off x="6966042" y="2852927"/>
          <a:ext cx="3086732" cy="1309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kern="1200" dirty="0"/>
            <a:t>Case review instrument</a:t>
          </a:r>
        </a:p>
      </dsp:txBody>
      <dsp:txXfrm>
        <a:off x="6966042" y="2852927"/>
        <a:ext cx="3086732" cy="13095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F207B-93EA-4C7D-9FBC-E5C3767D418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0F1A3-D115-49AB-A54D-B67AD4EACFBE}" type="slidenum">
              <a:rPr lang="en-US" smtClean="0"/>
              <a:t>‹#›</a:t>
            </a:fld>
            <a:endParaRPr lang="en-US"/>
          </a:p>
        </p:txBody>
      </p:sp>
    </p:spTree>
    <p:extLst>
      <p:ext uri="{BB962C8B-B14F-4D97-AF65-F5344CB8AC3E}">
        <p14:creationId xmlns:p14="http://schemas.microsoft.com/office/powerpoint/2010/main" val="114703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Vocational Rehabilitation supports people along their career path, from their first job throughout their chosen profession</a:t>
            </a:r>
          </a:p>
          <a:p>
            <a:r>
              <a:rPr lang="en-US" dirty="0"/>
              <a:t>Scaling Impact- Vocational Rehabilitation scales its impact and drives results through collaboration with individuals, their families, businesses, and partners</a:t>
            </a:r>
          </a:p>
          <a:p>
            <a:r>
              <a:rPr lang="en-US" dirty="0"/>
              <a:t>Talent innovation- Vocational Rehabilitation futureproofs the evolving workforce by ensuring businesses have a diverse talent pool to meet their needs</a:t>
            </a:r>
          </a:p>
        </p:txBody>
      </p:sp>
      <p:sp>
        <p:nvSpPr>
          <p:cNvPr id="4" name="Slide Number Placeholder 3"/>
          <p:cNvSpPr>
            <a:spLocks noGrp="1"/>
          </p:cNvSpPr>
          <p:nvPr>
            <p:ph type="sldNum" sz="quarter" idx="5"/>
          </p:nvPr>
        </p:nvSpPr>
        <p:spPr/>
        <p:txBody>
          <a:bodyPr/>
          <a:lstStyle/>
          <a:p>
            <a:fld id="{43BD15C5-45E9-41A1-9C40-C4C236A71837}" type="slidenum">
              <a:rPr lang="en-US" smtClean="0"/>
              <a:t>4</a:t>
            </a:fld>
            <a:endParaRPr lang="en-US"/>
          </a:p>
        </p:txBody>
      </p:sp>
    </p:spTree>
    <p:extLst>
      <p:ext uri="{BB962C8B-B14F-4D97-AF65-F5344CB8AC3E}">
        <p14:creationId xmlns:p14="http://schemas.microsoft.com/office/powerpoint/2010/main" val="4156985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Color 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p:cNvSpPr>
            <a:spLocks noGrp="1" noRot="1" noMove="1" noResize="1" noEditPoints="1" noAdjustHandles="1" noChangeArrowheads="1" noChangeShapeType="1"/>
          </p:cNvSpPr>
          <p:nvPr>
            <p:ph type="body" sz="quarter" idx="11" hasCustomPrompt="1"/>
          </p:nvPr>
        </p:nvSpPr>
        <p:spPr>
          <a:xfrm>
            <a:off x="3666392" y="4071833"/>
            <a:ext cx="7724101"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noRot="1" noMove="1" noResize="1" noEditPoints="1" noAdjustHandles="1" noChangeArrowheads="1" noChangeShapeType="1"/>
          </p:cNvSpPr>
          <p:nvPr>
            <p:ph type="body" sz="quarter" idx="12" hasCustomPrompt="1"/>
          </p:nvPr>
        </p:nvSpPr>
        <p:spPr>
          <a:xfrm>
            <a:off x="3666392" y="5020587"/>
            <a:ext cx="7724101"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 name="Rectangle 1">
            <a:extLst>
              <a:ext uri="{FF2B5EF4-FFF2-40B4-BE49-F238E27FC236}">
                <a16:creationId xmlns:a16="http://schemas.microsoft.com/office/drawing/2014/main" id="{5C97E1BF-E418-291D-0D2B-9961AE761CDE}"/>
              </a:ext>
            </a:extLst>
          </p:cNvPr>
          <p:cNvSpPr/>
          <p:nvPr/>
        </p:nvSpPr>
        <p:spPr>
          <a:xfrm>
            <a:off x="0" y="6607423"/>
            <a:ext cx="12192000" cy="250583"/>
          </a:xfrm>
          <a:prstGeom prst="rect">
            <a:avLst/>
          </a:prstGeom>
          <a:gradFill flip="none" rotWithShape="1">
            <a:gsLst>
              <a:gs pos="0">
                <a:srgbClr val="1F497D">
                  <a:lumMod val="75000"/>
                </a:srgbClr>
              </a:gs>
              <a:gs pos="50000">
                <a:srgbClr val="E4EEF4"/>
              </a:gs>
              <a:gs pos="100000">
                <a:srgbClr val="1F497D">
                  <a:lumMod val="75000"/>
                </a:srgbClr>
              </a:gs>
            </a:gsLst>
            <a:lin ang="10800000" scaled="1"/>
            <a:tileRect/>
          </a:gradFill>
          <a:ln w="6350" cap="flat" cmpd="sng" algn="ctr">
            <a:noFill/>
            <a:prstDash val="solid"/>
            <a:miter lim="800000"/>
          </a:ln>
          <a:effectLst/>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3" name="Rectangle 2">
            <a:extLst>
              <a:ext uri="{FF2B5EF4-FFF2-40B4-BE49-F238E27FC236}">
                <a16:creationId xmlns:a16="http://schemas.microsoft.com/office/drawing/2014/main" id="{F3440B69-61B1-9755-6F1B-2A6587EECD87}"/>
              </a:ext>
            </a:extLst>
          </p:cNvPr>
          <p:cNvSpPr/>
          <p:nvPr/>
        </p:nvSpPr>
        <p:spPr>
          <a:xfrm>
            <a:off x="0" y="3865"/>
            <a:ext cx="12192000" cy="250583"/>
          </a:xfrm>
          <a:prstGeom prst="rect">
            <a:avLst/>
          </a:prstGeom>
          <a:gradFill flip="none" rotWithShape="1">
            <a:gsLst>
              <a:gs pos="0">
                <a:srgbClr val="1F497D">
                  <a:lumMod val="75000"/>
                </a:srgbClr>
              </a:gs>
              <a:gs pos="50000">
                <a:srgbClr val="E4EEF4"/>
              </a:gs>
              <a:gs pos="100000">
                <a:srgbClr val="1F497D">
                  <a:lumMod val="75000"/>
                </a:srgbClr>
              </a:gs>
            </a:gsLst>
            <a:lin ang="10800000" scaled="1"/>
            <a:tileRect/>
          </a:gradFill>
          <a:ln w="6350" cap="flat" cmpd="sng" algn="ctr">
            <a:noFill/>
            <a:prstDash val="solid"/>
            <a:miter lim="800000"/>
          </a:ln>
          <a:effectLst/>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noRot="1" noMove="1" noResize="1" noEditPoints="1" noAdjustHandles="1" noChangeArrowheads="1" noChangeShapeType="1"/>
          </p:cNvSpPr>
          <p:nvPr>
            <p:ph type="body" sz="quarter" idx="10" hasCustomPrompt="1"/>
          </p:nvPr>
        </p:nvSpPr>
        <p:spPr>
          <a:xfrm>
            <a:off x="3666392" y="2051009"/>
            <a:ext cx="7724101" cy="2020824"/>
          </a:xfrm>
          <a:prstGeom prst="rect">
            <a:avLst/>
          </a:prstGeom>
        </p:spPr>
        <p:txBody>
          <a:bodyPr anchor="ctr">
            <a:noAutofit/>
          </a:bodyPr>
          <a:lstStyle>
            <a:lvl1pPr marL="0" indent="0">
              <a:buNone/>
              <a:defRPr sz="3200" b="1" i="0" baseline="0">
                <a:latin typeface="Arial Black" panose="020B0A04020102020204" pitchFamily="34" charset="0"/>
                <a:ea typeface="Arial Black" panose="020B0A04020102020204" pitchFamily="34" charset="0"/>
                <a:cs typeface="Arial" panose="020B0604020202020204" pitchFamily="34" charset="0"/>
              </a:defRPr>
            </a:lvl1pPr>
            <a:lvl2pPr marL="342874" indent="0">
              <a:buNone/>
              <a:defRPr sz="2800">
                <a:latin typeface="Franklin Gothic Demi Cond" panose="020B0706030402020204" pitchFamily="34" charset="0"/>
              </a:defRPr>
            </a:lvl2pPr>
            <a:lvl3pPr marL="685750" indent="0">
              <a:buNone/>
              <a:defRPr sz="2800">
                <a:latin typeface="Franklin Gothic Demi Cond" panose="020B0706030402020204" pitchFamily="34" charset="0"/>
              </a:defRPr>
            </a:lvl3pPr>
            <a:lvl4pPr marL="1028624" indent="0">
              <a:buNone/>
              <a:defRPr sz="2800">
                <a:latin typeface="Franklin Gothic Demi Cond" panose="020B0706030402020204" pitchFamily="34" charset="0"/>
              </a:defRPr>
            </a:lvl4pPr>
            <a:lvl5pPr marL="1371498" indent="0">
              <a:buNone/>
              <a:defRPr sz="2800">
                <a:latin typeface="Franklin Gothic Demi Cond" panose="020B0706030402020204" pitchFamily="34" charset="0"/>
              </a:defRPr>
            </a:lvl5pPr>
          </a:lstStyle>
          <a:p>
            <a:pPr lvl="0"/>
            <a:r>
              <a:rPr lang="en-US" dirty="0"/>
              <a:t>Click to Add Presentation Title</a:t>
            </a:r>
          </a:p>
        </p:txBody>
      </p:sp>
    </p:spTree>
    <p:extLst>
      <p:ext uri="{BB962C8B-B14F-4D97-AF65-F5344CB8AC3E}">
        <p14:creationId xmlns:p14="http://schemas.microsoft.com/office/powerpoint/2010/main" val="2505657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with Titl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95587"/>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6B111DE2-A615-F942-46AB-9EAC8143A4A3}"/>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9381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with Titl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86795"/>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07D89FEA-7937-BCBA-3544-EC9386811C29}"/>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4630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with Titl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304379"/>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38B307CE-27D6-D12E-8B74-95438AFC0BC9}"/>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44377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with Title 10">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78003"/>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7486E547-A97E-3A22-308D-167C29C2FC1B}"/>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43581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act Inf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F3CA09E4-A1B9-1A91-C042-111D359CC79E}"/>
              </a:ext>
            </a:extLst>
          </p:cNvPr>
          <p:cNvSpPr>
            <a:spLocks noGrp="1"/>
          </p:cNvSpPr>
          <p:nvPr>
            <p:ph type="body" sz="quarter" idx="10" hasCustomPrompt="1"/>
          </p:nvPr>
        </p:nvSpPr>
        <p:spPr>
          <a:xfrm>
            <a:off x="1524001" y="1609725"/>
            <a:ext cx="9172575" cy="3657600"/>
          </a:xfrm>
          <a:prstGeom prst="rect">
            <a:avLst/>
          </a:prstGeom>
        </p:spPr>
        <p:txBody>
          <a:bodyPr/>
          <a:lstStyle>
            <a:lvl1pPr marL="0" indent="0" algn="ctr">
              <a:buNone/>
              <a:defRPr sz="3000">
                <a:solidFill>
                  <a:srgbClr val="003057"/>
                </a:solidFill>
                <a:latin typeface="Arial Black" panose="020B0A04020102020204" pitchFamily="34" charset="0"/>
              </a:defRPr>
            </a:lvl1pPr>
          </a:lstStyle>
          <a:p>
            <a:pPr lvl="0"/>
            <a:r>
              <a:rPr lang="en-US" dirty="0"/>
              <a:t>Click to edit presenter contact information</a:t>
            </a:r>
          </a:p>
        </p:txBody>
      </p:sp>
    </p:spTree>
    <p:extLst>
      <p:ext uri="{BB962C8B-B14F-4D97-AF65-F5344CB8AC3E}">
        <p14:creationId xmlns:p14="http://schemas.microsoft.com/office/powerpoint/2010/main" val="317922110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estions and Answer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460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EC48-3EAE-6140-6201-268BB4E30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0D2132-A549-2C86-A56E-F2EE6740F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50FAF-283C-61A8-39BA-3D9B0E1EE620}"/>
              </a:ext>
            </a:extLst>
          </p:cNvPr>
          <p:cNvSpPr>
            <a:spLocks noGrp="1"/>
          </p:cNvSpPr>
          <p:nvPr>
            <p:ph type="dt" sz="half" idx="10"/>
          </p:nvPr>
        </p:nvSpPr>
        <p:spPr/>
        <p:txBody>
          <a:bodyPr/>
          <a:lstStyle/>
          <a:p>
            <a:fld id="{7AFFAAEC-8B1E-4EE9-B53E-D2A70593F3BD}" type="datetimeFigureOut">
              <a:rPr lang="en-US" smtClean="0"/>
              <a:t>3/28/2025</a:t>
            </a:fld>
            <a:endParaRPr lang="en-US"/>
          </a:p>
        </p:txBody>
      </p:sp>
      <p:sp>
        <p:nvSpPr>
          <p:cNvPr id="5" name="Footer Placeholder 4">
            <a:extLst>
              <a:ext uri="{FF2B5EF4-FFF2-40B4-BE49-F238E27FC236}">
                <a16:creationId xmlns:a16="http://schemas.microsoft.com/office/drawing/2014/main" id="{F76A360B-8ACD-070C-8EEC-FCA849E7D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6E034-555E-46F6-A5EC-858C774E41B3}"/>
              </a:ext>
            </a:extLst>
          </p:cNvPr>
          <p:cNvSpPr>
            <a:spLocks noGrp="1"/>
          </p:cNvSpPr>
          <p:nvPr>
            <p:ph type="sldNum" sz="quarter" idx="12"/>
          </p:nvPr>
        </p:nvSpPr>
        <p:spPr/>
        <p:txBody>
          <a:bodyPr/>
          <a:lstStyle/>
          <a:p>
            <a:fld id="{6EE655A4-BEB5-4463-8894-798B30E01C7C}" type="slidenum">
              <a:rPr lang="en-US" smtClean="0"/>
              <a:t>‹#›</a:t>
            </a:fld>
            <a:endParaRPr lang="en-US"/>
          </a:p>
        </p:txBody>
      </p:sp>
    </p:spTree>
    <p:extLst>
      <p:ext uri="{BB962C8B-B14F-4D97-AF65-F5344CB8AC3E}">
        <p14:creationId xmlns:p14="http://schemas.microsoft.com/office/powerpoint/2010/main" val="270540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38"/>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 uri="{C183D7F6-B498-43B3-948B-1728B52AA6E4}">
                <adec:decorative xmlns:adec="http://schemas.microsoft.com/office/drawing/2017/decorative" val="1"/>
              </a:ext>
            </a:extLst>
          </p:cNvPr>
          <p:cNvPicPr>
            <a:picLocks noChangeAspect="1"/>
          </p:cNvPicPr>
          <p:nvPr/>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F918343E-705A-9DD6-CA18-D461CA5D28DC}"/>
              </a:ext>
              <a:ext uri="{C183D7F6-B498-43B3-948B-1728B52AA6E4}">
                <adec:decorative xmlns:adec="http://schemas.microsoft.com/office/drawing/2017/decorative" val="1"/>
              </a:ext>
            </a:extLst>
          </p:cNvPr>
          <p:cNvSpPr txBox="1">
            <a:spLocks/>
          </p:cNvSpPr>
          <p:nvPr/>
        </p:nvSpPr>
        <p:spPr>
          <a:xfrm>
            <a:off x="402867" y="6583256"/>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 EIPD | CSAVR Spring Conference | April 2025</a:t>
            </a:r>
          </a:p>
        </p:txBody>
      </p:sp>
    </p:spTree>
    <p:extLst>
      <p:ext uri="{BB962C8B-B14F-4D97-AF65-F5344CB8AC3E}">
        <p14:creationId xmlns:p14="http://schemas.microsoft.com/office/powerpoint/2010/main" val="19268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EIPD Pro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9160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with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313171"/>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492200D9-34AE-4ED9-A98C-70696FC306FC}"/>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85595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with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95587"/>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C5D2207B-93A1-033B-453C-C1857FC196C5}"/>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71457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with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78003"/>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6709F51D-DE83-ED63-6377-45241388EB9C}"/>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75606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04A0A4-05AF-CF46-EF4D-956181741FE1}"/>
              </a:ext>
            </a:extLst>
          </p:cNvPr>
          <p:cNvSpPr>
            <a:spLocks noGrp="1"/>
          </p:cNvSpPr>
          <p:nvPr>
            <p:ph type="title" hasCustomPrompt="1"/>
          </p:nvPr>
        </p:nvSpPr>
        <p:spPr>
          <a:xfrm>
            <a:off x="2624138" y="2567955"/>
            <a:ext cx="6943725" cy="1325563"/>
          </a:xfrm>
          <a:prstGeom prst="rect">
            <a:avLst/>
          </a:prstGeom>
        </p:spPr>
        <p:txBody>
          <a:bodyPr/>
          <a:lstStyle>
            <a:lvl1pPr algn="ctr">
              <a:defRPr sz="4000">
                <a:solidFill>
                  <a:srgbClr val="003057"/>
                </a:solidFill>
                <a:latin typeface="Arial Black" panose="020B0A04020102020204" pitchFamily="34" charset="0"/>
              </a:defRPr>
            </a:lvl1pPr>
          </a:lstStyle>
          <a:p>
            <a:r>
              <a:rPr lang="en-US" dirty="0"/>
              <a:t>Click to edit section title</a:t>
            </a:r>
          </a:p>
        </p:txBody>
      </p:sp>
    </p:spTree>
    <p:extLst>
      <p:ext uri="{BB962C8B-B14F-4D97-AF65-F5344CB8AC3E}">
        <p14:creationId xmlns:p14="http://schemas.microsoft.com/office/powerpoint/2010/main" val="47485251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with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95587"/>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571FD3E3-F362-F6F8-BB15-A5E2CE198DAF}"/>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22105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78003"/>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B44B814F-3FB4-5EA4-1D5E-87097E4FDE0A}"/>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832112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with Titl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AAF236-54D0-F8D8-3D36-A9C546727733}"/>
              </a:ext>
            </a:extLst>
          </p:cNvPr>
          <p:cNvSpPr>
            <a:spLocks noGrp="1"/>
          </p:cNvSpPr>
          <p:nvPr>
            <p:ph type="title"/>
          </p:nvPr>
        </p:nvSpPr>
        <p:spPr>
          <a:xfrm>
            <a:off x="1256145" y="269211"/>
            <a:ext cx="9947563" cy="502622"/>
          </a:xfrm>
          <a:prstGeom prst="rect">
            <a:avLst/>
          </a:prstGeom>
        </p:spPr>
        <p:txBody>
          <a:bodyPr/>
          <a:lstStyle>
            <a:lvl1pPr>
              <a:defRPr sz="3200">
                <a:solidFill>
                  <a:srgbClr val="003057"/>
                </a:solidFill>
                <a:latin typeface="Arial Black" panose="020B0A04020102020204" pitchFamily="34" charset="0"/>
              </a:defRPr>
            </a:lvl1pPr>
          </a:lstStyle>
          <a:p>
            <a:r>
              <a:rPr lang="en-US"/>
              <a:t>Click to edit Master title style</a:t>
            </a:r>
            <a:endParaRPr lang="en-US" dirty="0"/>
          </a:p>
        </p:txBody>
      </p:sp>
      <p:sp>
        <p:nvSpPr>
          <p:cNvPr id="2" name="Content Placeholder 9">
            <a:extLst>
              <a:ext uri="{FF2B5EF4-FFF2-40B4-BE49-F238E27FC236}">
                <a16:creationId xmlns:a16="http://schemas.microsoft.com/office/drawing/2014/main" id="{A1E7BA0F-7034-F1F4-6A67-AA872E7F6845}"/>
              </a:ext>
            </a:extLst>
          </p:cNvPr>
          <p:cNvSpPr>
            <a:spLocks noGrp="1"/>
          </p:cNvSpPr>
          <p:nvPr>
            <p:ph sz="quarter" idx="10"/>
          </p:nvPr>
        </p:nvSpPr>
        <p:spPr>
          <a:xfrm>
            <a:off x="988293" y="1487489"/>
            <a:ext cx="10215417" cy="4876367"/>
          </a:xfrm>
          <a:prstGeom prst="rect">
            <a:avLst/>
          </a:prstGeom>
        </p:spPr>
        <p:txBody>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4796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541868" y="6585749"/>
            <a:ext cx="1076504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1" i="0" dirty="0">
                <a:solidFill>
                  <a:srgbClr val="003057"/>
                </a:solidFill>
                <a:latin typeface="Arial" panose="020B0604020202020204" pitchFamily="34" charset="0"/>
                <a:cs typeface="Arial" panose="020B0604020202020204" pitchFamily="34" charset="0"/>
              </a:rPr>
              <a:t>NCDHHS | Division of Employment and Independence for People with Disabilities | CSAVR Spring Conference 2025</a:t>
            </a:r>
          </a:p>
        </p:txBody>
      </p:sp>
      <p:sp>
        <p:nvSpPr>
          <p:cNvPr id="5" name="Text Placeholder 13"/>
          <p:cNvSpPr txBox="1">
            <a:spLocks/>
          </p:cNvSpPr>
          <p:nvPr/>
        </p:nvSpPr>
        <p:spPr>
          <a:xfrm>
            <a:off x="11108267" y="6600159"/>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95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75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14" indent="-171438" algn="l" defTabSz="68575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187" indent="-171438" algn="l" defTabSz="68575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61" indent="-171438" algn="l" defTabSz="685750"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35" indent="-171438" algn="l" defTabSz="685750"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28.sv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info@csavr.org" TargetMode="Externa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047A23F-959E-EC70-97FF-E8654847A6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23CD5A-F495-B133-771D-712A2F980AF6}"/>
              </a:ext>
            </a:extLst>
          </p:cNvPr>
          <p:cNvSpPr>
            <a:spLocks noGrp="1"/>
          </p:cNvSpPr>
          <p:nvPr>
            <p:ph type="ctrTitle"/>
          </p:nvPr>
        </p:nvSpPr>
        <p:spPr/>
        <p:txBody>
          <a:bodyPr vert="horz" lIns="91440" tIns="45720" rIns="91440" bIns="45720" rtlCol="0" anchor="b">
            <a:normAutofit/>
          </a:bodyPr>
          <a:lstStyle/>
          <a:p>
            <a:pPr algn="ctr"/>
            <a:r>
              <a:rPr lang="en-US" sz="5400" dirty="0">
                <a:solidFill>
                  <a:schemeClr val="tx1"/>
                </a:solidFill>
                <a:latin typeface="+mn-lt"/>
              </a:rPr>
              <a:t>Building on Success</a:t>
            </a:r>
            <a:endParaRPr lang="en-US" sz="3800" dirty="0">
              <a:solidFill>
                <a:schemeClr val="tx1"/>
              </a:solidFill>
              <a:latin typeface="+mn-lt"/>
            </a:endParaRPr>
          </a:p>
        </p:txBody>
      </p:sp>
      <p:sp>
        <p:nvSpPr>
          <p:cNvPr id="4" name="Subtitle 3">
            <a:extLst>
              <a:ext uri="{FF2B5EF4-FFF2-40B4-BE49-F238E27FC236}">
                <a16:creationId xmlns:a16="http://schemas.microsoft.com/office/drawing/2014/main" id="{DAF00258-23EB-8263-8177-FA446D42EE97}"/>
              </a:ext>
            </a:extLst>
          </p:cNvPr>
          <p:cNvSpPr>
            <a:spLocks noGrp="1"/>
          </p:cNvSpPr>
          <p:nvPr>
            <p:ph type="subTitle" idx="1"/>
          </p:nvPr>
        </p:nvSpPr>
        <p:spPr/>
        <p:txBody>
          <a:bodyPr/>
          <a:lstStyle/>
          <a:p>
            <a:pPr marL="0" indent="0" algn="ctr">
              <a:buNone/>
            </a:pPr>
            <a:r>
              <a:rPr lang="en-US" b="0" dirty="0">
                <a:solidFill>
                  <a:schemeClr val="tx1"/>
                </a:solidFill>
                <a:latin typeface="+mn-lt"/>
              </a:rPr>
              <a:t>Concurrent Session X.X</a:t>
            </a:r>
          </a:p>
          <a:p>
            <a:pPr marL="0" indent="0" algn="ctr">
              <a:buNone/>
            </a:pPr>
            <a:r>
              <a:rPr lang="en-US" b="0" dirty="0">
                <a:solidFill>
                  <a:schemeClr val="tx1"/>
                </a:solidFill>
                <a:latin typeface="+mn-lt"/>
              </a:rPr>
              <a:t>Developing and Retaining VR Counselors and Supervisors</a:t>
            </a:r>
          </a:p>
        </p:txBody>
      </p:sp>
      <p:pic>
        <p:nvPicPr>
          <p:cNvPr id="5" name="Picture 4">
            <a:extLst>
              <a:ext uri="{FF2B5EF4-FFF2-40B4-BE49-F238E27FC236}">
                <a16:creationId xmlns:a16="http://schemas.microsoft.com/office/drawing/2014/main" id="{000CE540-2E43-F0C5-6AD3-406F519C00C0}"/>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11" name="Picture 10">
            <a:extLst>
              <a:ext uri="{FF2B5EF4-FFF2-40B4-BE49-F238E27FC236}">
                <a16:creationId xmlns:a16="http://schemas.microsoft.com/office/drawing/2014/main" id="{8E945E95-3733-22A1-2BF0-E989E7E775EB}"/>
              </a:ext>
            </a:extLst>
          </p:cNvPr>
          <p:cNvPicPr>
            <a:picLocks noChangeAspect="1"/>
          </p:cNvPicPr>
          <p:nvPr/>
        </p:nvPicPr>
        <p:blipFill>
          <a:blip r:embed="rId3"/>
          <a:stretch>
            <a:fillRect/>
          </a:stretch>
        </p:blipFill>
        <p:spPr>
          <a:xfrm>
            <a:off x="-12193" y="6223547"/>
            <a:ext cx="1463040" cy="688489"/>
          </a:xfrm>
          <a:prstGeom prst="rect">
            <a:avLst/>
          </a:prstGeom>
        </p:spPr>
      </p:pic>
    </p:spTree>
    <p:extLst>
      <p:ext uri="{BB962C8B-B14F-4D97-AF65-F5344CB8AC3E}">
        <p14:creationId xmlns:p14="http://schemas.microsoft.com/office/powerpoint/2010/main" val="58482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1E630-8629-FE69-2D8D-A90F07C679B7}"/>
              </a:ext>
            </a:extLst>
          </p:cNvPr>
          <p:cNvSpPr>
            <a:spLocks noGrp="1"/>
          </p:cNvSpPr>
          <p:nvPr>
            <p:ph type="body" sz="quarter" idx="10"/>
          </p:nvPr>
        </p:nvSpPr>
        <p:spPr/>
        <p:txBody>
          <a:bodyPr anchor="ctr"/>
          <a:lstStyle/>
          <a:p>
            <a:r>
              <a:rPr lang="en-US" sz="3600" dirty="0"/>
              <a:t>New Counselor Workbook</a:t>
            </a:r>
          </a:p>
        </p:txBody>
      </p:sp>
    </p:spTree>
    <p:extLst>
      <p:ext uri="{BB962C8B-B14F-4D97-AF65-F5344CB8AC3E}">
        <p14:creationId xmlns:p14="http://schemas.microsoft.com/office/powerpoint/2010/main" val="169155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8F08-F216-6C2F-1FA4-357D9E7F4725}"/>
              </a:ext>
            </a:extLst>
          </p:cNvPr>
          <p:cNvSpPr>
            <a:spLocks noGrp="1"/>
          </p:cNvSpPr>
          <p:nvPr>
            <p:ph type="title"/>
          </p:nvPr>
        </p:nvSpPr>
        <p:spPr/>
        <p:txBody>
          <a:bodyPr/>
          <a:lstStyle/>
          <a:p>
            <a:r>
              <a:rPr lang="en-US" dirty="0"/>
              <a:t>New Counselor Workbook</a:t>
            </a:r>
          </a:p>
        </p:txBody>
      </p:sp>
      <p:sp>
        <p:nvSpPr>
          <p:cNvPr id="3" name="Content Placeholder 2">
            <a:extLst>
              <a:ext uri="{FF2B5EF4-FFF2-40B4-BE49-F238E27FC236}">
                <a16:creationId xmlns:a16="http://schemas.microsoft.com/office/drawing/2014/main" id="{29CBFD49-D956-93AB-4D70-215F63D33B6D}"/>
              </a:ext>
            </a:extLst>
          </p:cNvPr>
          <p:cNvSpPr>
            <a:spLocks noGrp="1"/>
          </p:cNvSpPr>
          <p:nvPr>
            <p:ph sz="quarter" idx="10"/>
          </p:nvPr>
        </p:nvSpPr>
        <p:spPr/>
        <p:txBody>
          <a:bodyPr anchor="ctr"/>
          <a:lstStyle/>
          <a:p>
            <a:pPr marL="457200" indent="-457200" algn="l">
              <a:spcBef>
                <a:spcPts val="1200"/>
              </a:spcBef>
              <a:buFont typeface="Arial" panose="020B0604020202020204" pitchFamily="34" charset="0"/>
              <a:buChar char="•"/>
            </a:pPr>
            <a:r>
              <a:rPr lang="en-US" sz="3200" b="0" dirty="0">
                <a:solidFill>
                  <a:schemeClr val="tx1">
                    <a:lumMod val="95000"/>
                    <a:lumOff val="5000"/>
                  </a:schemeClr>
                </a:solidFill>
              </a:rPr>
              <a:t>VR Counselor Workbook</a:t>
            </a:r>
          </a:p>
          <a:p>
            <a:pPr marL="457200" indent="-457200" algn="l">
              <a:spcBef>
                <a:spcPts val="1200"/>
              </a:spcBef>
              <a:buFont typeface="Arial" panose="020B0604020202020204" pitchFamily="34" charset="0"/>
              <a:buChar char="•"/>
            </a:pPr>
            <a:r>
              <a:rPr lang="en-US" sz="3200" b="0" dirty="0">
                <a:solidFill>
                  <a:schemeClr val="tx1">
                    <a:lumMod val="95000"/>
                    <a:lumOff val="5000"/>
                  </a:schemeClr>
                </a:solidFill>
              </a:rPr>
              <a:t>VR Transition Counselor Workbook</a:t>
            </a:r>
          </a:p>
          <a:p>
            <a:pPr marL="457200" indent="-457200" algn="l">
              <a:spcBef>
                <a:spcPts val="1200"/>
              </a:spcBef>
              <a:buFont typeface="Arial" panose="020B0604020202020204" pitchFamily="34" charset="0"/>
              <a:buChar char="•"/>
            </a:pPr>
            <a:r>
              <a:rPr lang="en-US" sz="3200" b="0" dirty="0">
                <a:solidFill>
                  <a:schemeClr val="tx1">
                    <a:lumMod val="95000"/>
                    <a:lumOff val="5000"/>
                  </a:schemeClr>
                </a:solidFill>
              </a:rPr>
              <a:t>IL Counselor Workbook</a:t>
            </a:r>
          </a:p>
          <a:p>
            <a:pPr marL="457200" indent="-457200" algn="l">
              <a:spcBef>
                <a:spcPts val="1200"/>
              </a:spcBef>
              <a:buFont typeface="Arial" panose="020B0604020202020204" pitchFamily="34" charset="0"/>
              <a:buChar char="•"/>
            </a:pPr>
            <a:endParaRPr lang="en-US" sz="3200" b="0" dirty="0">
              <a:solidFill>
                <a:schemeClr val="tx1">
                  <a:lumMod val="95000"/>
                  <a:lumOff val="5000"/>
                </a:schemeClr>
              </a:solidFill>
            </a:endParaRPr>
          </a:p>
          <a:p>
            <a:pPr marL="0" indent="0" algn="l">
              <a:spcBef>
                <a:spcPts val="1200"/>
              </a:spcBef>
              <a:buNone/>
            </a:pPr>
            <a:r>
              <a:rPr lang="en-US" sz="3200" dirty="0">
                <a:solidFill>
                  <a:schemeClr val="tx1">
                    <a:lumMod val="95000"/>
                    <a:lumOff val="5000"/>
                  </a:schemeClr>
                </a:solidFill>
              </a:rPr>
              <a:t>Information covered:</a:t>
            </a:r>
          </a:p>
          <a:p>
            <a:pPr marL="457200" indent="-457200" algn="l">
              <a:spcBef>
                <a:spcPts val="1200"/>
              </a:spcBef>
              <a:buFont typeface="Arial" panose="020B0604020202020204" pitchFamily="34" charset="0"/>
              <a:buChar char="•"/>
            </a:pPr>
            <a:r>
              <a:rPr lang="en-US" sz="3200" b="0" dirty="0">
                <a:solidFill>
                  <a:schemeClr val="tx1">
                    <a:lumMod val="95000"/>
                    <a:lumOff val="5000"/>
                  </a:schemeClr>
                </a:solidFill>
              </a:rPr>
              <a:t>Rehab Process/ Case Flow</a:t>
            </a:r>
          </a:p>
          <a:p>
            <a:pPr marL="457200" indent="-457200" algn="l">
              <a:spcBef>
                <a:spcPts val="1200"/>
              </a:spcBef>
              <a:buFont typeface="Arial" panose="020B0604020202020204" pitchFamily="34" charset="0"/>
              <a:buChar char="•"/>
            </a:pPr>
            <a:r>
              <a:rPr lang="en-US" sz="3200" b="0" dirty="0">
                <a:solidFill>
                  <a:schemeClr val="tx1">
                    <a:lumMod val="95000"/>
                    <a:lumOff val="5000"/>
                  </a:schemeClr>
                </a:solidFill>
              </a:rPr>
              <a:t>Casework tips</a:t>
            </a:r>
          </a:p>
          <a:p>
            <a:pPr marL="457200" indent="-457200" algn="l">
              <a:spcBef>
                <a:spcPts val="1200"/>
              </a:spcBef>
              <a:buFont typeface="Arial" panose="020B0604020202020204" pitchFamily="34" charset="0"/>
              <a:buChar char="•"/>
            </a:pPr>
            <a:r>
              <a:rPr lang="en-US" sz="3200" b="0" dirty="0">
                <a:solidFill>
                  <a:schemeClr val="tx1">
                    <a:lumMod val="95000"/>
                    <a:lumOff val="5000"/>
                  </a:schemeClr>
                </a:solidFill>
              </a:rPr>
              <a:t>Roles within the Agency</a:t>
            </a:r>
          </a:p>
        </p:txBody>
      </p:sp>
      <p:pic>
        <p:nvPicPr>
          <p:cNvPr id="4" name="Picture 3">
            <a:extLst>
              <a:ext uri="{FF2B5EF4-FFF2-40B4-BE49-F238E27FC236}">
                <a16:creationId xmlns:a16="http://schemas.microsoft.com/office/drawing/2014/main" id="{3782F377-91F8-BE24-4D1B-78385E1D63F5}"/>
              </a:ext>
            </a:extLst>
          </p:cNvPr>
          <p:cNvPicPr>
            <a:picLocks noChangeAspect="1"/>
          </p:cNvPicPr>
          <p:nvPr/>
        </p:nvPicPr>
        <p:blipFill>
          <a:blip r:embed="rId2"/>
          <a:srcRect b="13901"/>
          <a:stretch/>
        </p:blipFill>
        <p:spPr>
          <a:xfrm>
            <a:off x="6850663" y="2338605"/>
            <a:ext cx="5175953" cy="4519396"/>
          </a:xfrm>
          <a:prstGeom prst="rect">
            <a:avLst/>
          </a:prstGeom>
        </p:spPr>
      </p:pic>
    </p:spTree>
    <p:extLst>
      <p:ext uri="{BB962C8B-B14F-4D97-AF65-F5344CB8AC3E}">
        <p14:creationId xmlns:p14="http://schemas.microsoft.com/office/powerpoint/2010/main" val="112515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59C3-C675-17E7-DE66-23DD6C01154B}"/>
              </a:ext>
            </a:extLst>
          </p:cNvPr>
          <p:cNvSpPr>
            <a:spLocks noGrp="1"/>
          </p:cNvSpPr>
          <p:nvPr>
            <p:ph type="title"/>
          </p:nvPr>
        </p:nvSpPr>
        <p:spPr/>
        <p:txBody>
          <a:bodyPr/>
          <a:lstStyle/>
          <a:p>
            <a:r>
              <a:rPr lang="en-US" dirty="0"/>
              <a:t>Counselor Workbook: Sample</a:t>
            </a:r>
          </a:p>
        </p:txBody>
      </p:sp>
      <p:sp>
        <p:nvSpPr>
          <p:cNvPr id="3" name="Content Placeholder 2">
            <a:extLst>
              <a:ext uri="{FF2B5EF4-FFF2-40B4-BE49-F238E27FC236}">
                <a16:creationId xmlns:a16="http://schemas.microsoft.com/office/drawing/2014/main" id="{DDA2A595-DFCB-4A0E-9610-74FE2DBA652B}"/>
              </a:ext>
            </a:extLst>
          </p:cNvPr>
          <p:cNvSpPr>
            <a:spLocks noGrp="1"/>
          </p:cNvSpPr>
          <p:nvPr>
            <p:ph sz="quarter" idx="10"/>
          </p:nvPr>
        </p:nvSpPr>
        <p:spPr>
          <a:xfrm>
            <a:off x="988293" y="1487489"/>
            <a:ext cx="9628907" cy="4876367"/>
          </a:xfrm>
          <a:solidFill>
            <a:schemeClr val="bg1"/>
          </a:solidFill>
          <a:ln>
            <a:solidFill>
              <a:schemeClr val="accent1"/>
            </a:solidFill>
          </a:ln>
        </p:spPr>
        <p:txBody>
          <a:bodyPr/>
          <a:lstStyle/>
          <a:p>
            <a:pPr marL="0" indent="0">
              <a:buNone/>
            </a:pPr>
            <a:r>
              <a:rPr lang="en-US" sz="2800" u="sng" dirty="0"/>
              <a:t>Referrals (Volume 1, Chapter 3)</a:t>
            </a:r>
          </a:p>
          <a:p>
            <a:pPr marL="0" indent="0">
              <a:buNone/>
            </a:pPr>
            <a:endParaRPr lang="en-US" sz="2800" dirty="0"/>
          </a:p>
          <a:p>
            <a:pPr marL="514350" indent="-514350">
              <a:buFont typeface="+mj-lt"/>
              <a:buAutoNum type="arabicPeriod"/>
            </a:pPr>
            <a:r>
              <a:rPr lang="en-US" sz="2800" b="0" dirty="0"/>
              <a:t>What information must be provided to individuals who are interested in becoming applicants of VR?</a:t>
            </a:r>
          </a:p>
          <a:p>
            <a:pPr marL="514350" indent="-514350">
              <a:buFont typeface="+mj-lt"/>
              <a:buAutoNum type="arabicPeriod"/>
            </a:pPr>
            <a:endParaRPr lang="en-US" sz="2800" b="0" dirty="0"/>
          </a:p>
          <a:p>
            <a:pPr marL="514350" indent="-514350">
              <a:buFont typeface="+mj-lt"/>
              <a:buAutoNum type="arabicPeriod"/>
            </a:pPr>
            <a:endParaRPr lang="en-US" sz="2800" b="0" dirty="0"/>
          </a:p>
          <a:p>
            <a:pPr marL="514350" indent="-514350">
              <a:buFont typeface="+mj-lt"/>
              <a:buAutoNum type="arabicPeriod"/>
            </a:pPr>
            <a:r>
              <a:rPr lang="en-US" sz="2800" b="0" dirty="0"/>
              <a:t>Once a referral has been taken on an individual, the application process should be initiated as soon as possible, however, VR must initiate the application process within _______  calendar days. </a:t>
            </a:r>
          </a:p>
        </p:txBody>
      </p:sp>
    </p:spTree>
    <p:extLst>
      <p:ext uri="{BB962C8B-B14F-4D97-AF65-F5344CB8AC3E}">
        <p14:creationId xmlns:p14="http://schemas.microsoft.com/office/powerpoint/2010/main" val="417511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0D28-77B0-7104-47AD-83305BE6CF47}"/>
              </a:ext>
            </a:extLst>
          </p:cNvPr>
          <p:cNvSpPr>
            <a:spLocks noGrp="1"/>
          </p:cNvSpPr>
          <p:nvPr>
            <p:ph type="title"/>
          </p:nvPr>
        </p:nvSpPr>
        <p:spPr/>
        <p:txBody>
          <a:bodyPr/>
          <a:lstStyle/>
          <a:p>
            <a:r>
              <a:rPr lang="en-US" dirty="0"/>
              <a:t>Counselor Workbook: Sample</a:t>
            </a:r>
          </a:p>
        </p:txBody>
      </p:sp>
      <p:sp>
        <p:nvSpPr>
          <p:cNvPr id="3" name="Content Placeholder 2">
            <a:extLst>
              <a:ext uri="{FF2B5EF4-FFF2-40B4-BE49-F238E27FC236}">
                <a16:creationId xmlns:a16="http://schemas.microsoft.com/office/drawing/2014/main" id="{86DC3D92-7CB6-DDB2-5061-8A26923C541C}"/>
              </a:ext>
            </a:extLst>
          </p:cNvPr>
          <p:cNvSpPr>
            <a:spLocks noGrp="1"/>
          </p:cNvSpPr>
          <p:nvPr>
            <p:ph sz="quarter" idx="10"/>
          </p:nvPr>
        </p:nvSpPr>
        <p:spPr>
          <a:xfrm>
            <a:off x="988293" y="1487489"/>
            <a:ext cx="9659387" cy="4876367"/>
          </a:xfrm>
          <a:solidFill>
            <a:schemeClr val="bg1"/>
          </a:solidFill>
          <a:ln>
            <a:solidFill>
              <a:schemeClr val="accent1"/>
            </a:solidFill>
          </a:ln>
        </p:spPr>
        <p:txBody>
          <a:bodyPr/>
          <a:lstStyle/>
          <a:p>
            <a:pPr marL="0" indent="0" algn="ctr">
              <a:buNone/>
            </a:pPr>
            <a:r>
              <a:rPr lang="en-US" sz="2800" u="sng" dirty="0"/>
              <a:t>Get to know your co-workers</a:t>
            </a:r>
          </a:p>
          <a:p>
            <a:pPr marL="0" indent="0">
              <a:buNone/>
            </a:pPr>
            <a:r>
              <a:rPr lang="en-US" sz="2800" b="0" u="sng" dirty="0"/>
              <a:t>Benefits Counselor for your office:</a:t>
            </a:r>
          </a:p>
          <a:p>
            <a:pPr marL="0" indent="0">
              <a:buNone/>
            </a:pPr>
            <a:r>
              <a:rPr lang="en-US" sz="2800" b="0" dirty="0"/>
              <a:t>	Contact information:</a:t>
            </a:r>
          </a:p>
          <a:p>
            <a:pPr marL="0" indent="0">
              <a:buNone/>
            </a:pPr>
            <a:r>
              <a:rPr lang="en-US" sz="2800" b="0" dirty="0"/>
              <a:t>	Referral process:</a:t>
            </a:r>
          </a:p>
          <a:p>
            <a:pPr marL="0" indent="0">
              <a:buNone/>
            </a:pPr>
            <a:r>
              <a:rPr lang="en-US" sz="2800" b="0" dirty="0"/>
              <a:t>**Ask about basic benefits information. </a:t>
            </a:r>
          </a:p>
          <a:p>
            <a:pPr marL="0" indent="0" algn="ctr">
              <a:buNone/>
            </a:pPr>
            <a:endParaRPr lang="en-US" sz="2800" b="0" dirty="0"/>
          </a:p>
          <a:p>
            <a:pPr marL="0" indent="0" algn="ctr">
              <a:buNone/>
            </a:pPr>
            <a:r>
              <a:rPr lang="en-US" sz="2800" u="sng" dirty="0"/>
              <a:t>Activity</a:t>
            </a:r>
          </a:p>
          <a:p>
            <a:pPr marL="0" indent="0">
              <a:buNone/>
            </a:pPr>
            <a:r>
              <a:rPr lang="en-US" sz="2800" b="0" dirty="0"/>
              <a:t>Find the information on SharePoint that you need to provide to clients who receive SSI and SSDI. Read through this information to be familiar with it.</a:t>
            </a:r>
          </a:p>
        </p:txBody>
      </p:sp>
    </p:spTree>
    <p:extLst>
      <p:ext uri="{BB962C8B-B14F-4D97-AF65-F5344CB8AC3E}">
        <p14:creationId xmlns:p14="http://schemas.microsoft.com/office/powerpoint/2010/main" val="100194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EB8C-9C33-96F2-2750-169ABB730474}"/>
              </a:ext>
            </a:extLst>
          </p:cNvPr>
          <p:cNvSpPr>
            <a:spLocks noGrp="1"/>
          </p:cNvSpPr>
          <p:nvPr>
            <p:ph type="title"/>
          </p:nvPr>
        </p:nvSpPr>
        <p:spPr/>
        <p:txBody>
          <a:bodyPr/>
          <a:lstStyle/>
          <a:p>
            <a:r>
              <a:rPr lang="en-US" dirty="0"/>
              <a:t>Supervisor Guide</a:t>
            </a:r>
          </a:p>
        </p:txBody>
      </p:sp>
      <p:sp>
        <p:nvSpPr>
          <p:cNvPr id="3" name="Content Placeholder 2">
            <a:extLst>
              <a:ext uri="{FF2B5EF4-FFF2-40B4-BE49-F238E27FC236}">
                <a16:creationId xmlns:a16="http://schemas.microsoft.com/office/drawing/2014/main" id="{0D4322E6-5452-7F53-C852-5E933826D0C9}"/>
              </a:ext>
            </a:extLst>
          </p:cNvPr>
          <p:cNvSpPr>
            <a:spLocks noGrp="1"/>
          </p:cNvSpPr>
          <p:nvPr>
            <p:ph sz="quarter" idx="10"/>
          </p:nvPr>
        </p:nvSpPr>
        <p:spPr/>
        <p:txBody>
          <a:bodyPr anchor="ctr"/>
          <a:lstStyle/>
          <a:p>
            <a:pPr marL="0" indent="0">
              <a:buNone/>
            </a:pPr>
            <a:r>
              <a:rPr lang="en-US" dirty="0"/>
              <a:t>Includes:</a:t>
            </a:r>
          </a:p>
          <a:p>
            <a:r>
              <a:rPr lang="en-US" b="0" dirty="0"/>
              <a:t>VR Counselor/VR Transition Counselor Workbook</a:t>
            </a:r>
          </a:p>
          <a:p>
            <a:r>
              <a:rPr lang="en-US" b="0" dirty="0"/>
              <a:t>IL Counselor Workbook</a:t>
            </a:r>
          </a:p>
          <a:p>
            <a:pPr marL="0" indent="0">
              <a:buNone/>
            </a:pPr>
            <a:r>
              <a:rPr lang="en-US" b="0" dirty="0"/>
              <a:t>		</a:t>
            </a:r>
            <a:r>
              <a:rPr lang="en-US" dirty="0"/>
              <a:t>Plus</a:t>
            </a:r>
          </a:p>
          <a:p>
            <a:r>
              <a:rPr lang="en-US" b="0" dirty="0"/>
              <a:t>Sample New Hire Schedules</a:t>
            </a:r>
          </a:p>
          <a:p>
            <a:r>
              <a:rPr lang="en-US" b="0" dirty="0"/>
              <a:t>Supervision Tips</a:t>
            </a:r>
          </a:p>
          <a:p>
            <a:r>
              <a:rPr lang="en-US" b="0" dirty="0"/>
              <a:t>Supervision Aids</a:t>
            </a:r>
          </a:p>
        </p:txBody>
      </p:sp>
      <p:pic>
        <p:nvPicPr>
          <p:cNvPr id="4" name="Picture 3">
            <a:extLst>
              <a:ext uri="{FF2B5EF4-FFF2-40B4-BE49-F238E27FC236}">
                <a16:creationId xmlns:a16="http://schemas.microsoft.com/office/drawing/2014/main" id="{FC5D0E7C-2CA2-BED7-81E7-8FF693110410}"/>
              </a:ext>
            </a:extLst>
          </p:cNvPr>
          <p:cNvPicPr>
            <a:picLocks noChangeAspect="1"/>
          </p:cNvPicPr>
          <p:nvPr/>
        </p:nvPicPr>
        <p:blipFill>
          <a:blip r:embed="rId2"/>
          <a:stretch>
            <a:fillRect/>
          </a:stretch>
        </p:blipFill>
        <p:spPr>
          <a:xfrm>
            <a:off x="7179942" y="3196051"/>
            <a:ext cx="3305178" cy="3661949"/>
          </a:xfrm>
          <a:prstGeom prst="rect">
            <a:avLst/>
          </a:prstGeom>
        </p:spPr>
      </p:pic>
    </p:spTree>
    <p:extLst>
      <p:ext uri="{BB962C8B-B14F-4D97-AF65-F5344CB8AC3E}">
        <p14:creationId xmlns:p14="http://schemas.microsoft.com/office/powerpoint/2010/main" val="136176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D469-5671-B1DF-99DF-2EDBD124A89B}"/>
              </a:ext>
            </a:extLst>
          </p:cNvPr>
          <p:cNvSpPr>
            <a:spLocks noGrp="1"/>
          </p:cNvSpPr>
          <p:nvPr>
            <p:ph type="title"/>
          </p:nvPr>
        </p:nvSpPr>
        <p:spPr/>
        <p:txBody>
          <a:bodyPr/>
          <a:lstStyle/>
          <a:p>
            <a:r>
              <a:rPr lang="en-US" dirty="0"/>
              <a:t>Supervision Guide: Sample</a:t>
            </a:r>
          </a:p>
        </p:txBody>
      </p:sp>
      <p:sp>
        <p:nvSpPr>
          <p:cNvPr id="3" name="Content Placeholder 2">
            <a:extLst>
              <a:ext uri="{FF2B5EF4-FFF2-40B4-BE49-F238E27FC236}">
                <a16:creationId xmlns:a16="http://schemas.microsoft.com/office/drawing/2014/main" id="{AA5F9672-5E14-0F83-B383-C7EDF292C10E}"/>
              </a:ext>
            </a:extLst>
          </p:cNvPr>
          <p:cNvSpPr>
            <a:spLocks noGrp="1"/>
          </p:cNvSpPr>
          <p:nvPr>
            <p:ph sz="quarter" idx="10"/>
          </p:nvPr>
        </p:nvSpPr>
        <p:spPr>
          <a:xfrm>
            <a:off x="988293" y="1487489"/>
            <a:ext cx="9669547" cy="5074924"/>
          </a:xfrm>
          <a:solidFill>
            <a:schemeClr val="bg1"/>
          </a:solidFill>
          <a:ln>
            <a:solidFill>
              <a:schemeClr val="accent1"/>
            </a:solidFill>
          </a:ln>
        </p:spPr>
        <p:txBody>
          <a:bodyPr/>
          <a:lstStyle/>
          <a:p>
            <a:pPr marL="0" indent="0" algn="ctr">
              <a:buNone/>
            </a:pPr>
            <a:r>
              <a:rPr lang="en-US" sz="2400" b="0" dirty="0"/>
              <a:t>Sample New Hire Schedule: VR Counselor</a:t>
            </a:r>
          </a:p>
          <a:p>
            <a:pPr marL="0" indent="0">
              <a:buNone/>
            </a:pPr>
            <a:r>
              <a:rPr lang="en-US" sz="2400" u="sng" dirty="0"/>
              <a:t>Week 1</a:t>
            </a:r>
          </a:p>
          <a:p>
            <a:pPr marL="0" indent="0">
              <a:buNone/>
            </a:pPr>
            <a:r>
              <a:rPr lang="en-US" sz="2400" b="0" u="sng" dirty="0"/>
              <a:t>Day 1 &amp; 2</a:t>
            </a:r>
          </a:p>
          <a:p>
            <a:r>
              <a:rPr lang="en-US" sz="2400" b="0" dirty="0"/>
              <a:t>Lead OA: New Hire paperwork, Online must do’s</a:t>
            </a:r>
          </a:p>
          <a:p>
            <a:r>
              <a:rPr lang="en-US" sz="2400" b="0" dirty="0"/>
              <a:t>Introductions to staff</a:t>
            </a:r>
          </a:p>
          <a:p>
            <a:r>
              <a:rPr lang="en-US" sz="2400" b="0" dirty="0"/>
              <a:t>Safety: LGB, Emergency Action Procedures, Contacts</a:t>
            </a:r>
          </a:p>
          <a:p>
            <a:r>
              <a:rPr lang="en-US" sz="2400" b="0" dirty="0"/>
              <a:t>Share and review New Counselor Workbook</a:t>
            </a:r>
          </a:p>
          <a:p>
            <a:r>
              <a:rPr lang="en-US" sz="2400" b="0" dirty="0"/>
              <a:t>Start LMS trainings </a:t>
            </a:r>
          </a:p>
          <a:p>
            <a:pPr marL="0" indent="0">
              <a:buNone/>
            </a:pPr>
            <a:r>
              <a:rPr lang="en-US" sz="2400" b="0" u="sng" dirty="0"/>
              <a:t>Day 3</a:t>
            </a:r>
          </a:p>
          <a:p>
            <a:r>
              <a:rPr lang="en-US" sz="2400" b="0" dirty="0"/>
              <a:t>Introduction to Electronic Caseload Management System</a:t>
            </a:r>
          </a:p>
          <a:p>
            <a:r>
              <a:rPr lang="en-US" sz="2400" b="0" dirty="0"/>
              <a:t>Referral Process/Application Process</a:t>
            </a:r>
          </a:p>
          <a:p>
            <a:r>
              <a:rPr lang="en-US" sz="2400" b="0" dirty="0"/>
              <a:t>Start reading Chapter 1 &amp; 3, Volume I</a:t>
            </a:r>
          </a:p>
        </p:txBody>
      </p:sp>
    </p:spTree>
    <p:extLst>
      <p:ext uri="{BB962C8B-B14F-4D97-AF65-F5344CB8AC3E}">
        <p14:creationId xmlns:p14="http://schemas.microsoft.com/office/powerpoint/2010/main" val="75673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98BB-78C9-E4B3-E515-DA9F6B930A66}"/>
              </a:ext>
            </a:extLst>
          </p:cNvPr>
          <p:cNvSpPr>
            <a:spLocks noGrp="1"/>
          </p:cNvSpPr>
          <p:nvPr>
            <p:ph type="title"/>
          </p:nvPr>
        </p:nvSpPr>
        <p:spPr/>
        <p:txBody>
          <a:bodyPr/>
          <a:lstStyle/>
          <a:p>
            <a:r>
              <a:rPr lang="en-US" dirty="0"/>
              <a:t>Supervision Guide: Sample</a:t>
            </a:r>
          </a:p>
        </p:txBody>
      </p:sp>
      <p:sp>
        <p:nvSpPr>
          <p:cNvPr id="3" name="Content Placeholder 2">
            <a:extLst>
              <a:ext uri="{FF2B5EF4-FFF2-40B4-BE49-F238E27FC236}">
                <a16:creationId xmlns:a16="http://schemas.microsoft.com/office/drawing/2014/main" id="{76B874B2-CD68-E605-3D0C-96B94E15D202}"/>
              </a:ext>
            </a:extLst>
          </p:cNvPr>
          <p:cNvSpPr>
            <a:spLocks noGrp="1"/>
          </p:cNvSpPr>
          <p:nvPr>
            <p:ph sz="quarter" idx="10"/>
          </p:nvPr>
        </p:nvSpPr>
        <p:spPr>
          <a:xfrm>
            <a:off x="988293" y="1487489"/>
            <a:ext cx="9689867" cy="4701305"/>
          </a:xfrm>
          <a:solidFill>
            <a:schemeClr val="bg1"/>
          </a:solidFill>
          <a:ln>
            <a:solidFill>
              <a:schemeClr val="accent1"/>
            </a:solidFill>
          </a:ln>
        </p:spPr>
        <p:txBody>
          <a:bodyPr/>
          <a:lstStyle/>
          <a:p>
            <a:pPr marL="0" indent="0" algn="ctr">
              <a:buNone/>
            </a:pPr>
            <a:r>
              <a:rPr lang="en-US" sz="24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SUPERVISION AID (VR)</a:t>
            </a:r>
            <a:endParaRPr lang="en-US" sz="24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11241A91-2B77-496F-784D-50780B044F1A}"/>
              </a:ext>
            </a:extLst>
          </p:cNvPr>
          <p:cNvGraphicFramePr>
            <a:graphicFrameLocks noGrp="1"/>
          </p:cNvGraphicFramePr>
          <p:nvPr>
            <p:extLst>
              <p:ext uri="{D42A27DB-BD31-4B8C-83A1-F6EECF244321}">
                <p14:modId xmlns:p14="http://schemas.microsoft.com/office/powerpoint/2010/main" val="1323711964"/>
              </p:ext>
            </p:extLst>
          </p:nvPr>
        </p:nvGraphicFramePr>
        <p:xfrm>
          <a:off x="1256144" y="2070946"/>
          <a:ext cx="9168016" cy="4117848"/>
        </p:xfrm>
        <a:graphic>
          <a:graphicData uri="http://schemas.openxmlformats.org/drawingml/2006/table">
            <a:tbl>
              <a:tblPr firstRow="1" bandRow="1">
                <a:tableStyleId>{5940675A-B579-460E-94D1-54222C63F5DA}</a:tableStyleId>
              </a:tblPr>
              <a:tblGrid>
                <a:gridCol w="2674352">
                  <a:extLst>
                    <a:ext uri="{9D8B030D-6E8A-4147-A177-3AD203B41FA5}">
                      <a16:colId xmlns:a16="http://schemas.microsoft.com/office/drawing/2014/main" val="234851258"/>
                    </a:ext>
                  </a:extLst>
                </a:gridCol>
                <a:gridCol w="6493664">
                  <a:extLst>
                    <a:ext uri="{9D8B030D-6E8A-4147-A177-3AD203B41FA5}">
                      <a16:colId xmlns:a16="http://schemas.microsoft.com/office/drawing/2014/main" val="3817142546"/>
                    </a:ext>
                  </a:extLst>
                </a:gridCol>
              </a:tblGrid>
              <a:tr h="370840">
                <a:tc>
                  <a:txBody>
                    <a:bodyPr/>
                    <a:lstStyle/>
                    <a:p>
                      <a:r>
                        <a:rPr lang="en-US" sz="2400" dirty="0"/>
                        <a:t>Application</a:t>
                      </a:r>
                    </a:p>
                  </a:txBody>
                  <a:tcPr/>
                </a:tc>
                <a:tc>
                  <a:txBody>
                    <a:bodyPr/>
                    <a:lstStyle/>
                    <a:p>
                      <a:pPr marL="0" marR="0">
                        <a:lnSpc>
                          <a:spcPct val="107000"/>
                        </a:lnSpc>
                        <a:spcAft>
                          <a:spcPts val="800"/>
                        </a:spcAft>
                        <a:buNone/>
                      </a:pPr>
                      <a:r>
                        <a:rPr lang="en-US" sz="2400" dirty="0">
                          <a:effectLst/>
                        </a:rPr>
                        <a:t>Agreement of Understanding signed by all required individuals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276319"/>
                  </a:ext>
                </a:extLst>
              </a:tr>
              <a:tr h="370840">
                <a:tc>
                  <a:txBody>
                    <a:bodyPr/>
                    <a:lstStyle/>
                    <a:p>
                      <a:endParaRPr lang="en-US" sz="2400"/>
                    </a:p>
                  </a:txBody>
                  <a:tcPr/>
                </a:tc>
                <a:tc>
                  <a:txBody>
                    <a:bodyPr/>
                    <a:lstStyle/>
                    <a:p>
                      <a:pPr marL="0" marR="0">
                        <a:lnSpc>
                          <a:spcPct val="107000"/>
                        </a:lnSpc>
                        <a:spcAft>
                          <a:spcPts val="800"/>
                        </a:spcAft>
                        <a:buNone/>
                      </a:pPr>
                      <a:r>
                        <a:rPr lang="en-US" sz="2400" dirty="0">
                          <a:effectLst/>
                        </a:rPr>
                        <a:t>Application effective date based on last required signature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1763625"/>
                  </a:ext>
                </a:extLst>
              </a:tr>
              <a:tr h="370840">
                <a:tc>
                  <a:txBody>
                    <a:bodyPr/>
                    <a:lstStyle/>
                    <a:p>
                      <a:endParaRPr lang="en-US" sz="2400"/>
                    </a:p>
                  </a:txBody>
                  <a:tcPr/>
                </a:tc>
                <a:tc>
                  <a:txBody>
                    <a:bodyPr/>
                    <a:lstStyle/>
                    <a:p>
                      <a:pPr marL="0" marR="0">
                        <a:lnSpc>
                          <a:spcPct val="107000"/>
                        </a:lnSpc>
                        <a:spcAft>
                          <a:spcPts val="800"/>
                        </a:spcAft>
                        <a:buNone/>
                      </a:pPr>
                      <a:r>
                        <a:rPr lang="en-US" sz="2400" dirty="0">
                          <a:effectLst/>
                        </a:rPr>
                        <a:t>Appropriate Consent Forms completed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941762"/>
                  </a:ext>
                </a:extLst>
              </a:tr>
              <a:tr h="370840">
                <a:tc>
                  <a:txBody>
                    <a:bodyPr/>
                    <a:lstStyle/>
                    <a:p>
                      <a:endParaRPr lang="en-US" sz="2400"/>
                    </a:p>
                  </a:txBody>
                  <a:tcPr/>
                </a:tc>
                <a:tc>
                  <a:txBody>
                    <a:bodyPr/>
                    <a:lstStyle/>
                    <a:p>
                      <a:pPr marL="0" marR="0">
                        <a:lnSpc>
                          <a:spcPct val="107000"/>
                        </a:lnSpc>
                        <a:spcAft>
                          <a:spcPts val="800"/>
                        </a:spcAft>
                        <a:buNone/>
                      </a:pPr>
                      <a:r>
                        <a:rPr lang="en-US" sz="2400" dirty="0">
                          <a:effectLst/>
                        </a:rPr>
                        <a:t>Voter Registration information completed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145669"/>
                  </a:ext>
                </a:extLst>
              </a:tr>
              <a:tr h="370840">
                <a:tc>
                  <a:txBody>
                    <a:bodyPr/>
                    <a:lstStyle/>
                    <a:p>
                      <a:endParaRPr lang="en-US" sz="2400"/>
                    </a:p>
                  </a:txBody>
                  <a:tcPr>
                    <a:solidFill>
                      <a:schemeClr val="bg1">
                        <a:lumMod val="75000"/>
                      </a:schemeClr>
                    </a:solidFill>
                  </a:tcPr>
                </a:tc>
                <a:tc>
                  <a:txBody>
                    <a:bodyPr/>
                    <a:lstStyle/>
                    <a:p>
                      <a:endParaRPr lang="en-US" sz="2400" dirty="0"/>
                    </a:p>
                  </a:txBody>
                  <a:tcPr>
                    <a:solidFill>
                      <a:schemeClr val="bg1">
                        <a:lumMod val="75000"/>
                      </a:schemeClr>
                    </a:solidFill>
                  </a:tcPr>
                </a:tc>
                <a:extLst>
                  <a:ext uri="{0D108BD9-81ED-4DB2-BD59-A6C34878D82A}">
                    <a16:rowId xmlns:a16="http://schemas.microsoft.com/office/drawing/2014/main" val="505455904"/>
                  </a:ext>
                </a:extLst>
              </a:tr>
              <a:tr h="370840">
                <a:tc>
                  <a:txBody>
                    <a:bodyPr/>
                    <a:lstStyle/>
                    <a:p>
                      <a:r>
                        <a:rPr lang="en-US" sz="2400" dirty="0"/>
                        <a:t>Eligibility</a:t>
                      </a:r>
                    </a:p>
                  </a:txBody>
                  <a:tcPr/>
                </a:tc>
                <a:tc>
                  <a:txBody>
                    <a:bodyPr/>
                    <a:lstStyle/>
                    <a:p>
                      <a:pPr marL="0" marR="0">
                        <a:lnSpc>
                          <a:spcPct val="107000"/>
                        </a:lnSpc>
                        <a:spcAft>
                          <a:spcPts val="800"/>
                        </a:spcAft>
                        <a:buNone/>
                      </a:pPr>
                      <a:r>
                        <a:rPr lang="en-US" sz="2400" dirty="0">
                          <a:effectLst/>
                        </a:rPr>
                        <a:t>Medical Records obtained to verify all coded impairments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950547"/>
                  </a:ext>
                </a:extLst>
              </a:tr>
              <a:tr h="370840">
                <a:tc>
                  <a:txBody>
                    <a:bodyPr/>
                    <a:lstStyle/>
                    <a:p>
                      <a:endParaRPr lang="en-US" sz="2400" dirty="0"/>
                    </a:p>
                  </a:txBody>
                  <a:tcPr/>
                </a:tc>
                <a:tc>
                  <a:txBody>
                    <a:bodyPr/>
                    <a:lstStyle/>
                    <a:p>
                      <a:pPr marL="0" marR="0">
                        <a:lnSpc>
                          <a:spcPct val="107000"/>
                        </a:lnSpc>
                        <a:spcAft>
                          <a:spcPts val="800"/>
                        </a:spcAft>
                        <a:buNone/>
                      </a:pPr>
                      <a:r>
                        <a:rPr lang="en-US" sz="2400" dirty="0">
                          <a:effectLst/>
                        </a:rPr>
                        <a:t>Limitations clearly relate to eligible impairment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592733"/>
                  </a:ext>
                </a:extLst>
              </a:tr>
            </a:tbl>
          </a:graphicData>
        </a:graphic>
      </p:graphicFrame>
    </p:spTree>
    <p:extLst>
      <p:ext uri="{BB962C8B-B14F-4D97-AF65-F5344CB8AC3E}">
        <p14:creationId xmlns:p14="http://schemas.microsoft.com/office/powerpoint/2010/main" val="134550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1CC0-2BC6-62C5-3D66-9C74E1FB0BE3}"/>
              </a:ext>
            </a:extLst>
          </p:cNvPr>
          <p:cNvSpPr>
            <a:spLocks noGrp="1"/>
          </p:cNvSpPr>
          <p:nvPr>
            <p:ph type="title"/>
          </p:nvPr>
        </p:nvSpPr>
        <p:spPr/>
        <p:txBody>
          <a:bodyPr/>
          <a:lstStyle/>
          <a:p>
            <a:r>
              <a:rPr lang="en-US" dirty="0"/>
              <a:t>On-Boarding for Counselors</a:t>
            </a:r>
          </a:p>
        </p:txBody>
      </p:sp>
      <p:sp>
        <p:nvSpPr>
          <p:cNvPr id="3" name="Content Placeholder 2">
            <a:extLst>
              <a:ext uri="{FF2B5EF4-FFF2-40B4-BE49-F238E27FC236}">
                <a16:creationId xmlns:a16="http://schemas.microsoft.com/office/drawing/2014/main" id="{03D6DFED-2C8D-17DC-24E9-8F124154C742}"/>
              </a:ext>
            </a:extLst>
          </p:cNvPr>
          <p:cNvSpPr>
            <a:spLocks noGrp="1"/>
          </p:cNvSpPr>
          <p:nvPr>
            <p:ph sz="quarter" idx="10"/>
          </p:nvPr>
        </p:nvSpPr>
        <p:spPr>
          <a:xfrm>
            <a:off x="988293" y="1487489"/>
            <a:ext cx="9639067" cy="4876367"/>
          </a:xfrm>
        </p:spPr>
        <p:txBody>
          <a:bodyPr anchor="ctr"/>
          <a:lstStyle/>
          <a:p>
            <a:pPr>
              <a:lnSpc>
                <a:spcPct val="100000"/>
              </a:lnSpc>
              <a:spcBef>
                <a:spcPts val="1200"/>
              </a:spcBef>
            </a:pPr>
            <a:r>
              <a:rPr lang="en-US" b="0" dirty="0"/>
              <a:t>Provide a copy of the appropriate workbook the first week of employment</a:t>
            </a:r>
          </a:p>
          <a:p>
            <a:pPr>
              <a:lnSpc>
                <a:spcPct val="100000"/>
              </a:lnSpc>
              <a:spcBef>
                <a:spcPts val="1200"/>
              </a:spcBef>
            </a:pPr>
            <a:r>
              <a:rPr lang="en-US" b="0" dirty="0"/>
              <a:t>Available on Division’s SharePoint site</a:t>
            </a:r>
          </a:p>
          <a:p>
            <a:pPr lvl="1">
              <a:lnSpc>
                <a:spcPct val="100000"/>
              </a:lnSpc>
              <a:spcBef>
                <a:spcPts val="1200"/>
              </a:spcBef>
            </a:pPr>
            <a:r>
              <a:rPr lang="en-US" b="0" dirty="0"/>
              <a:t>Print or Electronic Version (pdf)</a:t>
            </a:r>
          </a:p>
          <a:p>
            <a:pPr>
              <a:lnSpc>
                <a:spcPct val="100000"/>
              </a:lnSpc>
              <a:spcBef>
                <a:spcPts val="1200"/>
              </a:spcBef>
            </a:pPr>
            <a:r>
              <a:rPr lang="en-US" b="0" dirty="0"/>
              <a:t>Counselors are responsible for completing and sharing work with supervisors</a:t>
            </a:r>
          </a:p>
          <a:p>
            <a:pPr>
              <a:lnSpc>
                <a:spcPct val="100000"/>
              </a:lnSpc>
              <a:spcBef>
                <a:spcPts val="1200"/>
              </a:spcBef>
            </a:pPr>
            <a:r>
              <a:rPr lang="en-US" b="0" dirty="0"/>
              <a:t>Strongly recommended as pre-work for Casework Orientation and Skills Training (COAST)</a:t>
            </a:r>
          </a:p>
          <a:p>
            <a:endParaRPr lang="en-US" b="0" dirty="0"/>
          </a:p>
        </p:txBody>
      </p:sp>
    </p:spTree>
    <p:extLst>
      <p:ext uri="{BB962C8B-B14F-4D97-AF65-F5344CB8AC3E}">
        <p14:creationId xmlns:p14="http://schemas.microsoft.com/office/powerpoint/2010/main" val="386283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B215E-7DED-01FE-1BEF-A847EB6E2B35}"/>
              </a:ext>
            </a:extLst>
          </p:cNvPr>
          <p:cNvSpPr>
            <a:spLocks noGrp="1"/>
          </p:cNvSpPr>
          <p:nvPr>
            <p:ph type="body" sz="quarter" idx="10"/>
          </p:nvPr>
        </p:nvSpPr>
        <p:spPr/>
        <p:txBody>
          <a:bodyPr anchor="ctr"/>
          <a:lstStyle/>
          <a:p>
            <a:r>
              <a:rPr lang="en-US" sz="3600" dirty="0"/>
              <a:t>Casework Orientation and Skills Training (COAST)</a:t>
            </a:r>
          </a:p>
        </p:txBody>
      </p:sp>
    </p:spTree>
    <p:extLst>
      <p:ext uri="{BB962C8B-B14F-4D97-AF65-F5344CB8AC3E}">
        <p14:creationId xmlns:p14="http://schemas.microsoft.com/office/powerpoint/2010/main" val="301741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1754-92D6-E2C1-A93C-65D1EF19B6FF}"/>
              </a:ext>
            </a:extLst>
          </p:cNvPr>
          <p:cNvSpPr>
            <a:spLocks noGrp="1"/>
          </p:cNvSpPr>
          <p:nvPr>
            <p:ph type="title"/>
          </p:nvPr>
        </p:nvSpPr>
        <p:spPr/>
        <p:txBody>
          <a:bodyPr/>
          <a:lstStyle/>
          <a:p>
            <a:r>
              <a:rPr lang="en-US" dirty="0"/>
              <a:t>COAST</a:t>
            </a:r>
          </a:p>
        </p:txBody>
      </p:sp>
      <p:sp>
        <p:nvSpPr>
          <p:cNvPr id="3" name="Content Placeholder 2">
            <a:extLst>
              <a:ext uri="{FF2B5EF4-FFF2-40B4-BE49-F238E27FC236}">
                <a16:creationId xmlns:a16="http://schemas.microsoft.com/office/drawing/2014/main" id="{B771EAE7-4D31-AD20-7120-D546BCCF1B23}"/>
              </a:ext>
            </a:extLst>
          </p:cNvPr>
          <p:cNvSpPr>
            <a:spLocks noGrp="1"/>
          </p:cNvSpPr>
          <p:nvPr>
            <p:ph sz="quarter" idx="10"/>
          </p:nvPr>
        </p:nvSpPr>
        <p:spPr/>
        <p:txBody>
          <a:bodyPr anchor="ctr"/>
          <a:lstStyle/>
          <a:p>
            <a:pPr>
              <a:lnSpc>
                <a:spcPct val="100000"/>
              </a:lnSpc>
              <a:spcBef>
                <a:spcPts val="1200"/>
              </a:spcBef>
            </a:pPr>
            <a:r>
              <a:rPr lang="en-US" sz="2800" b="0" dirty="0"/>
              <a:t>In-person training on casework policy, procedures, and effective practices</a:t>
            </a:r>
          </a:p>
          <a:p>
            <a:pPr>
              <a:lnSpc>
                <a:spcPct val="100000"/>
              </a:lnSpc>
              <a:spcBef>
                <a:spcPts val="1200"/>
              </a:spcBef>
            </a:pPr>
            <a:r>
              <a:rPr lang="en-US" sz="2800" b="0" dirty="0"/>
              <a:t>Taught by regional Quality Development Specialist (QDS) teams</a:t>
            </a:r>
          </a:p>
          <a:p>
            <a:pPr>
              <a:lnSpc>
                <a:spcPct val="100000"/>
              </a:lnSpc>
              <a:spcBef>
                <a:spcPts val="1200"/>
              </a:spcBef>
            </a:pPr>
            <a:r>
              <a:rPr lang="en-US" sz="2800" b="0" dirty="0"/>
              <a:t>12 to 15 classroom days over course of 3 to 4 months</a:t>
            </a:r>
          </a:p>
          <a:p>
            <a:pPr>
              <a:lnSpc>
                <a:spcPct val="100000"/>
              </a:lnSpc>
              <a:spcBef>
                <a:spcPts val="1200"/>
              </a:spcBef>
            </a:pPr>
            <a:r>
              <a:rPr lang="en-US" sz="2800" b="0" dirty="0"/>
              <a:t>Includes pre-work, group activities, discussion, job aids, guest speakers, and exams</a:t>
            </a:r>
          </a:p>
          <a:p>
            <a:pPr>
              <a:lnSpc>
                <a:spcPct val="100000"/>
              </a:lnSpc>
              <a:spcBef>
                <a:spcPts val="1200"/>
              </a:spcBef>
            </a:pPr>
            <a:r>
              <a:rPr lang="en-US" sz="2800" b="0" dirty="0"/>
              <a:t>Counselors must average 80% on exams to successfully complete</a:t>
            </a:r>
          </a:p>
          <a:p>
            <a:pPr>
              <a:lnSpc>
                <a:spcPct val="100000"/>
              </a:lnSpc>
              <a:spcBef>
                <a:spcPts val="1200"/>
              </a:spcBef>
            </a:pPr>
            <a:r>
              <a:rPr lang="en-US" sz="2800" b="0" dirty="0"/>
              <a:t>Prerequisite for Independent Rehabilitation Counselor process</a:t>
            </a:r>
          </a:p>
          <a:p>
            <a:endParaRPr lang="en-US" b="0" dirty="0"/>
          </a:p>
        </p:txBody>
      </p:sp>
    </p:spTree>
    <p:extLst>
      <p:ext uri="{BB962C8B-B14F-4D97-AF65-F5344CB8AC3E}">
        <p14:creationId xmlns:p14="http://schemas.microsoft.com/office/powerpoint/2010/main" val="83523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0B331D-D756-02BB-2C1E-ED75C0DC6F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F47676-2B7C-C347-9705-4464D0772CA5}"/>
              </a:ext>
            </a:extLst>
          </p:cNvPr>
          <p:cNvSpPr>
            <a:spLocks noGrp="1"/>
          </p:cNvSpPr>
          <p:nvPr>
            <p:ph type="ctrTitle"/>
          </p:nvPr>
        </p:nvSpPr>
        <p:spPr>
          <a:xfrm>
            <a:off x="863600" y="1122363"/>
            <a:ext cx="10515600" cy="889317"/>
          </a:xfrm>
        </p:spPr>
        <p:txBody>
          <a:bodyPr vert="horz" lIns="91440" tIns="45720" rIns="91440" bIns="45720" rtlCol="0" anchor="b">
            <a:normAutofit/>
          </a:bodyPr>
          <a:lstStyle/>
          <a:p>
            <a:pPr algn="ctr"/>
            <a:r>
              <a:rPr lang="en-US" sz="4800" dirty="0">
                <a:solidFill>
                  <a:schemeClr val="tx1"/>
                </a:solidFill>
                <a:latin typeface="+mn-lt"/>
              </a:rPr>
              <a:t>Key objectives and takeaways</a:t>
            </a:r>
            <a:endParaRPr lang="en-US" sz="3600" dirty="0">
              <a:solidFill>
                <a:schemeClr val="tx1"/>
              </a:solidFill>
              <a:latin typeface="+mn-lt"/>
            </a:endParaRPr>
          </a:p>
        </p:txBody>
      </p:sp>
      <p:sp>
        <p:nvSpPr>
          <p:cNvPr id="4" name="Subtitle 3">
            <a:extLst>
              <a:ext uri="{FF2B5EF4-FFF2-40B4-BE49-F238E27FC236}">
                <a16:creationId xmlns:a16="http://schemas.microsoft.com/office/drawing/2014/main" id="{51A88192-5F0E-150D-B497-EC681C839D86}"/>
              </a:ext>
            </a:extLst>
          </p:cNvPr>
          <p:cNvSpPr>
            <a:spLocks noGrp="1"/>
          </p:cNvSpPr>
          <p:nvPr>
            <p:ph type="subTitle" idx="1"/>
          </p:nvPr>
        </p:nvSpPr>
        <p:spPr>
          <a:xfrm>
            <a:off x="345440" y="2011680"/>
            <a:ext cx="11430000" cy="1655762"/>
          </a:xfrm>
        </p:spPr>
        <p:txBody>
          <a:bodyPr/>
          <a:lstStyle/>
          <a:p>
            <a:pPr marL="342900" indent="-342900" algn="l">
              <a:buFont typeface="Arial" panose="020B0604020202020204" pitchFamily="34" charset="0"/>
              <a:buChar char="•"/>
            </a:pPr>
            <a:r>
              <a:rPr lang="en-US" b="0" dirty="0">
                <a:solidFill>
                  <a:schemeClr val="tx1"/>
                </a:solidFill>
                <a:latin typeface="+mn-lt"/>
              </a:rPr>
              <a:t>Objectives</a:t>
            </a:r>
          </a:p>
          <a:p>
            <a:pPr marL="800100" lvl="1" indent="-342900" algn="l">
              <a:buFont typeface="Arial" panose="020B0604020202020204" pitchFamily="34" charset="0"/>
              <a:buChar char="•"/>
            </a:pPr>
            <a:r>
              <a:rPr lang="en-US" sz="2400" b="0" dirty="0">
                <a:solidFill>
                  <a:schemeClr val="tx1"/>
                </a:solidFill>
                <a:latin typeface="+mn-lt"/>
              </a:rPr>
              <a:t>To understand the staffing issues and need for training for VR staff</a:t>
            </a:r>
          </a:p>
          <a:p>
            <a:pPr marL="800100" lvl="1" indent="-342900" algn="l">
              <a:buFont typeface="Arial" panose="020B0604020202020204" pitchFamily="34" charset="0"/>
              <a:buChar char="•"/>
            </a:pPr>
            <a:r>
              <a:rPr lang="en-US" sz="2400" b="0" dirty="0">
                <a:solidFill>
                  <a:schemeClr val="tx1"/>
                </a:solidFill>
                <a:latin typeface="+mn-lt"/>
              </a:rPr>
              <a:t>To explore trainings offered to rehabilitation counselors</a:t>
            </a:r>
          </a:p>
          <a:p>
            <a:pPr marL="800100" lvl="1" indent="-342900" algn="l">
              <a:buFont typeface="Arial" panose="020B0604020202020204" pitchFamily="34" charset="0"/>
              <a:buChar char="•"/>
            </a:pPr>
            <a:r>
              <a:rPr lang="en-US" sz="2400" b="0" dirty="0">
                <a:solidFill>
                  <a:schemeClr val="tx1"/>
                </a:solidFill>
                <a:latin typeface="+mn-lt"/>
              </a:rPr>
              <a:t>To explore training and tools developed for VR supervisors</a:t>
            </a:r>
          </a:p>
          <a:p>
            <a:pPr marL="800100" lvl="1" indent="-342900" algn="l">
              <a:buFont typeface="Arial" panose="020B0604020202020204" pitchFamily="34" charset="0"/>
              <a:buChar char="•"/>
            </a:pPr>
            <a:endParaRPr lang="en-US" sz="2400" b="0" dirty="0">
              <a:solidFill>
                <a:schemeClr val="tx1"/>
              </a:solidFill>
              <a:latin typeface="+mn-lt"/>
            </a:endParaRPr>
          </a:p>
          <a:p>
            <a:pPr marL="342900" indent="-342900" algn="l">
              <a:buFont typeface="Arial" panose="020B0604020202020204" pitchFamily="34" charset="0"/>
              <a:buChar char="•"/>
            </a:pPr>
            <a:r>
              <a:rPr lang="en-US" b="0" dirty="0">
                <a:solidFill>
                  <a:schemeClr val="tx1"/>
                </a:solidFill>
                <a:latin typeface="+mn-lt"/>
              </a:rPr>
              <a:t>Takeaways</a:t>
            </a:r>
          </a:p>
          <a:p>
            <a:pPr marL="800100" lvl="1" indent="-342900" algn="l">
              <a:buFont typeface="Arial" panose="020B0604020202020204" pitchFamily="34" charset="0"/>
              <a:buChar char="•"/>
            </a:pPr>
            <a:r>
              <a:rPr lang="en-US" sz="2400" b="0" dirty="0">
                <a:solidFill>
                  <a:schemeClr val="tx1"/>
                </a:solidFill>
                <a:latin typeface="+mn-lt"/>
              </a:rPr>
              <a:t>Staffing issues created a need for training to address the VR knowledge gap</a:t>
            </a:r>
          </a:p>
          <a:p>
            <a:pPr marL="800100" lvl="1" indent="-342900" algn="l">
              <a:buFont typeface="Arial" panose="020B0604020202020204" pitchFamily="34" charset="0"/>
              <a:buChar char="•"/>
            </a:pPr>
            <a:r>
              <a:rPr lang="en-US" sz="2400" b="0" dirty="0">
                <a:solidFill>
                  <a:schemeClr val="tx1"/>
                </a:solidFill>
                <a:latin typeface="+mn-lt"/>
              </a:rPr>
              <a:t>Counselors benefit from standardized and on-going training</a:t>
            </a:r>
          </a:p>
          <a:p>
            <a:pPr marL="800100" lvl="1" indent="-342900" algn="l">
              <a:buFont typeface="Arial" panose="020B0604020202020204" pitchFamily="34" charset="0"/>
              <a:buChar char="•"/>
            </a:pPr>
            <a:r>
              <a:rPr lang="en-US" sz="2400" b="0" dirty="0">
                <a:solidFill>
                  <a:schemeClr val="tx1"/>
                </a:solidFill>
                <a:latin typeface="+mn-lt"/>
              </a:rPr>
              <a:t>Supervisors benefit from train-the-trainer and standardized tools to train others</a:t>
            </a:r>
          </a:p>
          <a:p>
            <a:endParaRPr lang="en-US" dirty="0"/>
          </a:p>
        </p:txBody>
      </p:sp>
      <p:pic>
        <p:nvPicPr>
          <p:cNvPr id="5" name="Picture 4">
            <a:extLst>
              <a:ext uri="{FF2B5EF4-FFF2-40B4-BE49-F238E27FC236}">
                <a16:creationId xmlns:a16="http://schemas.microsoft.com/office/drawing/2014/main" id="{F3AA488B-5A8E-2417-8442-DA1EA8EF7611}"/>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B0A2BB41-B734-3840-DD3B-5150892C6A2B}"/>
              </a:ext>
            </a:extLst>
          </p:cNvPr>
          <p:cNvPicPr>
            <a:picLocks noChangeAspect="1"/>
          </p:cNvPicPr>
          <p:nvPr/>
        </p:nvPicPr>
        <p:blipFill>
          <a:blip r:embed="rId3"/>
          <a:stretch>
            <a:fillRect/>
          </a:stretch>
        </p:blipFill>
        <p:spPr>
          <a:xfrm>
            <a:off x="-12193" y="6223547"/>
            <a:ext cx="1463040" cy="688489"/>
          </a:xfrm>
          <a:prstGeom prst="rect">
            <a:avLst/>
          </a:prstGeom>
        </p:spPr>
      </p:pic>
    </p:spTree>
    <p:extLst>
      <p:ext uri="{BB962C8B-B14F-4D97-AF65-F5344CB8AC3E}">
        <p14:creationId xmlns:p14="http://schemas.microsoft.com/office/powerpoint/2010/main" val="373667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65F8-352C-CEB1-91A8-E91ED5D1A77C}"/>
              </a:ext>
            </a:extLst>
          </p:cNvPr>
          <p:cNvSpPr>
            <a:spLocks noGrp="1"/>
          </p:cNvSpPr>
          <p:nvPr>
            <p:ph type="title"/>
          </p:nvPr>
        </p:nvSpPr>
        <p:spPr/>
        <p:txBody>
          <a:bodyPr/>
          <a:lstStyle/>
          <a:p>
            <a:r>
              <a:rPr lang="en-US" dirty="0"/>
              <a:t>COAST Topics</a:t>
            </a:r>
          </a:p>
        </p:txBody>
      </p:sp>
      <p:sp>
        <p:nvSpPr>
          <p:cNvPr id="3" name="Content Placeholder 2">
            <a:extLst>
              <a:ext uri="{FF2B5EF4-FFF2-40B4-BE49-F238E27FC236}">
                <a16:creationId xmlns:a16="http://schemas.microsoft.com/office/drawing/2014/main" id="{A7B9D3DD-381F-E93C-1E13-9D9D8FA690B4}"/>
              </a:ext>
            </a:extLst>
          </p:cNvPr>
          <p:cNvSpPr>
            <a:spLocks noGrp="1"/>
          </p:cNvSpPr>
          <p:nvPr>
            <p:ph sz="quarter" idx="10"/>
          </p:nvPr>
        </p:nvSpPr>
        <p:spPr/>
        <p:txBody>
          <a:bodyPr anchor="t"/>
          <a:lstStyle/>
          <a:p>
            <a:pPr marL="0" indent="0">
              <a:spcBef>
                <a:spcPts val="600"/>
              </a:spcBef>
              <a:buNone/>
            </a:pPr>
            <a:r>
              <a:rPr lang="en-US" sz="2800" dirty="0"/>
              <a:t>General Program</a:t>
            </a:r>
          </a:p>
          <a:p>
            <a:pPr lvl="1">
              <a:spcBef>
                <a:spcPts val="600"/>
              </a:spcBef>
            </a:pPr>
            <a:r>
              <a:rPr lang="en-US" sz="2600" b="0" dirty="0"/>
              <a:t>Agency Information</a:t>
            </a:r>
          </a:p>
          <a:p>
            <a:pPr lvl="1">
              <a:spcBef>
                <a:spcPts val="600"/>
              </a:spcBef>
            </a:pPr>
            <a:r>
              <a:rPr lang="en-US" sz="2600" b="0" dirty="0"/>
              <a:t>Program Administration</a:t>
            </a:r>
          </a:p>
          <a:p>
            <a:pPr marL="0" indent="0">
              <a:spcBef>
                <a:spcPts val="1200"/>
              </a:spcBef>
              <a:buNone/>
            </a:pPr>
            <a:r>
              <a:rPr lang="en-US" sz="2800" dirty="0"/>
              <a:t>Rehabilitation Process</a:t>
            </a:r>
          </a:p>
          <a:p>
            <a:pPr lvl="1">
              <a:spcBef>
                <a:spcPts val="600"/>
              </a:spcBef>
            </a:pPr>
            <a:r>
              <a:rPr lang="en-US" sz="2600" b="0" dirty="0"/>
              <a:t>Referral and Application</a:t>
            </a:r>
          </a:p>
          <a:p>
            <a:pPr lvl="1">
              <a:spcBef>
                <a:spcPts val="600"/>
              </a:spcBef>
            </a:pPr>
            <a:r>
              <a:rPr lang="en-US" sz="2600" b="0" dirty="0"/>
              <a:t>Eligibility</a:t>
            </a:r>
          </a:p>
          <a:p>
            <a:pPr lvl="1">
              <a:spcBef>
                <a:spcPts val="600"/>
              </a:spcBef>
            </a:pPr>
            <a:r>
              <a:rPr lang="en-US" sz="2600" b="0" dirty="0"/>
              <a:t>Financial Need and Comparable Benefits</a:t>
            </a:r>
          </a:p>
          <a:p>
            <a:pPr lvl="1">
              <a:spcBef>
                <a:spcPts val="600"/>
              </a:spcBef>
            </a:pPr>
            <a:r>
              <a:rPr lang="en-US" sz="2600" b="0" dirty="0"/>
              <a:t>Comprehensive Assessment and Plan Development</a:t>
            </a:r>
          </a:p>
          <a:p>
            <a:pPr lvl="1">
              <a:spcBef>
                <a:spcPts val="600"/>
              </a:spcBef>
            </a:pPr>
            <a:r>
              <a:rPr lang="en-US" sz="2600" b="0" dirty="0"/>
              <a:t>Nature and Scope of Services</a:t>
            </a:r>
          </a:p>
          <a:p>
            <a:pPr lvl="1">
              <a:spcBef>
                <a:spcPts val="600"/>
              </a:spcBef>
            </a:pPr>
            <a:r>
              <a:rPr lang="en-US" sz="2600" b="0" dirty="0"/>
              <a:t>Outcomes</a:t>
            </a:r>
          </a:p>
        </p:txBody>
      </p:sp>
      <p:sp>
        <p:nvSpPr>
          <p:cNvPr id="4" name="TextBox 3">
            <a:extLst>
              <a:ext uri="{FF2B5EF4-FFF2-40B4-BE49-F238E27FC236}">
                <a16:creationId xmlns:a16="http://schemas.microsoft.com/office/drawing/2014/main" id="{58919052-D325-24F5-9B0E-58005B1FBBA1}"/>
              </a:ext>
              <a:ext uri="{C183D7F6-B498-43B3-948B-1728B52AA6E4}">
                <adec:decorative xmlns:adec="http://schemas.microsoft.com/office/drawing/2017/decorative" val="1"/>
              </a:ext>
            </a:extLst>
          </p:cNvPr>
          <p:cNvSpPr txBox="1"/>
          <p:nvPr/>
        </p:nvSpPr>
        <p:spPr>
          <a:xfrm>
            <a:off x="5449638" y="3086593"/>
            <a:ext cx="1402080" cy="461665"/>
          </a:xfrm>
          <a:prstGeom prst="rect">
            <a:avLst/>
          </a:prstGeom>
          <a:noFill/>
        </p:spPr>
        <p:txBody>
          <a:bodyPr wrap="square" rtlCol="0">
            <a:spAutoFit/>
          </a:bodyPr>
          <a:lstStyle/>
          <a:p>
            <a:r>
              <a:rPr lang="en-US" sz="2400" b="1" dirty="0">
                <a:solidFill>
                  <a:schemeClr val="accent2">
                    <a:lumMod val="75000"/>
                  </a:schemeClr>
                </a:solidFill>
              </a:rPr>
              <a:t>Exam 1</a:t>
            </a:r>
          </a:p>
        </p:txBody>
      </p:sp>
      <p:sp>
        <p:nvSpPr>
          <p:cNvPr id="5" name="TextBox 4">
            <a:extLst>
              <a:ext uri="{FF2B5EF4-FFF2-40B4-BE49-F238E27FC236}">
                <a16:creationId xmlns:a16="http://schemas.microsoft.com/office/drawing/2014/main" id="{82D9B25F-9F88-3A1C-00C0-8D27BD6FBABF}"/>
              </a:ext>
              <a:ext uri="{C183D7F6-B498-43B3-948B-1728B52AA6E4}">
                <adec:decorative xmlns:adec="http://schemas.microsoft.com/office/drawing/2017/decorative" val="1"/>
              </a:ext>
            </a:extLst>
          </p:cNvPr>
          <p:cNvSpPr txBox="1"/>
          <p:nvPr/>
        </p:nvSpPr>
        <p:spPr>
          <a:xfrm>
            <a:off x="9632599" y="4395436"/>
            <a:ext cx="1391920" cy="461665"/>
          </a:xfrm>
          <a:prstGeom prst="rect">
            <a:avLst/>
          </a:prstGeom>
          <a:noFill/>
        </p:spPr>
        <p:txBody>
          <a:bodyPr wrap="square" rtlCol="0">
            <a:spAutoFit/>
          </a:bodyPr>
          <a:lstStyle/>
          <a:p>
            <a:r>
              <a:rPr lang="en-US" sz="2400" b="1" dirty="0">
                <a:solidFill>
                  <a:schemeClr val="accent1">
                    <a:lumMod val="75000"/>
                  </a:schemeClr>
                </a:solidFill>
              </a:rPr>
              <a:t>Exam 2</a:t>
            </a:r>
          </a:p>
        </p:txBody>
      </p:sp>
      <p:sp>
        <p:nvSpPr>
          <p:cNvPr id="6" name="TextBox 5">
            <a:extLst>
              <a:ext uri="{FF2B5EF4-FFF2-40B4-BE49-F238E27FC236}">
                <a16:creationId xmlns:a16="http://schemas.microsoft.com/office/drawing/2014/main" id="{AE5E5EAA-0954-8F15-B04E-E6DCBE36A7B7}"/>
              </a:ext>
              <a:ext uri="{C183D7F6-B498-43B3-948B-1728B52AA6E4}">
                <adec:decorative xmlns:adec="http://schemas.microsoft.com/office/drawing/2017/decorative" val="1"/>
              </a:ext>
            </a:extLst>
          </p:cNvPr>
          <p:cNvSpPr txBox="1"/>
          <p:nvPr/>
        </p:nvSpPr>
        <p:spPr>
          <a:xfrm>
            <a:off x="6343718" y="5269943"/>
            <a:ext cx="1402080" cy="461665"/>
          </a:xfrm>
          <a:prstGeom prst="rect">
            <a:avLst/>
          </a:prstGeom>
          <a:noFill/>
        </p:spPr>
        <p:txBody>
          <a:bodyPr wrap="square" rtlCol="0">
            <a:spAutoFit/>
          </a:bodyPr>
          <a:lstStyle/>
          <a:p>
            <a:r>
              <a:rPr lang="en-US" sz="2400" b="1" dirty="0">
                <a:solidFill>
                  <a:schemeClr val="accent4">
                    <a:lumMod val="50000"/>
                  </a:schemeClr>
                </a:solidFill>
              </a:rPr>
              <a:t>Exam 3</a:t>
            </a:r>
          </a:p>
        </p:txBody>
      </p:sp>
      <p:sp>
        <p:nvSpPr>
          <p:cNvPr id="7" name="Right Brace 6">
            <a:extLst>
              <a:ext uri="{FF2B5EF4-FFF2-40B4-BE49-F238E27FC236}">
                <a16:creationId xmlns:a16="http://schemas.microsoft.com/office/drawing/2014/main" id="{00F13E34-C72B-889E-C86F-A07B6DE249DF}"/>
              </a:ext>
              <a:ext uri="{C183D7F6-B498-43B3-948B-1728B52AA6E4}">
                <adec:decorative xmlns:adec="http://schemas.microsoft.com/office/drawing/2017/decorative" val="1"/>
              </a:ext>
            </a:extLst>
          </p:cNvPr>
          <p:cNvSpPr/>
          <p:nvPr/>
        </p:nvSpPr>
        <p:spPr>
          <a:xfrm>
            <a:off x="5059494" y="2445933"/>
            <a:ext cx="390144" cy="1780032"/>
          </a:xfrm>
          <a:prstGeom prst="rightBrace">
            <a:avLst/>
          </a:prstGeom>
          <a:ln>
            <a:solidFill>
              <a:schemeClr val="accent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4E9C7025-9343-E3A4-236A-A46191364BF6}"/>
              </a:ext>
              <a:ext uri="{C183D7F6-B498-43B3-948B-1728B52AA6E4}">
                <adec:decorative xmlns:adec="http://schemas.microsoft.com/office/drawing/2017/decorative" val="1"/>
              </a:ext>
            </a:extLst>
          </p:cNvPr>
          <p:cNvSpPr/>
          <p:nvPr/>
        </p:nvSpPr>
        <p:spPr>
          <a:xfrm>
            <a:off x="9242455" y="4236125"/>
            <a:ext cx="390144" cy="78028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C0A8461B-0E6A-51FA-B149-3C7A116188CA}"/>
              </a:ext>
              <a:ext uri="{C183D7F6-B498-43B3-948B-1728B52AA6E4}">
                <adec:decorative xmlns:adec="http://schemas.microsoft.com/office/drawing/2017/decorative" val="1"/>
              </a:ext>
            </a:extLst>
          </p:cNvPr>
          <p:cNvSpPr/>
          <p:nvPr/>
        </p:nvSpPr>
        <p:spPr>
          <a:xfrm>
            <a:off x="6022153" y="5147362"/>
            <a:ext cx="321565" cy="706829"/>
          </a:xfrm>
          <a:prstGeom prst="rightBrace">
            <a:avLst/>
          </a:prstGeom>
          <a:ln>
            <a:solidFill>
              <a:schemeClr val="accent4">
                <a:lumMod val="5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pic>
        <p:nvPicPr>
          <p:cNvPr id="10" name="Graphic 9" descr="Head with gears with solid fill">
            <a:extLst>
              <a:ext uri="{FF2B5EF4-FFF2-40B4-BE49-F238E27FC236}">
                <a16:creationId xmlns:a16="http://schemas.microsoft.com/office/drawing/2014/main" id="{4C6DF230-E769-4B68-68A4-FA547FD3A2B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flipH="1">
            <a:off x="8917707" y="1639672"/>
            <a:ext cx="2286000" cy="2286000"/>
          </a:xfrm>
          <a:prstGeom prst="rect">
            <a:avLst/>
          </a:prstGeom>
        </p:spPr>
      </p:pic>
    </p:spTree>
    <p:extLst>
      <p:ext uri="{BB962C8B-B14F-4D97-AF65-F5344CB8AC3E}">
        <p14:creationId xmlns:p14="http://schemas.microsoft.com/office/powerpoint/2010/main" val="52803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D26553-3F12-0237-A6BA-4301B8628F3B}"/>
              </a:ext>
            </a:extLst>
          </p:cNvPr>
          <p:cNvSpPr>
            <a:spLocks noGrp="1"/>
          </p:cNvSpPr>
          <p:nvPr>
            <p:ph type="body" sz="quarter" idx="10"/>
          </p:nvPr>
        </p:nvSpPr>
        <p:spPr/>
        <p:txBody>
          <a:bodyPr anchor="ctr"/>
          <a:lstStyle/>
          <a:p>
            <a:r>
              <a:rPr lang="en-US" sz="3600" dirty="0"/>
              <a:t>Independent Rehabilitation Counselor Process</a:t>
            </a:r>
          </a:p>
        </p:txBody>
      </p:sp>
    </p:spTree>
    <p:extLst>
      <p:ext uri="{BB962C8B-B14F-4D97-AF65-F5344CB8AC3E}">
        <p14:creationId xmlns:p14="http://schemas.microsoft.com/office/powerpoint/2010/main" val="67150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94D6-E218-FFCD-FBD1-0A3D65E8B74B}"/>
              </a:ext>
            </a:extLst>
          </p:cNvPr>
          <p:cNvSpPr>
            <a:spLocks noGrp="1"/>
          </p:cNvSpPr>
          <p:nvPr>
            <p:ph type="title"/>
          </p:nvPr>
        </p:nvSpPr>
        <p:spPr/>
        <p:txBody>
          <a:bodyPr/>
          <a:lstStyle/>
          <a:p>
            <a:r>
              <a:rPr lang="en-US" sz="3200" dirty="0">
                <a:solidFill>
                  <a:schemeClr val="accent6">
                    <a:lumMod val="75000"/>
                  </a:schemeClr>
                </a:solidFill>
                <a:cs typeface="Arial" panose="020B0604020202020204" pitchFamily="34" charset="0"/>
              </a:rPr>
              <a:t>Is the Counselor ready to be Independent?</a:t>
            </a:r>
            <a:endParaRPr lang="en-US" dirty="0">
              <a:solidFill>
                <a:schemeClr val="accent6">
                  <a:lumMod val="75000"/>
                </a:schemeClr>
              </a:solidFill>
            </a:endParaRPr>
          </a:p>
        </p:txBody>
      </p:sp>
      <p:sp>
        <p:nvSpPr>
          <p:cNvPr id="4" name="Rectangle: Rounded Corners 3">
            <a:extLst>
              <a:ext uri="{FF2B5EF4-FFF2-40B4-BE49-F238E27FC236}">
                <a16:creationId xmlns:a16="http://schemas.microsoft.com/office/drawing/2014/main" id="{C2AF5AC3-9473-4226-1604-3DD1F4F469DD}"/>
              </a:ext>
              <a:ext uri="{C183D7F6-B498-43B3-948B-1728B52AA6E4}">
                <adec:decorative xmlns:adec="http://schemas.microsoft.com/office/drawing/2017/decorative" val="1"/>
              </a:ext>
            </a:extLst>
          </p:cNvPr>
          <p:cNvSpPr/>
          <p:nvPr/>
        </p:nvSpPr>
        <p:spPr>
          <a:xfrm>
            <a:off x="1149643" y="2152605"/>
            <a:ext cx="9050997" cy="2947715"/>
          </a:xfrm>
          <a:prstGeom prst="round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DFC2630-B228-C746-88F6-3541D6A81FC7}"/>
              </a:ext>
            </a:extLst>
          </p:cNvPr>
          <p:cNvSpPr>
            <a:spLocks noGrp="1"/>
          </p:cNvSpPr>
          <p:nvPr>
            <p:ph sz="quarter" idx="10"/>
          </p:nvPr>
        </p:nvSpPr>
        <p:spPr/>
        <p:txBody>
          <a:bodyPr/>
          <a:lstStyle/>
          <a:p>
            <a:r>
              <a:rPr lang="en-US" dirty="0">
                <a:solidFill>
                  <a:schemeClr val="tx1">
                    <a:lumMod val="95000"/>
                    <a:lumOff val="5000"/>
                  </a:schemeClr>
                </a:solidFill>
              </a:rPr>
              <a:t>Have they met the basic requirements?</a:t>
            </a:r>
          </a:p>
          <a:p>
            <a:pPr lvl="1"/>
            <a:endParaRPr lang="en-US" b="0" dirty="0">
              <a:solidFill>
                <a:schemeClr val="tx1">
                  <a:lumMod val="95000"/>
                  <a:lumOff val="5000"/>
                </a:schemeClr>
              </a:solidFill>
            </a:endParaRPr>
          </a:p>
          <a:p>
            <a:pPr lvl="1"/>
            <a:r>
              <a:rPr lang="en-US" b="0" dirty="0">
                <a:solidFill>
                  <a:schemeClr val="tx1">
                    <a:lumMod val="95000"/>
                    <a:lumOff val="5000"/>
                  </a:schemeClr>
                </a:solidFill>
              </a:rPr>
              <a:t>COAST with average of 80%</a:t>
            </a:r>
          </a:p>
          <a:p>
            <a:pPr lvl="1"/>
            <a:r>
              <a:rPr lang="en-US" b="0" dirty="0">
                <a:solidFill>
                  <a:schemeClr val="tx1">
                    <a:lumMod val="95000"/>
                    <a:lumOff val="5000"/>
                  </a:schemeClr>
                </a:solidFill>
              </a:rPr>
              <a:t>12 months Rehabilitation Counseling experience with Agency</a:t>
            </a:r>
          </a:p>
          <a:p>
            <a:pPr lvl="1"/>
            <a:r>
              <a:rPr lang="en-US" b="0" dirty="0">
                <a:solidFill>
                  <a:schemeClr val="tx1">
                    <a:lumMod val="95000"/>
                    <a:lumOff val="5000"/>
                  </a:schemeClr>
                </a:solidFill>
              </a:rPr>
              <a:t>Performance Plan – Meets Expectations or better </a:t>
            </a:r>
          </a:p>
          <a:p>
            <a:pPr marL="342876" lvl="1" indent="0">
              <a:buNone/>
            </a:pPr>
            <a:r>
              <a:rPr lang="en-US" b="0" dirty="0">
                <a:solidFill>
                  <a:schemeClr val="tx1">
                    <a:lumMod val="95000"/>
                    <a:lumOff val="5000"/>
                  </a:schemeClr>
                </a:solidFill>
              </a:rPr>
              <a:t> overall </a:t>
            </a:r>
            <a:r>
              <a:rPr lang="en-US" b="0" u="sng" dirty="0">
                <a:solidFill>
                  <a:schemeClr val="tx1">
                    <a:lumMod val="95000"/>
                    <a:lumOff val="5000"/>
                  </a:schemeClr>
                </a:solidFill>
              </a:rPr>
              <a:t>and</a:t>
            </a:r>
            <a:r>
              <a:rPr lang="en-US" b="0" dirty="0">
                <a:solidFill>
                  <a:schemeClr val="tx1">
                    <a:lumMod val="95000"/>
                    <a:lumOff val="5000"/>
                  </a:schemeClr>
                </a:solidFill>
              </a:rPr>
              <a:t> under Quality Service Delivery</a:t>
            </a:r>
          </a:p>
          <a:p>
            <a:pPr marL="342876" lvl="1" indent="0">
              <a:buNone/>
            </a:pPr>
            <a:endParaRPr lang="en-US" b="0" dirty="0">
              <a:solidFill>
                <a:schemeClr val="tx1">
                  <a:lumMod val="95000"/>
                  <a:lumOff val="5000"/>
                </a:schemeClr>
              </a:solidFill>
            </a:endParaRPr>
          </a:p>
        </p:txBody>
      </p:sp>
    </p:spTree>
    <p:extLst>
      <p:ext uri="{BB962C8B-B14F-4D97-AF65-F5344CB8AC3E}">
        <p14:creationId xmlns:p14="http://schemas.microsoft.com/office/powerpoint/2010/main" val="319146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26D4-F76F-DC5C-5DDC-DD3E3503C826}"/>
              </a:ext>
            </a:extLst>
          </p:cNvPr>
          <p:cNvSpPr>
            <a:spLocks noGrp="1"/>
          </p:cNvSpPr>
          <p:nvPr>
            <p:ph type="title"/>
          </p:nvPr>
        </p:nvSpPr>
        <p:spPr/>
        <p:txBody>
          <a:bodyPr/>
          <a:lstStyle/>
          <a:p>
            <a:r>
              <a:rPr lang="en-US" sz="3200" dirty="0">
                <a:solidFill>
                  <a:schemeClr val="accent6">
                    <a:lumMod val="75000"/>
                  </a:schemeClr>
                </a:solidFill>
                <a:cs typeface="Arial" panose="020B0604020202020204" pitchFamily="34" charset="0"/>
              </a:rPr>
              <a:t>Is</a:t>
            </a:r>
            <a:r>
              <a:rPr lang="en-US" sz="3200" dirty="0">
                <a:solidFill>
                  <a:schemeClr val="tx1"/>
                </a:solidFill>
                <a:cs typeface="Arial" panose="020B0604020202020204" pitchFamily="34" charset="0"/>
              </a:rPr>
              <a:t> </a:t>
            </a:r>
            <a:r>
              <a:rPr lang="en-US" sz="3200" dirty="0">
                <a:solidFill>
                  <a:schemeClr val="accent6">
                    <a:lumMod val="75000"/>
                  </a:schemeClr>
                </a:solidFill>
                <a:cs typeface="Arial" panose="020B0604020202020204" pitchFamily="34" charset="0"/>
              </a:rPr>
              <a:t>the Counselor ready to be Independent?</a:t>
            </a:r>
            <a:endParaRPr lang="en-US" dirty="0">
              <a:solidFill>
                <a:schemeClr val="accent6">
                  <a:lumMod val="75000"/>
                </a:schemeClr>
              </a:solidFill>
            </a:endParaRPr>
          </a:p>
        </p:txBody>
      </p:sp>
      <p:sp>
        <p:nvSpPr>
          <p:cNvPr id="6" name="Rectangle: Rounded Corners 5">
            <a:extLst>
              <a:ext uri="{FF2B5EF4-FFF2-40B4-BE49-F238E27FC236}">
                <a16:creationId xmlns:a16="http://schemas.microsoft.com/office/drawing/2014/main" id="{6FC4819F-FE57-EB02-6320-533ABE1A9356}"/>
              </a:ext>
              <a:ext uri="{C183D7F6-B498-43B3-948B-1728B52AA6E4}">
                <adec:decorative xmlns:adec="http://schemas.microsoft.com/office/drawing/2017/decorative" val="1"/>
              </a:ext>
            </a:extLst>
          </p:cNvPr>
          <p:cNvSpPr/>
          <p:nvPr/>
        </p:nvSpPr>
        <p:spPr>
          <a:xfrm>
            <a:off x="1174865" y="1955142"/>
            <a:ext cx="8944495" cy="3643018"/>
          </a:xfrm>
          <a:prstGeom prst="roundRect">
            <a:avLst/>
          </a:prstGeom>
          <a:solidFill>
            <a:schemeClr val="bg1"/>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2E6B57-DE52-BB59-4FB8-F6B83541A0D4}"/>
              </a:ext>
            </a:extLst>
          </p:cNvPr>
          <p:cNvSpPr>
            <a:spLocks noGrp="1"/>
          </p:cNvSpPr>
          <p:nvPr>
            <p:ph sz="quarter" idx="10"/>
          </p:nvPr>
        </p:nvSpPr>
        <p:spPr>
          <a:xfrm>
            <a:off x="988293" y="1487489"/>
            <a:ext cx="9374907" cy="4876367"/>
          </a:xfrm>
        </p:spPr>
        <p:txBody>
          <a:bodyPr/>
          <a:lstStyle/>
          <a:p>
            <a:pPr>
              <a:spcBef>
                <a:spcPts val="1200"/>
              </a:spcBef>
            </a:pPr>
            <a:r>
              <a:rPr lang="en-US" sz="2800" dirty="0">
                <a:solidFill>
                  <a:schemeClr val="tx1">
                    <a:lumMod val="95000"/>
                    <a:lumOff val="5000"/>
                  </a:schemeClr>
                </a:solidFill>
              </a:rPr>
              <a:t>Do they have the required Knowledge and Skills?</a:t>
            </a:r>
          </a:p>
          <a:p>
            <a:pPr lvl="1">
              <a:spcBef>
                <a:spcPts val="1200"/>
              </a:spcBef>
            </a:pPr>
            <a:r>
              <a:rPr lang="en-US" sz="2600" b="0" dirty="0">
                <a:solidFill>
                  <a:schemeClr val="tx1">
                    <a:lumMod val="95000"/>
                    <a:lumOff val="5000"/>
                  </a:schemeClr>
                </a:solidFill>
              </a:rPr>
              <a:t>Ability to make decisions based on analysis of data</a:t>
            </a:r>
          </a:p>
          <a:p>
            <a:pPr lvl="1">
              <a:spcBef>
                <a:spcPts val="1200"/>
              </a:spcBef>
            </a:pPr>
            <a:r>
              <a:rPr lang="en-US" sz="2600" b="0" dirty="0">
                <a:solidFill>
                  <a:schemeClr val="tx1">
                    <a:lumMod val="95000"/>
                    <a:lumOff val="5000"/>
                  </a:schemeClr>
                </a:solidFill>
              </a:rPr>
              <a:t>Customer Service</a:t>
            </a:r>
          </a:p>
          <a:p>
            <a:pPr lvl="1">
              <a:spcBef>
                <a:spcPts val="1200"/>
              </a:spcBef>
            </a:pPr>
            <a:r>
              <a:rPr lang="en-US" sz="2600" b="0" dirty="0">
                <a:solidFill>
                  <a:schemeClr val="tx1">
                    <a:lumMod val="95000"/>
                    <a:lumOff val="5000"/>
                  </a:schemeClr>
                </a:solidFill>
              </a:rPr>
              <a:t>Organization (Caseload Management)</a:t>
            </a:r>
          </a:p>
          <a:p>
            <a:pPr lvl="1">
              <a:spcBef>
                <a:spcPts val="1200"/>
              </a:spcBef>
            </a:pPr>
            <a:r>
              <a:rPr lang="en-US" sz="2600" b="0" dirty="0">
                <a:solidFill>
                  <a:schemeClr val="tx1">
                    <a:lumMod val="95000"/>
                    <a:lumOff val="5000"/>
                  </a:schemeClr>
                </a:solidFill>
              </a:rPr>
              <a:t>Timeliness</a:t>
            </a:r>
          </a:p>
          <a:p>
            <a:pPr lvl="1">
              <a:spcBef>
                <a:spcPts val="1200"/>
              </a:spcBef>
            </a:pPr>
            <a:r>
              <a:rPr lang="en-US" sz="2600" b="0" dirty="0">
                <a:solidFill>
                  <a:schemeClr val="tx1">
                    <a:lumMod val="95000"/>
                    <a:lumOff val="5000"/>
                  </a:schemeClr>
                </a:solidFill>
              </a:rPr>
              <a:t>Communication</a:t>
            </a:r>
          </a:p>
          <a:p>
            <a:pPr lvl="1">
              <a:spcBef>
                <a:spcPts val="1200"/>
              </a:spcBef>
            </a:pPr>
            <a:r>
              <a:rPr lang="en-US" sz="2600" b="0" dirty="0">
                <a:solidFill>
                  <a:schemeClr val="tx1">
                    <a:lumMod val="95000"/>
                    <a:lumOff val="5000"/>
                  </a:schemeClr>
                </a:solidFill>
              </a:rPr>
              <a:t>Collaboration (with Clients, Coworkers, Partner Agencies)</a:t>
            </a:r>
          </a:p>
          <a:p>
            <a:pPr lvl="1">
              <a:spcBef>
                <a:spcPts val="1200"/>
              </a:spcBef>
            </a:pPr>
            <a:r>
              <a:rPr lang="en-US" sz="2600" b="0" dirty="0">
                <a:solidFill>
                  <a:schemeClr val="tx1">
                    <a:lumMod val="95000"/>
                    <a:lumOff val="5000"/>
                  </a:schemeClr>
                </a:solidFill>
              </a:rPr>
              <a:t>Casework Performance</a:t>
            </a:r>
          </a:p>
        </p:txBody>
      </p:sp>
    </p:spTree>
    <p:extLst>
      <p:ext uri="{BB962C8B-B14F-4D97-AF65-F5344CB8AC3E}">
        <p14:creationId xmlns:p14="http://schemas.microsoft.com/office/powerpoint/2010/main" val="419961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595D-150E-FBCD-4263-FDA95CEBC7B6}"/>
              </a:ext>
            </a:extLst>
          </p:cNvPr>
          <p:cNvSpPr>
            <a:spLocks noGrp="1"/>
          </p:cNvSpPr>
          <p:nvPr>
            <p:ph type="title"/>
          </p:nvPr>
        </p:nvSpPr>
        <p:spPr>
          <a:xfrm>
            <a:off x="1256145" y="304379"/>
            <a:ext cx="10570095" cy="502622"/>
          </a:xfrm>
        </p:spPr>
        <p:txBody>
          <a:bodyPr/>
          <a:lstStyle/>
          <a:p>
            <a:r>
              <a:rPr lang="en-US" dirty="0">
                <a:solidFill>
                  <a:schemeClr val="accent6">
                    <a:lumMod val="75000"/>
                  </a:schemeClr>
                </a:solidFill>
              </a:rPr>
              <a:t>Independent Rehabilitation Counselor Process</a:t>
            </a:r>
          </a:p>
        </p:txBody>
      </p:sp>
      <p:graphicFrame>
        <p:nvGraphicFramePr>
          <p:cNvPr id="4" name="Content Placeholder 3">
            <a:extLst>
              <a:ext uri="{FF2B5EF4-FFF2-40B4-BE49-F238E27FC236}">
                <a16:creationId xmlns:a16="http://schemas.microsoft.com/office/drawing/2014/main" id="{788CCDDB-FB8C-C6E9-3FFB-81B11F9E66CA}"/>
              </a:ext>
            </a:extLst>
          </p:cNvPr>
          <p:cNvGraphicFramePr>
            <a:graphicFrameLocks noGrp="1"/>
          </p:cNvGraphicFramePr>
          <p:nvPr>
            <p:ph sz="quarter" idx="10"/>
            <p:extLst>
              <p:ext uri="{D42A27DB-BD31-4B8C-83A1-F6EECF244321}">
                <p14:modId xmlns:p14="http://schemas.microsoft.com/office/powerpoint/2010/main" val="725952421"/>
              </p:ext>
            </p:extLst>
          </p:nvPr>
        </p:nvGraphicFramePr>
        <p:xfrm>
          <a:off x="989013" y="1487488"/>
          <a:ext cx="10213975" cy="1265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856E69A-20B5-8421-8B33-0D33BC305AF3}"/>
              </a:ext>
            </a:extLst>
          </p:cNvPr>
          <p:cNvSpPr txBox="1"/>
          <p:nvPr/>
        </p:nvSpPr>
        <p:spPr>
          <a:xfrm>
            <a:off x="1910080" y="2497912"/>
            <a:ext cx="8249920" cy="2954655"/>
          </a:xfrm>
          <a:prstGeom prst="rect">
            <a:avLst/>
          </a:prstGeom>
          <a:noFill/>
        </p:spPr>
        <p:txBody>
          <a:bodyPr wrap="square">
            <a:spAutoFit/>
          </a:bodyPr>
          <a:lstStyle/>
          <a:p>
            <a:pPr marL="457200" indent="-457200">
              <a:spcBef>
                <a:spcPts val="1200"/>
              </a:spcBef>
              <a:buFont typeface="Arial" panose="020B0604020202020204" pitchFamily="34" charset="0"/>
              <a:buChar char="•"/>
            </a:pPr>
            <a:r>
              <a:rPr lang="en-US" sz="2800" dirty="0">
                <a:solidFill>
                  <a:schemeClr val="tx1"/>
                </a:solidFill>
              </a:rPr>
              <a:t>Counselors receive provisional independence in electronic case management system</a:t>
            </a:r>
          </a:p>
          <a:p>
            <a:pPr marL="457200" indent="-457200">
              <a:spcBef>
                <a:spcPts val="1200"/>
              </a:spcBef>
              <a:buFont typeface="Arial" panose="020B0604020202020204" pitchFamily="34" charset="0"/>
              <a:buChar char="•"/>
            </a:pPr>
            <a:r>
              <a:rPr lang="en-US" sz="2800" dirty="0">
                <a:solidFill>
                  <a:schemeClr val="tx1"/>
                </a:solidFill>
              </a:rPr>
              <a:t>Review consists of cases:</a:t>
            </a:r>
          </a:p>
          <a:p>
            <a:pPr marL="914400" lvl="1" indent="-457200">
              <a:spcBef>
                <a:spcPts val="1200"/>
              </a:spcBef>
              <a:buFont typeface="Arial" panose="020B0604020202020204" pitchFamily="34" charset="0"/>
              <a:buChar char="•"/>
            </a:pPr>
            <a:r>
              <a:rPr lang="en-US" sz="2400" dirty="0">
                <a:solidFill>
                  <a:schemeClr val="tx1"/>
                </a:solidFill>
              </a:rPr>
              <a:t>Where the counselor determined eligibility and developed the plan independently, OR</a:t>
            </a:r>
          </a:p>
          <a:p>
            <a:pPr marL="914400" lvl="1" indent="-457200">
              <a:spcBef>
                <a:spcPts val="1200"/>
              </a:spcBef>
              <a:buFont typeface="Arial" panose="020B0604020202020204" pitchFamily="34" charset="0"/>
              <a:buChar char="•"/>
            </a:pPr>
            <a:r>
              <a:rPr lang="en-US" sz="2400" dirty="0">
                <a:solidFill>
                  <a:schemeClr val="tx1"/>
                </a:solidFill>
              </a:rPr>
              <a:t>Were d</a:t>
            </a:r>
            <a:r>
              <a:rPr lang="en-US" sz="2400" dirty="0">
                <a:solidFill>
                  <a:schemeClr val="tx1"/>
                </a:solidFill>
                <a:cs typeface="Arial" panose="020B0604020202020204" pitchFamily="34" charset="0"/>
              </a:rPr>
              <a:t>etermined ineligible for services</a:t>
            </a:r>
          </a:p>
        </p:txBody>
      </p:sp>
    </p:spTree>
    <p:extLst>
      <p:ext uri="{BB962C8B-B14F-4D97-AF65-F5344CB8AC3E}">
        <p14:creationId xmlns:p14="http://schemas.microsoft.com/office/powerpoint/2010/main" val="59317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084F-3CE8-A6E3-2E77-46896D0D91E6}"/>
              </a:ext>
            </a:extLst>
          </p:cNvPr>
          <p:cNvSpPr>
            <a:spLocks noGrp="1"/>
          </p:cNvSpPr>
          <p:nvPr>
            <p:ph type="title"/>
          </p:nvPr>
        </p:nvSpPr>
        <p:spPr/>
        <p:txBody>
          <a:bodyPr/>
          <a:lstStyle/>
          <a:p>
            <a:r>
              <a:rPr lang="en-US" dirty="0"/>
              <a:t>Casework Review</a:t>
            </a:r>
          </a:p>
        </p:txBody>
      </p:sp>
      <p:sp>
        <p:nvSpPr>
          <p:cNvPr id="4" name="Content Placeholder 3">
            <a:extLst>
              <a:ext uri="{FF2B5EF4-FFF2-40B4-BE49-F238E27FC236}">
                <a16:creationId xmlns:a16="http://schemas.microsoft.com/office/drawing/2014/main" id="{9F451994-9F26-71AF-B7DA-F7F1B3357535}"/>
              </a:ext>
            </a:extLst>
          </p:cNvPr>
          <p:cNvSpPr>
            <a:spLocks noGrp="1"/>
          </p:cNvSpPr>
          <p:nvPr>
            <p:ph sz="quarter" idx="10"/>
          </p:nvPr>
        </p:nvSpPr>
        <p:spPr/>
        <p:txBody>
          <a:bodyPr/>
          <a:lstStyle/>
          <a:p>
            <a:pPr marL="0" indent="0" algn="l">
              <a:buNone/>
            </a:pPr>
            <a:r>
              <a:rPr lang="en-US" sz="2400" dirty="0">
                <a:solidFill>
                  <a:schemeClr val="tx1">
                    <a:lumMod val="95000"/>
                    <a:lumOff val="5000"/>
                  </a:schemeClr>
                </a:solidFill>
              </a:rPr>
              <a:t>A. Eligibility</a:t>
            </a:r>
          </a:p>
          <a:p>
            <a:pPr marL="919163" lvl="1" indent="-342900">
              <a:buFont typeface="Arial" panose="020B0604020202020204" pitchFamily="34" charset="0"/>
              <a:buChar char="–"/>
            </a:pPr>
            <a:r>
              <a:rPr lang="en-US" sz="2400" b="0" dirty="0">
                <a:solidFill>
                  <a:schemeClr val="tx1">
                    <a:lumMod val="95000"/>
                    <a:lumOff val="5000"/>
                  </a:schemeClr>
                </a:solidFill>
              </a:rPr>
              <a:t>Determination of Eligibility</a:t>
            </a:r>
          </a:p>
          <a:p>
            <a:pPr marL="919163" lvl="1" indent="-342900">
              <a:buFont typeface="Arial" panose="020B0604020202020204" pitchFamily="34" charset="0"/>
              <a:buChar char="–"/>
            </a:pPr>
            <a:r>
              <a:rPr lang="en-US" sz="2400" b="0" dirty="0">
                <a:solidFill>
                  <a:schemeClr val="tx1">
                    <a:lumMod val="95000"/>
                    <a:lumOff val="5000"/>
                  </a:schemeClr>
                </a:solidFill>
              </a:rPr>
              <a:t>SD Decision (VR)</a:t>
            </a:r>
          </a:p>
          <a:p>
            <a:pPr algn="l"/>
            <a:endParaRPr lang="en-US" sz="2400" b="0" dirty="0">
              <a:solidFill>
                <a:schemeClr val="tx1">
                  <a:lumMod val="95000"/>
                  <a:lumOff val="5000"/>
                </a:schemeClr>
              </a:solidFill>
            </a:endParaRPr>
          </a:p>
          <a:p>
            <a:pPr marL="0" indent="0" algn="l">
              <a:buNone/>
            </a:pPr>
            <a:r>
              <a:rPr lang="en-US" sz="2400" dirty="0">
                <a:solidFill>
                  <a:schemeClr val="tx1">
                    <a:lumMod val="95000"/>
                    <a:lumOff val="5000"/>
                  </a:schemeClr>
                </a:solidFill>
              </a:rPr>
              <a:t>B. Comprehensive Assessment </a:t>
            </a:r>
          </a:p>
          <a:p>
            <a:pPr marL="0" indent="0" algn="l">
              <a:buNone/>
            </a:pPr>
            <a:r>
              <a:rPr lang="en-US" sz="2400" dirty="0">
                <a:solidFill>
                  <a:schemeClr val="tx1">
                    <a:lumMod val="95000"/>
                    <a:lumOff val="5000"/>
                  </a:schemeClr>
                </a:solidFill>
              </a:rPr>
              <a:t>	&amp; Plan Development</a:t>
            </a:r>
          </a:p>
          <a:p>
            <a:pPr marL="919163" lvl="1" indent="-342900">
              <a:buFont typeface="Arial" panose="020B0604020202020204" pitchFamily="34" charset="0"/>
              <a:buChar char="–"/>
            </a:pPr>
            <a:r>
              <a:rPr lang="en-US" sz="2400" b="0" dirty="0">
                <a:solidFill>
                  <a:schemeClr val="tx1">
                    <a:lumMod val="95000"/>
                    <a:lumOff val="5000"/>
                  </a:schemeClr>
                </a:solidFill>
              </a:rPr>
              <a:t>Comprehensive Assessment</a:t>
            </a:r>
          </a:p>
          <a:p>
            <a:pPr marL="919163" lvl="1" indent="-342900">
              <a:buFont typeface="Arial" panose="020B0604020202020204" pitchFamily="34" charset="0"/>
              <a:buChar char="–"/>
            </a:pPr>
            <a:r>
              <a:rPr lang="en-US" sz="2400" b="0" dirty="0">
                <a:solidFill>
                  <a:schemeClr val="tx1">
                    <a:lumMod val="95000"/>
                    <a:lumOff val="5000"/>
                  </a:schemeClr>
                </a:solidFill>
              </a:rPr>
              <a:t>Service Provision</a:t>
            </a:r>
          </a:p>
          <a:p>
            <a:pPr marL="919163" lvl="1" indent="-342900">
              <a:buFont typeface="Arial" panose="020B0604020202020204" pitchFamily="34" charset="0"/>
              <a:buChar char="–"/>
            </a:pPr>
            <a:r>
              <a:rPr lang="en-US" sz="2400" b="0" dirty="0">
                <a:solidFill>
                  <a:schemeClr val="tx1">
                    <a:lumMod val="95000"/>
                    <a:lumOff val="5000"/>
                  </a:schemeClr>
                </a:solidFill>
              </a:rPr>
              <a:t>Amendments and Revisions</a:t>
            </a:r>
          </a:p>
          <a:p>
            <a:pPr marL="919163" lvl="1" indent="-342900">
              <a:buFont typeface="Arial" panose="020B0604020202020204" pitchFamily="34" charset="0"/>
              <a:buChar char="–"/>
            </a:pPr>
            <a:r>
              <a:rPr lang="en-US" sz="2400" b="0" dirty="0">
                <a:solidFill>
                  <a:schemeClr val="tx1">
                    <a:lumMod val="95000"/>
                    <a:lumOff val="5000"/>
                  </a:schemeClr>
                </a:solidFill>
              </a:rPr>
              <a:t>Annual Reviews</a:t>
            </a:r>
          </a:p>
          <a:p>
            <a:endParaRPr lang="en-US" dirty="0"/>
          </a:p>
        </p:txBody>
      </p:sp>
      <p:sp>
        <p:nvSpPr>
          <p:cNvPr id="5" name="Content Placeholder 3">
            <a:extLst>
              <a:ext uri="{FF2B5EF4-FFF2-40B4-BE49-F238E27FC236}">
                <a16:creationId xmlns:a16="http://schemas.microsoft.com/office/drawing/2014/main" id="{7E56522D-0BFD-FBEA-30EA-D039441DBB9B}"/>
              </a:ext>
            </a:extLst>
          </p:cNvPr>
          <p:cNvSpPr txBox="1">
            <a:spLocks/>
          </p:cNvSpPr>
          <p:nvPr/>
        </p:nvSpPr>
        <p:spPr>
          <a:xfrm>
            <a:off x="6004560" y="1487489"/>
            <a:ext cx="5016267" cy="4876367"/>
          </a:xfrm>
          <a:prstGeom prst="rect">
            <a:avLst/>
          </a:prstGeom>
        </p:spPr>
        <p:txBody>
          <a:bodyPr/>
          <a:lstStyle>
            <a:lvl1pPr marL="171438" indent="-171438" algn="l" defTabSz="685750" rtl="0" eaLnBrk="1" latinLnBrk="0" hangingPunct="1">
              <a:lnSpc>
                <a:spcPct val="90000"/>
              </a:lnSpc>
              <a:spcBef>
                <a:spcPts val="751"/>
              </a:spcBef>
              <a:buFont typeface="Arial" panose="020B0604020202020204" pitchFamily="34" charset="0"/>
              <a:buChar char="•"/>
              <a:defRPr sz="3000" b="1" i="0" kern="1200">
                <a:solidFill>
                  <a:schemeClr val="tx1"/>
                </a:solidFill>
                <a:latin typeface="+mn-lt"/>
                <a:ea typeface="Helvetica" charset="0"/>
                <a:cs typeface="Helvetica" charset="0"/>
              </a:defRPr>
            </a:lvl1pPr>
            <a:lvl2pPr marL="514314" indent="-171438" algn="l" defTabSz="685750" rtl="0" eaLnBrk="1" latinLnBrk="0" hangingPunct="1">
              <a:lnSpc>
                <a:spcPct val="90000"/>
              </a:lnSpc>
              <a:spcBef>
                <a:spcPts val="375"/>
              </a:spcBef>
              <a:buFont typeface="Arial" panose="020B0604020202020204" pitchFamily="34" charset="0"/>
              <a:buChar char="•"/>
              <a:defRPr sz="2800" b="1" i="0" kern="1200">
                <a:solidFill>
                  <a:schemeClr val="tx1"/>
                </a:solidFill>
                <a:latin typeface="+mn-lt"/>
                <a:ea typeface="Helvetica" charset="0"/>
                <a:cs typeface="Helvetica" charset="0"/>
              </a:defRPr>
            </a:lvl2pPr>
            <a:lvl3pPr marL="857187" indent="-171438" algn="l" defTabSz="685750" rtl="0" eaLnBrk="1" latinLnBrk="0" hangingPunct="1">
              <a:lnSpc>
                <a:spcPct val="90000"/>
              </a:lnSpc>
              <a:spcBef>
                <a:spcPts val="375"/>
              </a:spcBef>
              <a:buFont typeface="Arial" panose="020B0604020202020204" pitchFamily="34" charset="0"/>
              <a:buChar char="•"/>
              <a:defRPr sz="2400" b="1" i="0" kern="1200">
                <a:solidFill>
                  <a:schemeClr val="tx1"/>
                </a:solidFill>
                <a:latin typeface="+mn-lt"/>
                <a:ea typeface="Helvetica" charset="0"/>
                <a:cs typeface="Helvetica" charset="0"/>
              </a:defRPr>
            </a:lvl3pPr>
            <a:lvl4pPr marL="1200061" indent="-171438" algn="l" defTabSz="685750" rtl="0" eaLnBrk="1" latinLnBrk="0" hangingPunct="1">
              <a:lnSpc>
                <a:spcPct val="90000"/>
              </a:lnSpc>
              <a:spcBef>
                <a:spcPts val="375"/>
              </a:spcBef>
              <a:buFont typeface="Arial" panose="020B0604020202020204" pitchFamily="34" charset="0"/>
              <a:buChar char="•"/>
              <a:defRPr sz="2000" b="1" i="0" kern="1200">
                <a:solidFill>
                  <a:schemeClr val="tx1"/>
                </a:solidFill>
                <a:latin typeface="+mn-lt"/>
                <a:ea typeface="Helvetica" charset="0"/>
                <a:cs typeface="Helvetica" charset="0"/>
              </a:defRPr>
            </a:lvl4pPr>
            <a:lvl5pPr marL="1542935" indent="-171438" algn="l" defTabSz="685750" rtl="0" eaLnBrk="1" latinLnBrk="0" hangingPunct="1">
              <a:lnSpc>
                <a:spcPct val="90000"/>
              </a:lnSpc>
              <a:spcBef>
                <a:spcPts val="375"/>
              </a:spcBef>
              <a:buFont typeface="Arial" panose="020B0604020202020204" pitchFamily="34" charset="0"/>
              <a:buChar char="•"/>
              <a:defRPr sz="1800" b="1" i="0" kern="1200">
                <a:solidFill>
                  <a:schemeClr val="tx1"/>
                </a:solidFill>
                <a:latin typeface="+mn-lt"/>
                <a:ea typeface="Helvetica" charset="0"/>
                <a:cs typeface="Helvetica" charset="0"/>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Content Placeholder 3">
            <a:extLst>
              <a:ext uri="{FF2B5EF4-FFF2-40B4-BE49-F238E27FC236}">
                <a16:creationId xmlns:a16="http://schemas.microsoft.com/office/drawing/2014/main" id="{8682174B-1C3C-C842-B97D-883C6024D1DF}"/>
              </a:ext>
            </a:extLst>
          </p:cNvPr>
          <p:cNvSpPr txBox="1">
            <a:spLocks/>
          </p:cNvSpPr>
          <p:nvPr/>
        </p:nvSpPr>
        <p:spPr>
          <a:xfrm>
            <a:off x="6461760" y="1487489"/>
            <a:ext cx="5016267" cy="4876367"/>
          </a:xfrm>
          <a:prstGeom prst="rect">
            <a:avLst/>
          </a:prstGeom>
        </p:spPr>
        <p:txBody>
          <a:bodyPr/>
          <a:lstStyle>
            <a:lvl1pPr marL="171438" indent="-171438" algn="l" defTabSz="685750" rtl="0" eaLnBrk="1" latinLnBrk="0" hangingPunct="1">
              <a:lnSpc>
                <a:spcPct val="90000"/>
              </a:lnSpc>
              <a:spcBef>
                <a:spcPts val="751"/>
              </a:spcBef>
              <a:buFont typeface="Arial" panose="020B0604020202020204" pitchFamily="34" charset="0"/>
              <a:buChar char="•"/>
              <a:defRPr sz="3000" b="1" i="0" kern="1200">
                <a:solidFill>
                  <a:schemeClr val="tx1"/>
                </a:solidFill>
                <a:latin typeface="+mn-lt"/>
                <a:ea typeface="Helvetica" charset="0"/>
                <a:cs typeface="Helvetica" charset="0"/>
              </a:defRPr>
            </a:lvl1pPr>
            <a:lvl2pPr marL="514314" indent="-171438" algn="l" defTabSz="685750" rtl="0" eaLnBrk="1" latinLnBrk="0" hangingPunct="1">
              <a:lnSpc>
                <a:spcPct val="90000"/>
              </a:lnSpc>
              <a:spcBef>
                <a:spcPts val="375"/>
              </a:spcBef>
              <a:buFont typeface="Arial" panose="020B0604020202020204" pitchFamily="34" charset="0"/>
              <a:buChar char="•"/>
              <a:defRPr sz="2800" b="1" i="0" kern="1200">
                <a:solidFill>
                  <a:schemeClr val="tx1"/>
                </a:solidFill>
                <a:latin typeface="+mn-lt"/>
                <a:ea typeface="Helvetica" charset="0"/>
                <a:cs typeface="Helvetica" charset="0"/>
              </a:defRPr>
            </a:lvl2pPr>
            <a:lvl3pPr marL="857187" indent="-171438" algn="l" defTabSz="685750" rtl="0" eaLnBrk="1" latinLnBrk="0" hangingPunct="1">
              <a:lnSpc>
                <a:spcPct val="90000"/>
              </a:lnSpc>
              <a:spcBef>
                <a:spcPts val="375"/>
              </a:spcBef>
              <a:buFont typeface="Arial" panose="020B0604020202020204" pitchFamily="34" charset="0"/>
              <a:buChar char="•"/>
              <a:defRPr sz="2400" b="1" i="0" kern="1200">
                <a:solidFill>
                  <a:schemeClr val="tx1"/>
                </a:solidFill>
                <a:latin typeface="+mn-lt"/>
                <a:ea typeface="Helvetica" charset="0"/>
                <a:cs typeface="Helvetica" charset="0"/>
              </a:defRPr>
            </a:lvl3pPr>
            <a:lvl4pPr marL="1200061" indent="-171438" algn="l" defTabSz="685750" rtl="0" eaLnBrk="1" latinLnBrk="0" hangingPunct="1">
              <a:lnSpc>
                <a:spcPct val="90000"/>
              </a:lnSpc>
              <a:spcBef>
                <a:spcPts val="375"/>
              </a:spcBef>
              <a:buFont typeface="Arial" panose="020B0604020202020204" pitchFamily="34" charset="0"/>
              <a:buChar char="•"/>
              <a:defRPr sz="2000" b="1" i="0" kern="1200">
                <a:solidFill>
                  <a:schemeClr val="tx1"/>
                </a:solidFill>
                <a:latin typeface="+mn-lt"/>
                <a:ea typeface="Helvetica" charset="0"/>
                <a:cs typeface="Helvetica" charset="0"/>
              </a:defRPr>
            </a:lvl4pPr>
            <a:lvl5pPr marL="1542935" indent="-171438" algn="l" defTabSz="685750" rtl="0" eaLnBrk="1" latinLnBrk="0" hangingPunct="1">
              <a:lnSpc>
                <a:spcPct val="90000"/>
              </a:lnSpc>
              <a:spcBef>
                <a:spcPts val="375"/>
              </a:spcBef>
              <a:buFont typeface="Arial" panose="020B0604020202020204" pitchFamily="34" charset="0"/>
              <a:buChar char="•"/>
              <a:defRPr sz="1800" b="1" i="0" kern="1200">
                <a:solidFill>
                  <a:schemeClr val="tx1"/>
                </a:solidFill>
                <a:latin typeface="+mn-lt"/>
                <a:ea typeface="Helvetica" charset="0"/>
                <a:cs typeface="Helvetica" charset="0"/>
              </a:defRPr>
            </a:lvl5pPr>
            <a:lvl6pPr marL="1885810"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4"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l">
              <a:buNone/>
            </a:pPr>
            <a:r>
              <a:rPr lang="en-US" sz="2400" dirty="0">
                <a:solidFill>
                  <a:schemeClr val="tx1">
                    <a:lumMod val="95000"/>
                    <a:lumOff val="5000"/>
                  </a:schemeClr>
                </a:solidFill>
                <a:cs typeface="Arial" panose="020B0604020202020204" pitchFamily="34" charset="0"/>
              </a:rPr>
              <a:t>C. Financial Need</a:t>
            </a:r>
          </a:p>
          <a:p>
            <a:pPr lvl="1">
              <a:buClr>
                <a:schemeClr val="tx1"/>
              </a:buClr>
            </a:pPr>
            <a:r>
              <a:rPr lang="en-US" b="0" dirty="0">
                <a:solidFill>
                  <a:schemeClr val="tx1">
                    <a:lumMod val="95000"/>
                    <a:lumOff val="5000"/>
                  </a:schemeClr>
                </a:solidFill>
                <a:cs typeface="Arial" panose="020B0604020202020204" pitchFamily="34" charset="0"/>
              </a:rPr>
              <a:t>FNS</a:t>
            </a:r>
          </a:p>
          <a:p>
            <a:pPr lvl="1">
              <a:buClr>
                <a:schemeClr val="tx1"/>
              </a:buClr>
            </a:pPr>
            <a:r>
              <a:rPr lang="en-US" b="0" dirty="0">
                <a:solidFill>
                  <a:schemeClr val="tx1">
                    <a:lumMod val="95000"/>
                    <a:lumOff val="5000"/>
                  </a:schemeClr>
                </a:solidFill>
                <a:cs typeface="Arial" panose="020B0604020202020204" pitchFamily="34" charset="0"/>
              </a:rPr>
              <a:t>Comp Benefits</a:t>
            </a:r>
          </a:p>
          <a:p>
            <a:pPr marL="0" indent="0" algn="l">
              <a:buNone/>
            </a:pPr>
            <a:endParaRPr lang="en-US" sz="2000" b="0" dirty="0">
              <a:solidFill>
                <a:schemeClr val="tx1">
                  <a:lumMod val="95000"/>
                  <a:lumOff val="5000"/>
                </a:schemeClr>
              </a:solidFill>
              <a:latin typeface="Arial" panose="020B0604020202020204" pitchFamily="34" charset="0"/>
              <a:cs typeface="Arial" panose="020B0604020202020204" pitchFamily="34" charset="0"/>
            </a:endParaRPr>
          </a:p>
          <a:p>
            <a:pPr marL="0" indent="0" algn="l">
              <a:buNone/>
            </a:pPr>
            <a:r>
              <a:rPr lang="en-US" sz="2400" dirty="0">
                <a:solidFill>
                  <a:schemeClr val="tx1">
                    <a:lumMod val="95000"/>
                    <a:lumOff val="5000"/>
                  </a:schemeClr>
                </a:solidFill>
                <a:cs typeface="Arial" panose="020B0604020202020204" pitchFamily="34" charset="0"/>
              </a:rPr>
              <a:t>D. Case Management</a:t>
            </a:r>
          </a:p>
          <a:p>
            <a:pPr lvl="1">
              <a:buClr>
                <a:schemeClr val="tx1"/>
              </a:buClr>
            </a:pPr>
            <a:r>
              <a:rPr lang="en-US" b="0" dirty="0">
                <a:solidFill>
                  <a:schemeClr val="tx1">
                    <a:lumMod val="95000"/>
                    <a:lumOff val="5000"/>
                  </a:schemeClr>
                </a:solidFill>
                <a:cs typeface="Arial" panose="020B0604020202020204" pitchFamily="34" charset="0"/>
              </a:rPr>
              <a:t>Timeliness (60/90 Day)</a:t>
            </a:r>
          </a:p>
          <a:p>
            <a:pPr lvl="1">
              <a:buClr>
                <a:schemeClr val="tx1"/>
              </a:buClr>
            </a:pPr>
            <a:r>
              <a:rPr lang="en-US" b="0" dirty="0">
                <a:solidFill>
                  <a:schemeClr val="tx1">
                    <a:lumMod val="95000"/>
                    <a:lumOff val="5000"/>
                  </a:schemeClr>
                </a:solidFill>
                <a:cs typeface="Arial" panose="020B0604020202020204" pitchFamily="34" charset="0"/>
              </a:rPr>
              <a:t>Signatures</a:t>
            </a:r>
          </a:p>
          <a:p>
            <a:pPr lvl="1">
              <a:buClr>
                <a:schemeClr val="tx1"/>
              </a:buClr>
            </a:pPr>
            <a:r>
              <a:rPr lang="en-US" b="0" dirty="0">
                <a:solidFill>
                  <a:schemeClr val="tx1">
                    <a:lumMod val="95000"/>
                    <a:lumOff val="5000"/>
                  </a:schemeClr>
                </a:solidFill>
                <a:cs typeface="Arial" panose="020B0604020202020204" pitchFamily="34" charset="0"/>
              </a:rPr>
              <a:t>Approvals</a:t>
            </a:r>
          </a:p>
          <a:p>
            <a:pPr lvl="1">
              <a:buClr>
                <a:schemeClr val="tx1"/>
              </a:buClr>
            </a:pPr>
            <a:r>
              <a:rPr lang="en-US" b="0" dirty="0">
                <a:solidFill>
                  <a:schemeClr val="tx1">
                    <a:lumMod val="95000"/>
                    <a:lumOff val="5000"/>
                  </a:schemeClr>
                </a:solidFill>
                <a:cs typeface="Arial" panose="020B0604020202020204" pitchFamily="34" charset="0"/>
              </a:rPr>
              <a:t>Benefits Information (VR)</a:t>
            </a:r>
          </a:p>
          <a:p>
            <a:pPr lvl="1">
              <a:buClr>
                <a:schemeClr val="tx1"/>
              </a:buClr>
            </a:pPr>
            <a:r>
              <a:rPr lang="en-US" b="0" dirty="0">
                <a:solidFill>
                  <a:schemeClr val="tx1">
                    <a:lumMod val="95000"/>
                    <a:lumOff val="5000"/>
                  </a:schemeClr>
                </a:solidFill>
                <a:cs typeface="Arial" panose="020B0604020202020204" pitchFamily="34" charset="0"/>
              </a:rPr>
              <a:t>Service Implementation</a:t>
            </a:r>
          </a:p>
          <a:p>
            <a:pPr marL="457200" lvl="1" indent="0">
              <a:buClr>
                <a:schemeClr val="bg1"/>
              </a:buClr>
              <a:buNone/>
            </a:pPr>
            <a:endParaRPr lang="en-US" sz="1800" b="0" dirty="0">
              <a:solidFill>
                <a:schemeClr val="tx1">
                  <a:lumMod val="95000"/>
                  <a:lumOff val="5000"/>
                </a:schemeClr>
              </a:solidFill>
              <a:latin typeface="Arial" panose="020B0604020202020204" pitchFamily="34" charset="0"/>
              <a:cs typeface="Arial" panose="020B0604020202020204" pitchFamily="34" charset="0"/>
            </a:endParaRPr>
          </a:p>
          <a:p>
            <a:pPr marL="0" indent="0" algn="l">
              <a:buClr>
                <a:schemeClr val="bg1"/>
              </a:buClr>
              <a:buNone/>
            </a:pPr>
            <a:r>
              <a:rPr lang="en-US" sz="2400" dirty="0">
                <a:solidFill>
                  <a:schemeClr val="tx1">
                    <a:lumMod val="95000"/>
                    <a:lumOff val="5000"/>
                  </a:schemeClr>
                </a:solidFill>
                <a:cs typeface="Arial" panose="020B0604020202020204" pitchFamily="34" charset="0"/>
              </a:rPr>
              <a:t>E. Closure Standards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142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4BA265-898D-89D8-3B48-B5AB7728A7D5}"/>
              </a:ext>
            </a:extLst>
          </p:cNvPr>
          <p:cNvSpPr>
            <a:spLocks noGrp="1"/>
          </p:cNvSpPr>
          <p:nvPr>
            <p:ph type="title"/>
          </p:nvPr>
        </p:nvSpPr>
        <p:spPr>
          <a:xfrm>
            <a:off x="1256145" y="304379"/>
            <a:ext cx="10570095" cy="502622"/>
          </a:xfrm>
        </p:spPr>
        <p:txBody>
          <a:bodyPr/>
          <a:lstStyle/>
          <a:p>
            <a:r>
              <a:rPr lang="en-US" dirty="0">
                <a:solidFill>
                  <a:schemeClr val="accent6">
                    <a:lumMod val="75000"/>
                  </a:schemeClr>
                </a:solidFill>
              </a:rPr>
              <a:t>Independent Rehabilitation Counselor Process</a:t>
            </a:r>
          </a:p>
        </p:txBody>
      </p:sp>
      <p:graphicFrame>
        <p:nvGraphicFramePr>
          <p:cNvPr id="8" name="Content Placeholder 7">
            <a:extLst>
              <a:ext uri="{FF2B5EF4-FFF2-40B4-BE49-F238E27FC236}">
                <a16:creationId xmlns:a16="http://schemas.microsoft.com/office/drawing/2014/main" id="{1C960771-07FC-C7A3-FA8D-85D32D662278}"/>
              </a:ext>
            </a:extLst>
          </p:cNvPr>
          <p:cNvGraphicFramePr>
            <a:graphicFrameLocks noGrp="1"/>
          </p:cNvGraphicFramePr>
          <p:nvPr>
            <p:ph sz="quarter" idx="10"/>
            <p:extLst>
              <p:ext uri="{D42A27DB-BD31-4B8C-83A1-F6EECF244321}">
                <p14:modId xmlns:p14="http://schemas.microsoft.com/office/powerpoint/2010/main" val="3834930927"/>
              </p:ext>
            </p:extLst>
          </p:nvPr>
        </p:nvGraphicFramePr>
        <p:xfrm>
          <a:off x="989013" y="1487488"/>
          <a:ext cx="1021397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98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B083-1831-5EB4-D7D8-922465D10E83}"/>
              </a:ext>
            </a:extLst>
          </p:cNvPr>
          <p:cNvSpPr>
            <a:spLocks noGrp="1"/>
          </p:cNvSpPr>
          <p:nvPr>
            <p:ph type="title"/>
          </p:nvPr>
        </p:nvSpPr>
        <p:spPr/>
        <p:txBody>
          <a:bodyPr/>
          <a:lstStyle/>
          <a:p>
            <a:r>
              <a:rPr lang="en-US" dirty="0"/>
              <a:t>What if there are deficits?</a:t>
            </a:r>
          </a:p>
        </p:txBody>
      </p:sp>
      <p:sp>
        <p:nvSpPr>
          <p:cNvPr id="3" name="Content Placeholder 2">
            <a:extLst>
              <a:ext uri="{FF2B5EF4-FFF2-40B4-BE49-F238E27FC236}">
                <a16:creationId xmlns:a16="http://schemas.microsoft.com/office/drawing/2014/main" id="{FCD8D621-F6EE-91DB-2F6C-6E44C738D0A4}"/>
              </a:ext>
            </a:extLst>
          </p:cNvPr>
          <p:cNvSpPr>
            <a:spLocks noGrp="1"/>
          </p:cNvSpPr>
          <p:nvPr>
            <p:ph sz="quarter" idx="10"/>
          </p:nvPr>
        </p:nvSpPr>
        <p:spPr/>
        <p:txBody>
          <a:bodyPr/>
          <a:lstStyle/>
          <a:p>
            <a:pPr marL="0" indent="0">
              <a:buNone/>
            </a:pPr>
            <a:r>
              <a:rPr lang="en-US" sz="2800" b="0" dirty="0"/>
              <a:t>IRCs with identified areas in need of further coaching and mentorship will be offered training, coaching and mentorship to improve performance and compliance with policy as part of the overall Training Plan.</a:t>
            </a:r>
          </a:p>
          <a:p>
            <a:endParaRPr lang="en-US" sz="2800" b="0" dirty="0"/>
          </a:p>
          <a:p>
            <a:pPr marL="0" indent="0">
              <a:buNone/>
            </a:pPr>
            <a:r>
              <a:rPr lang="en-US" sz="2800" b="0" dirty="0"/>
              <a:t>May include:</a:t>
            </a:r>
          </a:p>
          <a:p>
            <a:r>
              <a:rPr lang="en-US" sz="2800" b="0" dirty="0"/>
              <a:t>Classroom training</a:t>
            </a:r>
          </a:p>
          <a:p>
            <a:r>
              <a:rPr lang="en-US" sz="2800" b="0" dirty="0"/>
              <a:t>Consultation and mentoring</a:t>
            </a:r>
          </a:p>
          <a:p>
            <a:r>
              <a:rPr lang="en-US" sz="2800" b="0" dirty="0"/>
              <a:t>Continued supervisor approval</a:t>
            </a:r>
          </a:p>
        </p:txBody>
      </p:sp>
    </p:spTree>
    <p:extLst>
      <p:ext uri="{BB962C8B-B14F-4D97-AF65-F5344CB8AC3E}">
        <p14:creationId xmlns:p14="http://schemas.microsoft.com/office/powerpoint/2010/main" val="22293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C7CC-2BE3-5ACC-5D1D-0B9213C395B5}"/>
              </a:ext>
            </a:extLst>
          </p:cNvPr>
          <p:cNvSpPr>
            <a:spLocks noGrp="1"/>
          </p:cNvSpPr>
          <p:nvPr>
            <p:ph type="title"/>
          </p:nvPr>
        </p:nvSpPr>
        <p:spPr>
          <a:xfrm>
            <a:off x="1256145" y="304379"/>
            <a:ext cx="10671695" cy="502622"/>
          </a:xfrm>
        </p:spPr>
        <p:txBody>
          <a:bodyPr/>
          <a:lstStyle/>
          <a:p>
            <a:r>
              <a:rPr lang="en-US" dirty="0">
                <a:solidFill>
                  <a:schemeClr val="tx1"/>
                </a:solidFill>
              </a:rPr>
              <a:t>Independent Rehabilitation Counselor Process</a:t>
            </a:r>
            <a:endParaRPr lang="en-US" dirty="0"/>
          </a:p>
        </p:txBody>
      </p:sp>
      <p:sp>
        <p:nvSpPr>
          <p:cNvPr id="3" name="Content Placeholder 2">
            <a:extLst>
              <a:ext uri="{FF2B5EF4-FFF2-40B4-BE49-F238E27FC236}">
                <a16:creationId xmlns:a16="http://schemas.microsoft.com/office/drawing/2014/main" id="{F6074C31-56CC-CED0-1EEB-5A1D3FDB0C09}"/>
              </a:ext>
            </a:extLst>
          </p:cNvPr>
          <p:cNvSpPr>
            <a:spLocks noGrp="1"/>
          </p:cNvSpPr>
          <p:nvPr>
            <p:ph sz="quarter" idx="10"/>
          </p:nvPr>
        </p:nvSpPr>
        <p:spPr/>
        <p:txBody>
          <a:bodyPr anchor="t"/>
          <a:lstStyle/>
          <a:p>
            <a:pPr marL="0" indent="0">
              <a:lnSpc>
                <a:spcPct val="100000"/>
              </a:lnSpc>
              <a:spcBef>
                <a:spcPts val="1200"/>
              </a:spcBef>
              <a:buNone/>
            </a:pPr>
            <a:r>
              <a:rPr lang="en-US" b="0" dirty="0"/>
              <a:t>3/1/2024 to present:</a:t>
            </a:r>
          </a:p>
          <a:p>
            <a:pPr>
              <a:lnSpc>
                <a:spcPct val="100000"/>
              </a:lnSpc>
              <a:spcBef>
                <a:spcPts val="1200"/>
              </a:spcBef>
            </a:pPr>
            <a:endParaRPr lang="en-US" b="0" dirty="0"/>
          </a:p>
        </p:txBody>
      </p:sp>
      <p:graphicFrame>
        <p:nvGraphicFramePr>
          <p:cNvPr id="5" name="Diagram 4">
            <a:extLst>
              <a:ext uri="{FF2B5EF4-FFF2-40B4-BE49-F238E27FC236}">
                <a16:creationId xmlns:a16="http://schemas.microsoft.com/office/drawing/2014/main" id="{D1F6907A-A17E-C600-A21E-F669F28BFEFD}"/>
              </a:ext>
            </a:extLst>
          </p:cNvPr>
          <p:cNvGraphicFramePr/>
          <p:nvPr>
            <p:extLst>
              <p:ext uri="{D42A27DB-BD31-4B8C-83A1-F6EECF244321}">
                <p14:modId xmlns:p14="http://schemas.microsoft.com/office/powerpoint/2010/main" val="291926096"/>
              </p:ext>
            </p:extLst>
          </p:nvPr>
        </p:nvGraphicFramePr>
        <p:xfrm>
          <a:off x="1950720" y="2339235"/>
          <a:ext cx="6045200" cy="36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54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46C31-250C-E0B1-7B7F-E3F650739F92}"/>
              </a:ext>
            </a:extLst>
          </p:cNvPr>
          <p:cNvSpPr>
            <a:spLocks noGrp="1"/>
          </p:cNvSpPr>
          <p:nvPr>
            <p:ph type="body" sz="quarter" idx="10"/>
          </p:nvPr>
        </p:nvSpPr>
        <p:spPr/>
        <p:txBody>
          <a:bodyPr anchor="ctr"/>
          <a:lstStyle/>
          <a:p>
            <a:r>
              <a:rPr lang="en-US" sz="3600" dirty="0"/>
              <a:t>Policy Recharge Training</a:t>
            </a:r>
          </a:p>
        </p:txBody>
      </p:sp>
    </p:spTree>
    <p:extLst>
      <p:ext uri="{BB962C8B-B14F-4D97-AF65-F5344CB8AC3E}">
        <p14:creationId xmlns:p14="http://schemas.microsoft.com/office/powerpoint/2010/main" val="237754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1B995C-98F3-8F65-66C0-657E6CA9DC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6A72DF-E607-FC53-0E03-04C12B69A59F}"/>
              </a:ext>
            </a:extLst>
          </p:cNvPr>
          <p:cNvSpPr>
            <a:spLocks noGrp="1"/>
          </p:cNvSpPr>
          <p:nvPr>
            <p:ph type="ctrTitle"/>
          </p:nvPr>
        </p:nvSpPr>
        <p:spPr>
          <a:xfrm>
            <a:off x="243840" y="1122363"/>
            <a:ext cx="11694160" cy="2387600"/>
          </a:xfrm>
        </p:spPr>
        <p:txBody>
          <a:bodyPr vert="horz" lIns="91440" tIns="45720" rIns="91440" bIns="45720" rtlCol="0" anchor="t">
            <a:normAutofit/>
          </a:bodyPr>
          <a:lstStyle/>
          <a:p>
            <a:pPr algn="ctr"/>
            <a:r>
              <a:rPr lang="en-US" sz="3600" dirty="0">
                <a:solidFill>
                  <a:schemeClr val="tx1"/>
                </a:solidFill>
                <a:latin typeface="+mn-lt"/>
              </a:rPr>
              <a:t>Session connection to CSAVR Strategic Priorities</a:t>
            </a:r>
          </a:p>
        </p:txBody>
      </p:sp>
      <p:pic>
        <p:nvPicPr>
          <p:cNvPr id="2" name="Content Placeholder 8" descr="A graphic of a structure with three pillars, each identifying one of the three strategic priorities:&#10;-Recruit and Retain VR Staff&#10;-Redesign and Streamline Internal Processes&#10;-Increase Public Awareness of VR Services">
            <a:extLst>
              <a:ext uri="{FF2B5EF4-FFF2-40B4-BE49-F238E27FC236}">
                <a16:creationId xmlns:a16="http://schemas.microsoft.com/office/drawing/2014/main" id="{2524D162-905A-5F4E-557C-DF96360F62C1}"/>
              </a:ext>
            </a:extLst>
          </p:cNvPr>
          <p:cNvPicPr>
            <a:picLocks noGrp="1" noChangeAspect="1"/>
          </p:cNvPicPr>
          <p:nvPr>
            <p:ph idx="4294967295"/>
          </p:nvPr>
        </p:nvPicPr>
        <p:blipFill rotWithShape="1">
          <a:blip r:embed="rId2"/>
          <a:srcRect t="6192"/>
          <a:stretch/>
        </p:blipFill>
        <p:spPr>
          <a:xfrm>
            <a:off x="3065145" y="1872209"/>
            <a:ext cx="6051550" cy="4351338"/>
          </a:xfrm>
          <a:prstGeom prst="rect">
            <a:avLst/>
          </a:prstGeom>
        </p:spPr>
      </p:pic>
      <p:pic>
        <p:nvPicPr>
          <p:cNvPr id="5" name="Picture 4">
            <a:extLst>
              <a:ext uri="{FF2B5EF4-FFF2-40B4-BE49-F238E27FC236}">
                <a16:creationId xmlns:a16="http://schemas.microsoft.com/office/drawing/2014/main" id="{5D6C4C2F-E8A6-9EF4-08D3-EFEC5C96BB7B}"/>
              </a:ext>
            </a:extLst>
          </p:cNvPr>
          <p:cNvPicPr>
            <a:picLocks noChangeAspect="1"/>
          </p:cNvPicPr>
          <p:nvPr/>
        </p:nvPicPr>
        <p:blipFill>
          <a:blip r:embed="rId3"/>
          <a:stretch>
            <a:fillRect/>
          </a:stretch>
        </p:blipFill>
        <p:spPr>
          <a:xfrm>
            <a:off x="10402956" y="6044565"/>
            <a:ext cx="1785995" cy="813424"/>
          </a:xfrm>
          <a:prstGeom prst="rect">
            <a:avLst/>
          </a:prstGeom>
        </p:spPr>
      </p:pic>
      <p:pic>
        <p:nvPicPr>
          <p:cNvPr id="8" name="Picture 7">
            <a:extLst>
              <a:ext uri="{FF2B5EF4-FFF2-40B4-BE49-F238E27FC236}">
                <a16:creationId xmlns:a16="http://schemas.microsoft.com/office/drawing/2014/main" id="{348813B9-ECB9-8BC2-68A9-CF63A494E5EE}"/>
              </a:ext>
            </a:extLst>
          </p:cNvPr>
          <p:cNvPicPr>
            <a:picLocks noChangeAspect="1"/>
          </p:cNvPicPr>
          <p:nvPr/>
        </p:nvPicPr>
        <p:blipFill>
          <a:blip r:embed="rId4"/>
          <a:stretch>
            <a:fillRect/>
          </a:stretch>
        </p:blipFill>
        <p:spPr>
          <a:xfrm>
            <a:off x="-12193" y="6223547"/>
            <a:ext cx="1463040" cy="688489"/>
          </a:xfrm>
          <a:prstGeom prst="rect">
            <a:avLst/>
          </a:prstGeom>
        </p:spPr>
      </p:pic>
    </p:spTree>
    <p:extLst>
      <p:ext uri="{BB962C8B-B14F-4D97-AF65-F5344CB8AC3E}">
        <p14:creationId xmlns:p14="http://schemas.microsoft.com/office/powerpoint/2010/main" val="2222770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5586-0DDE-B47D-C557-711555241898}"/>
              </a:ext>
            </a:extLst>
          </p:cNvPr>
          <p:cNvSpPr>
            <a:spLocks noGrp="1"/>
          </p:cNvSpPr>
          <p:nvPr>
            <p:ph type="title"/>
          </p:nvPr>
        </p:nvSpPr>
        <p:spPr/>
        <p:txBody>
          <a:bodyPr/>
          <a:lstStyle/>
          <a:p>
            <a:r>
              <a:rPr lang="en-US" dirty="0"/>
              <a:t>Policy Recharge</a:t>
            </a:r>
          </a:p>
        </p:txBody>
      </p:sp>
      <p:sp>
        <p:nvSpPr>
          <p:cNvPr id="3" name="Content Placeholder 2">
            <a:extLst>
              <a:ext uri="{FF2B5EF4-FFF2-40B4-BE49-F238E27FC236}">
                <a16:creationId xmlns:a16="http://schemas.microsoft.com/office/drawing/2014/main" id="{A18DADAA-8EB5-EF55-A500-61454DFC0938}"/>
              </a:ext>
            </a:extLst>
          </p:cNvPr>
          <p:cNvSpPr>
            <a:spLocks noGrp="1"/>
          </p:cNvSpPr>
          <p:nvPr>
            <p:ph sz="quarter" idx="10"/>
          </p:nvPr>
        </p:nvSpPr>
        <p:spPr>
          <a:xfrm>
            <a:off x="988293" y="1487489"/>
            <a:ext cx="5290587" cy="4876367"/>
          </a:xfrm>
        </p:spPr>
        <p:txBody>
          <a:bodyPr anchor="ctr"/>
          <a:lstStyle/>
          <a:p>
            <a:pPr>
              <a:lnSpc>
                <a:spcPct val="100000"/>
              </a:lnSpc>
              <a:spcBef>
                <a:spcPts val="1200"/>
              </a:spcBef>
            </a:pPr>
            <a:r>
              <a:rPr lang="en-US" b="0" dirty="0"/>
              <a:t>Policy training series</a:t>
            </a:r>
          </a:p>
          <a:p>
            <a:pPr lvl="1">
              <a:lnSpc>
                <a:spcPct val="100000"/>
              </a:lnSpc>
              <a:spcBef>
                <a:spcPts val="1200"/>
              </a:spcBef>
            </a:pPr>
            <a:r>
              <a:rPr lang="en-US" b="0" dirty="0"/>
              <a:t>Policy + Practice</a:t>
            </a:r>
          </a:p>
          <a:p>
            <a:pPr>
              <a:lnSpc>
                <a:spcPct val="100000"/>
              </a:lnSpc>
              <a:spcBef>
                <a:spcPts val="1200"/>
              </a:spcBef>
            </a:pPr>
            <a:endParaRPr lang="en-US" b="0" dirty="0"/>
          </a:p>
          <a:p>
            <a:pPr>
              <a:lnSpc>
                <a:spcPct val="100000"/>
              </a:lnSpc>
              <a:spcBef>
                <a:spcPts val="1200"/>
              </a:spcBef>
            </a:pPr>
            <a:r>
              <a:rPr lang="en-US" b="0" dirty="0"/>
              <a:t>Provided by QDS team</a:t>
            </a:r>
          </a:p>
          <a:p>
            <a:pPr lvl="1">
              <a:lnSpc>
                <a:spcPct val="100000"/>
              </a:lnSpc>
              <a:spcBef>
                <a:spcPts val="1200"/>
              </a:spcBef>
            </a:pPr>
            <a:r>
              <a:rPr lang="en-US" b="0" dirty="0"/>
              <a:t>Available statewide</a:t>
            </a:r>
          </a:p>
          <a:p>
            <a:pPr lvl="1">
              <a:lnSpc>
                <a:spcPct val="100000"/>
              </a:lnSpc>
              <a:spcBef>
                <a:spcPts val="1200"/>
              </a:spcBef>
            </a:pPr>
            <a:r>
              <a:rPr lang="en-US" b="0" dirty="0"/>
              <a:t>Must have basic knowledge of policy and casework</a:t>
            </a:r>
          </a:p>
        </p:txBody>
      </p:sp>
      <p:pic>
        <p:nvPicPr>
          <p:cNvPr id="4" name="Picture 3" descr="Image of Policy Recharge flyer">
            <a:extLst>
              <a:ext uri="{FF2B5EF4-FFF2-40B4-BE49-F238E27FC236}">
                <a16:creationId xmlns:a16="http://schemas.microsoft.com/office/drawing/2014/main" id="{6D319304-304B-7A36-E311-6F4B322D466C}"/>
              </a:ext>
            </a:extLst>
          </p:cNvPr>
          <p:cNvPicPr>
            <a:picLocks noChangeAspect="1"/>
          </p:cNvPicPr>
          <p:nvPr/>
        </p:nvPicPr>
        <p:blipFill>
          <a:blip r:embed="rId2"/>
          <a:stretch>
            <a:fillRect/>
          </a:stretch>
        </p:blipFill>
        <p:spPr>
          <a:xfrm>
            <a:off x="6762587" y="1487489"/>
            <a:ext cx="4441120" cy="53399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1325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985B-EF79-B347-44E1-EBD66950CBD1}"/>
              </a:ext>
            </a:extLst>
          </p:cNvPr>
          <p:cNvSpPr>
            <a:spLocks noGrp="1"/>
          </p:cNvSpPr>
          <p:nvPr>
            <p:ph type="title"/>
          </p:nvPr>
        </p:nvSpPr>
        <p:spPr/>
        <p:txBody>
          <a:bodyPr/>
          <a:lstStyle/>
          <a:p>
            <a:r>
              <a:rPr lang="en-US" dirty="0"/>
              <a:t>Policy Recharge</a:t>
            </a:r>
          </a:p>
        </p:txBody>
      </p:sp>
      <p:sp>
        <p:nvSpPr>
          <p:cNvPr id="3" name="Content Placeholder 2">
            <a:extLst>
              <a:ext uri="{FF2B5EF4-FFF2-40B4-BE49-F238E27FC236}">
                <a16:creationId xmlns:a16="http://schemas.microsoft.com/office/drawing/2014/main" id="{95FBEFE3-0BA7-F860-5FC5-51DD4A207F65}"/>
              </a:ext>
            </a:extLst>
          </p:cNvPr>
          <p:cNvSpPr>
            <a:spLocks noGrp="1"/>
          </p:cNvSpPr>
          <p:nvPr>
            <p:ph sz="quarter" idx="10"/>
          </p:nvPr>
        </p:nvSpPr>
        <p:spPr/>
        <p:txBody>
          <a:bodyPr anchor="ctr"/>
          <a:lstStyle/>
          <a:p>
            <a:pPr>
              <a:lnSpc>
                <a:spcPct val="150000"/>
              </a:lnSpc>
            </a:pPr>
            <a:r>
              <a:rPr lang="en-US" sz="2800" b="0" dirty="0"/>
              <a:t>VR Eligibility</a:t>
            </a:r>
          </a:p>
          <a:p>
            <a:pPr>
              <a:lnSpc>
                <a:spcPct val="150000"/>
              </a:lnSpc>
            </a:pPr>
            <a:r>
              <a:rPr lang="en-US" sz="2800" b="0" dirty="0"/>
              <a:t>IL Eligibility</a:t>
            </a:r>
          </a:p>
          <a:p>
            <a:pPr>
              <a:lnSpc>
                <a:spcPct val="150000"/>
              </a:lnSpc>
            </a:pPr>
            <a:r>
              <a:rPr lang="en-US" sz="2800" b="0" dirty="0"/>
              <a:t>VR Comprehensive Assessment</a:t>
            </a:r>
          </a:p>
          <a:p>
            <a:pPr>
              <a:lnSpc>
                <a:spcPct val="150000"/>
              </a:lnSpc>
            </a:pPr>
            <a:r>
              <a:rPr lang="en-US" sz="2800" b="0" dirty="0"/>
              <a:t>Case Management</a:t>
            </a:r>
          </a:p>
          <a:p>
            <a:pPr>
              <a:lnSpc>
                <a:spcPct val="150000"/>
              </a:lnSpc>
            </a:pPr>
            <a:r>
              <a:rPr lang="en-US" sz="2800" b="0" dirty="0"/>
              <a:t>Financial Needs Survey</a:t>
            </a:r>
          </a:p>
        </p:txBody>
      </p:sp>
      <p:pic>
        <p:nvPicPr>
          <p:cNvPr id="4" name="Picture 3" descr="Image of Policy Recharge flyer">
            <a:extLst>
              <a:ext uri="{FF2B5EF4-FFF2-40B4-BE49-F238E27FC236}">
                <a16:creationId xmlns:a16="http://schemas.microsoft.com/office/drawing/2014/main" id="{F52865A4-6795-F71C-45FA-FF1771950C66}"/>
              </a:ext>
            </a:extLst>
          </p:cNvPr>
          <p:cNvPicPr>
            <a:picLocks noChangeAspect="1"/>
          </p:cNvPicPr>
          <p:nvPr/>
        </p:nvPicPr>
        <p:blipFill>
          <a:blip r:embed="rId2"/>
          <a:stretch>
            <a:fillRect/>
          </a:stretch>
        </p:blipFill>
        <p:spPr>
          <a:xfrm>
            <a:off x="6762587" y="1487489"/>
            <a:ext cx="4441120" cy="53399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0834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E244-BBF6-090C-B553-8309479DA1C3}"/>
              </a:ext>
            </a:extLst>
          </p:cNvPr>
          <p:cNvSpPr>
            <a:spLocks noGrp="1"/>
          </p:cNvSpPr>
          <p:nvPr>
            <p:ph type="title"/>
          </p:nvPr>
        </p:nvSpPr>
        <p:spPr/>
        <p:txBody>
          <a:bodyPr/>
          <a:lstStyle/>
          <a:p>
            <a:r>
              <a:rPr lang="en-US" dirty="0"/>
              <a:t>Policy Recharge: VR Eligibility</a:t>
            </a:r>
          </a:p>
        </p:txBody>
      </p:sp>
      <p:sp>
        <p:nvSpPr>
          <p:cNvPr id="9" name="TextBox 8">
            <a:extLst>
              <a:ext uri="{FF2B5EF4-FFF2-40B4-BE49-F238E27FC236}">
                <a16:creationId xmlns:a16="http://schemas.microsoft.com/office/drawing/2014/main" id="{996C27E7-64A9-5B33-56A1-F50FDBED8CFE}"/>
              </a:ext>
            </a:extLst>
          </p:cNvPr>
          <p:cNvSpPr txBox="1"/>
          <p:nvPr/>
        </p:nvSpPr>
        <p:spPr>
          <a:xfrm>
            <a:off x="6229926" y="1487489"/>
            <a:ext cx="5107707" cy="4031873"/>
          </a:xfrm>
          <a:prstGeom prst="rect">
            <a:avLst/>
          </a:prstGeom>
          <a:noFill/>
        </p:spPr>
        <p:txBody>
          <a:bodyPr wrap="square">
            <a:spAutoFit/>
          </a:bodyPr>
          <a:lstStyle/>
          <a:p>
            <a:pPr marL="0" indent="0" algn="l">
              <a:spcBef>
                <a:spcPts val="1200"/>
              </a:spcBef>
              <a:buNone/>
            </a:pPr>
            <a:r>
              <a:rPr lang="en-US" sz="2800" b="1" dirty="0">
                <a:solidFill>
                  <a:schemeClr val="tx1">
                    <a:lumMod val="95000"/>
                    <a:lumOff val="5000"/>
                  </a:schemeClr>
                </a:solidFill>
              </a:rPr>
              <a:t>Activities include:</a:t>
            </a:r>
          </a:p>
          <a:p>
            <a:pPr marL="342900" indent="-342900" algn="l">
              <a:spcBef>
                <a:spcPts val="1200"/>
              </a:spcBef>
              <a:buFont typeface="Arial" panose="020B0604020202020204" pitchFamily="34" charset="0"/>
              <a:buChar char="•"/>
            </a:pPr>
            <a:r>
              <a:rPr lang="en-US" sz="2400" b="0" dirty="0">
                <a:solidFill>
                  <a:schemeClr val="tx1">
                    <a:lumMod val="95000"/>
                    <a:lumOff val="5000"/>
                  </a:schemeClr>
                </a:solidFill>
              </a:rPr>
              <a:t>How to read medical records</a:t>
            </a:r>
          </a:p>
          <a:p>
            <a:pPr marL="342900" indent="-342900" algn="l">
              <a:spcBef>
                <a:spcPts val="1200"/>
              </a:spcBef>
              <a:buFont typeface="Arial" panose="020B0604020202020204" pitchFamily="34" charset="0"/>
              <a:buChar char="•"/>
            </a:pPr>
            <a:r>
              <a:rPr lang="en-US" sz="2400" b="0" dirty="0">
                <a:solidFill>
                  <a:schemeClr val="tx1">
                    <a:lumMod val="95000"/>
                    <a:lumOff val="5000"/>
                  </a:schemeClr>
                </a:solidFill>
              </a:rPr>
              <a:t>Using the </a:t>
            </a:r>
            <a:r>
              <a:rPr lang="en-US" sz="2400" b="0" i="1" dirty="0">
                <a:solidFill>
                  <a:schemeClr val="tx1">
                    <a:lumMod val="95000"/>
                    <a:lumOff val="5000"/>
                  </a:schemeClr>
                </a:solidFill>
              </a:rPr>
              <a:t>Disability Handbook</a:t>
            </a:r>
          </a:p>
          <a:p>
            <a:pPr marL="342900" indent="-342900">
              <a:spcBef>
                <a:spcPts val="1200"/>
              </a:spcBef>
              <a:buFont typeface="Arial" panose="020B0604020202020204" pitchFamily="34" charset="0"/>
              <a:buChar char="•"/>
            </a:pPr>
            <a:r>
              <a:rPr lang="en-US" sz="2400" dirty="0">
                <a:solidFill>
                  <a:schemeClr val="tx1">
                    <a:lumMod val="95000"/>
                    <a:lumOff val="5000"/>
                  </a:schemeClr>
                </a:solidFill>
              </a:rPr>
              <a:t>Connecting skills of a counselor with the needs of the client</a:t>
            </a:r>
          </a:p>
          <a:p>
            <a:pPr marL="342900" indent="-342900">
              <a:spcBef>
                <a:spcPts val="1200"/>
              </a:spcBef>
              <a:buFont typeface="Arial" panose="020B0604020202020204" pitchFamily="34" charset="0"/>
              <a:buChar char="•"/>
            </a:pPr>
            <a:r>
              <a:rPr lang="en-US" sz="2400" dirty="0">
                <a:solidFill>
                  <a:schemeClr val="tx1">
                    <a:lumMod val="95000"/>
                    <a:lumOff val="5000"/>
                  </a:schemeClr>
                </a:solidFill>
              </a:rPr>
              <a:t>NCA</a:t>
            </a:r>
            <a:r>
              <a:rPr lang="en-US" sz="2400" b="0" dirty="0">
                <a:solidFill>
                  <a:schemeClr val="tx1">
                    <a:lumMod val="95000"/>
                    <a:lumOff val="5000"/>
                  </a:schemeClr>
                </a:solidFill>
              </a:rPr>
              <a:t>TP video: An Accessible Life</a:t>
            </a:r>
          </a:p>
          <a:p>
            <a:pPr marL="342900" indent="-342900" algn="l">
              <a:spcBef>
                <a:spcPts val="1200"/>
              </a:spcBef>
              <a:buFont typeface="Arial" panose="020B0604020202020204" pitchFamily="34" charset="0"/>
              <a:buChar char="•"/>
            </a:pPr>
            <a:r>
              <a:rPr lang="en-US" sz="2400" b="0" dirty="0">
                <a:solidFill>
                  <a:schemeClr val="tx1">
                    <a:lumMod val="95000"/>
                    <a:lumOff val="5000"/>
                  </a:schemeClr>
                </a:solidFill>
              </a:rPr>
              <a:t>How to read a TPQY</a:t>
            </a:r>
          </a:p>
          <a:p>
            <a:pPr marL="342900" indent="-342900" algn="l">
              <a:spcBef>
                <a:spcPts val="1200"/>
              </a:spcBef>
              <a:buFont typeface="Arial" panose="020B0604020202020204" pitchFamily="34" charset="0"/>
              <a:buChar char="•"/>
            </a:pPr>
            <a:r>
              <a:rPr lang="en-US" sz="2400" dirty="0">
                <a:solidFill>
                  <a:schemeClr val="tx1">
                    <a:lumMod val="95000"/>
                    <a:lumOff val="5000"/>
                  </a:schemeClr>
                </a:solidFill>
              </a:rPr>
              <a:t>Using </a:t>
            </a:r>
            <a:r>
              <a:rPr lang="en-US" sz="2400" i="1" dirty="0">
                <a:solidFill>
                  <a:schemeClr val="tx1">
                    <a:lumMod val="95000"/>
                    <a:lumOff val="5000"/>
                  </a:schemeClr>
                </a:solidFill>
              </a:rPr>
              <a:t>JAN</a:t>
            </a:r>
            <a:endParaRPr lang="en-US" sz="2400" b="0" i="1" dirty="0">
              <a:solidFill>
                <a:schemeClr val="tx1">
                  <a:lumMod val="95000"/>
                  <a:lumOff val="5000"/>
                </a:schemeClr>
              </a:solidFill>
            </a:endParaRPr>
          </a:p>
        </p:txBody>
      </p:sp>
      <p:sp>
        <p:nvSpPr>
          <p:cNvPr id="5" name="Content Placeholder 4">
            <a:extLst>
              <a:ext uri="{FF2B5EF4-FFF2-40B4-BE49-F238E27FC236}">
                <a16:creationId xmlns:a16="http://schemas.microsoft.com/office/drawing/2014/main" id="{7F68DDC2-87EC-461B-94B9-74DF1C020139}"/>
              </a:ext>
            </a:extLst>
          </p:cNvPr>
          <p:cNvSpPr>
            <a:spLocks noGrp="1"/>
          </p:cNvSpPr>
          <p:nvPr>
            <p:ph sz="quarter" idx="10"/>
          </p:nvPr>
        </p:nvSpPr>
        <p:spPr>
          <a:xfrm>
            <a:off x="988293" y="1487489"/>
            <a:ext cx="5107707" cy="4876367"/>
          </a:xfrm>
        </p:spPr>
        <p:txBody>
          <a:bodyPr/>
          <a:lstStyle/>
          <a:p>
            <a:pPr marL="0" indent="0">
              <a:lnSpc>
                <a:spcPct val="100000"/>
              </a:lnSpc>
              <a:spcBef>
                <a:spcPts val="1200"/>
              </a:spcBef>
              <a:buNone/>
            </a:pPr>
            <a:r>
              <a:rPr lang="en-US" sz="2800" dirty="0"/>
              <a:t>Areas of Focus:</a:t>
            </a:r>
          </a:p>
          <a:p>
            <a:pPr>
              <a:lnSpc>
                <a:spcPct val="100000"/>
              </a:lnSpc>
              <a:spcBef>
                <a:spcPts val="1200"/>
              </a:spcBef>
            </a:pPr>
            <a:r>
              <a:rPr lang="en-US" sz="2400" b="0" dirty="0"/>
              <a:t>Impairments</a:t>
            </a:r>
          </a:p>
          <a:p>
            <a:pPr>
              <a:lnSpc>
                <a:spcPct val="100000"/>
              </a:lnSpc>
              <a:spcBef>
                <a:spcPts val="1200"/>
              </a:spcBef>
            </a:pPr>
            <a:r>
              <a:rPr lang="en-US" sz="2400" b="0" dirty="0"/>
              <a:t>Impediments to Employment</a:t>
            </a:r>
          </a:p>
          <a:p>
            <a:pPr>
              <a:lnSpc>
                <a:spcPct val="100000"/>
              </a:lnSpc>
              <a:spcBef>
                <a:spcPts val="1200"/>
              </a:spcBef>
            </a:pPr>
            <a:r>
              <a:rPr lang="en-US" sz="2400" b="0" dirty="0"/>
              <a:t>Requires VR Services</a:t>
            </a:r>
          </a:p>
          <a:p>
            <a:pPr>
              <a:lnSpc>
                <a:spcPct val="100000"/>
              </a:lnSpc>
              <a:spcBef>
                <a:spcPts val="1200"/>
              </a:spcBef>
            </a:pPr>
            <a:r>
              <a:rPr lang="en-US" sz="2400" b="0" dirty="0"/>
              <a:t>Can Benefit from VR Services</a:t>
            </a:r>
          </a:p>
          <a:p>
            <a:pPr>
              <a:lnSpc>
                <a:spcPct val="100000"/>
              </a:lnSpc>
              <a:spcBef>
                <a:spcPts val="1200"/>
              </a:spcBef>
            </a:pPr>
            <a:r>
              <a:rPr lang="en-US" sz="2400" b="0" dirty="0"/>
              <a:t>Presumption of Eligibility</a:t>
            </a:r>
          </a:p>
          <a:p>
            <a:pPr>
              <a:lnSpc>
                <a:spcPct val="100000"/>
              </a:lnSpc>
              <a:spcBef>
                <a:spcPts val="1200"/>
              </a:spcBef>
            </a:pPr>
            <a:r>
              <a:rPr lang="en-US" sz="2400" b="0" dirty="0"/>
              <a:t>Significance of Disability</a:t>
            </a:r>
          </a:p>
        </p:txBody>
      </p:sp>
    </p:spTree>
    <p:extLst>
      <p:ext uri="{BB962C8B-B14F-4D97-AF65-F5344CB8AC3E}">
        <p14:creationId xmlns:p14="http://schemas.microsoft.com/office/powerpoint/2010/main" val="2664115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75B-F0C5-E5A5-36B5-20AB7AAF6827}"/>
              </a:ext>
            </a:extLst>
          </p:cNvPr>
          <p:cNvSpPr>
            <a:spLocks noGrp="1"/>
          </p:cNvSpPr>
          <p:nvPr>
            <p:ph type="title"/>
          </p:nvPr>
        </p:nvSpPr>
        <p:spPr>
          <a:xfrm>
            <a:off x="1256145" y="295587"/>
            <a:ext cx="10671695" cy="502622"/>
          </a:xfrm>
        </p:spPr>
        <p:txBody>
          <a:bodyPr/>
          <a:lstStyle/>
          <a:p>
            <a:r>
              <a:rPr lang="en-US" dirty="0">
                <a:solidFill>
                  <a:schemeClr val="tx1"/>
                </a:solidFill>
              </a:rPr>
              <a:t>Activity Example: </a:t>
            </a:r>
            <a:r>
              <a:rPr lang="en-US" dirty="0">
                <a:solidFill>
                  <a:schemeClr val="tx1"/>
                </a:solidFill>
                <a:latin typeface="+mn-lt"/>
              </a:rPr>
              <a:t>Impediments to Employment</a:t>
            </a:r>
            <a:endParaRPr lang="en-US" dirty="0">
              <a:latin typeface="+mn-lt"/>
            </a:endParaRPr>
          </a:p>
        </p:txBody>
      </p:sp>
      <p:sp>
        <p:nvSpPr>
          <p:cNvPr id="3" name="Content Placeholder 2">
            <a:extLst>
              <a:ext uri="{FF2B5EF4-FFF2-40B4-BE49-F238E27FC236}">
                <a16:creationId xmlns:a16="http://schemas.microsoft.com/office/drawing/2014/main" id="{D72877E2-9E0D-A1B1-30A4-0A51DAEBD064}"/>
              </a:ext>
            </a:extLst>
          </p:cNvPr>
          <p:cNvSpPr>
            <a:spLocks noGrp="1"/>
          </p:cNvSpPr>
          <p:nvPr>
            <p:ph sz="quarter" idx="10"/>
          </p:nvPr>
        </p:nvSpPr>
        <p:spPr>
          <a:xfrm>
            <a:off x="6180053" y="1467169"/>
            <a:ext cx="5483627" cy="4876367"/>
          </a:xfrm>
        </p:spPr>
        <p:txBody>
          <a:bodyPr/>
          <a:lstStyle/>
          <a:p>
            <a:pPr marL="0" indent="0">
              <a:lnSpc>
                <a:spcPct val="100000"/>
              </a:lnSpc>
              <a:spcBef>
                <a:spcPts val="1200"/>
              </a:spcBef>
              <a:buNone/>
            </a:pPr>
            <a:r>
              <a:rPr lang="en-US" sz="2800" b="0" dirty="0"/>
              <a:t>Directions:</a:t>
            </a:r>
          </a:p>
          <a:p>
            <a:pPr lvl="1">
              <a:lnSpc>
                <a:spcPct val="100000"/>
              </a:lnSpc>
              <a:spcBef>
                <a:spcPts val="1200"/>
              </a:spcBef>
            </a:pPr>
            <a:r>
              <a:rPr lang="en-US" sz="2600" b="0" dirty="0"/>
              <a:t>Participants break into pairs</a:t>
            </a:r>
          </a:p>
          <a:p>
            <a:pPr lvl="1">
              <a:lnSpc>
                <a:spcPct val="100000"/>
              </a:lnSpc>
              <a:spcBef>
                <a:spcPts val="1200"/>
              </a:spcBef>
            </a:pPr>
            <a:r>
              <a:rPr lang="en-US" sz="2600" b="0" dirty="0"/>
              <a:t>One “client” and one “counselor”</a:t>
            </a:r>
          </a:p>
          <a:p>
            <a:pPr lvl="1">
              <a:lnSpc>
                <a:spcPct val="100000"/>
              </a:lnSpc>
              <a:spcBef>
                <a:spcPts val="1200"/>
              </a:spcBef>
            </a:pPr>
            <a:r>
              <a:rPr lang="en-US" sz="2600" b="0" dirty="0"/>
              <a:t>Select a diagnosis from Disability Handbook</a:t>
            </a:r>
          </a:p>
          <a:p>
            <a:pPr lvl="1">
              <a:lnSpc>
                <a:spcPct val="100000"/>
              </a:lnSpc>
              <a:spcBef>
                <a:spcPts val="1200"/>
              </a:spcBef>
            </a:pPr>
            <a:r>
              <a:rPr lang="en-US" sz="2600" b="0" dirty="0"/>
              <a:t>“Counselor” will formulate questions for interview</a:t>
            </a:r>
          </a:p>
          <a:p>
            <a:pPr lvl="1">
              <a:lnSpc>
                <a:spcPct val="100000"/>
              </a:lnSpc>
              <a:spcBef>
                <a:spcPts val="1200"/>
              </a:spcBef>
            </a:pPr>
            <a:r>
              <a:rPr lang="en-US" sz="2600" b="0" dirty="0"/>
              <a:t>“Client” will be prepared to answer interview questions</a:t>
            </a:r>
          </a:p>
        </p:txBody>
      </p:sp>
      <p:sp>
        <p:nvSpPr>
          <p:cNvPr id="7" name="TextBox 6">
            <a:extLst>
              <a:ext uri="{FF2B5EF4-FFF2-40B4-BE49-F238E27FC236}">
                <a16:creationId xmlns:a16="http://schemas.microsoft.com/office/drawing/2014/main" id="{498F6891-5FF0-6F23-BD7F-53285916FD21}"/>
              </a:ext>
            </a:extLst>
          </p:cNvPr>
          <p:cNvSpPr txBox="1"/>
          <p:nvPr/>
        </p:nvSpPr>
        <p:spPr>
          <a:xfrm>
            <a:off x="492629" y="1768556"/>
            <a:ext cx="5295208" cy="2031325"/>
          </a:xfrm>
          <a:prstGeom prst="rect">
            <a:avLst/>
          </a:prstGeom>
          <a:solidFill>
            <a:schemeClr val="bg1"/>
          </a:solidFill>
          <a:ln w="19050">
            <a:solidFill>
              <a:schemeClr val="accent4"/>
            </a:solidFill>
          </a:ln>
        </p:spPr>
        <p:txBody>
          <a:bodyPr wrap="square">
            <a:spAutoFit/>
          </a:bodyPr>
          <a:lstStyle/>
          <a:p>
            <a:pPr marL="0" marR="0" lvl="0" indent="0" algn="ctr"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lumMod val="95000"/>
                    <a:lumOff val="5000"/>
                  </a:prstClr>
                </a:solidFill>
                <a:effectLst/>
                <a:uLnTx/>
                <a:uFillTx/>
                <a:cs typeface="Arial" panose="020B0604020202020204" pitchFamily="34" charset="0"/>
              </a:rPr>
              <a:t>What Impediments?</a:t>
            </a: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lumMod val="95000"/>
                    <a:lumOff val="5000"/>
                  </a:prstClr>
                </a:solidFill>
                <a:effectLst/>
                <a:uLnTx/>
                <a:uFillTx/>
                <a:cs typeface="Arial" panose="020B0604020202020204" pitchFamily="34" charset="0"/>
              </a:rPr>
              <a:t>Interview the “client” and review information to determine the impediments to employment</a:t>
            </a:r>
          </a:p>
        </p:txBody>
      </p:sp>
      <p:grpSp>
        <p:nvGrpSpPr>
          <p:cNvPr id="9" name="Group 8" descr="Icon of two people talking">
            <a:extLst>
              <a:ext uri="{FF2B5EF4-FFF2-40B4-BE49-F238E27FC236}">
                <a16:creationId xmlns:a16="http://schemas.microsoft.com/office/drawing/2014/main" id="{7D912EDC-6D81-66AB-2072-395DF755626B}"/>
              </a:ext>
            </a:extLst>
          </p:cNvPr>
          <p:cNvGrpSpPr/>
          <p:nvPr/>
        </p:nvGrpSpPr>
        <p:grpSpPr>
          <a:xfrm>
            <a:off x="1768633" y="3905352"/>
            <a:ext cx="2749925" cy="2318173"/>
            <a:chOff x="2388655" y="4464570"/>
            <a:chExt cx="2749925" cy="2318173"/>
          </a:xfrm>
        </p:grpSpPr>
        <p:pic>
          <p:nvPicPr>
            <p:cNvPr id="10" name="Graphic 9" descr="Chat with solid fill">
              <a:extLst>
                <a:ext uri="{FF2B5EF4-FFF2-40B4-BE49-F238E27FC236}">
                  <a16:creationId xmlns:a16="http://schemas.microsoft.com/office/drawing/2014/main" id="{4E58DFC3-A1D9-A497-9C12-FC1B0EBB75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4455" y="4464570"/>
              <a:ext cx="1371600" cy="1371600"/>
            </a:xfrm>
            <a:prstGeom prst="rect">
              <a:avLst/>
            </a:prstGeom>
          </p:spPr>
        </p:pic>
        <p:pic>
          <p:nvPicPr>
            <p:cNvPr id="11" name="Graphic 10" descr="User with solid fill">
              <a:extLst>
                <a:ext uri="{FF2B5EF4-FFF2-40B4-BE49-F238E27FC236}">
                  <a16:creationId xmlns:a16="http://schemas.microsoft.com/office/drawing/2014/main" id="{F9BE3D1B-B01D-8D11-07CE-B8C1F30739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8655" y="5411143"/>
              <a:ext cx="1371600" cy="1371600"/>
            </a:xfrm>
            <a:prstGeom prst="rect">
              <a:avLst/>
            </a:prstGeom>
          </p:spPr>
        </p:pic>
        <p:pic>
          <p:nvPicPr>
            <p:cNvPr id="12" name="Graphic 11" descr="User with solid fill">
              <a:extLst>
                <a:ext uri="{FF2B5EF4-FFF2-40B4-BE49-F238E27FC236}">
                  <a16:creationId xmlns:a16="http://schemas.microsoft.com/office/drawing/2014/main" id="{273F7166-6747-37AE-4558-57437B122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6980" y="5411143"/>
              <a:ext cx="1371600" cy="1371600"/>
            </a:xfrm>
            <a:prstGeom prst="rect">
              <a:avLst/>
            </a:prstGeom>
          </p:spPr>
        </p:pic>
      </p:grpSp>
    </p:spTree>
    <p:extLst>
      <p:ext uri="{BB962C8B-B14F-4D97-AF65-F5344CB8AC3E}">
        <p14:creationId xmlns:p14="http://schemas.microsoft.com/office/powerpoint/2010/main" val="3374792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4B9B-1B93-727C-4CED-8D057B976935}"/>
              </a:ext>
            </a:extLst>
          </p:cNvPr>
          <p:cNvSpPr>
            <a:spLocks noGrp="1"/>
          </p:cNvSpPr>
          <p:nvPr>
            <p:ph type="title"/>
          </p:nvPr>
        </p:nvSpPr>
        <p:spPr/>
        <p:txBody>
          <a:bodyPr/>
          <a:lstStyle/>
          <a:p>
            <a:r>
              <a:rPr lang="en-US" dirty="0"/>
              <a:t>Policy Recharge Feedback</a:t>
            </a:r>
          </a:p>
        </p:txBody>
      </p:sp>
      <p:graphicFrame>
        <p:nvGraphicFramePr>
          <p:cNvPr id="4" name="Content Placeholder 3">
            <a:extLst>
              <a:ext uri="{FF2B5EF4-FFF2-40B4-BE49-F238E27FC236}">
                <a16:creationId xmlns:a16="http://schemas.microsoft.com/office/drawing/2014/main" id="{5F7A066E-3E75-D6AF-67B4-B66E74171CBC}"/>
              </a:ext>
            </a:extLst>
          </p:cNvPr>
          <p:cNvGraphicFramePr>
            <a:graphicFrameLocks noGrp="1"/>
          </p:cNvGraphicFramePr>
          <p:nvPr>
            <p:ph sz="quarter" idx="10"/>
            <p:extLst>
              <p:ext uri="{D42A27DB-BD31-4B8C-83A1-F6EECF244321}">
                <p14:modId xmlns:p14="http://schemas.microsoft.com/office/powerpoint/2010/main" val="3537639268"/>
              </p:ext>
            </p:extLst>
          </p:nvPr>
        </p:nvGraphicFramePr>
        <p:xfrm>
          <a:off x="672306" y="2199640"/>
          <a:ext cx="10847387" cy="3108960"/>
        </p:xfrm>
        <a:graphic>
          <a:graphicData uri="http://schemas.openxmlformats.org/drawingml/2006/table">
            <a:tbl>
              <a:tblPr firstRow="1" bandRow="1">
                <a:tableStyleId>{00A15C55-8517-42AA-B614-E9B94910E393}</a:tableStyleId>
              </a:tblPr>
              <a:tblGrid>
                <a:gridCol w="8575040">
                  <a:extLst>
                    <a:ext uri="{9D8B030D-6E8A-4147-A177-3AD203B41FA5}">
                      <a16:colId xmlns:a16="http://schemas.microsoft.com/office/drawing/2014/main" val="3341463877"/>
                    </a:ext>
                  </a:extLst>
                </a:gridCol>
                <a:gridCol w="2272347">
                  <a:extLst>
                    <a:ext uri="{9D8B030D-6E8A-4147-A177-3AD203B41FA5}">
                      <a16:colId xmlns:a16="http://schemas.microsoft.com/office/drawing/2014/main" val="3783530410"/>
                    </a:ext>
                  </a:extLst>
                </a:gridCol>
              </a:tblGrid>
              <a:tr h="370840">
                <a:tc>
                  <a:txBody>
                    <a:bodyPr/>
                    <a:lstStyle/>
                    <a:p>
                      <a:r>
                        <a:rPr lang="en-US" sz="2800" dirty="0"/>
                        <a:t>Rating Area:</a:t>
                      </a:r>
                    </a:p>
                  </a:txBody>
                  <a:tcPr/>
                </a:tc>
                <a:tc>
                  <a:txBody>
                    <a:bodyPr/>
                    <a:lstStyle/>
                    <a:p>
                      <a:r>
                        <a:rPr lang="en-US" sz="2800" dirty="0"/>
                        <a:t>Ave. Rating:</a:t>
                      </a:r>
                    </a:p>
                  </a:txBody>
                  <a:tcPr/>
                </a:tc>
                <a:extLst>
                  <a:ext uri="{0D108BD9-81ED-4DB2-BD59-A6C34878D82A}">
                    <a16:rowId xmlns:a16="http://schemas.microsoft.com/office/drawing/2014/main" val="292981951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Training content met expectations </a:t>
                      </a:r>
                    </a:p>
                  </a:txBody>
                  <a:tcPr/>
                </a:tc>
                <a:tc>
                  <a:txBody>
                    <a:bodyPr/>
                    <a:lstStyle/>
                    <a:p>
                      <a:pPr algn="r"/>
                      <a:r>
                        <a:rPr lang="en-US" sz="2800" dirty="0"/>
                        <a:t>4.60</a:t>
                      </a:r>
                    </a:p>
                  </a:txBody>
                  <a:tcPr/>
                </a:tc>
                <a:extLst>
                  <a:ext uri="{0D108BD9-81ED-4DB2-BD59-A6C34878D82A}">
                    <a16:rowId xmlns:a16="http://schemas.microsoft.com/office/drawing/2014/main" val="367618117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Presentations and discussions were helpful</a:t>
                      </a:r>
                    </a:p>
                  </a:txBody>
                  <a:tcPr/>
                </a:tc>
                <a:tc>
                  <a:txBody>
                    <a:bodyPr/>
                    <a:lstStyle/>
                    <a:p>
                      <a:pPr algn="r"/>
                      <a:r>
                        <a:rPr lang="en-US" sz="2800" dirty="0"/>
                        <a:t>4.70</a:t>
                      </a:r>
                    </a:p>
                  </a:txBody>
                  <a:tcPr/>
                </a:tc>
                <a:extLst>
                  <a:ext uri="{0D108BD9-81ED-4DB2-BD59-A6C34878D82A}">
                    <a16:rowId xmlns:a16="http://schemas.microsoft.com/office/drawing/2014/main" val="167552024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Group activities/exercises aided in understanding</a:t>
                      </a:r>
                    </a:p>
                  </a:txBody>
                  <a:tcPr/>
                </a:tc>
                <a:tc>
                  <a:txBody>
                    <a:bodyPr/>
                    <a:lstStyle/>
                    <a:p>
                      <a:pPr algn="r"/>
                      <a:r>
                        <a:rPr lang="en-US" sz="2800" dirty="0"/>
                        <a:t>4.54</a:t>
                      </a:r>
                    </a:p>
                  </a:txBody>
                  <a:tcPr/>
                </a:tc>
                <a:extLst>
                  <a:ext uri="{0D108BD9-81ED-4DB2-BD59-A6C34878D82A}">
                    <a16:rowId xmlns:a16="http://schemas.microsoft.com/office/drawing/2014/main" val="121755826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Tips/techniques were practical and/or easy to apply</a:t>
                      </a:r>
                    </a:p>
                  </a:txBody>
                  <a:tcPr/>
                </a:tc>
                <a:tc>
                  <a:txBody>
                    <a:bodyPr/>
                    <a:lstStyle/>
                    <a:p>
                      <a:pPr algn="r"/>
                      <a:r>
                        <a:rPr lang="en-US" sz="2800" dirty="0"/>
                        <a:t>4.58</a:t>
                      </a:r>
                    </a:p>
                  </a:txBody>
                  <a:tcPr/>
                </a:tc>
                <a:extLst>
                  <a:ext uri="{0D108BD9-81ED-4DB2-BD59-A6C34878D82A}">
                    <a16:rowId xmlns:a16="http://schemas.microsoft.com/office/drawing/2014/main" val="413340597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Gained more tools to use in daily work</a:t>
                      </a:r>
                    </a:p>
                  </a:txBody>
                  <a:tcPr/>
                </a:tc>
                <a:tc>
                  <a:txBody>
                    <a:bodyPr/>
                    <a:lstStyle/>
                    <a:p>
                      <a:pPr algn="r"/>
                      <a:r>
                        <a:rPr lang="en-US" sz="2800" dirty="0"/>
                        <a:t>4.72</a:t>
                      </a:r>
                    </a:p>
                  </a:txBody>
                  <a:tcPr/>
                </a:tc>
                <a:extLst>
                  <a:ext uri="{0D108BD9-81ED-4DB2-BD59-A6C34878D82A}">
                    <a16:rowId xmlns:a16="http://schemas.microsoft.com/office/drawing/2014/main" val="1303503977"/>
                  </a:ext>
                </a:extLst>
              </a:tr>
            </a:tbl>
          </a:graphicData>
        </a:graphic>
      </p:graphicFrame>
      <p:grpSp>
        <p:nvGrpSpPr>
          <p:cNvPr id="5" name="Group 4" descr="image of five stars">
            <a:extLst>
              <a:ext uri="{FF2B5EF4-FFF2-40B4-BE49-F238E27FC236}">
                <a16:creationId xmlns:a16="http://schemas.microsoft.com/office/drawing/2014/main" id="{D311FE1C-73AB-0806-5A07-782C0AD49190}"/>
              </a:ext>
            </a:extLst>
          </p:cNvPr>
          <p:cNvGrpSpPr/>
          <p:nvPr/>
        </p:nvGrpSpPr>
        <p:grpSpPr>
          <a:xfrm>
            <a:off x="8004048" y="1262793"/>
            <a:ext cx="2518442" cy="554122"/>
            <a:chOff x="8004048" y="1262793"/>
            <a:chExt cx="2518442" cy="554122"/>
          </a:xfrm>
        </p:grpSpPr>
        <p:pic>
          <p:nvPicPr>
            <p:cNvPr id="6" name="Graphic 5" descr="Star with solid fill">
              <a:extLst>
                <a:ext uri="{FF2B5EF4-FFF2-40B4-BE49-F238E27FC236}">
                  <a16:creationId xmlns:a16="http://schemas.microsoft.com/office/drawing/2014/main" id="{798B31DE-CF8B-5001-5C13-2F3F2515CF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4048" y="1265534"/>
              <a:ext cx="548640" cy="548640"/>
            </a:xfrm>
            <a:prstGeom prst="rect">
              <a:avLst/>
            </a:prstGeom>
          </p:spPr>
        </p:pic>
        <p:pic>
          <p:nvPicPr>
            <p:cNvPr id="7" name="Graphic 6" descr="Star with solid fill">
              <a:extLst>
                <a:ext uri="{FF2B5EF4-FFF2-40B4-BE49-F238E27FC236}">
                  <a16:creationId xmlns:a16="http://schemas.microsoft.com/office/drawing/2014/main" id="{137647F8-FCE3-C95A-9BEA-EBCDF85CB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6499" y="1262793"/>
              <a:ext cx="548640" cy="548640"/>
            </a:xfrm>
            <a:prstGeom prst="rect">
              <a:avLst/>
            </a:prstGeom>
          </p:spPr>
        </p:pic>
        <p:pic>
          <p:nvPicPr>
            <p:cNvPr id="8" name="Graphic 7" descr="Star with solid fill">
              <a:extLst>
                <a:ext uri="{FF2B5EF4-FFF2-40B4-BE49-F238E27FC236}">
                  <a16:creationId xmlns:a16="http://schemas.microsoft.com/office/drawing/2014/main" id="{8D170C48-714A-FF2F-4D5D-97971C39E3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88949" y="1265534"/>
              <a:ext cx="548640" cy="548640"/>
            </a:xfrm>
            <a:prstGeom prst="rect">
              <a:avLst/>
            </a:prstGeom>
          </p:spPr>
        </p:pic>
        <p:pic>
          <p:nvPicPr>
            <p:cNvPr id="9" name="Graphic 8" descr="Star with solid fill">
              <a:extLst>
                <a:ext uri="{FF2B5EF4-FFF2-40B4-BE49-F238E27FC236}">
                  <a16:creationId xmlns:a16="http://schemas.microsoft.com/office/drawing/2014/main" id="{B7A2FFCF-5615-7003-78CA-307B084B0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81400" y="1262793"/>
              <a:ext cx="548640" cy="548640"/>
            </a:xfrm>
            <a:prstGeom prst="rect">
              <a:avLst/>
            </a:prstGeom>
          </p:spPr>
        </p:pic>
        <p:pic>
          <p:nvPicPr>
            <p:cNvPr id="10" name="Graphic 9" descr="Star with solid fill">
              <a:extLst>
                <a:ext uri="{FF2B5EF4-FFF2-40B4-BE49-F238E27FC236}">
                  <a16:creationId xmlns:a16="http://schemas.microsoft.com/office/drawing/2014/main" id="{F177BB3E-9533-8850-523C-22F456427C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3850" y="1268275"/>
              <a:ext cx="548640" cy="548640"/>
            </a:xfrm>
            <a:prstGeom prst="rect">
              <a:avLst/>
            </a:prstGeom>
          </p:spPr>
        </p:pic>
      </p:grpSp>
    </p:spTree>
    <p:extLst>
      <p:ext uri="{BB962C8B-B14F-4D97-AF65-F5344CB8AC3E}">
        <p14:creationId xmlns:p14="http://schemas.microsoft.com/office/powerpoint/2010/main" val="63672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79A4A-0E74-3352-6AF7-E6CD6A81AACE}"/>
              </a:ext>
            </a:extLst>
          </p:cNvPr>
          <p:cNvSpPr>
            <a:spLocks noGrp="1"/>
          </p:cNvSpPr>
          <p:nvPr>
            <p:ph type="body" sz="quarter" idx="10"/>
          </p:nvPr>
        </p:nvSpPr>
        <p:spPr/>
        <p:txBody>
          <a:bodyPr anchor="ctr"/>
          <a:lstStyle/>
          <a:p>
            <a:r>
              <a:rPr lang="en-US" sz="3600" dirty="0"/>
              <a:t>Supervisor Training: Effective Practices for Supervisors when Reviewing and Approving Casework</a:t>
            </a:r>
          </a:p>
        </p:txBody>
      </p:sp>
    </p:spTree>
    <p:extLst>
      <p:ext uri="{BB962C8B-B14F-4D97-AF65-F5344CB8AC3E}">
        <p14:creationId xmlns:p14="http://schemas.microsoft.com/office/powerpoint/2010/main" val="1119042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4603-48AC-8C0C-8084-80542520A4F7}"/>
              </a:ext>
            </a:extLst>
          </p:cNvPr>
          <p:cNvSpPr>
            <a:spLocks noGrp="1"/>
          </p:cNvSpPr>
          <p:nvPr>
            <p:ph type="title"/>
          </p:nvPr>
        </p:nvSpPr>
        <p:spPr/>
        <p:txBody>
          <a:bodyPr/>
          <a:lstStyle/>
          <a:p>
            <a:r>
              <a:rPr lang="en-US" dirty="0"/>
              <a:t>Supervisor Training: Goals</a:t>
            </a:r>
          </a:p>
        </p:txBody>
      </p:sp>
      <p:graphicFrame>
        <p:nvGraphicFramePr>
          <p:cNvPr id="4" name="Content Placeholder 2">
            <a:extLst>
              <a:ext uri="{FF2B5EF4-FFF2-40B4-BE49-F238E27FC236}">
                <a16:creationId xmlns:a16="http://schemas.microsoft.com/office/drawing/2014/main" id="{77D86C4F-0AF1-998A-F80A-BE06F14BABA0}"/>
              </a:ext>
            </a:extLst>
          </p:cNvPr>
          <p:cNvGraphicFramePr>
            <a:graphicFrameLocks noGrp="1"/>
          </p:cNvGraphicFramePr>
          <p:nvPr>
            <p:ph sz="quarter" idx="10"/>
            <p:extLst>
              <p:ext uri="{D42A27DB-BD31-4B8C-83A1-F6EECF244321}">
                <p14:modId xmlns:p14="http://schemas.microsoft.com/office/powerpoint/2010/main" val="1051055254"/>
              </p:ext>
            </p:extLst>
          </p:nvPr>
        </p:nvGraphicFramePr>
        <p:xfrm>
          <a:off x="989733" y="1233488"/>
          <a:ext cx="1021397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091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0A2A-2FDA-46B0-EFAD-CE1F0E19B2B9}"/>
              </a:ext>
            </a:extLst>
          </p:cNvPr>
          <p:cNvSpPr>
            <a:spLocks noGrp="1"/>
          </p:cNvSpPr>
          <p:nvPr>
            <p:ph type="title"/>
          </p:nvPr>
        </p:nvSpPr>
        <p:spPr/>
        <p:txBody>
          <a:bodyPr/>
          <a:lstStyle/>
          <a:p>
            <a:r>
              <a:rPr lang="en-US" dirty="0"/>
              <a:t>Supervisor Training: Areas of Focus</a:t>
            </a:r>
          </a:p>
        </p:txBody>
      </p:sp>
      <p:graphicFrame>
        <p:nvGraphicFramePr>
          <p:cNvPr id="4" name="Content Placeholder 2">
            <a:extLst>
              <a:ext uri="{FF2B5EF4-FFF2-40B4-BE49-F238E27FC236}">
                <a16:creationId xmlns:a16="http://schemas.microsoft.com/office/drawing/2014/main" id="{21A3EF16-9193-CBE1-6D36-B0BBE5AE24E5}"/>
              </a:ext>
            </a:extLst>
          </p:cNvPr>
          <p:cNvGraphicFramePr>
            <a:graphicFrameLocks noGrp="1"/>
          </p:cNvGraphicFramePr>
          <p:nvPr>
            <p:ph sz="quarter" idx="10"/>
            <p:extLst>
              <p:ext uri="{D42A27DB-BD31-4B8C-83A1-F6EECF244321}">
                <p14:modId xmlns:p14="http://schemas.microsoft.com/office/powerpoint/2010/main" val="974830273"/>
              </p:ext>
            </p:extLst>
          </p:nvPr>
        </p:nvGraphicFramePr>
        <p:xfrm>
          <a:off x="989012" y="1375728"/>
          <a:ext cx="1021397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62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E53E-D4BB-81F4-E137-F06EA23FC5F6}"/>
              </a:ext>
            </a:extLst>
          </p:cNvPr>
          <p:cNvSpPr>
            <a:spLocks noGrp="1"/>
          </p:cNvSpPr>
          <p:nvPr>
            <p:ph type="title"/>
          </p:nvPr>
        </p:nvSpPr>
        <p:spPr/>
        <p:txBody>
          <a:bodyPr/>
          <a:lstStyle/>
          <a:p>
            <a:r>
              <a:rPr lang="en-US" dirty="0"/>
              <a:t>Supervisor Training: Framework</a:t>
            </a:r>
          </a:p>
        </p:txBody>
      </p:sp>
      <p:graphicFrame>
        <p:nvGraphicFramePr>
          <p:cNvPr id="4" name="Content Placeholder 2">
            <a:extLst>
              <a:ext uri="{FF2B5EF4-FFF2-40B4-BE49-F238E27FC236}">
                <a16:creationId xmlns:a16="http://schemas.microsoft.com/office/drawing/2014/main" id="{189172F8-08AE-073D-AC6F-D35F972D7FAE}"/>
              </a:ext>
            </a:extLst>
          </p:cNvPr>
          <p:cNvGraphicFramePr>
            <a:graphicFrameLocks noGrp="1"/>
          </p:cNvGraphicFramePr>
          <p:nvPr>
            <p:ph sz="quarter" idx="10"/>
            <p:extLst>
              <p:ext uri="{D42A27DB-BD31-4B8C-83A1-F6EECF244321}">
                <p14:modId xmlns:p14="http://schemas.microsoft.com/office/powerpoint/2010/main" val="3287967488"/>
              </p:ext>
            </p:extLst>
          </p:nvPr>
        </p:nvGraphicFramePr>
        <p:xfrm>
          <a:off x="1122938" y="990600"/>
          <a:ext cx="1021397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46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1CA3-01B5-E72F-C369-4473F1EC513F}"/>
              </a:ext>
            </a:extLst>
          </p:cNvPr>
          <p:cNvSpPr>
            <a:spLocks noGrp="1"/>
          </p:cNvSpPr>
          <p:nvPr>
            <p:ph type="title"/>
          </p:nvPr>
        </p:nvSpPr>
        <p:spPr/>
        <p:txBody>
          <a:bodyPr/>
          <a:lstStyle/>
          <a:p>
            <a:r>
              <a:rPr lang="en-US" dirty="0"/>
              <a:t>Supervisor Training Feedback</a:t>
            </a:r>
          </a:p>
        </p:txBody>
      </p:sp>
      <p:sp>
        <p:nvSpPr>
          <p:cNvPr id="4" name="Rectangle: Rounded Corners 3">
            <a:extLst>
              <a:ext uri="{FF2B5EF4-FFF2-40B4-BE49-F238E27FC236}">
                <a16:creationId xmlns:a16="http://schemas.microsoft.com/office/drawing/2014/main" id="{DBF24CCB-98BD-6B31-31DB-3DFDD8B15068}"/>
              </a:ext>
            </a:extLst>
          </p:cNvPr>
          <p:cNvSpPr/>
          <p:nvPr/>
        </p:nvSpPr>
        <p:spPr>
          <a:xfrm>
            <a:off x="988293" y="5445760"/>
            <a:ext cx="4741947" cy="528320"/>
          </a:xfrm>
          <a:prstGeom prst="roundRect">
            <a:avLst/>
          </a:prstGeom>
          <a:solidFill>
            <a:schemeClr val="accent5">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D05204-9E05-5B8B-CE26-BC4FE1053F7D}"/>
              </a:ext>
            </a:extLst>
          </p:cNvPr>
          <p:cNvSpPr>
            <a:spLocks noGrp="1"/>
          </p:cNvSpPr>
          <p:nvPr>
            <p:ph sz="quarter" idx="10"/>
          </p:nvPr>
        </p:nvSpPr>
        <p:spPr/>
        <p:txBody>
          <a:bodyPr anchor="t"/>
          <a:lstStyle/>
          <a:p>
            <a:pPr marL="0" indent="0">
              <a:spcBef>
                <a:spcPts val="1200"/>
              </a:spcBef>
              <a:buNone/>
            </a:pPr>
            <a:r>
              <a:rPr lang="en-US" sz="2800" b="0" kern="100" dirty="0">
                <a:ea typeface="Aptos" panose="020B0004020202020204" pitchFamily="34" charset="0"/>
                <a:cs typeface="Times New Roman" panose="02020603050405020304" pitchFamily="18" charset="0"/>
              </a:rPr>
              <a:t>Participant Quotes:</a:t>
            </a:r>
          </a:p>
          <a:p>
            <a:pPr>
              <a:spcBef>
                <a:spcPts val="1200"/>
              </a:spcBef>
            </a:pPr>
            <a:r>
              <a:rPr lang="en-US" sz="2800" b="0" i="1" dirty="0"/>
              <a:t>“The training was empowering for me as a supervisor.”</a:t>
            </a:r>
          </a:p>
          <a:p>
            <a:pPr>
              <a:spcBef>
                <a:spcPts val="1200"/>
              </a:spcBef>
            </a:pPr>
            <a:r>
              <a:rPr lang="en-US" sz="2800" b="0" i="1" kern="100" dirty="0">
                <a:effectLst/>
                <a:latin typeface="Aptos" panose="020B0004020202020204" pitchFamily="34" charset="0"/>
                <a:ea typeface="Aptos" panose="020B0004020202020204" pitchFamily="34" charset="0"/>
                <a:cs typeface="Times New Roman" panose="02020603050405020304" pitchFamily="18" charset="0"/>
              </a:rPr>
              <a:t>“Working with other managers provided a lot of feedback and ideas to help manage the office”</a:t>
            </a:r>
          </a:p>
          <a:p>
            <a:pPr>
              <a:spcBef>
                <a:spcPts val="1200"/>
              </a:spcBef>
            </a:pPr>
            <a:r>
              <a:rPr lang="en-US" sz="2800" b="0" i="1" kern="100" dirty="0">
                <a:effectLst/>
                <a:latin typeface="Aptos" panose="020B0004020202020204" pitchFamily="34" charset="0"/>
                <a:ea typeface="Aptos" panose="020B0004020202020204" pitchFamily="34" charset="0"/>
                <a:cs typeface="Times New Roman" panose="02020603050405020304" pitchFamily="18" charset="0"/>
              </a:rPr>
              <a:t>“Best managers training in a long time”</a:t>
            </a:r>
          </a:p>
          <a:p>
            <a:pPr>
              <a:spcBef>
                <a:spcPts val="1200"/>
              </a:spcBef>
            </a:pPr>
            <a:r>
              <a:rPr lang="en-US" sz="2800" b="0" i="1" kern="100" dirty="0">
                <a:effectLst/>
                <a:latin typeface="Aptos" panose="020B0004020202020204" pitchFamily="34" charset="0"/>
                <a:ea typeface="Aptos" panose="020B0004020202020204" pitchFamily="34" charset="0"/>
                <a:cs typeface="Times New Roman" panose="02020603050405020304" pitchFamily="18" charset="0"/>
              </a:rPr>
              <a:t>“This training was priceless, and I would love to see more trainings like this come from the agency”</a:t>
            </a:r>
            <a:r>
              <a:rPr lang="en-US" sz="2800" b="0" kern="100" dirty="0">
                <a:ea typeface="Aptos" panose="020B0004020202020204" pitchFamily="34" charset="0"/>
                <a:cs typeface="Times New Roman" panose="02020603050405020304" pitchFamily="18" charset="0"/>
              </a:rPr>
              <a:t> </a:t>
            </a:r>
          </a:p>
          <a:p>
            <a:pPr>
              <a:spcBef>
                <a:spcPts val="1200"/>
              </a:spcBef>
            </a:pPr>
            <a:endParaRPr lang="en-US" sz="2800" b="0" kern="100" dirty="0">
              <a:ea typeface="Aptos" panose="020B0004020202020204" pitchFamily="34" charset="0"/>
              <a:cs typeface="Times New Roman" panose="02020603050405020304" pitchFamily="18" charset="0"/>
            </a:endParaRPr>
          </a:p>
          <a:p>
            <a:pPr marL="0" indent="0">
              <a:spcBef>
                <a:spcPts val="1200"/>
              </a:spcBef>
              <a:buNone/>
            </a:pPr>
            <a:r>
              <a:rPr lang="en-US" sz="2800" b="0" kern="100" dirty="0">
                <a:ea typeface="Aptos" panose="020B0004020202020204" pitchFamily="34" charset="0"/>
                <a:cs typeface="Times New Roman" panose="02020603050405020304" pitchFamily="18" charset="0"/>
              </a:rPr>
              <a:t>Average Score: 4.85 out of 5</a:t>
            </a:r>
          </a:p>
        </p:txBody>
      </p:sp>
    </p:spTree>
    <p:extLst>
      <p:ext uri="{BB962C8B-B14F-4D97-AF65-F5344CB8AC3E}">
        <p14:creationId xmlns:p14="http://schemas.microsoft.com/office/powerpoint/2010/main" val="354655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EB81DA-2B4B-AB7D-3036-81EC6E9209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A71DAB-4CD6-3ED6-6D39-56514FADF7EC}"/>
              </a:ext>
            </a:extLst>
          </p:cNvPr>
          <p:cNvSpPr>
            <a:spLocks noGrp="1"/>
          </p:cNvSpPr>
          <p:nvPr>
            <p:ph type="ctrTitle"/>
          </p:nvPr>
        </p:nvSpPr>
        <p:spPr>
          <a:xfrm>
            <a:off x="843280" y="1041400"/>
            <a:ext cx="10505440" cy="2387600"/>
          </a:xfrm>
        </p:spPr>
        <p:txBody>
          <a:bodyPr vert="horz" lIns="91440" tIns="45720" rIns="91440" bIns="45720" rtlCol="0" anchor="t">
            <a:normAutofit/>
          </a:bodyPr>
          <a:lstStyle/>
          <a:p>
            <a:pPr algn="ctr"/>
            <a:r>
              <a:rPr lang="en-US" sz="3600" dirty="0">
                <a:solidFill>
                  <a:schemeClr val="tx1"/>
                </a:solidFill>
                <a:latin typeface="+mn-lt"/>
              </a:rPr>
              <a:t>Session connection to CSAVR Message House</a:t>
            </a:r>
          </a:p>
        </p:txBody>
      </p:sp>
      <p:pic>
        <p:nvPicPr>
          <p:cNvPr id="2" name="Content Placeholder 3" descr="Graphic representing the Value Proposition of Vocational Rehabilitation. Image contains both text, the CSAVR logo, then a stylized shape of a house with a black peaked roof while the walls of the house are made of three vertical rectangles of varying colors, with columns/categories titled Employment, Scaling Impact, and Talent Innovation with descriptive text that reads:&#10;Employment: Vocational Rehabilitation supports people along their career path, from their first job thorughout their chosen profession.&#10;Scaling Impact: Vocational Rehabilitation scales its impact and drives results through collaboration wtih individuals, their familes, businesses, and partners.&#10;Talen Innovation: Vocational Rehabilitation futureproofs the evolving workforce by ensuring businesses have a diverse talent pool to meet their needs.">
            <a:extLst>
              <a:ext uri="{FF2B5EF4-FFF2-40B4-BE49-F238E27FC236}">
                <a16:creationId xmlns:a16="http://schemas.microsoft.com/office/drawing/2014/main" id="{B9639838-23B0-B5A6-F60F-F35C17368574}"/>
              </a:ext>
            </a:extLst>
          </p:cNvPr>
          <p:cNvPicPr>
            <a:picLocks noGrp="1" noChangeAspect="1"/>
          </p:cNvPicPr>
          <p:nvPr>
            <p:ph idx="4294967295"/>
          </p:nvPr>
        </p:nvPicPr>
        <p:blipFill>
          <a:blip r:embed="rId3"/>
          <a:stretch>
            <a:fillRect/>
          </a:stretch>
        </p:blipFill>
        <p:spPr>
          <a:xfrm>
            <a:off x="3195637" y="1872209"/>
            <a:ext cx="5800725" cy="4351338"/>
          </a:xfrm>
          <a:prstGeom prst="rect">
            <a:avLst/>
          </a:prstGeom>
        </p:spPr>
      </p:pic>
      <p:pic>
        <p:nvPicPr>
          <p:cNvPr id="5" name="Picture 4">
            <a:extLst>
              <a:ext uri="{FF2B5EF4-FFF2-40B4-BE49-F238E27FC236}">
                <a16:creationId xmlns:a16="http://schemas.microsoft.com/office/drawing/2014/main" id="{74326C5F-B46C-56C9-4038-A6C404C6EC68}"/>
              </a:ext>
            </a:extLst>
          </p:cNvPr>
          <p:cNvPicPr>
            <a:picLocks noChangeAspect="1"/>
          </p:cNvPicPr>
          <p:nvPr/>
        </p:nvPicPr>
        <p:blipFill>
          <a:blip r:embed="rId4"/>
          <a:stretch>
            <a:fillRect/>
          </a:stretch>
        </p:blipFill>
        <p:spPr>
          <a:xfrm>
            <a:off x="10402956" y="6044565"/>
            <a:ext cx="1785995" cy="813424"/>
          </a:xfrm>
          <a:prstGeom prst="rect">
            <a:avLst/>
          </a:prstGeom>
        </p:spPr>
      </p:pic>
      <p:pic>
        <p:nvPicPr>
          <p:cNvPr id="8" name="Picture 7">
            <a:extLst>
              <a:ext uri="{FF2B5EF4-FFF2-40B4-BE49-F238E27FC236}">
                <a16:creationId xmlns:a16="http://schemas.microsoft.com/office/drawing/2014/main" id="{1ECAB9B9-D665-2571-2B21-40F193982D6B}"/>
              </a:ext>
            </a:extLst>
          </p:cNvPr>
          <p:cNvPicPr>
            <a:picLocks noChangeAspect="1"/>
          </p:cNvPicPr>
          <p:nvPr/>
        </p:nvPicPr>
        <p:blipFill>
          <a:blip r:embed="rId5"/>
          <a:stretch>
            <a:fillRect/>
          </a:stretch>
        </p:blipFill>
        <p:spPr>
          <a:xfrm>
            <a:off x="-12193" y="6223547"/>
            <a:ext cx="1463040" cy="688489"/>
          </a:xfrm>
          <a:prstGeom prst="rect">
            <a:avLst/>
          </a:prstGeom>
        </p:spPr>
      </p:pic>
    </p:spTree>
    <p:extLst>
      <p:ext uri="{BB962C8B-B14F-4D97-AF65-F5344CB8AC3E}">
        <p14:creationId xmlns:p14="http://schemas.microsoft.com/office/powerpoint/2010/main" val="349634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81A8-070E-159C-1EBE-B248D2A5430C}"/>
              </a:ext>
            </a:extLst>
          </p:cNvPr>
          <p:cNvSpPr>
            <a:spLocks noGrp="1"/>
          </p:cNvSpPr>
          <p:nvPr>
            <p:ph type="title"/>
          </p:nvPr>
        </p:nvSpPr>
        <p:spPr/>
        <p:txBody>
          <a:bodyPr/>
          <a:lstStyle/>
          <a:p>
            <a:r>
              <a:rPr lang="en-US" dirty="0"/>
              <a:t>For more information:</a:t>
            </a:r>
          </a:p>
        </p:txBody>
      </p:sp>
      <p:pic>
        <p:nvPicPr>
          <p:cNvPr id="9" name="Content Placeholder 8" descr="Qr code&#10;&#10;AI-generated content may be incorrect.">
            <a:extLst>
              <a:ext uri="{FF2B5EF4-FFF2-40B4-BE49-F238E27FC236}">
                <a16:creationId xmlns:a16="http://schemas.microsoft.com/office/drawing/2014/main" id="{9C7D64CA-A838-9C12-5F4A-E7A5B644C72B}"/>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256145" y="1902157"/>
            <a:ext cx="3735129" cy="3735129"/>
          </a:xfrm>
          <a:ln w="57150">
            <a:solidFill>
              <a:schemeClr val="accent4"/>
            </a:solidFill>
          </a:ln>
        </p:spPr>
      </p:pic>
      <p:sp>
        <p:nvSpPr>
          <p:cNvPr id="10" name="TextBox 9">
            <a:extLst>
              <a:ext uri="{FF2B5EF4-FFF2-40B4-BE49-F238E27FC236}">
                <a16:creationId xmlns:a16="http://schemas.microsoft.com/office/drawing/2014/main" id="{C5C62759-2731-F17E-A3BD-BD9262B6FA75}"/>
              </a:ext>
            </a:extLst>
          </p:cNvPr>
          <p:cNvSpPr txBox="1"/>
          <p:nvPr/>
        </p:nvSpPr>
        <p:spPr>
          <a:xfrm>
            <a:off x="5398740" y="2644170"/>
            <a:ext cx="4401879" cy="1569660"/>
          </a:xfrm>
          <a:prstGeom prst="rect">
            <a:avLst/>
          </a:prstGeom>
          <a:noFill/>
        </p:spPr>
        <p:txBody>
          <a:bodyPr wrap="square" rtlCol="0">
            <a:spAutoFit/>
          </a:bodyPr>
          <a:lstStyle/>
          <a:p>
            <a:r>
              <a:rPr lang="en-US" sz="3200" dirty="0"/>
              <a:t>Scan Code for EIPD Training Resources and contact information</a:t>
            </a:r>
          </a:p>
        </p:txBody>
      </p:sp>
    </p:spTree>
    <p:extLst>
      <p:ext uri="{BB962C8B-B14F-4D97-AF65-F5344CB8AC3E}">
        <p14:creationId xmlns:p14="http://schemas.microsoft.com/office/powerpoint/2010/main" val="2648184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88661E-42B1-362B-F92D-41542CB590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035277-40EA-B16D-9FD8-3C6B2AA928F7}"/>
              </a:ext>
            </a:extLst>
          </p:cNvPr>
          <p:cNvSpPr>
            <a:spLocks noGrp="1"/>
          </p:cNvSpPr>
          <p:nvPr>
            <p:ph type="ctrTitle"/>
          </p:nvPr>
        </p:nvSpPr>
        <p:spPr/>
        <p:txBody>
          <a:bodyPr vert="horz" lIns="91440" tIns="45720" rIns="91440" bIns="45720" rtlCol="0" anchor="b">
            <a:normAutofit/>
          </a:bodyPr>
          <a:lstStyle/>
          <a:p>
            <a:pPr algn="ctr"/>
            <a:r>
              <a:rPr lang="en-US" sz="5400" dirty="0">
                <a:solidFill>
                  <a:schemeClr val="tx1"/>
                </a:solidFill>
              </a:rPr>
              <a:t>Evaluation and Feedback</a:t>
            </a:r>
            <a:endParaRPr lang="en-US" sz="3800" dirty="0">
              <a:solidFill>
                <a:schemeClr val="tx1"/>
              </a:solidFill>
            </a:endParaRPr>
          </a:p>
        </p:txBody>
      </p:sp>
      <p:sp>
        <p:nvSpPr>
          <p:cNvPr id="4" name="Subtitle 3">
            <a:extLst>
              <a:ext uri="{FF2B5EF4-FFF2-40B4-BE49-F238E27FC236}">
                <a16:creationId xmlns:a16="http://schemas.microsoft.com/office/drawing/2014/main" id="{2650E041-1499-CCFA-DD93-B191EEE0FCA5}"/>
              </a:ext>
            </a:extLst>
          </p:cNvPr>
          <p:cNvSpPr>
            <a:spLocks noGrp="1"/>
          </p:cNvSpPr>
          <p:nvPr>
            <p:ph type="subTitle" idx="1"/>
          </p:nvPr>
        </p:nvSpPr>
        <p:spPr/>
        <p:txBody>
          <a:bodyPr/>
          <a:lstStyle/>
          <a:p>
            <a:r>
              <a:rPr lang="en-US" b="0" dirty="0">
                <a:solidFill>
                  <a:schemeClr val="tx1"/>
                </a:solidFill>
              </a:rPr>
              <a:t>Complete evaluation – get your CRCC credits</a:t>
            </a:r>
          </a:p>
          <a:p>
            <a:r>
              <a:rPr lang="en-US" b="0" dirty="0">
                <a:solidFill>
                  <a:schemeClr val="tx1"/>
                </a:solidFill>
              </a:rPr>
              <a:t>Also may provide direct feedback to </a:t>
            </a:r>
            <a:r>
              <a:rPr lang="en-US" b="0" dirty="0">
                <a:solidFill>
                  <a:schemeClr val="tx1"/>
                </a:solidFill>
                <a:hlinkClick r:id="rId2">
                  <a:extLst>
                    <a:ext uri="{A12FA001-AC4F-418D-AE19-62706E023703}">
                      <ahyp:hlinkClr xmlns:ahyp="http://schemas.microsoft.com/office/drawing/2018/hyperlinkcolor" val="tx"/>
                    </a:ext>
                  </a:extLst>
                </a:hlinkClick>
              </a:rPr>
              <a:t>info@csavr.org</a:t>
            </a:r>
            <a:endParaRPr lang="en-US" b="0" dirty="0">
              <a:solidFill>
                <a:schemeClr val="tx1"/>
              </a:solidFill>
            </a:endParaRPr>
          </a:p>
          <a:p>
            <a:r>
              <a:rPr lang="en-US" b="0" dirty="0">
                <a:solidFill>
                  <a:schemeClr val="tx1"/>
                </a:solidFill>
              </a:rPr>
              <a:t>What’s next on the agenda?</a:t>
            </a:r>
          </a:p>
          <a:p>
            <a:endParaRPr lang="en-US" dirty="0"/>
          </a:p>
        </p:txBody>
      </p:sp>
      <p:pic>
        <p:nvPicPr>
          <p:cNvPr id="5" name="Picture 4">
            <a:extLst>
              <a:ext uri="{FF2B5EF4-FFF2-40B4-BE49-F238E27FC236}">
                <a16:creationId xmlns:a16="http://schemas.microsoft.com/office/drawing/2014/main" id="{9A6FF66F-BCC8-0C73-15B0-59A3F9A3EC05}"/>
              </a:ext>
            </a:extLst>
          </p:cNvPr>
          <p:cNvPicPr>
            <a:picLocks noChangeAspect="1"/>
          </p:cNvPicPr>
          <p:nvPr/>
        </p:nvPicPr>
        <p:blipFill>
          <a:blip r:embed="rId3"/>
          <a:stretch>
            <a:fillRect/>
          </a:stretch>
        </p:blipFill>
        <p:spPr>
          <a:xfrm>
            <a:off x="10402956" y="6044565"/>
            <a:ext cx="1785995" cy="813424"/>
          </a:xfrm>
          <a:prstGeom prst="rect">
            <a:avLst/>
          </a:prstGeom>
        </p:spPr>
      </p:pic>
      <p:pic>
        <p:nvPicPr>
          <p:cNvPr id="7" name="Picture 6">
            <a:extLst>
              <a:ext uri="{FF2B5EF4-FFF2-40B4-BE49-F238E27FC236}">
                <a16:creationId xmlns:a16="http://schemas.microsoft.com/office/drawing/2014/main" id="{BC7D37F8-D369-7BD2-11E4-23660DD64A6F}"/>
              </a:ext>
            </a:extLst>
          </p:cNvPr>
          <p:cNvPicPr>
            <a:picLocks noChangeAspect="1"/>
          </p:cNvPicPr>
          <p:nvPr/>
        </p:nvPicPr>
        <p:blipFill>
          <a:blip r:embed="rId4"/>
          <a:stretch>
            <a:fillRect/>
          </a:stretch>
        </p:blipFill>
        <p:spPr>
          <a:xfrm>
            <a:off x="-12193" y="6223547"/>
            <a:ext cx="1463040" cy="688489"/>
          </a:xfrm>
          <a:prstGeom prst="rect">
            <a:avLst/>
          </a:prstGeom>
        </p:spPr>
      </p:pic>
    </p:spTree>
    <p:extLst>
      <p:ext uri="{BB962C8B-B14F-4D97-AF65-F5344CB8AC3E}">
        <p14:creationId xmlns:p14="http://schemas.microsoft.com/office/powerpoint/2010/main" val="24175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A3866C8-10C3-047D-7445-D103C2D0E03B}"/>
              </a:ext>
            </a:extLst>
          </p:cNvPr>
          <p:cNvSpPr>
            <a:spLocks noGrp="1"/>
          </p:cNvSpPr>
          <p:nvPr>
            <p:ph type="body" sz="quarter" idx="11"/>
          </p:nvPr>
        </p:nvSpPr>
        <p:spPr/>
        <p:txBody>
          <a:bodyPr/>
          <a:lstStyle/>
          <a:p>
            <a:r>
              <a:rPr lang="en-US" dirty="0"/>
              <a:t>CSAVR Spring Conference, April 2025</a:t>
            </a:r>
          </a:p>
        </p:txBody>
      </p:sp>
      <p:sp>
        <p:nvSpPr>
          <p:cNvPr id="7" name="Text Placeholder 6">
            <a:extLst>
              <a:ext uri="{FF2B5EF4-FFF2-40B4-BE49-F238E27FC236}">
                <a16:creationId xmlns:a16="http://schemas.microsoft.com/office/drawing/2014/main" id="{31D88128-8951-9297-B489-EC889A6C59D0}"/>
              </a:ext>
            </a:extLst>
          </p:cNvPr>
          <p:cNvSpPr>
            <a:spLocks noGrp="1"/>
          </p:cNvSpPr>
          <p:nvPr>
            <p:ph type="body" sz="quarter" idx="10"/>
          </p:nvPr>
        </p:nvSpPr>
        <p:spPr/>
        <p:txBody>
          <a:bodyPr anchor="b"/>
          <a:lstStyle/>
          <a:p>
            <a:r>
              <a:rPr lang="en-US" dirty="0"/>
              <a:t>Growing from Within: </a:t>
            </a:r>
          </a:p>
          <a:p>
            <a:r>
              <a:rPr lang="en-US" dirty="0"/>
              <a:t>Developing and Retaining VR Counselors and Supervisors</a:t>
            </a:r>
          </a:p>
        </p:txBody>
      </p:sp>
      <p:sp>
        <p:nvSpPr>
          <p:cNvPr id="10" name="TextBox 9">
            <a:extLst>
              <a:ext uri="{FF2B5EF4-FFF2-40B4-BE49-F238E27FC236}">
                <a16:creationId xmlns:a16="http://schemas.microsoft.com/office/drawing/2014/main" id="{089E3796-87E8-2944-1D6C-EFD51C679AB6}"/>
              </a:ext>
            </a:extLst>
          </p:cNvPr>
          <p:cNvSpPr txBox="1"/>
          <p:nvPr/>
        </p:nvSpPr>
        <p:spPr>
          <a:xfrm>
            <a:off x="4185920" y="1969728"/>
            <a:ext cx="5618480" cy="338554"/>
          </a:xfrm>
          <a:prstGeom prst="rect">
            <a:avLst/>
          </a:prstGeom>
          <a:noFill/>
        </p:spPr>
        <p:txBody>
          <a:bodyPr wrap="square" rtlCol="0">
            <a:spAutoFit/>
          </a:bodyPr>
          <a:lstStyle/>
          <a:p>
            <a:r>
              <a:rPr lang="en-US" sz="1600" dirty="0"/>
              <a:t>Employment and Independence for People with Disabilities</a:t>
            </a:r>
          </a:p>
        </p:txBody>
      </p:sp>
    </p:spTree>
    <p:extLst>
      <p:ext uri="{BB962C8B-B14F-4D97-AF65-F5344CB8AC3E}">
        <p14:creationId xmlns:p14="http://schemas.microsoft.com/office/powerpoint/2010/main" val="368104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CD7A-99A7-EB77-00BB-9111230A712E}"/>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F4D492C4-599D-ECDB-E7DB-3CC6F2189FB5}"/>
              </a:ext>
            </a:extLst>
          </p:cNvPr>
          <p:cNvSpPr>
            <a:spLocks noGrp="1"/>
          </p:cNvSpPr>
          <p:nvPr>
            <p:ph sz="quarter" idx="10"/>
          </p:nvPr>
        </p:nvSpPr>
        <p:spPr/>
        <p:txBody>
          <a:bodyPr anchor="ctr"/>
          <a:lstStyle/>
          <a:p>
            <a:pPr>
              <a:lnSpc>
                <a:spcPct val="100000"/>
              </a:lnSpc>
              <a:spcBef>
                <a:spcPts val="1200"/>
              </a:spcBef>
              <a:spcAft>
                <a:spcPts val="1200"/>
              </a:spcAft>
            </a:pPr>
            <a:r>
              <a:rPr lang="en-US" b="0" dirty="0"/>
              <a:t>Kathie B. Smith, Director, Division of Employment and Independence for People with Disabilities (EIPD)</a:t>
            </a:r>
          </a:p>
          <a:p>
            <a:pPr>
              <a:lnSpc>
                <a:spcPct val="100000"/>
              </a:lnSpc>
              <a:spcBef>
                <a:spcPts val="1200"/>
              </a:spcBef>
              <a:spcAft>
                <a:spcPts val="1200"/>
              </a:spcAft>
            </a:pPr>
            <a:r>
              <a:rPr lang="en-US" b="0" dirty="0"/>
              <a:t>Vicky Miller, Chief of Policy, EIPD</a:t>
            </a:r>
          </a:p>
          <a:p>
            <a:pPr>
              <a:lnSpc>
                <a:spcPct val="100000"/>
              </a:lnSpc>
              <a:spcBef>
                <a:spcPts val="1200"/>
              </a:spcBef>
              <a:spcAft>
                <a:spcPts val="1200"/>
              </a:spcAft>
            </a:pPr>
            <a:r>
              <a:rPr lang="en-US" b="0" dirty="0"/>
              <a:t>Leighann Corbin, Quality Development Specialist, EIPD</a:t>
            </a:r>
          </a:p>
          <a:p>
            <a:pPr>
              <a:lnSpc>
                <a:spcPct val="100000"/>
              </a:lnSpc>
              <a:spcBef>
                <a:spcPts val="1200"/>
              </a:spcBef>
              <a:spcAft>
                <a:spcPts val="1200"/>
              </a:spcAft>
            </a:pPr>
            <a:r>
              <a:rPr lang="en-US" b="0" dirty="0"/>
              <a:t>Mark Beard, Quality Development Specialist, EIPD</a:t>
            </a:r>
          </a:p>
        </p:txBody>
      </p:sp>
    </p:spTree>
    <p:extLst>
      <p:ext uri="{BB962C8B-B14F-4D97-AF65-F5344CB8AC3E}">
        <p14:creationId xmlns:p14="http://schemas.microsoft.com/office/powerpoint/2010/main" val="259663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DBFF-94CC-AF34-D269-89310639FD00}"/>
              </a:ext>
            </a:extLst>
          </p:cNvPr>
          <p:cNvSpPr>
            <a:spLocks noGrp="1"/>
          </p:cNvSpPr>
          <p:nvPr>
            <p:ph type="title"/>
          </p:nvPr>
        </p:nvSpPr>
        <p:spPr/>
        <p:txBody>
          <a:bodyPr/>
          <a:lstStyle/>
          <a:p>
            <a:r>
              <a:rPr lang="en-US" dirty="0"/>
              <a:t>EIPD Training Initiatives</a:t>
            </a:r>
          </a:p>
        </p:txBody>
      </p:sp>
      <p:sp>
        <p:nvSpPr>
          <p:cNvPr id="3" name="Content Placeholder 2">
            <a:extLst>
              <a:ext uri="{FF2B5EF4-FFF2-40B4-BE49-F238E27FC236}">
                <a16:creationId xmlns:a16="http://schemas.microsoft.com/office/drawing/2014/main" id="{B45AB936-A9C3-C4A1-1CD5-7C1D9E52CD08}"/>
              </a:ext>
            </a:extLst>
          </p:cNvPr>
          <p:cNvSpPr>
            <a:spLocks noGrp="1"/>
          </p:cNvSpPr>
          <p:nvPr>
            <p:ph sz="quarter" idx="10"/>
          </p:nvPr>
        </p:nvSpPr>
        <p:spPr/>
        <p:txBody>
          <a:bodyPr anchor="ctr"/>
          <a:lstStyle/>
          <a:p>
            <a:pPr>
              <a:lnSpc>
                <a:spcPct val="150000"/>
              </a:lnSpc>
              <a:spcBef>
                <a:spcPts val="1200"/>
              </a:spcBef>
            </a:pPr>
            <a:r>
              <a:rPr lang="en-US" b="0" dirty="0">
                <a:solidFill>
                  <a:schemeClr val="tx1"/>
                </a:solidFill>
              </a:rPr>
              <a:t>New Counselor Workbook</a:t>
            </a:r>
          </a:p>
          <a:p>
            <a:pPr>
              <a:lnSpc>
                <a:spcPct val="150000"/>
              </a:lnSpc>
              <a:spcBef>
                <a:spcPts val="1200"/>
              </a:spcBef>
            </a:pPr>
            <a:r>
              <a:rPr lang="en-US" b="0" dirty="0">
                <a:solidFill>
                  <a:schemeClr val="tx1"/>
                </a:solidFill>
              </a:rPr>
              <a:t>Casework Orientation and Skills Training </a:t>
            </a:r>
          </a:p>
          <a:p>
            <a:pPr>
              <a:lnSpc>
                <a:spcPct val="150000"/>
              </a:lnSpc>
              <a:spcBef>
                <a:spcPts val="1200"/>
              </a:spcBef>
            </a:pPr>
            <a:r>
              <a:rPr lang="en-US" b="0" dirty="0">
                <a:solidFill>
                  <a:schemeClr val="tx1"/>
                </a:solidFill>
              </a:rPr>
              <a:t>Independent Rehab Counselor Process</a:t>
            </a:r>
          </a:p>
          <a:p>
            <a:pPr>
              <a:lnSpc>
                <a:spcPct val="150000"/>
              </a:lnSpc>
              <a:spcBef>
                <a:spcPts val="1200"/>
              </a:spcBef>
            </a:pPr>
            <a:r>
              <a:rPr lang="en-US" b="0" dirty="0">
                <a:solidFill>
                  <a:schemeClr val="tx1"/>
                </a:solidFill>
              </a:rPr>
              <a:t>Policy Recharge Trainings</a:t>
            </a:r>
          </a:p>
          <a:p>
            <a:pPr>
              <a:lnSpc>
                <a:spcPct val="150000"/>
              </a:lnSpc>
              <a:spcBef>
                <a:spcPts val="1200"/>
              </a:spcBef>
            </a:pPr>
            <a:r>
              <a:rPr lang="en-US" b="0" dirty="0">
                <a:solidFill>
                  <a:schemeClr val="tx1"/>
                </a:solidFill>
              </a:rPr>
              <a:t>Supervisor Training</a:t>
            </a:r>
          </a:p>
        </p:txBody>
      </p:sp>
    </p:spTree>
    <p:extLst>
      <p:ext uri="{BB962C8B-B14F-4D97-AF65-F5344CB8AC3E}">
        <p14:creationId xmlns:p14="http://schemas.microsoft.com/office/powerpoint/2010/main" val="81357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EFF7-1EC1-E3C5-A355-E3E0ECD2EA86}"/>
              </a:ext>
            </a:extLst>
          </p:cNvPr>
          <p:cNvSpPr>
            <a:spLocks noGrp="1"/>
          </p:cNvSpPr>
          <p:nvPr>
            <p:ph type="title"/>
          </p:nvPr>
        </p:nvSpPr>
        <p:spPr/>
        <p:txBody>
          <a:bodyPr/>
          <a:lstStyle/>
          <a:p>
            <a:r>
              <a:rPr lang="en-US" dirty="0"/>
              <a:t>Where we started…</a:t>
            </a:r>
          </a:p>
        </p:txBody>
      </p:sp>
      <p:sp>
        <p:nvSpPr>
          <p:cNvPr id="3" name="Content Placeholder 2">
            <a:extLst>
              <a:ext uri="{FF2B5EF4-FFF2-40B4-BE49-F238E27FC236}">
                <a16:creationId xmlns:a16="http://schemas.microsoft.com/office/drawing/2014/main" id="{2A120494-5E4A-620C-2EF7-93B618F2F414}"/>
              </a:ext>
            </a:extLst>
          </p:cNvPr>
          <p:cNvSpPr>
            <a:spLocks noGrp="1"/>
          </p:cNvSpPr>
          <p:nvPr>
            <p:ph sz="quarter" idx="10"/>
          </p:nvPr>
        </p:nvSpPr>
        <p:spPr/>
        <p:txBody>
          <a:bodyPr anchor="ctr"/>
          <a:lstStyle/>
          <a:p>
            <a:pPr>
              <a:lnSpc>
                <a:spcPct val="100000"/>
              </a:lnSpc>
              <a:spcBef>
                <a:spcPts val="1200"/>
              </a:spcBef>
            </a:pPr>
            <a:r>
              <a:rPr lang="en-US" sz="2800" dirty="0"/>
              <a:t>Supervisors have the primary responsibility in training new counselors</a:t>
            </a:r>
          </a:p>
          <a:p>
            <a:pPr lvl="1">
              <a:lnSpc>
                <a:spcPct val="100000"/>
              </a:lnSpc>
              <a:spcBef>
                <a:spcPts val="1200"/>
              </a:spcBef>
            </a:pPr>
            <a:r>
              <a:rPr lang="en-US" b="0" dirty="0"/>
              <a:t>Counselor-in-Charge, Assistant Unit Manager, Unit Manager</a:t>
            </a:r>
          </a:p>
          <a:p>
            <a:pPr>
              <a:lnSpc>
                <a:spcPct val="100000"/>
              </a:lnSpc>
              <a:spcBef>
                <a:spcPts val="1200"/>
              </a:spcBef>
            </a:pPr>
            <a:r>
              <a:rPr lang="en-US" sz="2800" dirty="0"/>
              <a:t>Casework Orientation and Skills Training (COAST)</a:t>
            </a:r>
          </a:p>
          <a:p>
            <a:pPr>
              <a:lnSpc>
                <a:spcPct val="100000"/>
              </a:lnSpc>
              <a:spcBef>
                <a:spcPts val="1200"/>
              </a:spcBef>
            </a:pPr>
            <a:r>
              <a:rPr lang="en-US" sz="2800" dirty="0"/>
              <a:t>Rehabilitation Counselor II process</a:t>
            </a:r>
          </a:p>
          <a:p>
            <a:pPr lvl="1">
              <a:lnSpc>
                <a:spcPct val="100000"/>
              </a:lnSpc>
              <a:spcBef>
                <a:spcPts val="1200"/>
              </a:spcBef>
            </a:pPr>
            <a:r>
              <a:rPr lang="en-US" b="0" dirty="0"/>
              <a:t>Counselors were required to “pass” a review of caseload to become independent</a:t>
            </a:r>
          </a:p>
        </p:txBody>
      </p:sp>
    </p:spTree>
    <p:extLst>
      <p:ext uri="{BB962C8B-B14F-4D97-AF65-F5344CB8AC3E}">
        <p14:creationId xmlns:p14="http://schemas.microsoft.com/office/powerpoint/2010/main" val="398103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B7E8-85DD-79FB-739F-70A1CBD95689}"/>
              </a:ext>
            </a:extLst>
          </p:cNvPr>
          <p:cNvSpPr>
            <a:spLocks noGrp="1"/>
          </p:cNvSpPr>
          <p:nvPr>
            <p:ph type="title"/>
          </p:nvPr>
        </p:nvSpPr>
        <p:spPr/>
        <p:txBody>
          <a:bodyPr/>
          <a:lstStyle/>
          <a:p>
            <a:r>
              <a:rPr lang="en-US" dirty="0"/>
              <a:t>Supervisor Survey</a:t>
            </a:r>
          </a:p>
        </p:txBody>
      </p:sp>
      <p:sp>
        <p:nvSpPr>
          <p:cNvPr id="3" name="Content Placeholder 2">
            <a:extLst>
              <a:ext uri="{FF2B5EF4-FFF2-40B4-BE49-F238E27FC236}">
                <a16:creationId xmlns:a16="http://schemas.microsoft.com/office/drawing/2014/main" id="{3089F034-ABEC-039B-A0B5-AAD1F3A2967E}"/>
              </a:ext>
            </a:extLst>
          </p:cNvPr>
          <p:cNvSpPr>
            <a:spLocks noGrp="1"/>
          </p:cNvSpPr>
          <p:nvPr>
            <p:ph sz="quarter" idx="10"/>
          </p:nvPr>
        </p:nvSpPr>
        <p:spPr>
          <a:xfrm>
            <a:off x="988293" y="1487489"/>
            <a:ext cx="10573787" cy="4876367"/>
          </a:xfrm>
        </p:spPr>
        <p:txBody>
          <a:bodyPr anchor="ctr"/>
          <a:lstStyle/>
          <a:p>
            <a:pPr marL="0" indent="0">
              <a:lnSpc>
                <a:spcPct val="100000"/>
              </a:lnSpc>
              <a:spcBef>
                <a:spcPts val="1200"/>
              </a:spcBef>
              <a:buNone/>
            </a:pPr>
            <a:r>
              <a:rPr lang="en-US" dirty="0">
                <a:solidFill>
                  <a:schemeClr val="tx1">
                    <a:lumMod val="95000"/>
                    <a:lumOff val="5000"/>
                  </a:schemeClr>
                </a:solidFill>
              </a:rPr>
              <a:t>2022 survey:</a:t>
            </a:r>
          </a:p>
          <a:p>
            <a:pPr>
              <a:lnSpc>
                <a:spcPct val="100000"/>
              </a:lnSpc>
              <a:spcBef>
                <a:spcPts val="1200"/>
              </a:spcBef>
            </a:pPr>
            <a:r>
              <a:rPr lang="en-US" b="0" dirty="0">
                <a:solidFill>
                  <a:schemeClr val="tx1">
                    <a:lumMod val="95000"/>
                    <a:lumOff val="5000"/>
                  </a:schemeClr>
                </a:solidFill>
              </a:rPr>
              <a:t>Over 50% in Supervisor role for 0-5 years</a:t>
            </a:r>
          </a:p>
          <a:p>
            <a:pPr>
              <a:lnSpc>
                <a:spcPct val="100000"/>
              </a:lnSpc>
              <a:spcBef>
                <a:spcPts val="1200"/>
              </a:spcBef>
            </a:pPr>
            <a:r>
              <a:rPr lang="en-US" b="0" dirty="0">
                <a:solidFill>
                  <a:schemeClr val="tx1">
                    <a:lumMod val="95000"/>
                    <a:lumOff val="5000"/>
                  </a:schemeClr>
                </a:solidFill>
              </a:rPr>
              <a:t>Over 80% had 1-5 counselor vacancies over past year</a:t>
            </a:r>
          </a:p>
          <a:p>
            <a:pPr>
              <a:lnSpc>
                <a:spcPct val="100000"/>
              </a:lnSpc>
              <a:spcBef>
                <a:spcPts val="1200"/>
              </a:spcBef>
            </a:pPr>
            <a:r>
              <a:rPr lang="en-US" b="0" dirty="0">
                <a:solidFill>
                  <a:schemeClr val="tx1">
                    <a:lumMod val="95000"/>
                    <a:lumOff val="5000"/>
                  </a:schemeClr>
                </a:solidFill>
              </a:rPr>
              <a:t>Over 80% had 1-5 new counselors over past year</a:t>
            </a:r>
          </a:p>
          <a:p>
            <a:pPr>
              <a:lnSpc>
                <a:spcPct val="100000"/>
              </a:lnSpc>
              <a:spcBef>
                <a:spcPts val="1200"/>
              </a:spcBef>
            </a:pPr>
            <a:r>
              <a:rPr lang="en-US" b="0" dirty="0">
                <a:solidFill>
                  <a:schemeClr val="tx1">
                    <a:lumMod val="95000"/>
                    <a:lumOff val="5000"/>
                  </a:schemeClr>
                </a:solidFill>
              </a:rPr>
              <a:t>50% spent 5 or more hours/week training counselors</a:t>
            </a:r>
          </a:p>
          <a:p>
            <a:pPr marL="0" indent="0">
              <a:lnSpc>
                <a:spcPct val="100000"/>
              </a:lnSpc>
              <a:spcBef>
                <a:spcPts val="1200"/>
              </a:spcBef>
              <a:buNone/>
            </a:pPr>
            <a:r>
              <a:rPr lang="en-US" b="0" dirty="0">
                <a:solidFill>
                  <a:schemeClr val="tx1">
                    <a:lumMod val="95000"/>
                    <a:lumOff val="5000"/>
                  </a:schemeClr>
                </a:solidFill>
              </a:rPr>
              <a:t>	(92% spent 3 or more hours/week)</a:t>
            </a:r>
          </a:p>
          <a:p>
            <a:pPr>
              <a:lnSpc>
                <a:spcPct val="100000"/>
              </a:lnSpc>
              <a:spcBef>
                <a:spcPts val="1200"/>
              </a:spcBef>
            </a:pPr>
            <a:r>
              <a:rPr lang="en-US" b="0" dirty="0">
                <a:solidFill>
                  <a:schemeClr val="tx1">
                    <a:lumMod val="95000"/>
                    <a:lumOff val="5000"/>
                  </a:schemeClr>
                </a:solidFill>
              </a:rPr>
              <a:t>90% interested in standardized training for new counselors</a:t>
            </a:r>
          </a:p>
        </p:txBody>
      </p:sp>
    </p:spTree>
    <p:extLst>
      <p:ext uri="{BB962C8B-B14F-4D97-AF65-F5344CB8AC3E}">
        <p14:creationId xmlns:p14="http://schemas.microsoft.com/office/powerpoint/2010/main" val="10309267"/>
      </p:ext>
    </p:extLst>
  </p:cSld>
  <p:clrMapOvr>
    <a:masterClrMapping/>
  </p:clrMapOvr>
</p:sld>
</file>

<file path=ppt/theme/theme1.xml><?xml version="1.0" encoding="utf-8"?>
<a:theme xmlns:a="http://schemas.openxmlformats.org/drawingml/2006/main" name="3_Office Theme">
  <a:themeElements>
    <a:clrScheme name="EIPD">
      <a:dk1>
        <a:sysClr val="windowText" lastClr="000000"/>
      </a:dk1>
      <a:lt1>
        <a:srgbClr val="FFFFFF"/>
      </a:lt1>
      <a:dk2>
        <a:srgbClr val="093B60"/>
      </a:dk2>
      <a:lt2>
        <a:srgbClr val="FEF9ED"/>
      </a:lt2>
      <a:accent1>
        <a:srgbClr val="3396A7"/>
      </a:accent1>
      <a:accent2>
        <a:srgbClr val="E2884E"/>
      </a:accent2>
      <a:accent3>
        <a:srgbClr val="32B271"/>
      </a:accent3>
      <a:accent4>
        <a:srgbClr val="A163A9"/>
      </a:accent4>
      <a:accent5>
        <a:srgbClr val="F0B332"/>
      </a:accent5>
      <a:accent6>
        <a:srgbClr val="093B60"/>
      </a:accent6>
      <a:hlink>
        <a:srgbClr val="093B60"/>
      </a:hlink>
      <a:folHlink>
        <a:srgbClr val="093B6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PD Presentation Template.pptx" id="{B7D3ABF0-B3D5-4B03-8B6B-44E2B71781DC}" vid="{C7336455-02EA-46A2-B46D-C0F7A03D3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EIPD Presentation Template</Template>
  <TotalTime>455</TotalTime>
  <Words>1544</Words>
  <Application>Microsoft Office PowerPoint</Application>
  <PresentationFormat>Widescreen</PresentationFormat>
  <Paragraphs>283</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Arial Black</vt:lpstr>
      <vt:lpstr>Calibri</vt:lpstr>
      <vt:lpstr>Calibri Light</vt:lpstr>
      <vt:lpstr>Franklin Gothic Demi Cond</vt:lpstr>
      <vt:lpstr>Franklin Gothic Medium</vt:lpstr>
      <vt:lpstr>Helvetica</vt:lpstr>
      <vt:lpstr>3_Office Theme</vt:lpstr>
      <vt:lpstr>Building on Success</vt:lpstr>
      <vt:lpstr>Key objectives and takeaways</vt:lpstr>
      <vt:lpstr>Session connection to CSAVR Strategic Priorities</vt:lpstr>
      <vt:lpstr>Session connection to CSAVR Message House</vt:lpstr>
      <vt:lpstr>PowerPoint Presentation</vt:lpstr>
      <vt:lpstr>Presenters</vt:lpstr>
      <vt:lpstr>EIPD Training Initiatives</vt:lpstr>
      <vt:lpstr>Where we started…</vt:lpstr>
      <vt:lpstr>Supervisor Survey</vt:lpstr>
      <vt:lpstr>PowerPoint Presentation</vt:lpstr>
      <vt:lpstr>New Counselor Workbook</vt:lpstr>
      <vt:lpstr>Counselor Workbook: Sample</vt:lpstr>
      <vt:lpstr>Counselor Workbook: Sample</vt:lpstr>
      <vt:lpstr>Supervisor Guide</vt:lpstr>
      <vt:lpstr>Supervision Guide: Sample</vt:lpstr>
      <vt:lpstr>Supervision Guide: Sample</vt:lpstr>
      <vt:lpstr>On-Boarding for Counselors</vt:lpstr>
      <vt:lpstr>PowerPoint Presentation</vt:lpstr>
      <vt:lpstr>COAST</vt:lpstr>
      <vt:lpstr>COAST Topics</vt:lpstr>
      <vt:lpstr>PowerPoint Presentation</vt:lpstr>
      <vt:lpstr>Is the Counselor ready to be Independent?</vt:lpstr>
      <vt:lpstr>Is the Counselor ready to be Independent?</vt:lpstr>
      <vt:lpstr>Independent Rehabilitation Counselor Process</vt:lpstr>
      <vt:lpstr>Casework Review</vt:lpstr>
      <vt:lpstr>Independent Rehabilitation Counselor Process</vt:lpstr>
      <vt:lpstr>What if there are deficits?</vt:lpstr>
      <vt:lpstr>Independent Rehabilitation Counselor Process</vt:lpstr>
      <vt:lpstr>PowerPoint Presentation</vt:lpstr>
      <vt:lpstr>Policy Recharge</vt:lpstr>
      <vt:lpstr>Policy Recharge</vt:lpstr>
      <vt:lpstr>Policy Recharge: VR Eligibility</vt:lpstr>
      <vt:lpstr>Activity Example: Impediments to Employment</vt:lpstr>
      <vt:lpstr>Policy Recharge Feedback</vt:lpstr>
      <vt:lpstr>PowerPoint Presentation</vt:lpstr>
      <vt:lpstr>Supervisor Training: Goals</vt:lpstr>
      <vt:lpstr>Supervisor Training: Areas of Focus</vt:lpstr>
      <vt:lpstr>Supervisor Training: Framework</vt:lpstr>
      <vt:lpstr>Supervisor Training Feedback</vt:lpstr>
      <vt:lpstr>For more information:</vt:lpstr>
      <vt:lpstr>Evaluation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Corbin, Leighann</dc:creator>
  <cp:lastModifiedBy>Corbin, Leighann</cp:lastModifiedBy>
  <cp:revision>12</cp:revision>
  <dcterms:created xsi:type="dcterms:W3CDTF">2025-03-25T16:52:21Z</dcterms:created>
  <dcterms:modified xsi:type="dcterms:W3CDTF">2025-03-28T17:13:05Z</dcterms:modified>
</cp:coreProperties>
</file>