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6.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7.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5" r:id="rId6"/>
    <p:sldMasterId id="2147483699" r:id="rId7"/>
    <p:sldMasterId id="2147483732" r:id="rId8"/>
  </p:sldMasterIdLst>
  <p:notesMasterIdLst>
    <p:notesMasterId r:id="rId94"/>
  </p:notesMasterIdLst>
  <p:sldIdLst>
    <p:sldId id="256" r:id="rId9"/>
    <p:sldId id="1414" r:id="rId10"/>
    <p:sldId id="271" r:id="rId11"/>
    <p:sldId id="279" r:id="rId12"/>
    <p:sldId id="1410" r:id="rId13"/>
    <p:sldId id="1411" r:id="rId14"/>
    <p:sldId id="1403" r:id="rId15"/>
    <p:sldId id="1405" r:id="rId16"/>
    <p:sldId id="1378" r:id="rId17"/>
    <p:sldId id="1404" r:id="rId18"/>
    <p:sldId id="1408" r:id="rId19"/>
    <p:sldId id="1402" r:id="rId20"/>
    <p:sldId id="1394" r:id="rId21"/>
    <p:sldId id="1412" r:id="rId22"/>
    <p:sldId id="263" r:id="rId23"/>
    <p:sldId id="265" r:id="rId24"/>
    <p:sldId id="283" r:id="rId25"/>
    <p:sldId id="284" r:id="rId26"/>
    <p:sldId id="285" r:id="rId27"/>
    <p:sldId id="286" r:id="rId28"/>
    <p:sldId id="394" r:id="rId29"/>
    <p:sldId id="503" r:id="rId30"/>
    <p:sldId id="499" r:id="rId31"/>
    <p:sldId id="424" r:id="rId32"/>
    <p:sldId id="512" r:id="rId33"/>
    <p:sldId id="442" r:id="rId34"/>
    <p:sldId id="513" r:id="rId35"/>
    <p:sldId id="514" r:id="rId36"/>
    <p:sldId id="350" r:id="rId37"/>
    <p:sldId id="396" r:id="rId38"/>
    <p:sldId id="505" r:id="rId39"/>
    <p:sldId id="506" r:id="rId40"/>
    <p:sldId id="457" r:id="rId41"/>
    <p:sldId id="453" r:id="rId42"/>
    <p:sldId id="508" r:id="rId43"/>
    <p:sldId id="523" r:id="rId44"/>
    <p:sldId id="507" r:id="rId45"/>
    <p:sldId id="468" r:id="rId46"/>
    <p:sldId id="460" r:id="rId47"/>
    <p:sldId id="368" r:id="rId48"/>
    <p:sldId id="461" r:id="rId49"/>
    <p:sldId id="522" r:id="rId50"/>
    <p:sldId id="521" r:id="rId51"/>
    <p:sldId id="351" r:id="rId52"/>
    <p:sldId id="456" r:id="rId53"/>
    <p:sldId id="367" r:id="rId54"/>
    <p:sldId id="455" r:id="rId55"/>
    <p:sldId id="425" r:id="rId56"/>
    <p:sldId id="445" r:id="rId57"/>
    <p:sldId id="348" r:id="rId58"/>
    <p:sldId id="293" r:id="rId59"/>
    <p:sldId id="356" r:id="rId60"/>
    <p:sldId id="377" r:id="rId61"/>
    <p:sldId id="374" r:id="rId62"/>
    <p:sldId id="375" r:id="rId63"/>
    <p:sldId id="447" r:id="rId64"/>
    <p:sldId id="380" r:id="rId65"/>
    <p:sldId id="476" r:id="rId66"/>
    <p:sldId id="477" r:id="rId67"/>
    <p:sldId id="478" r:id="rId68"/>
    <p:sldId id="371" r:id="rId69"/>
    <p:sldId id="479" r:id="rId70"/>
    <p:sldId id="480" r:id="rId71"/>
    <p:sldId id="481" r:id="rId72"/>
    <p:sldId id="448" r:id="rId73"/>
    <p:sldId id="376" r:id="rId74"/>
    <p:sldId id="446" r:id="rId75"/>
    <p:sldId id="359" r:id="rId76"/>
    <p:sldId id="405" r:id="rId77"/>
    <p:sldId id="383" r:id="rId78"/>
    <p:sldId id="360" r:id="rId79"/>
    <p:sldId id="490" r:id="rId80"/>
    <p:sldId id="515" r:id="rId81"/>
    <p:sldId id="489" r:id="rId82"/>
    <p:sldId id="492" r:id="rId83"/>
    <p:sldId id="517" r:id="rId84"/>
    <p:sldId id="495" r:id="rId85"/>
    <p:sldId id="518" r:id="rId86"/>
    <p:sldId id="353" r:id="rId87"/>
    <p:sldId id="381" r:id="rId88"/>
    <p:sldId id="497" r:id="rId89"/>
    <p:sldId id="498" r:id="rId90"/>
    <p:sldId id="482" r:id="rId91"/>
    <p:sldId id="516" r:id="rId92"/>
    <p:sldId id="1413"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Yi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9617A7-CE53-4844-87F0-FFA07BB71CC8}" v="41" dt="2024-10-22T15:20:01.1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05" d="100"/>
          <a:sy n="105" d="100"/>
        </p:scale>
        <p:origin x="92" y="1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commentAuthors" Target="commentAuthor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notesMaster" Target="notesMasters/notes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 Bonessi" userId="b61e44c578eed34b" providerId="LiveId" clId="{A19617A7-CE53-4844-87F0-FFA07BB71CC8}"/>
    <pc:docChg chg="undo custSel addSld delSld modSld sldOrd">
      <pc:chgData name="Donna Bonessi" userId="b61e44c578eed34b" providerId="LiveId" clId="{A19617A7-CE53-4844-87F0-FFA07BB71CC8}" dt="2024-10-22T15:20:54.220" v="252" actId="255"/>
      <pc:docMkLst>
        <pc:docMk/>
      </pc:docMkLst>
      <pc:sldChg chg="addSp delSp modSp mod setBg">
        <pc:chgData name="Donna Bonessi" userId="b61e44c578eed34b" providerId="LiveId" clId="{A19617A7-CE53-4844-87F0-FFA07BB71CC8}" dt="2024-10-22T15:20:54.220" v="252" actId="255"/>
        <pc:sldMkLst>
          <pc:docMk/>
          <pc:sldMk cId="1253583955" sldId="256"/>
        </pc:sldMkLst>
        <pc:spChg chg="mod">
          <ac:chgData name="Donna Bonessi" userId="b61e44c578eed34b" providerId="LiveId" clId="{A19617A7-CE53-4844-87F0-FFA07BB71CC8}" dt="2024-10-22T14:36:57.770" v="34" actId="255"/>
          <ac:spMkLst>
            <pc:docMk/>
            <pc:sldMk cId="1253583955" sldId="256"/>
            <ac:spMk id="2" creationId="{F683E120-45B9-608C-E00B-38E3C5B476F8}"/>
          </ac:spMkLst>
        </pc:spChg>
        <pc:spChg chg="mod ord">
          <ac:chgData name="Donna Bonessi" userId="b61e44c578eed34b" providerId="LiveId" clId="{A19617A7-CE53-4844-87F0-FFA07BB71CC8}" dt="2024-10-22T14:38:08.571" v="41" actId="20577"/>
          <ac:spMkLst>
            <pc:docMk/>
            <pc:sldMk cId="1253583955" sldId="256"/>
            <ac:spMk id="5" creationId="{DCC8F1D2-2847-63BF-2967-BCB810F14867}"/>
          </ac:spMkLst>
        </pc:spChg>
        <pc:spChg chg="add mod">
          <ac:chgData name="Donna Bonessi" userId="b61e44c578eed34b" providerId="LiveId" clId="{A19617A7-CE53-4844-87F0-FFA07BB71CC8}" dt="2024-10-22T15:20:54.220" v="252" actId="255"/>
          <ac:spMkLst>
            <pc:docMk/>
            <pc:sldMk cId="1253583955" sldId="256"/>
            <ac:spMk id="6" creationId="{ED1693E6-DB03-AEC5-31DC-48AF2E8EFB18}"/>
          </ac:spMkLst>
        </pc:spChg>
        <pc:spChg chg="add del">
          <ac:chgData name="Donna Bonessi" userId="b61e44c578eed34b" providerId="LiveId" clId="{A19617A7-CE53-4844-87F0-FFA07BB71CC8}" dt="2024-10-22T14:35:48.567" v="22" actId="26606"/>
          <ac:spMkLst>
            <pc:docMk/>
            <pc:sldMk cId="1253583955" sldId="256"/>
            <ac:spMk id="10" creationId="{6B92FAF7-0AD3-4B47-9111-D0E9CD79E247}"/>
          </ac:spMkLst>
        </pc:spChg>
        <pc:spChg chg="add del">
          <ac:chgData name="Donna Bonessi" userId="b61e44c578eed34b" providerId="LiveId" clId="{A19617A7-CE53-4844-87F0-FFA07BB71CC8}" dt="2024-10-22T14:35:45.660" v="19" actId="26606"/>
          <ac:spMkLst>
            <pc:docMk/>
            <pc:sldMk cId="1253583955" sldId="256"/>
            <ac:spMk id="27" creationId="{6B92FAF7-0AD3-4B47-9111-D0E9CD79E247}"/>
          </ac:spMkLst>
        </pc:spChg>
        <pc:spChg chg="add">
          <ac:chgData name="Donna Bonessi" userId="b61e44c578eed34b" providerId="LiveId" clId="{A19617A7-CE53-4844-87F0-FFA07BB71CC8}" dt="2024-10-22T14:35:48.567" v="22" actId="26606"/>
          <ac:spMkLst>
            <pc:docMk/>
            <pc:sldMk cId="1253583955" sldId="256"/>
            <ac:spMk id="44" creationId="{6B92FAF7-0AD3-4B47-9111-D0E9CD79E247}"/>
          </ac:spMkLst>
        </pc:spChg>
        <pc:grpChg chg="add del">
          <ac:chgData name="Donna Bonessi" userId="b61e44c578eed34b" providerId="LiveId" clId="{A19617A7-CE53-4844-87F0-FFA07BB71CC8}" dt="2024-10-22T14:35:48.567" v="22" actId="26606"/>
          <ac:grpSpMkLst>
            <pc:docMk/>
            <pc:sldMk cId="1253583955" sldId="256"/>
            <ac:grpSpMk id="12" creationId="{D6A77139-BADB-4B2C-BD41-B67A4D37D758}"/>
          </ac:grpSpMkLst>
        </pc:grpChg>
        <pc:grpChg chg="add del">
          <ac:chgData name="Donna Bonessi" userId="b61e44c578eed34b" providerId="LiveId" clId="{A19617A7-CE53-4844-87F0-FFA07BB71CC8}" dt="2024-10-22T14:35:48.567" v="22" actId="26606"/>
          <ac:grpSpMkLst>
            <pc:docMk/>
            <pc:sldMk cId="1253583955" sldId="256"/>
            <ac:grpSpMk id="18" creationId="{2786ABD8-AB9F-46F2-A7D9-36F1F7338CF9}"/>
          </ac:grpSpMkLst>
        </pc:grpChg>
        <pc:grpChg chg="add del">
          <ac:chgData name="Donna Bonessi" userId="b61e44c578eed34b" providerId="LiveId" clId="{A19617A7-CE53-4844-87F0-FFA07BB71CC8}" dt="2024-10-22T14:35:45.660" v="19" actId="26606"/>
          <ac:grpSpMkLst>
            <pc:docMk/>
            <pc:sldMk cId="1253583955" sldId="256"/>
            <ac:grpSpMk id="29" creationId="{D6A77139-BADB-4B2C-BD41-B67A4D37D758}"/>
          </ac:grpSpMkLst>
        </pc:grpChg>
        <pc:grpChg chg="add del">
          <ac:chgData name="Donna Bonessi" userId="b61e44c578eed34b" providerId="LiveId" clId="{A19617A7-CE53-4844-87F0-FFA07BB71CC8}" dt="2024-10-22T14:35:45.660" v="19" actId="26606"/>
          <ac:grpSpMkLst>
            <pc:docMk/>
            <pc:sldMk cId="1253583955" sldId="256"/>
            <ac:grpSpMk id="35" creationId="{2786ABD8-AB9F-46F2-A7D9-36F1F7338CF9}"/>
          </ac:grpSpMkLst>
        </pc:grpChg>
        <pc:grpChg chg="add del">
          <ac:chgData name="Donna Bonessi" userId="b61e44c578eed34b" providerId="LiveId" clId="{A19617A7-CE53-4844-87F0-FFA07BB71CC8}" dt="2024-10-22T14:35:48.559" v="21" actId="26606"/>
          <ac:grpSpMkLst>
            <pc:docMk/>
            <pc:sldMk cId="1253583955" sldId="256"/>
            <ac:grpSpMk id="41" creationId="{5AE92083-24AA-7071-CFD2-79FF2AE8CF8C}"/>
          </ac:grpSpMkLst>
        </pc:grpChg>
        <pc:grpChg chg="add">
          <ac:chgData name="Donna Bonessi" userId="b61e44c578eed34b" providerId="LiveId" clId="{A19617A7-CE53-4844-87F0-FFA07BB71CC8}" dt="2024-10-22T14:35:48.567" v="22" actId="26606"/>
          <ac:grpSpMkLst>
            <pc:docMk/>
            <pc:sldMk cId="1253583955" sldId="256"/>
            <ac:grpSpMk id="45" creationId="{D6A77139-BADB-4B2C-BD41-B67A4D37D758}"/>
          </ac:grpSpMkLst>
        </pc:grpChg>
        <pc:grpChg chg="add">
          <ac:chgData name="Donna Bonessi" userId="b61e44c578eed34b" providerId="LiveId" clId="{A19617A7-CE53-4844-87F0-FFA07BB71CC8}" dt="2024-10-22T14:35:48.567" v="22" actId="26606"/>
          <ac:grpSpMkLst>
            <pc:docMk/>
            <pc:sldMk cId="1253583955" sldId="256"/>
            <ac:grpSpMk id="46" creationId="{2786ABD8-AB9F-46F2-A7D9-36F1F7338CF9}"/>
          </ac:grpSpMkLst>
        </pc:grpChg>
        <pc:picChg chg="add mod">
          <ac:chgData name="Donna Bonessi" userId="b61e44c578eed34b" providerId="LiveId" clId="{A19617A7-CE53-4844-87F0-FFA07BB71CC8}" dt="2024-10-22T14:35:48.559" v="21" actId="26606"/>
          <ac:picMkLst>
            <pc:docMk/>
            <pc:sldMk cId="1253583955" sldId="256"/>
            <ac:picMk id="3" creationId="{CC5E08CC-C9D0-CEB1-71D5-0F50FB1FCA0D}"/>
          </ac:picMkLst>
        </pc:picChg>
        <pc:picChg chg="add mod ord">
          <ac:chgData name="Donna Bonessi" userId="b61e44c578eed34b" providerId="LiveId" clId="{A19617A7-CE53-4844-87F0-FFA07BB71CC8}" dt="2024-10-22T14:49:35.064" v="64"/>
          <ac:picMkLst>
            <pc:docMk/>
            <pc:sldMk cId="1253583955" sldId="256"/>
            <ac:picMk id="4" creationId="{0C34B66D-CD87-EB20-3524-64A1587AC592}"/>
          </ac:picMkLst>
        </pc:picChg>
      </pc:sldChg>
      <pc:sldChg chg="del">
        <pc:chgData name="Donna Bonessi" userId="b61e44c578eed34b" providerId="LiveId" clId="{A19617A7-CE53-4844-87F0-FFA07BB71CC8}" dt="2024-10-22T14:43:13.829" v="48" actId="2696"/>
        <pc:sldMkLst>
          <pc:docMk/>
          <pc:sldMk cId="4025037216" sldId="264"/>
        </pc:sldMkLst>
      </pc:sldChg>
      <pc:sldChg chg="modSp del mod">
        <pc:chgData name="Donna Bonessi" userId="b61e44c578eed34b" providerId="LiveId" clId="{A19617A7-CE53-4844-87F0-FFA07BB71CC8}" dt="2024-10-22T14:53:53.334" v="114" actId="2696"/>
        <pc:sldMkLst>
          <pc:docMk/>
          <pc:sldMk cId="1342728278" sldId="281"/>
        </pc:sldMkLst>
        <pc:spChg chg="mod">
          <ac:chgData name="Donna Bonessi" userId="b61e44c578eed34b" providerId="LiveId" clId="{A19617A7-CE53-4844-87F0-FFA07BB71CC8}" dt="2024-10-22T14:52:57.908" v="101" actId="21"/>
          <ac:spMkLst>
            <pc:docMk/>
            <pc:sldMk cId="1342728278" sldId="281"/>
            <ac:spMk id="3" creationId="{26C8BC73-CDF7-2649-35DE-54275DA26A2A}"/>
          </ac:spMkLst>
        </pc:spChg>
      </pc:sldChg>
      <pc:sldChg chg="modSp mod">
        <pc:chgData name="Donna Bonessi" userId="b61e44c578eed34b" providerId="LiveId" clId="{A19617A7-CE53-4844-87F0-FFA07BB71CC8}" dt="2024-10-22T14:40:08.987" v="47" actId="313"/>
        <pc:sldMkLst>
          <pc:docMk/>
          <pc:sldMk cId="1310268481" sldId="285"/>
        </pc:sldMkLst>
        <pc:spChg chg="mod">
          <ac:chgData name="Donna Bonessi" userId="b61e44c578eed34b" providerId="LiveId" clId="{A19617A7-CE53-4844-87F0-FFA07BB71CC8}" dt="2024-10-22T14:40:08.987" v="47" actId="313"/>
          <ac:spMkLst>
            <pc:docMk/>
            <pc:sldMk cId="1310268481" sldId="285"/>
            <ac:spMk id="2" creationId="{3698655D-1E89-3F72-75D7-974BFD64C8E6}"/>
          </ac:spMkLst>
        </pc:spChg>
      </pc:sldChg>
      <pc:sldChg chg="del">
        <pc:chgData name="Donna Bonessi" userId="b61e44c578eed34b" providerId="LiveId" clId="{A19617A7-CE53-4844-87F0-FFA07BB71CC8}" dt="2024-10-22T15:08:39.474" v="162" actId="2696"/>
        <pc:sldMkLst>
          <pc:docMk/>
          <pc:sldMk cId="1003748585" sldId="381"/>
        </pc:sldMkLst>
      </pc:sldChg>
      <pc:sldChg chg="add">
        <pc:chgData name="Donna Bonessi" userId="b61e44c578eed34b" providerId="LiveId" clId="{A19617A7-CE53-4844-87F0-FFA07BB71CC8}" dt="2024-10-22T15:08:54.956" v="163"/>
        <pc:sldMkLst>
          <pc:docMk/>
          <pc:sldMk cId="3029378233" sldId="381"/>
        </pc:sldMkLst>
      </pc:sldChg>
      <pc:sldChg chg="del">
        <pc:chgData name="Donna Bonessi" userId="b61e44c578eed34b" providerId="LiveId" clId="{A19617A7-CE53-4844-87F0-FFA07BB71CC8}" dt="2024-10-22T15:09:20.084" v="164" actId="47"/>
        <pc:sldMkLst>
          <pc:docMk/>
          <pc:sldMk cId="3288068707" sldId="426"/>
        </pc:sldMkLst>
      </pc:sldChg>
      <pc:sldChg chg="del">
        <pc:chgData name="Donna Bonessi" userId="b61e44c578eed34b" providerId="LiveId" clId="{A19617A7-CE53-4844-87F0-FFA07BB71CC8}" dt="2024-10-22T15:10:20.341" v="166" actId="47"/>
        <pc:sldMkLst>
          <pc:docMk/>
          <pc:sldMk cId="682312546" sldId="466"/>
        </pc:sldMkLst>
      </pc:sldChg>
      <pc:sldChg chg="del">
        <pc:chgData name="Donna Bonessi" userId="b61e44c578eed34b" providerId="LiveId" clId="{A19617A7-CE53-4844-87F0-FFA07BB71CC8}" dt="2024-10-22T15:09:51.102" v="165" actId="47"/>
        <pc:sldMkLst>
          <pc:docMk/>
          <pc:sldMk cId="705827273" sldId="491"/>
        </pc:sldMkLst>
      </pc:sldChg>
      <pc:sldChg chg="addSp delSp modSp mod">
        <pc:chgData name="Donna Bonessi" userId="b61e44c578eed34b" providerId="LiveId" clId="{A19617A7-CE53-4844-87F0-FFA07BB71CC8}" dt="2024-10-22T15:08:10.223" v="158" actId="14100"/>
        <pc:sldMkLst>
          <pc:docMk/>
          <pc:sldMk cId="1581741793" sldId="505"/>
        </pc:sldMkLst>
        <pc:graphicFrameChg chg="del">
          <ac:chgData name="Donna Bonessi" userId="b61e44c578eed34b" providerId="LiveId" clId="{A19617A7-CE53-4844-87F0-FFA07BB71CC8}" dt="2024-10-22T15:07:47.449" v="151" actId="21"/>
          <ac:graphicFrameMkLst>
            <pc:docMk/>
            <pc:sldMk cId="1581741793" sldId="505"/>
            <ac:graphicFrameMk id="7" creationId="{26901AE4-E94A-9AB2-1E52-DC825B09DBC0}"/>
          </ac:graphicFrameMkLst>
        </pc:graphicFrameChg>
        <pc:graphicFrameChg chg="add mod modGraphic">
          <ac:chgData name="Donna Bonessi" userId="b61e44c578eed34b" providerId="LiveId" clId="{A19617A7-CE53-4844-87F0-FFA07BB71CC8}" dt="2024-10-22T15:08:10.223" v="158" actId="14100"/>
          <ac:graphicFrameMkLst>
            <pc:docMk/>
            <pc:sldMk cId="1581741793" sldId="505"/>
            <ac:graphicFrameMk id="8" creationId="{0738ACFD-374E-B636-C684-E3DC3BDDA42E}"/>
          </ac:graphicFrameMkLst>
        </pc:graphicFrameChg>
      </pc:sldChg>
      <pc:sldChg chg="addSp delSp modSp mod">
        <pc:chgData name="Donna Bonessi" userId="b61e44c578eed34b" providerId="LiveId" clId="{A19617A7-CE53-4844-87F0-FFA07BB71CC8}" dt="2024-10-22T15:08:24.085" v="161" actId="1076"/>
        <pc:sldMkLst>
          <pc:docMk/>
          <pc:sldMk cId="1342934" sldId="506"/>
        </pc:sldMkLst>
        <pc:graphicFrameChg chg="add mod modGraphic">
          <ac:chgData name="Donna Bonessi" userId="b61e44c578eed34b" providerId="LiveId" clId="{A19617A7-CE53-4844-87F0-FFA07BB71CC8}" dt="2024-10-22T15:08:24.085" v="161" actId="1076"/>
          <ac:graphicFrameMkLst>
            <pc:docMk/>
            <pc:sldMk cId="1342934" sldId="506"/>
            <ac:graphicFrameMk id="7" creationId="{26901AE4-E94A-9AB2-1E52-DC825B09DBC0}"/>
          </ac:graphicFrameMkLst>
        </pc:graphicFrameChg>
        <pc:graphicFrameChg chg="del">
          <ac:chgData name="Donna Bonessi" userId="b61e44c578eed34b" providerId="LiveId" clId="{A19617A7-CE53-4844-87F0-FFA07BB71CC8}" dt="2024-10-22T15:07:59.212" v="154" actId="21"/>
          <ac:graphicFrameMkLst>
            <pc:docMk/>
            <pc:sldMk cId="1342934" sldId="506"/>
            <ac:graphicFrameMk id="8" creationId="{0738ACFD-374E-B636-C684-E3DC3BDDA42E}"/>
          </ac:graphicFrameMkLst>
        </pc:graphicFrameChg>
      </pc:sldChg>
      <pc:sldChg chg="modSp del mod">
        <pc:chgData name="Donna Bonessi" userId="b61e44c578eed34b" providerId="LiveId" clId="{A19617A7-CE53-4844-87F0-FFA07BB71CC8}" dt="2024-10-22T14:52:46.463" v="100" actId="2696"/>
        <pc:sldMkLst>
          <pc:docMk/>
          <pc:sldMk cId="82741864" sldId="509"/>
        </pc:sldMkLst>
        <pc:spChg chg="mod">
          <ac:chgData name="Donna Bonessi" userId="b61e44c578eed34b" providerId="LiveId" clId="{A19617A7-CE53-4844-87F0-FFA07BB71CC8}" dt="2024-10-22T14:51:10.607" v="83" actId="21"/>
          <ac:spMkLst>
            <pc:docMk/>
            <pc:sldMk cId="82741864" sldId="509"/>
            <ac:spMk id="5" creationId="{70803D65-9945-1FD3-DAAA-C5130CF346EF}"/>
          </ac:spMkLst>
        </pc:spChg>
      </pc:sldChg>
      <pc:sldChg chg="del">
        <pc:chgData name="Donna Bonessi" userId="b61e44c578eed34b" providerId="LiveId" clId="{A19617A7-CE53-4844-87F0-FFA07BB71CC8}" dt="2024-10-22T15:01:51.640" v="129" actId="2696"/>
        <pc:sldMkLst>
          <pc:docMk/>
          <pc:sldMk cId="1758194447" sldId="510"/>
        </pc:sldMkLst>
      </pc:sldChg>
      <pc:sldChg chg="ord">
        <pc:chgData name="Donna Bonessi" userId="b61e44c578eed34b" providerId="LiveId" clId="{A19617A7-CE53-4844-87F0-FFA07BB71CC8}" dt="2024-10-22T15:07:28.185" v="150"/>
        <pc:sldMkLst>
          <pc:docMk/>
          <pc:sldMk cId="3699601882" sldId="513"/>
        </pc:sldMkLst>
      </pc:sldChg>
      <pc:sldChg chg="modSp del mod ord">
        <pc:chgData name="Donna Bonessi" userId="b61e44c578eed34b" providerId="LiveId" clId="{A19617A7-CE53-4844-87F0-FFA07BB71CC8}" dt="2024-10-22T15:19:41.926" v="232" actId="2696"/>
        <pc:sldMkLst>
          <pc:docMk/>
          <pc:sldMk cId="904386915" sldId="519"/>
        </pc:sldMkLst>
        <pc:spChg chg="mod">
          <ac:chgData name="Donna Bonessi" userId="b61e44c578eed34b" providerId="LiveId" clId="{A19617A7-CE53-4844-87F0-FFA07BB71CC8}" dt="2024-10-22T15:18:05.590" v="190" actId="21"/>
          <ac:spMkLst>
            <pc:docMk/>
            <pc:sldMk cId="904386915" sldId="519"/>
            <ac:spMk id="3" creationId="{4891D93D-C0F4-AF6E-826C-A0545F66CC29}"/>
          </ac:spMkLst>
        </pc:spChg>
      </pc:sldChg>
      <pc:sldChg chg="del ord">
        <pc:chgData name="Donna Bonessi" userId="b61e44c578eed34b" providerId="LiveId" clId="{A19617A7-CE53-4844-87F0-FFA07BB71CC8}" dt="2024-10-22T15:04:56.186" v="148" actId="2696"/>
        <pc:sldMkLst>
          <pc:docMk/>
          <pc:sldMk cId="4045434976" sldId="1366"/>
        </pc:sldMkLst>
      </pc:sldChg>
      <pc:sldChg chg="modSp del mod">
        <pc:chgData name="Donna Bonessi" userId="b61e44c578eed34b" providerId="LiveId" clId="{A19617A7-CE53-4844-87F0-FFA07BB71CC8}" dt="2024-10-22T14:53:56.562" v="115" actId="2696"/>
        <pc:sldMkLst>
          <pc:docMk/>
          <pc:sldMk cId="504227237" sldId="1395"/>
        </pc:sldMkLst>
        <pc:spChg chg="mod">
          <ac:chgData name="Donna Bonessi" userId="b61e44c578eed34b" providerId="LiveId" clId="{A19617A7-CE53-4844-87F0-FFA07BB71CC8}" dt="2024-10-22T14:51:50.912" v="93" actId="27636"/>
          <ac:spMkLst>
            <pc:docMk/>
            <pc:sldMk cId="504227237" sldId="1395"/>
            <ac:spMk id="3" creationId="{61338945-557F-8B94-357D-0AD139DBEC9F}"/>
          </ac:spMkLst>
        </pc:spChg>
      </pc:sldChg>
      <pc:sldChg chg="del">
        <pc:chgData name="Donna Bonessi" userId="b61e44c578eed34b" providerId="LiveId" clId="{A19617A7-CE53-4844-87F0-FFA07BB71CC8}" dt="2024-10-22T15:11:01.318" v="167" actId="2696"/>
        <pc:sldMkLst>
          <pc:docMk/>
          <pc:sldMk cId="2557500154" sldId="1401"/>
        </pc:sldMkLst>
      </pc:sldChg>
      <pc:sldChg chg="modSp add mod ord">
        <pc:chgData name="Donna Bonessi" userId="b61e44c578eed34b" providerId="LiveId" clId="{A19617A7-CE53-4844-87F0-FFA07BB71CC8}" dt="2024-10-22T15:14:40.355" v="169" actId="113"/>
        <pc:sldMkLst>
          <pc:docMk/>
          <pc:sldMk cId="3142064729" sldId="1413"/>
        </pc:sldMkLst>
        <pc:spChg chg="mod">
          <ac:chgData name="Donna Bonessi" userId="b61e44c578eed34b" providerId="LiveId" clId="{A19617A7-CE53-4844-87F0-FFA07BB71CC8}" dt="2024-10-22T15:14:40.355" v="169" actId="113"/>
          <ac:spMkLst>
            <pc:docMk/>
            <pc:sldMk cId="3142064729" sldId="1413"/>
            <ac:spMk id="2" creationId="{F683E120-45B9-608C-E00B-38E3C5B476F8}"/>
          </ac:spMkLst>
        </pc:spChg>
        <pc:spChg chg="mod">
          <ac:chgData name="Donna Bonessi" userId="b61e44c578eed34b" providerId="LiveId" clId="{A19617A7-CE53-4844-87F0-FFA07BB71CC8}" dt="2024-10-22T14:56:22.655" v="125" actId="20577"/>
          <ac:spMkLst>
            <pc:docMk/>
            <pc:sldMk cId="3142064729" sldId="1413"/>
            <ac:spMk id="5" creationId="{DCC8F1D2-2847-63BF-2967-BCB810F14867}"/>
          </ac:spMkLst>
        </pc:spChg>
        <pc:picChg chg="mod">
          <ac:chgData name="Donna Bonessi" userId="b61e44c578eed34b" providerId="LiveId" clId="{A19617A7-CE53-4844-87F0-FFA07BB71CC8}" dt="2024-10-22T14:52:26.352" v="99" actId="1076"/>
          <ac:picMkLst>
            <pc:docMk/>
            <pc:sldMk cId="3142064729" sldId="1413"/>
            <ac:picMk id="4" creationId="{0C34B66D-CD87-EB20-3524-64A1587AC592}"/>
          </ac:picMkLst>
        </pc:picChg>
      </pc:sldChg>
      <pc:sldChg chg="addSp delSp modSp add mod">
        <pc:chgData name="Donna Bonessi" userId="b61e44c578eed34b" providerId="LiveId" clId="{A19617A7-CE53-4844-87F0-FFA07BB71CC8}" dt="2024-10-22T15:19:30.023" v="231" actId="1076"/>
        <pc:sldMkLst>
          <pc:docMk/>
          <pc:sldMk cId="318719474" sldId="1414"/>
        </pc:sldMkLst>
        <pc:spChg chg="del mod">
          <ac:chgData name="Donna Bonessi" userId="b61e44c578eed34b" providerId="LiveId" clId="{A19617A7-CE53-4844-87F0-FFA07BB71CC8}" dt="2024-10-22T15:16:33.472" v="175" actId="478"/>
          <ac:spMkLst>
            <pc:docMk/>
            <pc:sldMk cId="318719474" sldId="1414"/>
            <ac:spMk id="2" creationId="{F683E120-45B9-608C-E00B-38E3C5B476F8}"/>
          </ac:spMkLst>
        </pc:spChg>
        <pc:spChg chg="mod">
          <ac:chgData name="Donna Bonessi" userId="b61e44c578eed34b" providerId="LiveId" clId="{A19617A7-CE53-4844-87F0-FFA07BB71CC8}" dt="2024-10-22T15:15:22.191" v="174" actId="6549"/>
          <ac:spMkLst>
            <pc:docMk/>
            <pc:sldMk cId="318719474" sldId="1414"/>
            <ac:spMk id="5" creationId="{DCC8F1D2-2847-63BF-2967-BCB810F14867}"/>
          </ac:spMkLst>
        </pc:spChg>
        <pc:spChg chg="add">
          <ac:chgData name="Donna Bonessi" userId="b61e44c578eed34b" providerId="LiveId" clId="{A19617A7-CE53-4844-87F0-FFA07BB71CC8}" dt="2024-10-22T15:16:38.583" v="176"/>
          <ac:spMkLst>
            <pc:docMk/>
            <pc:sldMk cId="318719474" sldId="1414"/>
            <ac:spMk id="6" creationId="{A25D9FC0-317A-E82D-E503-E7791725FBBA}"/>
          </ac:spMkLst>
        </pc:spChg>
        <pc:spChg chg="add del mod">
          <ac:chgData name="Donna Bonessi" userId="b61e44c578eed34b" providerId="LiveId" clId="{A19617A7-CE53-4844-87F0-FFA07BB71CC8}" dt="2024-10-22T15:17:06.936" v="179" actId="478"/>
          <ac:spMkLst>
            <pc:docMk/>
            <pc:sldMk cId="318719474" sldId="1414"/>
            <ac:spMk id="7" creationId="{D795E09C-862D-2941-8259-082181A6ED41}"/>
          </ac:spMkLst>
        </pc:spChg>
        <pc:spChg chg="add del">
          <ac:chgData name="Donna Bonessi" userId="b61e44c578eed34b" providerId="LiveId" clId="{A19617A7-CE53-4844-87F0-FFA07BB71CC8}" dt="2024-10-22T15:17:06.936" v="179" actId="478"/>
          <ac:spMkLst>
            <pc:docMk/>
            <pc:sldMk cId="318719474" sldId="1414"/>
            <ac:spMk id="8" creationId="{8C940FC8-2C17-C4F2-7438-93D5078A72F3}"/>
          </ac:spMkLst>
        </pc:spChg>
        <pc:spChg chg="add mod">
          <ac:chgData name="Donna Bonessi" userId="b61e44c578eed34b" providerId="LiveId" clId="{A19617A7-CE53-4844-87F0-FFA07BB71CC8}" dt="2024-10-22T15:19:30.023" v="231" actId="1076"/>
          <ac:spMkLst>
            <pc:docMk/>
            <pc:sldMk cId="318719474" sldId="1414"/>
            <ac:spMk id="10" creationId="{627DF34F-1115-EFDE-D63A-7D0DE77B2B8E}"/>
          </ac:spMkLst>
        </pc:spChg>
        <pc:spChg chg="add">
          <ac:chgData name="Donna Bonessi" userId="b61e44c578eed34b" providerId="LiveId" clId="{A19617A7-CE53-4844-87F0-FFA07BB71CC8}" dt="2024-10-22T15:18:32.255" v="197"/>
          <ac:spMkLst>
            <pc:docMk/>
            <pc:sldMk cId="318719474" sldId="1414"/>
            <ac:spMk id="11" creationId="{FB8B2687-2B0B-AF30-BE32-8CBCF9A56E0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chemeClr val="tx1"/>
                </a:solidFill>
              </a:rPr>
              <a:t>SWTCIE Illinois Participant Summary</a:t>
            </a:r>
          </a:p>
        </c:rich>
      </c:tx>
      <c:layout>
        <c:manualLayout>
          <c:xMode val="edge"/>
          <c:yMode val="edge"/>
          <c:x val="0.23842899306650958"/>
          <c:y val="2.230432838962970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'overall numbers'!$B$1</c:f>
              <c:strCache>
                <c:ptCount val="1"/>
                <c:pt idx="0">
                  <c:v>Participants</c:v>
                </c:pt>
              </c:strCache>
            </c:strRef>
          </c:tx>
          <c:spPr>
            <a:ln w="28575" cap="rnd">
              <a:solidFill>
                <a:schemeClr val="accent1"/>
              </a:solidFill>
              <a:round/>
            </a:ln>
            <a:effectLst/>
          </c:spPr>
          <c:marker>
            <c:symbol val="none"/>
          </c:marker>
          <c:dLbls>
            <c:dLbl>
              <c:idx val="1"/>
              <c:layout>
                <c:manualLayout>
                  <c:x val="8.3333333333332829E-3"/>
                  <c:y val="-4.6360686138154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F4-492C-9637-DECB29BEFD13}"/>
                </c:ext>
              </c:extLst>
            </c:dLbl>
            <c:dLbl>
              <c:idx val="2"/>
              <c:layout>
                <c:manualLayout>
                  <c:x val="-2.7777777777777779E-3"/>
                  <c:y val="-6.0268891979601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F4-492C-9637-DECB29BEFD13}"/>
                </c:ext>
              </c:extLst>
            </c:dLbl>
            <c:dLbl>
              <c:idx val="3"/>
              <c:layout>
                <c:manualLayout>
                  <c:x val="-2.7777777777777779E-3"/>
                  <c:y val="-2.78164116828929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F4-492C-9637-DECB29BEFD13}"/>
                </c:ext>
              </c:extLst>
            </c:dLbl>
            <c:dLbl>
              <c:idx val="4"/>
              <c:layout>
                <c:manualLayout>
                  <c:x val="-2.7777777777778798E-3"/>
                  <c:y val="-6.0268891979601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EF4-492C-9637-DECB29BEFD13}"/>
                </c:ext>
              </c:extLst>
            </c:dLbl>
            <c:dLbl>
              <c:idx val="5"/>
              <c:layout>
                <c:manualLayout>
                  <c:x val="0"/>
                  <c:y val="-3.24524802967083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EF4-492C-9637-DECB29BEFD13}"/>
                </c:ext>
              </c:extLst>
            </c:dLbl>
            <c:dLbl>
              <c:idx val="6"/>
              <c:layout>
                <c:manualLayout>
                  <c:x val="-2.7777777777779813E-3"/>
                  <c:y val="-2.7816411682892908E-2"/>
                </c:manualLayout>
              </c:layout>
              <c:tx>
                <c:rich>
                  <a:bodyPr/>
                  <a:lstStyle/>
                  <a:p>
                    <a:fld id="{098949E2-C060-44C3-A60C-3DE058161081}" type="VALUE">
                      <a:rPr lang="en-US" sz="105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EF4-492C-9637-DECB29BEFD13}"/>
                </c:ext>
              </c:extLst>
            </c:dLbl>
            <c:dLbl>
              <c:idx val="7"/>
              <c:tx>
                <c:rich>
                  <a:bodyPr/>
                  <a:lstStyle/>
                  <a:p>
                    <a:fld id="{DD7FF31B-D571-42A6-A063-B1072BB23E7C}" type="VALUE">
                      <a:rPr lang="en-US" sz="105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EF4-492C-9637-DECB29BEFD13}"/>
                </c:ext>
              </c:extLst>
            </c:dLbl>
            <c:dLbl>
              <c:idx val="8"/>
              <c:tx>
                <c:rich>
                  <a:bodyPr/>
                  <a:lstStyle/>
                  <a:p>
                    <a:fld id="{C739E6A1-5C26-4A7A-9249-F48AD55B8E5C}" type="VALUE">
                      <a:rPr lang="en-US" sz="105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4EF4-492C-9637-DECB29BEFD13}"/>
                </c:ext>
              </c:extLst>
            </c:dLbl>
            <c:dLbl>
              <c:idx val="9"/>
              <c:tx>
                <c:rich>
                  <a:bodyPr/>
                  <a:lstStyle/>
                  <a:p>
                    <a:fld id="{035C90BC-EEEB-405B-A3B2-08B98B52A7F1}" type="VALUE">
                      <a:rPr lang="en-US" sz="16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4EF4-492C-9637-DECB29BEFD13}"/>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'overall numbers'!$A$2:$A$11</c:f>
              <c:strCache>
                <c:ptCount val="10"/>
                <c:pt idx="0">
                  <c:v>January </c:v>
                </c:pt>
                <c:pt idx="1">
                  <c:v>February</c:v>
                </c:pt>
                <c:pt idx="2">
                  <c:v>March </c:v>
                </c:pt>
                <c:pt idx="3">
                  <c:v>April</c:v>
                </c:pt>
                <c:pt idx="4">
                  <c:v>May </c:v>
                </c:pt>
                <c:pt idx="5">
                  <c:v>June</c:v>
                </c:pt>
                <c:pt idx="6">
                  <c:v>July</c:v>
                </c:pt>
                <c:pt idx="7">
                  <c:v>August</c:v>
                </c:pt>
                <c:pt idx="8">
                  <c:v>September</c:v>
                </c:pt>
                <c:pt idx="9">
                  <c:v>October </c:v>
                </c:pt>
              </c:strCache>
            </c:strRef>
          </c:cat>
          <c:val>
            <c:numRef>
              <c:f>'overall numbers'!$B$2:$B$11</c:f>
              <c:numCache>
                <c:formatCode>General</c:formatCode>
                <c:ptCount val="10"/>
                <c:pt idx="0">
                  <c:v>10</c:v>
                </c:pt>
                <c:pt idx="1">
                  <c:v>45</c:v>
                </c:pt>
                <c:pt idx="2">
                  <c:v>45</c:v>
                </c:pt>
                <c:pt idx="3">
                  <c:v>48</c:v>
                </c:pt>
                <c:pt idx="4">
                  <c:v>48</c:v>
                </c:pt>
                <c:pt idx="5">
                  <c:v>55</c:v>
                </c:pt>
                <c:pt idx="6">
                  <c:v>56</c:v>
                </c:pt>
                <c:pt idx="7">
                  <c:v>63</c:v>
                </c:pt>
                <c:pt idx="8">
                  <c:v>63</c:v>
                </c:pt>
                <c:pt idx="9">
                  <c:v>75</c:v>
                </c:pt>
              </c:numCache>
            </c:numRef>
          </c:val>
          <c:smooth val="0"/>
          <c:extLst>
            <c:ext xmlns:c16="http://schemas.microsoft.com/office/drawing/2014/chart" uri="{C3380CC4-5D6E-409C-BE32-E72D297353CC}">
              <c16:uniqueId val="{00000007-4EF4-492C-9637-DECB29BEFD13}"/>
            </c:ext>
          </c:extLst>
        </c:ser>
        <c:ser>
          <c:idx val="1"/>
          <c:order val="1"/>
          <c:tx>
            <c:strRef>
              <c:f>'overall numbers'!$C$1</c:f>
              <c:strCache>
                <c:ptCount val="1"/>
                <c:pt idx="0">
                  <c:v>DRS Customers</c:v>
                </c:pt>
              </c:strCache>
            </c:strRef>
          </c:tx>
          <c:spPr>
            <a:ln w="28575" cap="rnd">
              <a:solidFill>
                <a:schemeClr val="accent2"/>
              </a:solidFill>
              <a:prstDash val="sysDash"/>
              <a:round/>
            </a:ln>
            <a:effectLst/>
          </c:spPr>
          <c:marker>
            <c:symbol val="none"/>
          </c:marker>
          <c:dLbls>
            <c:dLbl>
              <c:idx val="1"/>
              <c:layout>
                <c:manualLayout>
                  <c:x val="0"/>
                  <c:y val="3.70885489105238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EF4-492C-9637-DECB29BEFD13}"/>
                </c:ext>
              </c:extLst>
            </c:dLbl>
            <c:dLbl>
              <c:idx val="3"/>
              <c:layout>
                <c:manualLayout>
                  <c:x val="0"/>
                  <c:y val="3.24524802967083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EF4-492C-9637-DECB29BEFD13}"/>
                </c:ext>
              </c:extLst>
            </c:dLbl>
            <c:dLbl>
              <c:idx val="4"/>
              <c:layout>
                <c:manualLayout>
                  <c:x val="-1.0185067526415994E-16"/>
                  <c:y val="3.24524802967083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EF4-492C-9637-DECB29BEFD13}"/>
                </c:ext>
              </c:extLst>
            </c:dLbl>
            <c:dLbl>
              <c:idx val="6"/>
              <c:tx>
                <c:rich>
                  <a:bodyPr/>
                  <a:lstStyle/>
                  <a:p>
                    <a:fld id="{71D02FC4-ED6C-4992-A677-1076D20D9CEA}" type="VALUE">
                      <a:rPr lang="en-US" sz="1050"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EF4-492C-9637-DECB29BEFD13}"/>
                </c:ext>
              </c:extLst>
            </c:dLbl>
            <c:dLbl>
              <c:idx val="7"/>
              <c:tx>
                <c:rich>
                  <a:bodyPr/>
                  <a:lstStyle/>
                  <a:p>
                    <a:fld id="{A8B17903-10FE-4835-835F-290FB98C4A44}" type="VALUE">
                      <a:rPr lang="en-US" sz="1050"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4EF4-492C-9637-DECB29BEFD13}"/>
                </c:ext>
              </c:extLst>
            </c:dLbl>
            <c:dLbl>
              <c:idx val="8"/>
              <c:layout>
                <c:manualLayout>
                  <c:x val="2.2366813988239052E-3"/>
                  <c:y val="0"/>
                </c:manualLayout>
              </c:layout>
              <c:tx>
                <c:rich>
                  <a:bodyPr/>
                  <a:lstStyle/>
                  <a:p>
                    <a:fld id="{91A357C8-52A8-4CB4-BA58-2ABFC37AB728}" type="VALUE">
                      <a:rPr lang="en-US" sz="1050"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4EF4-492C-9637-DECB29BEFD13}"/>
                </c:ext>
              </c:extLst>
            </c:dLbl>
            <c:dLbl>
              <c:idx val="9"/>
              <c:spPr>
                <a:noFill/>
                <a:ln>
                  <a:noFill/>
                  <a:prstDash val="sysDash"/>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A-4EF4-492C-9637-DECB29BEFD13}"/>
                </c:ext>
              </c:extLst>
            </c:dLbl>
            <c:spPr>
              <a:noFill/>
              <a:ln>
                <a:noFill/>
                <a:prstDash val="sysDash"/>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'overall numbers'!$A$2:$A$11</c:f>
              <c:strCache>
                <c:ptCount val="10"/>
                <c:pt idx="0">
                  <c:v>January </c:v>
                </c:pt>
                <c:pt idx="1">
                  <c:v>February</c:v>
                </c:pt>
                <c:pt idx="2">
                  <c:v>March </c:v>
                </c:pt>
                <c:pt idx="3">
                  <c:v>April</c:v>
                </c:pt>
                <c:pt idx="4">
                  <c:v>May </c:v>
                </c:pt>
                <c:pt idx="5">
                  <c:v>June</c:v>
                </c:pt>
                <c:pt idx="6">
                  <c:v>July</c:v>
                </c:pt>
                <c:pt idx="7">
                  <c:v>August</c:v>
                </c:pt>
                <c:pt idx="8">
                  <c:v>September</c:v>
                </c:pt>
                <c:pt idx="9">
                  <c:v>October </c:v>
                </c:pt>
              </c:strCache>
            </c:strRef>
          </c:cat>
          <c:val>
            <c:numRef>
              <c:f>'overall numbers'!$C$2:$C$11</c:f>
              <c:numCache>
                <c:formatCode>General</c:formatCode>
                <c:ptCount val="10"/>
                <c:pt idx="0">
                  <c:v>10</c:v>
                </c:pt>
                <c:pt idx="1">
                  <c:v>17</c:v>
                </c:pt>
                <c:pt idx="2">
                  <c:v>17</c:v>
                </c:pt>
                <c:pt idx="3">
                  <c:v>37</c:v>
                </c:pt>
                <c:pt idx="4">
                  <c:v>37</c:v>
                </c:pt>
                <c:pt idx="5">
                  <c:v>37</c:v>
                </c:pt>
                <c:pt idx="6">
                  <c:v>47</c:v>
                </c:pt>
                <c:pt idx="7">
                  <c:v>56</c:v>
                </c:pt>
                <c:pt idx="8">
                  <c:v>56</c:v>
                </c:pt>
                <c:pt idx="9">
                  <c:v>71</c:v>
                </c:pt>
              </c:numCache>
            </c:numRef>
          </c:val>
          <c:smooth val="0"/>
          <c:extLst>
            <c:ext xmlns:c16="http://schemas.microsoft.com/office/drawing/2014/chart" uri="{C3380CC4-5D6E-409C-BE32-E72D297353CC}">
              <c16:uniqueId val="{0000000D-4EF4-492C-9637-DECB29BEFD13}"/>
            </c:ext>
          </c:extLst>
        </c:ser>
        <c:ser>
          <c:idx val="2"/>
          <c:order val="2"/>
          <c:tx>
            <c:strRef>
              <c:f>'overall numbers'!$D$1</c:f>
              <c:strCache>
                <c:ptCount val="1"/>
                <c:pt idx="0">
                  <c:v>CIE</c:v>
                </c:pt>
              </c:strCache>
            </c:strRef>
          </c:tx>
          <c:spPr>
            <a:ln w="28575" cap="rnd">
              <a:solidFill>
                <a:schemeClr val="accent3"/>
              </a:solidFill>
              <a:prstDash val="lgDash"/>
              <a:round/>
            </a:ln>
            <a:effectLst/>
          </c:spPr>
          <c:marker>
            <c:symbol val="none"/>
          </c:marker>
          <c:dLbls>
            <c:dLbl>
              <c:idx val="1"/>
              <c:layout>
                <c:manualLayout>
                  <c:x val="0"/>
                  <c:y val="2.78164116828929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EF4-492C-9637-DECB29BEFD13}"/>
                </c:ext>
              </c:extLst>
            </c:dLbl>
            <c:dLbl>
              <c:idx val="2"/>
              <c:layout>
                <c:manualLayout>
                  <c:x val="2.7777777777777267E-3"/>
                  <c:y val="1.39082058414463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EF4-492C-9637-DECB29BEFD13}"/>
                </c:ext>
              </c:extLst>
            </c:dLbl>
            <c:dLbl>
              <c:idx val="3"/>
              <c:layout>
                <c:manualLayout>
                  <c:x val="0"/>
                  <c:y val="1.39082058414463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EF4-492C-9637-DECB29BEFD13}"/>
                </c:ext>
              </c:extLst>
            </c:dLbl>
            <c:dLbl>
              <c:idx val="4"/>
              <c:layout>
                <c:manualLayout>
                  <c:x val="-1.0185067526415994E-16"/>
                  <c:y val="2.31803430690774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EF4-492C-9637-DECB29BEFD13}"/>
                </c:ext>
              </c:extLst>
            </c:dLbl>
            <c:dLbl>
              <c:idx val="5"/>
              <c:layout>
                <c:manualLayout>
                  <c:x val="0"/>
                  <c:y val="2.78164116828929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EF4-492C-9637-DECB29BEFD13}"/>
                </c:ext>
              </c:extLst>
            </c:dLbl>
            <c:dLbl>
              <c:idx val="6"/>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fld id="{53C7CD2B-04C8-44D1-9CD9-C6BE5953D0AE}" type="VALUE">
                      <a:rPr lang="en-US" sz="1050"/>
                      <a:pPr>
                        <a:defRPr sz="1600" b="1"/>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4EF4-492C-9637-DECB29BEFD13}"/>
                </c:ext>
              </c:extLst>
            </c:dLbl>
            <c:dLbl>
              <c:idx val="7"/>
              <c:tx>
                <c:rich>
                  <a:bodyPr/>
                  <a:lstStyle/>
                  <a:p>
                    <a:fld id="{BB26E2DC-96E8-4B9D-9715-F8C4F1F51DF7}" type="VALUE">
                      <a:rPr lang="en-US" sz="105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4EF4-492C-9637-DECB29BEFD13}"/>
                </c:ext>
              </c:extLst>
            </c:dLbl>
            <c:dLbl>
              <c:idx val="9"/>
              <c:layout>
                <c:manualLayout>
                  <c:x val="-4.4733627976481383E-3"/>
                  <c:y val="0"/>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EF4-492C-9637-DECB29BEFD13}"/>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'overall numbers'!$A$2:$A$11</c:f>
              <c:strCache>
                <c:ptCount val="10"/>
                <c:pt idx="0">
                  <c:v>January </c:v>
                </c:pt>
                <c:pt idx="1">
                  <c:v>February</c:v>
                </c:pt>
                <c:pt idx="2">
                  <c:v>March </c:v>
                </c:pt>
                <c:pt idx="3">
                  <c:v>April</c:v>
                </c:pt>
                <c:pt idx="4">
                  <c:v>May </c:v>
                </c:pt>
                <c:pt idx="5">
                  <c:v>June</c:v>
                </c:pt>
                <c:pt idx="6">
                  <c:v>July</c:v>
                </c:pt>
                <c:pt idx="7">
                  <c:v>August</c:v>
                </c:pt>
                <c:pt idx="8">
                  <c:v>September</c:v>
                </c:pt>
                <c:pt idx="9">
                  <c:v>October </c:v>
                </c:pt>
              </c:strCache>
            </c:strRef>
          </c:cat>
          <c:val>
            <c:numRef>
              <c:f>'overall numbers'!$D$2:$D$11</c:f>
              <c:numCache>
                <c:formatCode>General</c:formatCode>
                <c:ptCount val="10"/>
                <c:pt idx="0">
                  <c:v>0</c:v>
                </c:pt>
                <c:pt idx="1">
                  <c:v>3</c:v>
                </c:pt>
                <c:pt idx="2">
                  <c:v>3</c:v>
                </c:pt>
                <c:pt idx="3">
                  <c:v>9</c:v>
                </c:pt>
                <c:pt idx="4">
                  <c:v>10</c:v>
                </c:pt>
                <c:pt idx="5">
                  <c:v>16</c:v>
                </c:pt>
                <c:pt idx="6">
                  <c:v>20</c:v>
                </c:pt>
                <c:pt idx="7">
                  <c:v>23</c:v>
                </c:pt>
                <c:pt idx="8">
                  <c:v>20</c:v>
                </c:pt>
                <c:pt idx="9">
                  <c:v>31</c:v>
                </c:pt>
              </c:numCache>
            </c:numRef>
          </c:val>
          <c:smooth val="0"/>
          <c:extLst>
            <c:ext xmlns:c16="http://schemas.microsoft.com/office/drawing/2014/chart" uri="{C3380CC4-5D6E-409C-BE32-E72D297353CC}">
              <c16:uniqueId val="{00000015-4EF4-492C-9637-DECB29BEFD13}"/>
            </c:ext>
          </c:extLst>
        </c:ser>
        <c:dLbls>
          <c:showLegendKey val="0"/>
          <c:showVal val="0"/>
          <c:showCatName val="0"/>
          <c:showSerName val="0"/>
          <c:showPercent val="0"/>
          <c:showBubbleSize val="0"/>
        </c:dLbls>
        <c:smooth val="0"/>
        <c:axId val="262151576"/>
        <c:axId val="262152296"/>
      </c:lineChart>
      <c:catAx>
        <c:axId val="262151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62152296"/>
        <c:crosses val="autoZero"/>
        <c:auto val="1"/>
        <c:lblAlgn val="ctr"/>
        <c:lblOffset val="100"/>
        <c:noMultiLvlLbl val="0"/>
      </c:catAx>
      <c:valAx>
        <c:axId val="262152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215157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0656B6-26E2-4869-9DF1-9A6F44537415}"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CD417503-97E8-4747-8D0D-E944A3B09454}">
      <dgm:prSet phldrT="[Text]" custT="1"/>
      <dgm:spPr>
        <a:solidFill>
          <a:srgbClr val="7030A0"/>
        </a:solidFill>
        <a:effectLst>
          <a:innerShdw blurRad="63500" dist="50800" dir="5400000">
            <a:prstClr val="black">
              <a:alpha val="50000"/>
            </a:prstClr>
          </a:innerShdw>
        </a:effectLst>
      </dgm:spPr>
      <dgm:t>
        <a:bodyPr/>
        <a:lstStyle/>
        <a:p>
          <a:r>
            <a:rPr lang="en-US" sz="1600" dirty="0">
              <a:solidFill>
                <a:schemeClr val="bg1"/>
              </a:solidFill>
            </a:rPr>
            <a:t>Community Academy</a:t>
          </a:r>
        </a:p>
      </dgm:t>
    </dgm:pt>
    <dgm:pt modelId="{C8A22FBA-51D7-498B-B55D-014C70F3ADAD}" type="parTrans" cxnId="{44E1FA25-E74B-4B00-8884-8B5090634E9A}">
      <dgm:prSet/>
      <dgm:spPr/>
      <dgm:t>
        <a:bodyPr/>
        <a:lstStyle/>
        <a:p>
          <a:endParaRPr lang="en-US"/>
        </a:p>
      </dgm:t>
    </dgm:pt>
    <dgm:pt modelId="{4EC8A6ED-CDD5-42A7-91E6-93CCFA3B10A3}" type="sibTrans" cxnId="{44E1FA25-E74B-4B00-8884-8B5090634E9A}">
      <dgm:prSet/>
      <dgm:spPr/>
      <dgm:t>
        <a:bodyPr/>
        <a:lstStyle/>
        <a:p>
          <a:endParaRPr lang="en-US"/>
        </a:p>
      </dgm:t>
    </dgm:pt>
    <dgm:pt modelId="{DFC1C613-5B1E-4CEF-9395-23B31ACBD837}">
      <dgm:prSet phldrT="[Text]" custT="1"/>
      <dgm:spPr>
        <a:solidFill>
          <a:srgbClr val="C00000"/>
        </a:solidFill>
        <a:effectLst>
          <a:innerShdw blurRad="63500" dist="50800" dir="5400000">
            <a:prstClr val="black">
              <a:alpha val="50000"/>
            </a:prstClr>
          </a:innerShdw>
        </a:effectLst>
      </dgm:spPr>
      <dgm:t>
        <a:bodyPr/>
        <a:lstStyle/>
        <a:p>
          <a:r>
            <a:rPr lang="en-US" sz="1400" dirty="0"/>
            <a:t>Community Agency</a:t>
          </a:r>
        </a:p>
      </dgm:t>
    </dgm:pt>
    <dgm:pt modelId="{FAC4C72B-9040-4BAF-882C-0EE83F168DB7}" type="parTrans" cxnId="{229B03E9-B1B5-49AC-9AF7-A1D02A6331D7}">
      <dgm:prSet/>
      <dgm:spPr/>
      <dgm:t>
        <a:bodyPr/>
        <a:lstStyle/>
        <a:p>
          <a:endParaRPr lang="en-US"/>
        </a:p>
      </dgm:t>
    </dgm:pt>
    <dgm:pt modelId="{2A832B76-6CB6-4DB0-A295-3CF946D76453}" type="sibTrans" cxnId="{229B03E9-B1B5-49AC-9AF7-A1D02A6331D7}">
      <dgm:prSet/>
      <dgm:spPr/>
      <dgm:t>
        <a:bodyPr/>
        <a:lstStyle/>
        <a:p>
          <a:endParaRPr lang="en-US"/>
        </a:p>
      </dgm:t>
    </dgm:pt>
    <dgm:pt modelId="{4EF6AF83-738E-4591-B574-1A16EBE5ABB6}">
      <dgm:prSet phldrT="[Text]" custT="1"/>
      <dgm:spPr>
        <a:solidFill>
          <a:srgbClr val="00B050"/>
        </a:solidFill>
        <a:effectLst>
          <a:innerShdw blurRad="63500" dist="50800" dir="5400000">
            <a:prstClr val="black">
              <a:alpha val="50000"/>
            </a:prstClr>
          </a:innerShdw>
        </a:effectLst>
      </dgm:spPr>
      <dgm:t>
        <a:bodyPr/>
        <a:lstStyle/>
        <a:p>
          <a:r>
            <a:rPr lang="en-US" sz="1400" dirty="0"/>
            <a:t>Community Agency</a:t>
          </a:r>
        </a:p>
      </dgm:t>
    </dgm:pt>
    <dgm:pt modelId="{F5ABE02E-4A96-4A71-AF83-DF93AF2FA3BA}" type="parTrans" cxnId="{94AECBE5-E8EC-4843-8AE4-E79C415D1FAD}">
      <dgm:prSet/>
      <dgm:spPr/>
      <dgm:t>
        <a:bodyPr/>
        <a:lstStyle/>
        <a:p>
          <a:endParaRPr lang="en-US"/>
        </a:p>
      </dgm:t>
    </dgm:pt>
    <dgm:pt modelId="{B3FB00F3-6D25-44AB-A916-17B8AF63FD72}" type="sibTrans" cxnId="{94AECBE5-E8EC-4843-8AE4-E79C415D1FAD}">
      <dgm:prSet/>
      <dgm:spPr/>
      <dgm:t>
        <a:bodyPr/>
        <a:lstStyle/>
        <a:p>
          <a:endParaRPr lang="en-US"/>
        </a:p>
      </dgm:t>
    </dgm:pt>
    <dgm:pt modelId="{6F4004F7-1EFA-4563-8C47-59FDEA9289C2}">
      <dgm:prSet phldrT="[Text]" custT="1"/>
      <dgm:spPr>
        <a:solidFill>
          <a:srgbClr val="00B0F0"/>
        </a:solidFill>
        <a:effectLst>
          <a:innerShdw blurRad="63500" dist="50800" dir="5400000">
            <a:prstClr val="black">
              <a:alpha val="50000"/>
            </a:prstClr>
          </a:innerShdw>
        </a:effectLst>
      </dgm:spPr>
      <dgm:t>
        <a:bodyPr/>
        <a:lstStyle/>
        <a:p>
          <a:r>
            <a:rPr lang="en-US" sz="1400" dirty="0"/>
            <a:t>Community Agency</a:t>
          </a:r>
        </a:p>
      </dgm:t>
    </dgm:pt>
    <dgm:pt modelId="{57BF8063-5E2E-4122-BD0F-5D54036F819A}" type="parTrans" cxnId="{07F28486-6E7F-49FE-86FB-CE65B7CE71E8}">
      <dgm:prSet/>
      <dgm:spPr/>
      <dgm:t>
        <a:bodyPr/>
        <a:lstStyle/>
        <a:p>
          <a:endParaRPr lang="en-US"/>
        </a:p>
      </dgm:t>
    </dgm:pt>
    <dgm:pt modelId="{A19B4465-2645-4139-87DA-9CC392D1A377}" type="sibTrans" cxnId="{07F28486-6E7F-49FE-86FB-CE65B7CE71E8}">
      <dgm:prSet/>
      <dgm:spPr/>
      <dgm:t>
        <a:bodyPr/>
        <a:lstStyle/>
        <a:p>
          <a:endParaRPr lang="en-US"/>
        </a:p>
      </dgm:t>
    </dgm:pt>
    <dgm:pt modelId="{1065953F-2C59-4EFF-BEEF-7B07AECA2745}">
      <dgm:prSet phldrT="[Text]" custT="1"/>
      <dgm:spPr>
        <a:solidFill>
          <a:srgbClr val="FF0000"/>
        </a:solidFill>
        <a:effectLst>
          <a:innerShdw blurRad="63500" dist="50800" dir="5400000">
            <a:prstClr val="black">
              <a:alpha val="50000"/>
            </a:prstClr>
          </a:innerShdw>
        </a:effectLst>
      </dgm:spPr>
      <dgm:t>
        <a:bodyPr/>
        <a:lstStyle/>
        <a:p>
          <a:r>
            <a:rPr lang="en-US" sz="1400" dirty="0"/>
            <a:t>Community Agency</a:t>
          </a:r>
        </a:p>
      </dgm:t>
    </dgm:pt>
    <dgm:pt modelId="{712D378C-916C-4F85-8A0F-BE0DCBD31FE0}" type="parTrans" cxnId="{B39F47B2-93A6-45EE-90C0-F62534AFEE57}">
      <dgm:prSet/>
      <dgm:spPr/>
      <dgm:t>
        <a:bodyPr/>
        <a:lstStyle/>
        <a:p>
          <a:endParaRPr lang="en-US"/>
        </a:p>
      </dgm:t>
    </dgm:pt>
    <dgm:pt modelId="{897A55D8-93FF-4DC0-B2FC-61D406B8BA66}" type="sibTrans" cxnId="{B39F47B2-93A6-45EE-90C0-F62534AFEE57}">
      <dgm:prSet/>
      <dgm:spPr/>
      <dgm:t>
        <a:bodyPr/>
        <a:lstStyle/>
        <a:p>
          <a:endParaRPr lang="en-US"/>
        </a:p>
      </dgm:t>
    </dgm:pt>
    <dgm:pt modelId="{7D84B55E-C920-427B-8086-3EBB64A0358B}" type="pres">
      <dgm:prSet presAssocID="{B90656B6-26E2-4869-9DF1-9A6F44537415}" presName="diagram" presStyleCnt="0">
        <dgm:presLayoutVars>
          <dgm:chMax val="1"/>
          <dgm:dir/>
          <dgm:animLvl val="ctr"/>
          <dgm:resizeHandles val="exact"/>
        </dgm:presLayoutVars>
      </dgm:prSet>
      <dgm:spPr/>
    </dgm:pt>
    <dgm:pt modelId="{769CF41D-4099-42C3-85E6-DBC40FBE1703}" type="pres">
      <dgm:prSet presAssocID="{B90656B6-26E2-4869-9DF1-9A6F44537415}" presName="matrix" presStyleCnt="0"/>
      <dgm:spPr/>
    </dgm:pt>
    <dgm:pt modelId="{344F303B-6620-45F3-9432-36CFFF180521}" type="pres">
      <dgm:prSet presAssocID="{B90656B6-26E2-4869-9DF1-9A6F44537415}" presName="tile1" presStyleLbl="node1" presStyleIdx="0" presStyleCnt="4"/>
      <dgm:spPr/>
    </dgm:pt>
    <dgm:pt modelId="{062926C9-1E23-4BB8-9A70-BD32D56D115A}" type="pres">
      <dgm:prSet presAssocID="{B90656B6-26E2-4869-9DF1-9A6F44537415}" presName="tile1text" presStyleLbl="node1" presStyleIdx="0" presStyleCnt="4">
        <dgm:presLayoutVars>
          <dgm:chMax val="0"/>
          <dgm:chPref val="0"/>
          <dgm:bulletEnabled val="1"/>
        </dgm:presLayoutVars>
      </dgm:prSet>
      <dgm:spPr/>
    </dgm:pt>
    <dgm:pt modelId="{4623EC65-838F-417E-9308-3067A23E7915}" type="pres">
      <dgm:prSet presAssocID="{B90656B6-26E2-4869-9DF1-9A6F44537415}" presName="tile2" presStyleLbl="node1" presStyleIdx="1" presStyleCnt="4"/>
      <dgm:spPr/>
    </dgm:pt>
    <dgm:pt modelId="{38A71101-75A5-44C6-AD94-29289EF2A3B9}" type="pres">
      <dgm:prSet presAssocID="{B90656B6-26E2-4869-9DF1-9A6F44537415}" presName="tile2text" presStyleLbl="node1" presStyleIdx="1" presStyleCnt="4">
        <dgm:presLayoutVars>
          <dgm:chMax val="0"/>
          <dgm:chPref val="0"/>
          <dgm:bulletEnabled val="1"/>
        </dgm:presLayoutVars>
      </dgm:prSet>
      <dgm:spPr/>
    </dgm:pt>
    <dgm:pt modelId="{AA2EA64B-C753-441C-BBD5-6E9150CC3F90}" type="pres">
      <dgm:prSet presAssocID="{B90656B6-26E2-4869-9DF1-9A6F44537415}" presName="tile3" presStyleLbl="node1" presStyleIdx="2" presStyleCnt="4"/>
      <dgm:spPr/>
    </dgm:pt>
    <dgm:pt modelId="{D45E17BF-4638-4449-AF47-1854EBC37972}" type="pres">
      <dgm:prSet presAssocID="{B90656B6-26E2-4869-9DF1-9A6F44537415}" presName="tile3text" presStyleLbl="node1" presStyleIdx="2" presStyleCnt="4">
        <dgm:presLayoutVars>
          <dgm:chMax val="0"/>
          <dgm:chPref val="0"/>
          <dgm:bulletEnabled val="1"/>
        </dgm:presLayoutVars>
      </dgm:prSet>
      <dgm:spPr/>
    </dgm:pt>
    <dgm:pt modelId="{59C1CD1F-1948-4270-8C0D-B3D60AC7A008}" type="pres">
      <dgm:prSet presAssocID="{B90656B6-26E2-4869-9DF1-9A6F44537415}" presName="tile4" presStyleLbl="node1" presStyleIdx="3" presStyleCnt="4"/>
      <dgm:spPr/>
    </dgm:pt>
    <dgm:pt modelId="{69A2A8DE-F7E1-4ADD-937B-6A30256105B3}" type="pres">
      <dgm:prSet presAssocID="{B90656B6-26E2-4869-9DF1-9A6F44537415}" presName="tile4text" presStyleLbl="node1" presStyleIdx="3" presStyleCnt="4">
        <dgm:presLayoutVars>
          <dgm:chMax val="0"/>
          <dgm:chPref val="0"/>
          <dgm:bulletEnabled val="1"/>
        </dgm:presLayoutVars>
      </dgm:prSet>
      <dgm:spPr/>
    </dgm:pt>
    <dgm:pt modelId="{6D9E93BA-4AD4-4B49-B45A-544B2D55F5B8}" type="pres">
      <dgm:prSet presAssocID="{B90656B6-26E2-4869-9DF1-9A6F44537415}" presName="centerTile" presStyleLbl="fgShp" presStyleIdx="0" presStyleCnt="1" custScaleX="141696" custScaleY="138593">
        <dgm:presLayoutVars>
          <dgm:chMax val="0"/>
          <dgm:chPref val="0"/>
        </dgm:presLayoutVars>
      </dgm:prSet>
      <dgm:spPr/>
    </dgm:pt>
  </dgm:ptLst>
  <dgm:cxnLst>
    <dgm:cxn modelId="{1333AA0A-3B20-4C48-B6E3-F70A2237747E}" type="presOf" srcId="{6F4004F7-1EFA-4563-8C47-59FDEA9289C2}" destId="{D45E17BF-4638-4449-AF47-1854EBC37972}" srcOrd="1" destOrd="0" presId="urn:microsoft.com/office/officeart/2005/8/layout/matrix1"/>
    <dgm:cxn modelId="{7652860F-319A-41EE-A57A-96A664AAE500}" type="presOf" srcId="{1065953F-2C59-4EFF-BEEF-7B07AECA2745}" destId="{69A2A8DE-F7E1-4ADD-937B-6A30256105B3}" srcOrd="1" destOrd="0" presId="urn:microsoft.com/office/officeart/2005/8/layout/matrix1"/>
    <dgm:cxn modelId="{44E1FA25-E74B-4B00-8884-8B5090634E9A}" srcId="{B90656B6-26E2-4869-9DF1-9A6F44537415}" destId="{CD417503-97E8-4747-8D0D-E944A3B09454}" srcOrd="0" destOrd="0" parTransId="{C8A22FBA-51D7-498B-B55D-014C70F3ADAD}" sibTransId="{4EC8A6ED-CDD5-42A7-91E6-93CCFA3B10A3}"/>
    <dgm:cxn modelId="{BE98F66D-FDF2-4C09-9F07-314D65E85BAC}" type="presOf" srcId="{B90656B6-26E2-4869-9DF1-9A6F44537415}" destId="{7D84B55E-C920-427B-8086-3EBB64A0358B}" srcOrd="0" destOrd="0" presId="urn:microsoft.com/office/officeart/2005/8/layout/matrix1"/>
    <dgm:cxn modelId="{02E98774-E942-46E6-B7A3-5E936B85E86B}" type="presOf" srcId="{DFC1C613-5B1E-4CEF-9395-23B31ACBD837}" destId="{344F303B-6620-45F3-9432-36CFFF180521}" srcOrd="0" destOrd="0" presId="urn:microsoft.com/office/officeart/2005/8/layout/matrix1"/>
    <dgm:cxn modelId="{085EE279-4D21-4BE4-B7D3-21F723A36D2C}" type="presOf" srcId="{6F4004F7-1EFA-4563-8C47-59FDEA9289C2}" destId="{AA2EA64B-C753-441C-BBD5-6E9150CC3F90}" srcOrd="0" destOrd="0" presId="urn:microsoft.com/office/officeart/2005/8/layout/matrix1"/>
    <dgm:cxn modelId="{07F28486-6E7F-49FE-86FB-CE65B7CE71E8}" srcId="{CD417503-97E8-4747-8D0D-E944A3B09454}" destId="{6F4004F7-1EFA-4563-8C47-59FDEA9289C2}" srcOrd="2" destOrd="0" parTransId="{57BF8063-5E2E-4122-BD0F-5D54036F819A}" sibTransId="{A19B4465-2645-4139-87DA-9CC392D1A377}"/>
    <dgm:cxn modelId="{469FA4AC-7AD6-498C-B2AD-40FE9C4600E0}" type="presOf" srcId="{1065953F-2C59-4EFF-BEEF-7B07AECA2745}" destId="{59C1CD1F-1948-4270-8C0D-B3D60AC7A008}" srcOrd="0" destOrd="0" presId="urn:microsoft.com/office/officeart/2005/8/layout/matrix1"/>
    <dgm:cxn modelId="{B39F47B2-93A6-45EE-90C0-F62534AFEE57}" srcId="{CD417503-97E8-4747-8D0D-E944A3B09454}" destId="{1065953F-2C59-4EFF-BEEF-7B07AECA2745}" srcOrd="3" destOrd="0" parTransId="{712D378C-916C-4F85-8A0F-BE0DCBD31FE0}" sibTransId="{897A55D8-93FF-4DC0-B2FC-61D406B8BA66}"/>
    <dgm:cxn modelId="{A15D80BB-6FF4-4A3F-B608-836619B4A49A}" type="presOf" srcId="{4EF6AF83-738E-4591-B574-1A16EBE5ABB6}" destId="{38A71101-75A5-44C6-AD94-29289EF2A3B9}" srcOrd="1" destOrd="0" presId="urn:microsoft.com/office/officeart/2005/8/layout/matrix1"/>
    <dgm:cxn modelId="{664D78C4-5E01-41DE-918D-6776E4D21E8F}" type="presOf" srcId="{CD417503-97E8-4747-8D0D-E944A3B09454}" destId="{6D9E93BA-4AD4-4B49-B45A-544B2D55F5B8}" srcOrd="0" destOrd="0" presId="urn:microsoft.com/office/officeart/2005/8/layout/matrix1"/>
    <dgm:cxn modelId="{CEA566DB-A672-4F63-AF26-AD4BEC57B4CC}" type="presOf" srcId="{4EF6AF83-738E-4591-B574-1A16EBE5ABB6}" destId="{4623EC65-838F-417E-9308-3067A23E7915}" srcOrd="0" destOrd="0" presId="urn:microsoft.com/office/officeart/2005/8/layout/matrix1"/>
    <dgm:cxn modelId="{94AECBE5-E8EC-4843-8AE4-E79C415D1FAD}" srcId="{CD417503-97E8-4747-8D0D-E944A3B09454}" destId="{4EF6AF83-738E-4591-B574-1A16EBE5ABB6}" srcOrd="1" destOrd="0" parTransId="{F5ABE02E-4A96-4A71-AF83-DF93AF2FA3BA}" sibTransId="{B3FB00F3-6D25-44AB-A916-17B8AF63FD72}"/>
    <dgm:cxn modelId="{229B03E9-B1B5-49AC-9AF7-A1D02A6331D7}" srcId="{CD417503-97E8-4747-8D0D-E944A3B09454}" destId="{DFC1C613-5B1E-4CEF-9395-23B31ACBD837}" srcOrd="0" destOrd="0" parTransId="{FAC4C72B-9040-4BAF-882C-0EE83F168DB7}" sibTransId="{2A832B76-6CB6-4DB0-A295-3CF946D76453}"/>
    <dgm:cxn modelId="{0876F2FD-12D3-481D-97FD-BCED4EEC6A89}" type="presOf" srcId="{DFC1C613-5B1E-4CEF-9395-23B31ACBD837}" destId="{062926C9-1E23-4BB8-9A70-BD32D56D115A}" srcOrd="1" destOrd="0" presId="urn:microsoft.com/office/officeart/2005/8/layout/matrix1"/>
    <dgm:cxn modelId="{AF9786EE-B089-4064-9487-619AC0BC55A3}" type="presParOf" srcId="{7D84B55E-C920-427B-8086-3EBB64A0358B}" destId="{769CF41D-4099-42C3-85E6-DBC40FBE1703}" srcOrd="0" destOrd="0" presId="urn:microsoft.com/office/officeart/2005/8/layout/matrix1"/>
    <dgm:cxn modelId="{0B32A540-EA1E-4E2D-BCAF-7B41E357BB0E}" type="presParOf" srcId="{769CF41D-4099-42C3-85E6-DBC40FBE1703}" destId="{344F303B-6620-45F3-9432-36CFFF180521}" srcOrd="0" destOrd="0" presId="urn:microsoft.com/office/officeart/2005/8/layout/matrix1"/>
    <dgm:cxn modelId="{0DD6EDF6-E5D0-4035-9BA6-3AEC9290A39F}" type="presParOf" srcId="{769CF41D-4099-42C3-85E6-DBC40FBE1703}" destId="{062926C9-1E23-4BB8-9A70-BD32D56D115A}" srcOrd="1" destOrd="0" presId="urn:microsoft.com/office/officeart/2005/8/layout/matrix1"/>
    <dgm:cxn modelId="{544965C9-0F0B-475A-B604-545A2465EE1E}" type="presParOf" srcId="{769CF41D-4099-42C3-85E6-DBC40FBE1703}" destId="{4623EC65-838F-417E-9308-3067A23E7915}" srcOrd="2" destOrd="0" presId="urn:microsoft.com/office/officeart/2005/8/layout/matrix1"/>
    <dgm:cxn modelId="{A3F8EAF6-29CE-4979-825A-0D698D17D5AC}" type="presParOf" srcId="{769CF41D-4099-42C3-85E6-DBC40FBE1703}" destId="{38A71101-75A5-44C6-AD94-29289EF2A3B9}" srcOrd="3" destOrd="0" presId="urn:microsoft.com/office/officeart/2005/8/layout/matrix1"/>
    <dgm:cxn modelId="{7F008F41-B3B2-4BEE-A2AE-2A985F71909D}" type="presParOf" srcId="{769CF41D-4099-42C3-85E6-DBC40FBE1703}" destId="{AA2EA64B-C753-441C-BBD5-6E9150CC3F90}" srcOrd="4" destOrd="0" presId="urn:microsoft.com/office/officeart/2005/8/layout/matrix1"/>
    <dgm:cxn modelId="{2430D975-641E-4C41-9979-19AB2D9A0A2D}" type="presParOf" srcId="{769CF41D-4099-42C3-85E6-DBC40FBE1703}" destId="{D45E17BF-4638-4449-AF47-1854EBC37972}" srcOrd="5" destOrd="0" presId="urn:microsoft.com/office/officeart/2005/8/layout/matrix1"/>
    <dgm:cxn modelId="{BCCC2BC1-1865-4B52-BC44-F8CC1B50DDAB}" type="presParOf" srcId="{769CF41D-4099-42C3-85E6-DBC40FBE1703}" destId="{59C1CD1F-1948-4270-8C0D-B3D60AC7A008}" srcOrd="6" destOrd="0" presId="urn:microsoft.com/office/officeart/2005/8/layout/matrix1"/>
    <dgm:cxn modelId="{32D4F1B4-54E7-4E72-980C-6BB00BCA6BED}" type="presParOf" srcId="{769CF41D-4099-42C3-85E6-DBC40FBE1703}" destId="{69A2A8DE-F7E1-4ADD-937B-6A30256105B3}" srcOrd="7" destOrd="0" presId="urn:microsoft.com/office/officeart/2005/8/layout/matrix1"/>
    <dgm:cxn modelId="{8BBCE3F4-BB6D-4982-8A3A-102831DECD5D}" type="presParOf" srcId="{7D84B55E-C920-427B-8086-3EBB64A0358B}" destId="{6D9E93BA-4AD4-4B49-B45A-544B2D55F5B8}" srcOrd="1" destOrd="0" presId="urn:microsoft.com/office/officeart/2005/8/layout/matrix1"/>
  </dgm:cxnLst>
  <dgm:bg>
    <a:effectLst>
      <a:innerShdw blurRad="63500" dist="50800" dir="5400000">
        <a:prstClr val="black">
          <a:alpha val="50000"/>
        </a:prstClr>
      </a:innerShdw>
    </a:effect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90656B6-26E2-4869-9DF1-9A6F44537415}"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CD417503-97E8-4747-8D0D-E944A3B09454}">
      <dgm:prSet phldrT="[Text]" custT="1"/>
      <dgm:spPr>
        <a:solidFill>
          <a:srgbClr val="7030A0"/>
        </a:solidFill>
        <a:effectLst>
          <a:innerShdw blurRad="63500" dist="50800" dir="5400000">
            <a:prstClr val="black">
              <a:alpha val="50000"/>
            </a:prstClr>
          </a:innerShdw>
        </a:effectLst>
      </dgm:spPr>
      <dgm:t>
        <a:bodyPr/>
        <a:lstStyle/>
        <a:p>
          <a:r>
            <a:rPr lang="en-US" sz="1600" dirty="0">
              <a:solidFill>
                <a:schemeClr val="bg1"/>
              </a:solidFill>
            </a:rPr>
            <a:t>Community Academy</a:t>
          </a:r>
        </a:p>
      </dgm:t>
    </dgm:pt>
    <dgm:pt modelId="{C8A22FBA-51D7-498B-B55D-014C70F3ADAD}" type="parTrans" cxnId="{44E1FA25-E74B-4B00-8884-8B5090634E9A}">
      <dgm:prSet/>
      <dgm:spPr/>
      <dgm:t>
        <a:bodyPr/>
        <a:lstStyle/>
        <a:p>
          <a:endParaRPr lang="en-US"/>
        </a:p>
      </dgm:t>
    </dgm:pt>
    <dgm:pt modelId="{4EC8A6ED-CDD5-42A7-91E6-93CCFA3B10A3}" type="sibTrans" cxnId="{44E1FA25-E74B-4B00-8884-8B5090634E9A}">
      <dgm:prSet/>
      <dgm:spPr/>
      <dgm:t>
        <a:bodyPr/>
        <a:lstStyle/>
        <a:p>
          <a:endParaRPr lang="en-US"/>
        </a:p>
      </dgm:t>
    </dgm:pt>
    <dgm:pt modelId="{DFC1C613-5B1E-4CEF-9395-23B31ACBD837}">
      <dgm:prSet phldrT="[Text]" custT="1"/>
      <dgm:spPr>
        <a:solidFill>
          <a:srgbClr val="C00000"/>
        </a:solidFill>
        <a:effectLst>
          <a:innerShdw blurRad="63500" dist="50800" dir="5400000">
            <a:prstClr val="black">
              <a:alpha val="50000"/>
            </a:prstClr>
          </a:innerShdw>
        </a:effectLst>
      </dgm:spPr>
      <dgm:t>
        <a:bodyPr/>
        <a:lstStyle/>
        <a:p>
          <a:r>
            <a:rPr lang="en-US" sz="1400" dirty="0"/>
            <a:t>Community Agency</a:t>
          </a:r>
        </a:p>
      </dgm:t>
    </dgm:pt>
    <dgm:pt modelId="{FAC4C72B-9040-4BAF-882C-0EE83F168DB7}" type="parTrans" cxnId="{229B03E9-B1B5-49AC-9AF7-A1D02A6331D7}">
      <dgm:prSet/>
      <dgm:spPr/>
      <dgm:t>
        <a:bodyPr/>
        <a:lstStyle/>
        <a:p>
          <a:endParaRPr lang="en-US"/>
        </a:p>
      </dgm:t>
    </dgm:pt>
    <dgm:pt modelId="{2A832B76-6CB6-4DB0-A295-3CF946D76453}" type="sibTrans" cxnId="{229B03E9-B1B5-49AC-9AF7-A1D02A6331D7}">
      <dgm:prSet/>
      <dgm:spPr/>
      <dgm:t>
        <a:bodyPr/>
        <a:lstStyle/>
        <a:p>
          <a:endParaRPr lang="en-US"/>
        </a:p>
      </dgm:t>
    </dgm:pt>
    <dgm:pt modelId="{4EF6AF83-738E-4591-B574-1A16EBE5ABB6}">
      <dgm:prSet phldrT="[Text]" custT="1"/>
      <dgm:spPr>
        <a:solidFill>
          <a:srgbClr val="00B050"/>
        </a:solidFill>
        <a:effectLst>
          <a:innerShdw blurRad="63500" dist="50800" dir="5400000">
            <a:prstClr val="black">
              <a:alpha val="50000"/>
            </a:prstClr>
          </a:innerShdw>
        </a:effectLst>
      </dgm:spPr>
      <dgm:t>
        <a:bodyPr/>
        <a:lstStyle/>
        <a:p>
          <a:r>
            <a:rPr lang="en-US" sz="1400" dirty="0"/>
            <a:t>Community Agency</a:t>
          </a:r>
        </a:p>
      </dgm:t>
    </dgm:pt>
    <dgm:pt modelId="{F5ABE02E-4A96-4A71-AF83-DF93AF2FA3BA}" type="parTrans" cxnId="{94AECBE5-E8EC-4843-8AE4-E79C415D1FAD}">
      <dgm:prSet/>
      <dgm:spPr/>
      <dgm:t>
        <a:bodyPr/>
        <a:lstStyle/>
        <a:p>
          <a:endParaRPr lang="en-US"/>
        </a:p>
      </dgm:t>
    </dgm:pt>
    <dgm:pt modelId="{B3FB00F3-6D25-44AB-A916-17B8AF63FD72}" type="sibTrans" cxnId="{94AECBE5-E8EC-4843-8AE4-E79C415D1FAD}">
      <dgm:prSet/>
      <dgm:spPr/>
      <dgm:t>
        <a:bodyPr/>
        <a:lstStyle/>
        <a:p>
          <a:endParaRPr lang="en-US"/>
        </a:p>
      </dgm:t>
    </dgm:pt>
    <dgm:pt modelId="{6F4004F7-1EFA-4563-8C47-59FDEA9289C2}">
      <dgm:prSet phldrT="[Text]" custT="1"/>
      <dgm:spPr>
        <a:solidFill>
          <a:srgbClr val="00B0F0"/>
        </a:solidFill>
        <a:effectLst>
          <a:innerShdw blurRad="63500" dist="50800" dir="5400000">
            <a:prstClr val="black">
              <a:alpha val="50000"/>
            </a:prstClr>
          </a:innerShdw>
        </a:effectLst>
      </dgm:spPr>
      <dgm:t>
        <a:bodyPr/>
        <a:lstStyle/>
        <a:p>
          <a:r>
            <a:rPr lang="en-US" sz="1400" dirty="0"/>
            <a:t>Community Agency</a:t>
          </a:r>
        </a:p>
      </dgm:t>
    </dgm:pt>
    <dgm:pt modelId="{57BF8063-5E2E-4122-BD0F-5D54036F819A}" type="parTrans" cxnId="{07F28486-6E7F-49FE-86FB-CE65B7CE71E8}">
      <dgm:prSet/>
      <dgm:spPr/>
      <dgm:t>
        <a:bodyPr/>
        <a:lstStyle/>
        <a:p>
          <a:endParaRPr lang="en-US"/>
        </a:p>
      </dgm:t>
    </dgm:pt>
    <dgm:pt modelId="{A19B4465-2645-4139-87DA-9CC392D1A377}" type="sibTrans" cxnId="{07F28486-6E7F-49FE-86FB-CE65B7CE71E8}">
      <dgm:prSet/>
      <dgm:spPr/>
      <dgm:t>
        <a:bodyPr/>
        <a:lstStyle/>
        <a:p>
          <a:endParaRPr lang="en-US"/>
        </a:p>
      </dgm:t>
    </dgm:pt>
    <dgm:pt modelId="{1065953F-2C59-4EFF-BEEF-7B07AECA2745}">
      <dgm:prSet phldrT="[Text]" custT="1"/>
      <dgm:spPr>
        <a:solidFill>
          <a:srgbClr val="FF0000"/>
        </a:solidFill>
        <a:effectLst>
          <a:innerShdw blurRad="63500" dist="50800" dir="5400000">
            <a:prstClr val="black">
              <a:alpha val="50000"/>
            </a:prstClr>
          </a:innerShdw>
        </a:effectLst>
      </dgm:spPr>
      <dgm:t>
        <a:bodyPr/>
        <a:lstStyle/>
        <a:p>
          <a:r>
            <a:rPr lang="en-US" sz="1400" dirty="0"/>
            <a:t>Community Agency</a:t>
          </a:r>
        </a:p>
      </dgm:t>
    </dgm:pt>
    <dgm:pt modelId="{712D378C-916C-4F85-8A0F-BE0DCBD31FE0}" type="parTrans" cxnId="{B39F47B2-93A6-45EE-90C0-F62534AFEE57}">
      <dgm:prSet/>
      <dgm:spPr/>
      <dgm:t>
        <a:bodyPr/>
        <a:lstStyle/>
        <a:p>
          <a:endParaRPr lang="en-US"/>
        </a:p>
      </dgm:t>
    </dgm:pt>
    <dgm:pt modelId="{897A55D8-93FF-4DC0-B2FC-61D406B8BA66}" type="sibTrans" cxnId="{B39F47B2-93A6-45EE-90C0-F62534AFEE57}">
      <dgm:prSet/>
      <dgm:spPr/>
      <dgm:t>
        <a:bodyPr/>
        <a:lstStyle/>
        <a:p>
          <a:endParaRPr lang="en-US"/>
        </a:p>
      </dgm:t>
    </dgm:pt>
    <dgm:pt modelId="{7D84B55E-C920-427B-8086-3EBB64A0358B}" type="pres">
      <dgm:prSet presAssocID="{B90656B6-26E2-4869-9DF1-9A6F44537415}" presName="diagram" presStyleCnt="0">
        <dgm:presLayoutVars>
          <dgm:chMax val="1"/>
          <dgm:dir/>
          <dgm:animLvl val="ctr"/>
          <dgm:resizeHandles val="exact"/>
        </dgm:presLayoutVars>
      </dgm:prSet>
      <dgm:spPr/>
    </dgm:pt>
    <dgm:pt modelId="{769CF41D-4099-42C3-85E6-DBC40FBE1703}" type="pres">
      <dgm:prSet presAssocID="{B90656B6-26E2-4869-9DF1-9A6F44537415}" presName="matrix" presStyleCnt="0"/>
      <dgm:spPr/>
    </dgm:pt>
    <dgm:pt modelId="{344F303B-6620-45F3-9432-36CFFF180521}" type="pres">
      <dgm:prSet presAssocID="{B90656B6-26E2-4869-9DF1-9A6F44537415}" presName="tile1" presStyleLbl="node1" presStyleIdx="0" presStyleCnt="4"/>
      <dgm:spPr/>
    </dgm:pt>
    <dgm:pt modelId="{062926C9-1E23-4BB8-9A70-BD32D56D115A}" type="pres">
      <dgm:prSet presAssocID="{B90656B6-26E2-4869-9DF1-9A6F44537415}" presName="tile1text" presStyleLbl="node1" presStyleIdx="0" presStyleCnt="4">
        <dgm:presLayoutVars>
          <dgm:chMax val="0"/>
          <dgm:chPref val="0"/>
          <dgm:bulletEnabled val="1"/>
        </dgm:presLayoutVars>
      </dgm:prSet>
      <dgm:spPr/>
    </dgm:pt>
    <dgm:pt modelId="{4623EC65-838F-417E-9308-3067A23E7915}" type="pres">
      <dgm:prSet presAssocID="{B90656B6-26E2-4869-9DF1-9A6F44537415}" presName="tile2" presStyleLbl="node1" presStyleIdx="1" presStyleCnt="4" custLinFactX="100000" custLinFactNeighborX="190360" custLinFactNeighborY="-69150"/>
      <dgm:spPr/>
    </dgm:pt>
    <dgm:pt modelId="{38A71101-75A5-44C6-AD94-29289EF2A3B9}" type="pres">
      <dgm:prSet presAssocID="{B90656B6-26E2-4869-9DF1-9A6F44537415}" presName="tile2text" presStyleLbl="node1" presStyleIdx="1" presStyleCnt="4">
        <dgm:presLayoutVars>
          <dgm:chMax val="0"/>
          <dgm:chPref val="0"/>
          <dgm:bulletEnabled val="1"/>
        </dgm:presLayoutVars>
      </dgm:prSet>
      <dgm:spPr/>
    </dgm:pt>
    <dgm:pt modelId="{AA2EA64B-C753-441C-BBD5-6E9150CC3F90}" type="pres">
      <dgm:prSet presAssocID="{B90656B6-26E2-4869-9DF1-9A6F44537415}" presName="tile3" presStyleLbl="node1" presStyleIdx="2" presStyleCnt="4"/>
      <dgm:spPr/>
    </dgm:pt>
    <dgm:pt modelId="{D45E17BF-4638-4449-AF47-1854EBC37972}" type="pres">
      <dgm:prSet presAssocID="{B90656B6-26E2-4869-9DF1-9A6F44537415}" presName="tile3text" presStyleLbl="node1" presStyleIdx="2" presStyleCnt="4">
        <dgm:presLayoutVars>
          <dgm:chMax val="0"/>
          <dgm:chPref val="0"/>
          <dgm:bulletEnabled val="1"/>
        </dgm:presLayoutVars>
      </dgm:prSet>
      <dgm:spPr/>
    </dgm:pt>
    <dgm:pt modelId="{59C1CD1F-1948-4270-8C0D-B3D60AC7A008}" type="pres">
      <dgm:prSet presAssocID="{B90656B6-26E2-4869-9DF1-9A6F44537415}" presName="tile4" presStyleLbl="node1" presStyleIdx="3" presStyleCnt="4"/>
      <dgm:spPr/>
    </dgm:pt>
    <dgm:pt modelId="{69A2A8DE-F7E1-4ADD-937B-6A30256105B3}" type="pres">
      <dgm:prSet presAssocID="{B90656B6-26E2-4869-9DF1-9A6F44537415}" presName="tile4text" presStyleLbl="node1" presStyleIdx="3" presStyleCnt="4">
        <dgm:presLayoutVars>
          <dgm:chMax val="0"/>
          <dgm:chPref val="0"/>
          <dgm:bulletEnabled val="1"/>
        </dgm:presLayoutVars>
      </dgm:prSet>
      <dgm:spPr/>
    </dgm:pt>
    <dgm:pt modelId="{6D9E93BA-4AD4-4B49-B45A-544B2D55F5B8}" type="pres">
      <dgm:prSet presAssocID="{B90656B6-26E2-4869-9DF1-9A6F44537415}" presName="centerTile" presStyleLbl="fgShp" presStyleIdx="0" presStyleCnt="1" custScaleX="141696" custScaleY="138593">
        <dgm:presLayoutVars>
          <dgm:chMax val="0"/>
          <dgm:chPref val="0"/>
        </dgm:presLayoutVars>
      </dgm:prSet>
      <dgm:spPr/>
    </dgm:pt>
  </dgm:ptLst>
  <dgm:cxnLst>
    <dgm:cxn modelId="{1333AA0A-3B20-4C48-B6E3-F70A2237747E}" type="presOf" srcId="{6F4004F7-1EFA-4563-8C47-59FDEA9289C2}" destId="{D45E17BF-4638-4449-AF47-1854EBC37972}" srcOrd="1" destOrd="0" presId="urn:microsoft.com/office/officeart/2005/8/layout/matrix1"/>
    <dgm:cxn modelId="{7652860F-319A-41EE-A57A-96A664AAE500}" type="presOf" srcId="{1065953F-2C59-4EFF-BEEF-7B07AECA2745}" destId="{69A2A8DE-F7E1-4ADD-937B-6A30256105B3}" srcOrd="1" destOrd="0" presId="urn:microsoft.com/office/officeart/2005/8/layout/matrix1"/>
    <dgm:cxn modelId="{44E1FA25-E74B-4B00-8884-8B5090634E9A}" srcId="{B90656B6-26E2-4869-9DF1-9A6F44537415}" destId="{CD417503-97E8-4747-8D0D-E944A3B09454}" srcOrd="0" destOrd="0" parTransId="{C8A22FBA-51D7-498B-B55D-014C70F3ADAD}" sibTransId="{4EC8A6ED-CDD5-42A7-91E6-93CCFA3B10A3}"/>
    <dgm:cxn modelId="{BE98F66D-FDF2-4C09-9F07-314D65E85BAC}" type="presOf" srcId="{B90656B6-26E2-4869-9DF1-9A6F44537415}" destId="{7D84B55E-C920-427B-8086-3EBB64A0358B}" srcOrd="0" destOrd="0" presId="urn:microsoft.com/office/officeart/2005/8/layout/matrix1"/>
    <dgm:cxn modelId="{02E98774-E942-46E6-B7A3-5E936B85E86B}" type="presOf" srcId="{DFC1C613-5B1E-4CEF-9395-23B31ACBD837}" destId="{344F303B-6620-45F3-9432-36CFFF180521}" srcOrd="0" destOrd="0" presId="urn:microsoft.com/office/officeart/2005/8/layout/matrix1"/>
    <dgm:cxn modelId="{085EE279-4D21-4BE4-B7D3-21F723A36D2C}" type="presOf" srcId="{6F4004F7-1EFA-4563-8C47-59FDEA9289C2}" destId="{AA2EA64B-C753-441C-BBD5-6E9150CC3F90}" srcOrd="0" destOrd="0" presId="urn:microsoft.com/office/officeart/2005/8/layout/matrix1"/>
    <dgm:cxn modelId="{07F28486-6E7F-49FE-86FB-CE65B7CE71E8}" srcId="{CD417503-97E8-4747-8D0D-E944A3B09454}" destId="{6F4004F7-1EFA-4563-8C47-59FDEA9289C2}" srcOrd="2" destOrd="0" parTransId="{57BF8063-5E2E-4122-BD0F-5D54036F819A}" sibTransId="{A19B4465-2645-4139-87DA-9CC392D1A377}"/>
    <dgm:cxn modelId="{469FA4AC-7AD6-498C-B2AD-40FE9C4600E0}" type="presOf" srcId="{1065953F-2C59-4EFF-BEEF-7B07AECA2745}" destId="{59C1CD1F-1948-4270-8C0D-B3D60AC7A008}" srcOrd="0" destOrd="0" presId="urn:microsoft.com/office/officeart/2005/8/layout/matrix1"/>
    <dgm:cxn modelId="{B39F47B2-93A6-45EE-90C0-F62534AFEE57}" srcId="{CD417503-97E8-4747-8D0D-E944A3B09454}" destId="{1065953F-2C59-4EFF-BEEF-7B07AECA2745}" srcOrd="3" destOrd="0" parTransId="{712D378C-916C-4F85-8A0F-BE0DCBD31FE0}" sibTransId="{897A55D8-93FF-4DC0-B2FC-61D406B8BA66}"/>
    <dgm:cxn modelId="{A15D80BB-6FF4-4A3F-B608-836619B4A49A}" type="presOf" srcId="{4EF6AF83-738E-4591-B574-1A16EBE5ABB6}" destId="{38A71101-75A5-44C6-AD94-29289EF2A3B9}" srcOrd="1" destOrd="0" presId="urn:microsoft.com/office/officeart/2005/8/layout/matrix1"/>
    <dgm:cxn modelId="{664D78C4-5E01-41DE-918D-6776E4D21E8F}" type="presOf" srcId="{CD417503-97E8-4747-8D0D-E944A3B09454}" destId="{6D9E93BA-4AD4-4B49-B45A-544B2D55F5B8}" srcOrd="0" destOrd="0" presId="urn:microsoft.com/office/officeart/2005/8/layout/matrix1"/>
    <dgm:cxn modelId="{CEA566DB-A672-4F63-AF26-AD4BEC57B4CC}" type="presOf" srcId="{4EF6AF83-738E-4591-B574-1A16EBE5ABB6}" destId="{4623EC65-838F-417E-9308-3067A23E7915}" srcOrd="0" destOrd="0" presId="urn:microsoft.com/office/officeart/2005/8/layout/matrix1"/>
    <dgm:cxn modelId="{94AECBE5-E8EC-4843-8AE4-E79C415D1FAD}" srcId="{CD417503-97E8-4747-8D0D-E944A3B09454}" destId="{4EF6AF83-738E-4591-B574-1A16EBE5ABB6}" srcOrd="1" destOrd="0" parTransId="{F5ABE02E-4A96-4A71-AF83-DF93AF2FA3BA}" sibTransId="{B3FB00F3-6D25-44AB-A916-17B8AF63FD72}"/>
    <dgm:cxn modelId="{229B03E9-B1B5-49AC-9AF7-A1D02A6331D7}" srcId="{CD417503-97E8-4747-8D0D-E944A3B09454}" destId="{DFC1C613-5B1E-4CEF-9395-23B31ACBD837}" srcOrd="0" destOrd="0" parTransId="{FAC4C72B-9040-4BAF-882C-0EE83F168DB7}" sibTransId="{2A832B76-6CB6-4DB0-A295-3CF946D76453}"/>
    <dgm:cxn modelId="{0876F2FD-12D3-481D-97FD-BCED4EEC6A89}" type="presOf" srcId="{DFC1C613-5B1E-4CEF-9395-23B31ACBD837}" destId="{062926C9-1E23-4BB8-9A70-BD32D56D115A}" srcOrd="1" destOrd="0" presId="urn:microsoft.com/office/officeart/2005/8/layout/matrix1"/>
    <dgm:cxn modelId="{AF9786EE-B089-4064-9487-619AC0BC55A3}" type="presParOf" srcId="{7D84B55E-C920-427B-8086-3EBB64A0358B}" destId="{769CF41D-4099-42C3-85E6-DBC40FBE1703}" srcOrd="0" destOrd="0" presId="urn:microsoft.com/office/officeart/2005/8/layout/matrix1"/>
    <dgm:cxn modelId="{0B32A540-EA1E-4E2D-BCAF-7B41E357BB0E}" type="presParOf" srcId="{769CF41D-4099-42C3-85E6-DBC40FBE1703}" destId="{344F303B-6620-45F3-9432-36CFFF180521}" srcOrd="0" destOrd="0" presId="urn:microsoft.com/office/officeart/2005/8/layout/matrix1"/>
    <dgm:cxn modelId="{0DD6EDF6-E5D0-4035-9BA6-3AEC9290A39F}" type="presParOf" srcId="{769CF41D-4099-42C3-85E6-DBC40FBE1703}" destId="{062926C9-1E23-4BB8-9A70-BD32D56D115A}" srcOrd="1" destOrd="0" presId="urn:microsoft.com/office/officeart/2005/8/layout/matrix1"/>
    <dgm:cxn modelId="{544965C9-0F0B-475A-B604-545A2465EE1E}" type="presParOf" srcId="{769CF41D-4099-42C3-85E6-DBC40FBE1703}" destId="{4623EC65-838F-417E-9308-3067A23E7915}" srcOrd="2" destOrd="0" presId="urn:microsoft.com/office/officeart/2005/8/layout/matrix1"/>
    <dgm:cxn modelId="{A3F8EAF6-29CE-4979-825A-0D698D17D5AC}" type="presParOf" srcId="{769CF41D-4099-42C3-85E6-DBC40FBE1703}" destId="{38A71101-75A5-44C6-AD94-29289EF2A3B9}" srcOrd="3" destOrd="0" presId="urn:microsoft.com/office/officeart/2005/8/layout/matrix1"/>
    <dgm:cxn modelId="{7F008F41-B3B2-4BEE-A2AE-2A985F71909D}" type="presParOf" srcId="{769CF41D-4099-42C3-85E6-DBC40FBE1703}" destId="{AA2EA64B-C753-441C-BBD5-6E9150CC3F90}" srcOrd="4" destOrd="0" presId="urn:microsoft.com/office/officeart/2005/8/layout/matrix1"/>
    <dgm:cxn modelId="{2430D975-641E-4C41-9979-19AB2D9A0A2D}" type="presParOf" srcId="{769CF41D-4099-42C3-85E6-DBC40FBE1703}" destId="{D45E17BF-4638-4449-AF47-1854EBC37972}" srcOrd="5" destOrd="0" presId="urn:microsoft.com/office/officeart/2005/8/layout/matrix1"/>
    <dgm:cxn modelId="{BCCC2BC1-1865-4B52-BC44-F8CC1B50DDAB}" type="presParOf" srcId="{769CF41D-4099-42C3-85E6-DBC40FBE1703}" destId="{59C1CD1F-1948-4270-8C0D-B3D60AC7A008}" srcOrd="6" destOrd="0" presId="urn:microsoft.com/office/officeart/2005/8/layout/matrix1"/>
    <dgm:cxn modelId="{32D4F1B4-54E7-4E72-980C-6BB00BCA6BED}" type="presParOf" srcId="{769CF41D-4099-42C3-85E6-DBC40FBE1703}" destId="{69A2A8DE-F7E1-4ADD-937B-6A30256105B3}" srcOrd="7" destOrd="0" presId="urn:microsoft.com/office/officeart/2005/8/layout/matrix1"/>
    <dgm:cxn modelId="{8BBCE3F4-BB6D-4982-8A3A-102831DECD5D}" type="presParOf" srcId="{7D84B55E-C920-427B-8086-3EBB64A0358B}" destId="{6D9E93BA-4AD4-4B49-B45A-544B2D55F5B8}" srcOrd="1" destOrd="0" presId="urn:microsoft.com/office/officeart/2005/8/layout/matrix1"/>
  </dgm:cxnLst>
  <dgm:bg>
    <a:effectLst>
      <a:innerShdw blurRad="63500" dist="50800" dir="5400000">
        <a:prstClr val="black">
          <a:alpha val="50000"/>
        </a:prstClr>
      </a:innerShdw>
    </a:effect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87260CC-C298-4E2E-AA4D-611A0995BB5D}"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6C60B3C0-24D8-4DAA-B67F-5F12D42330FB}">
      <dgm:prSet phldrT="[Text]" custT="1"/>
      <dgm:spPr>
        <a:solidFill>
          <a:srgbClr val="CE3AC3"/>
        </a:solidFill>
        <a:effectLst>
          <a:innerShdw blurRad="63500" dist="50800" dir="5400000">
            <a:prstClr val="black">
              <a:alpha val="50000"/>
            </a:prstClr>
          </a:innerShdw>
        </a:effectLst>
      </dgm:spPr>
      <dgm:t>
        <a:bodyPr/>
        <a:lstStyle/>
        <a:p>
          <a:r>
            <a:rPr lang="en-US" sz="2000" dirty="0"/>
            <a:t>IWD</a:t>
          </a:r>
        </a:p>
      </dgm:t>
    </dgm:pt>
    <dgm:pt modelId="{DEE49DEA-75BF-40EB-8271-523A0AEDDC62}" type="parTrans" cxnId="{0AB42A8E-8D66-469A-A2AA-0A18F6D89B0D}">
      <dgm:prSet/>
      <dgm:spPr/>
      <dgm:t>
        <a:bodyPr/>
        <a:lstStyle/>
        <a:p>
          <a:endParaRPr lang="en-US"/>
        </a:p>
      </dgm:t>
    </dgm:pt>
    <dgm:pt modelId="{73DFC2A4-CA9A-4C73-992B-02FC7A8BFD33}" type="sibTrans" cxnId="{0AB42A8E-8D66-469A-A2AA-0A18F6D89B0D}">
      <dgm:prSet/>
      <dgm:spPr/>
      <dgm:t>
        <a:bodyPr/>
        <a:lstStyle/>
        <a:p>
          <a:endParaRPr lang="en-US"/>
        </a:p>
      </dgm:t>
    </dgm:pt>
    <dgm:pt modelId="{45479078-86D1-4CB9-B83B-F3EEAFF3FC11}">
      <dgm:prSet phldrT="[Text]"/>
      <dgm:spPr>
        <a:solidFill>
          <a:srgbClr val="002060"/>
        </a:solidFill>
        <a:effectLst>
          <a:innerShdw blurRad="63500" dist="50800" dir="5400000">
            <a:prstClr val="black">
              <a:alpha val="50000"/>
            </a:prstClr>
          </a:innerShdw>
        </a:effectLst>
      </dgm:spPr>
      <dgm:t>
        <a:bodyPr/>
        <a:lstStyle/>
        <a:p>
          <a:r>
            <a:rPr lang="en-US" dirty="0"/>
            <a:t>Community Agency</a:t>
          </a:r>
        </a:p>
      </dgm:t>
    </dgm:pt>
    <dgm:pt modelId="{AEB321C7-4A6E-4622-B777-DA1E73F9EE73}" type="parTrans" cxnId="{47067D16-EB94-4755-920C-27A65FC2BEB0}">
      <dgm:prSet/>
      <dgm:spPr/>
      <dgm:t>
        <a:bodyPr/>
        <a:lstStyle/>
        <a:p>
          <a:endParaRPr lang="en-US"/>
        </a:p>
      </dgm:t>
    </dgm:pt>
    <dgm:pt modelId="{72CF891D-DF8D-4673-B179-84555F7B434D}" type="sibTrans" cxnId="{47067D16-EB94-4755-920C-27A65FC2BEB0}">
      <dgm:prSet/>
      <dgm:spPr/>
      <dgm:t>
        <a:bodyPr/>
        <a:lstStyle/>
        <a:p>
          <a:endParaRPr lang="en-US"/>
        </a:p>
      </dgm:t>
    </dgm:pt>
    <dgm:pt modelId="{59EED477-ACD7-4D0E-996B-4B791CCA8697}">
      <dgm:prSet phldrT="[Text]"/>
      <dgm:spPr>
        <a:solidFill>
          <a:srgbClr val="00B050"/>
        </a:solidFill>
        <a:effectLst>
          <a:innerShdw blurRad="63500" dist="50800" dir="5400000">
            <a:prstClr val="black">
              <a:alpha val="50000"/>
            </a:prstClr>
          </a:innerShdw>
        </a:effectLst>
      </dgm:spPr>
      <dgm:t>
        <a:bodyPr/>
        <a:lstStyle/>
        <a:p>
          <a:r>
            <a:rPr lang="en-US" dirty="0"/>
            <a:t>Community Agency</a:t>
          </a:r>
        </a:p>
      </dgm:t>
    </dgm:pt>
    <dgm:pt modelId="{97F6721C-4175-4090-9C08-F0DC3D3D8461}" type="parTrans" cxnId="{E3214F7B-5F96-4792-A503-27FB7708F262}">
      <dgm:prSet/>
      <dgm:spPr/>
      <dgm:t>
        <a:bodyPr/>
        <a:lstStyle/>
        <a:p>
          <a:endParaRPr lang="en-US"/>
        </a:p>
      </dgm:t>
    </dgm:pt>
    <dgm:pt modelId="{AB45A49D-D9B8-4F39-AC10-831A558C210E}" type="sibTrans" cxnId="{E3214F7B-5F96-4792-A503-27FB7708F262}">
      <dgm:prSet/>
      <dgm:spPr/>
      <dgm:t>
        <a:bodyPr/>
        <a:lstStyle/>
        <a:p>
          <a:endParaRPr lang="en-US"/>
        </a:p>
      </dgm:t>
    </dgm:pt>
    <dgm:pt modelId="{E708AF05-CCAF-4EAC-AF52-5E32D8BDC357}">
      <dgm:prSet phldrT="[Text]" custT="1"/>
      <dgm:spPr>
        <a:solidFill>
          <a:srgbClr val="9A2A35"/>
        </a:solidFill>
        <a:effectLst>
          <a:innerShdw blurRad="63500" dist="50800" dir="5400000">
            <a:prstClr val="black">
              <a:alpha val="50000"/>
            </a:prstClr>
          </a:innerShdw>
        </a:effectLst>
      </dgm:spPr>
      <dgm:t>
        <a:bodyPr/>
        <a:lstStyle/>
        <a:p>
          <a:r>
            <a:rPr lang="en-US" sz="1600" dirty="0"/>
            <a:t>VRC</a:t>
          </a:r>
        </a:p>
      </dgm:t>
    </dgm:pt>
    <dgm:pt modelId="{2FAF0A4D-CD6B-4E8F-9CCA-96598D3C223E}" type="sibTrans" cxnId="{51A16489-1720-49FA-A8F2-9A2AD095D601}">
      <dgm:prSet/>
      <dgm:spPr/>
      <dgm:t>
        <a:bodyPr/>
        <a:lstStyle/>
        <a:p>
          <a:endParaRPr lang="en-US"/>
        </a:p>
      </dgm:t>
    </dgm:pt>
    <dgm:pt modelId="{8BA44AD1-11C1-406A-A49A-88ECE5D58D46}" type="parTrans" cxnId="{51A16489-1720-49FA-A8F2-9A2AD095D601}">
      <dgm:prSet/>
      <dgm:spPr/>
      <dgm:t>
        <a:bodyPr/>
        <a:lstStyle/>
        <a:p>
          <a:endParaRPr lang="en-US"/>
        </a:p>
      </dgm:t>
    </dgm:pt>
    <dgm:pt modelId="{34ED4129-C6DB-42D4-8F0A-ADB27A016FF1}">
      <dgm:prSet phldrT="[Text]"/>
      <dgm:spPr>
        <a:solidFill>
          <a:srgbClr val="FF0000"/>
        </a:solidFill>
        <a:effectLst>
          <a:innerShdw blurRad="63500" dist="50800" dir="5400000">
            <a:prstClr val="black">
              <a:alpha val="50000"/>
            </a:prstClr>
          </a:innerShdw>
        </a:effectLst>
      </dgm:spPr>
      <dgm:t>
        <a:bodyPr/>
        <a:lstStyle/>
        <a:p>
          <a:r>
            <a:rPr lang="en-US" dirty="0"/>
            <a:t>Community Agency</a:t>
          </a:r>
        </a:p>
      </dgm:t>
    </dgm:pt>
    <dgm:pt modelId="{762505E5-B0A4-4C77-92CC-86743FA3F570}" type="parTrans" cxnId="{C1BBCCBF-BDE7-472D-81AB-384599466DE1}">
      <dgm:prSet/>
      <dgm:spPr/>
      <dgm:t>
        <a:bodyPr/>
        <a:lstStyle/>
        <a:p>
          <a:endParaRPr lang="en-US"/>
        </a:p>
      </dgm:t>
    </dgm:pt>
    <dgm:pt modelId="{89B8737F-6955-4FFE-A5C8-5F7CC63D9181}" type="sibTrans" cxnId="{C1BBCCBF-BDE7-472D-81AB-384599466DE1}">
      <dgm:prSet/>
      <dgm:spPr/>
      <dgm:t>
        <a:bodyPr/>
        <a:lstStyle/>
        <a:p>
          <a:endParaRPr lang="en-US"/>
        </a:p>
      </dgm:t>
    </dgm:pt>
    <dgm:pt modelId="{82B39EE2-6A1B-4C5D-B887-A815AD6B7CF4}">
      <dgm:prSet phldrT="[Text]" custT="1"/>
      <dgm:spPr>
        <a:noFill/>
      </dgm:spPr>
      <dgm:t>
        <a:bodyPr/>
        <a:lstStyle/>
        <a:p>
          <a:r>
            <a:rPr lang="en-US" sz="1600" dirty="0">
              <a:solidFill>
                <a:schemeClr val="tx1"/>
              </a:solidFill>
            </a:rPr>
            <a:t>Integrated Resource Team</a:t>
          </a:r>
        </a:p>
      </dgm:t>
    </dgm:pt>
    <dgm:pt modelId="{8770C74B-EB0B-4195-8CA2-09E4C3D22321}" type="sibTrans" cxnId="{1118F1D4-D1A9-4F25-A17E-6F92C05C19FF}">
      <dgm:prSet/>
      <dgm:spPr/>
      <dgm:t>
        <a:bodyPr/>
        <a:lstStyle/>
        <a:p>
          <a:endParaRPr lang="en-US"/>
        </a:p>
      </dgm:t>
    </dgm:pt>
    <dgm:pt modelId="{565971AD-37E7-4B22-B941-176655961928}" type="parTrans" cxnId="{1118F1D4-D1A9-4F25-A17E-6F92C05C19FF}">
      <dgm:prSet/>
      <dgm:spPr/>
      <dgm:t>
        <a:bodyPr/>
        <a:lstStyle/>
        <a:p>
          <a:endParaRPr lang="en-US"/>
        </a:p>
      </dgm:t>
    </dgm:pt>
    <dgm:pt modelId="{56357E4C-45DC-497D-B3DD-11A43C74B8BF}" type="pres">
      <dgm:prSet presAssocID="{087260CC-C298-4E2E-AA4D-611A0995BB5D}" presName="Name0" presStyleCnt="0">
        <dgm:presLayoutVars>
          <dgm:chMax val="1"/>
          <dgm:dir/>
          <dgm:animLvl val="ctr"/>
          <dgm:resizeHandles val="exact"/>
        </dgm:presLayoutVars>
      </dgm:prSet>
      <dgm:spPr/>
    </dgm:pt>
    <dgm:pt modelId="{363702D8-4090-4F11-81B5-F4CA7B0C0118}" type="pres">
      <dgm:prSet presAssocID="{82B39EE2-6A1B-4C5D-B887-A815AD6B7CF4}" presName="centerShape" presStyleLbl="node0" presStyleIdx="0" presStyleCnt="1"/>
      <dgm:spPr>
        <a:prstGeom prst="rect">
          <a:avLst/>
        </a:prstGeom>
      </dgm:spPr>
    </dgm:pt>
    <dgm:pt modelId="{513D7CDC-DFCD-4165-B966-7EF3B4A54FBC}" type="pres">
      <dgm:prSet presAssocID="{6C60B3C0-24D8-4DAA-B67F-5F12D42330FB}" presName="node" presStyleLbl="node1" presStyleIdx="0" presStyleCnt="5" custScaleX="171456" custScaleY="62972">
        <dgm:presLayoutVars>
          <dgm:bulletEnabled val="1"/>
        </dgm:presLayoutVars>
      </dgm:prSet>
      <dgm:spPr/>
    </dgm:pt>
    <dgm:pt modelId="{81F07067-FDC8-4A7C-93C3-54416B569009}" type="pres">
      <dgm:prSet presAssocID="{6C60B3C0-24D8-4DAA-B67F-5F12D42330FB}" presName="dummy" presStyleCnt="0"/>
      <dgm:spPr/>
    </dgm:pt>
    <dgm:pt modelId="{43DF6080-8A0A-43C6-A49B-02065EEDEF6A}" type="pres">
      <dgm:prSet presAssocID="{73DFC2A4-CA9A-4C73-992B-02FC7A8BFD33}" presName="sibTrans" presStyleLbl="sibTrans2D1" presStyleIdx="0" presStyleCnt="5"/>
      <dgm:spPr/>
    </dgm:pt>
    <dgm:pt modelId="{5DD640A0-10EB-45D9-9031-7BEF39B813C3}" type="pres">
      <dgm:prSet presAssocID="{34ED4129-C6DB-42D4-8F0A-ADB27A016FF1}" presName="node" presStyleLbl="node1" presStyleIdx="1" presStyleCnt="5">
        <dgm:presLayoutVars>
          <dgm:bulletEnabled val="1"/>
        </dgm:presLayoutVars>
      </dgm:prSet>
      <dgm:spPr/>
    </dgm:pt>
    <dgm:pt modelId="{825BD7D0-A478-4713-B6D0-1FE0D5C87D72}" type="pres">
      <dgm:prSet presAssocID="{34ED4129-C6DB-42D4-8F0A-ADB27A016FF1}" presName="dummy" presStyleCnt="0"/>
      <dgm:spPr/>
    </dgm:pt>
    <dgm:pt modelId="{CE2FFFF6-EAA7-4894-BDC3-612DB1490151}" type="pres">
      <dgm:prSet presAssocID="{89B8737F-6955-4FFE-A5C8-5F7CC63D9181}" presName="sibTrans" presStyleLbl="sibTrans2D1" presStyleIdx="1" presStyleCnt="5"/>
      <dgm:spPr/>
    </dgm:pt>
    <dgm:pt modelId="{31039374-AC04-4CC1-AE09-527B2790F537}" type="pres">
      <dgm:prSet presAssocID="{45479078-86D1-4CB9-B83B-F3EEAFF3FC11}" presName="node" presStyleLbl="node1" presStyleIdx="2" presStyleCnt="5">
        <dgm:presLayoutVars>
          <dgm:bulletEnabled val="1"/>
        </dgm:presLayoutVars>
      </dgm:prSet>
      <dgm:spPr/>
    </dgm:pt>
    <dgm:pt modelId="{C7F288F8-FDE8-44FA-B963-83F8F6CAF66C}" type="pres">
      <dgm:prSet presAssocID="{45479078-86D1-4CB9-B83B-F3EEAFF3FC11}" presName="dummy" presStyleCnt="0"/>
      <dgm:spPr/>
    </dgm:pt>
    <dgm:pt modelId="{A0DDA06A-4616-4443-8FA4-9C1DAA2F2FDC}" type="pres">
      <dgm:prSet presAssocID="{72CF891D-DF8D-4673-B179-84555F7B434D}" presName="sibTrans" presStyleLbl="sibTrans2D1" presStyleIdx="2" presStyleCnt="5"/>
      <dgm:spPr/>
    </dgm:pt>
    <dgm:pt modelId="{B2AFE753-2742-48F1-ABFB-450958BD6CAF}" type="pres">
      <dgm:prSet presAssocID="{59EED477-ACD7-4D0E-996B-4B791CCA8697}" presName="node" presStyleLbl="node1" presStyleIdx="3" presStyleCnt="5">
        <dgm:presLayoutVars>
          <dgm:bulletEnabled val="1"/>
        </dgm:presLayoutVars>
      </dgm:prSet>
      <dgm:spPr/>
    </dgm:pt>
    <dgm:pt modelId="{E495826B-CDE9-4D52-8060-307C37F108AA}" type="pres">
      <dgm:prSet presAssocID="{59EED477-ACD7-4D0E-996B-4B791CCA8697}" presName="dummy" presStyleCnt="0"/>
      <dgm:spPr/>
    </dgm:pt>
    <dgm:pt modelId="{4FFF81EA-75CE-4EE1-9216-3FD7DDC9A11C}" type="pres">
      <dgm:prSet presAssocID="{AB45A49D-D9B8-4F39-AC10-831A558C210E}" presName="sibTrans" presStyleLbl="sibTrans2D1" presStyleIdx="3" presStyleCnt="5"/>
      <dgm:spPr/>
    </dgm:pt>
    <dgm:pt modelId="{F07B5BED-84E3-4B33-884B-19B9481DE730}" type="pres">
      <dgm:prSet presAssocID="{E708AF05-CCAF-4EAC-AF52-5E32D8BDC357}" presName="node" presStyleLbl="node1" presStyleIdx="4" presStyleCnt="5" custScaleX="128248" custScaleY="65845">
        <dgm:presLayoutVars>
          <dgm:bulletEnabled val="1"/>
        </dgm:presLayoutVars>
      </dgm:prSet>
      <dgm:spPr>
        <a:prstGeom prst="roundRect">
          <a:avLst/>
        </a:prstGeom>
      </dgm:spPr>
    </dgm:pt>
    <dgm:pt modelId="{F6208B86-6A63-4CF3-979E-6485F59F8A6C}" type="pres">
      <dgm:prSet presAssocID="{E708AF05-CCAF-4EAC-AF52-5E32D8BDC357}" presName="dummy" presStyleCnt="0"/>
      <dgm:spPr/>
    </dgm:pt>
    <dgm:pt modelId="{9700B158-92A0-49A4-BF52-75F2966679DD}" type="pres">
      <dgm:prSet presAssocID="{2FAF0A4D-CD6B-4E8F-9CCA-96598D3C223E}" presName="sibTrans" presStyleLbl="sibTrans2D1" presStyleIdx="4" presStyleCnt="5"/>
      <dgm:spPr/>
    </dgm:pt>
  </dgm:ptLst>
  <dgm:cxnLst>
    <dgm:cxn modelId="{44306701-6647-4082-9CCA-5E1E5D987D2B}" type="presOf" srcId="{59EED477-ACD7-4D0E-996B-4B791CCA8697}" destId="{B2AFE753-2742-48F1-ABFB-450958BD6CAF}" srcOrd="0" destOrd="0" presId="urn:microsoft.com/office/officeart/2005/8/layout/radial6"/>
    <dgm:cxn modelId="{0136CB05-58B3-416D-84B3-752E75EB1C47}" type="presOf" srcId="{E708AF05-CCAF-4EAC-AF52-5E32D8BDC357}" destId="{F07B5BED-84E3-4B33-884B-19B9481DE730}" srcOrd="0" destOrd="0" presId="urn:microsoft.com/office/officeart/2005/8/layout/radial6"/>
    <dgm:cxn modelId="{B553EC14-9BC4-4BBC-88CC-064A3F88B012}" type="presOf" srcId="{AB45A49D-D9B8-4F39-AC10-831A558C210E}" destId="{4FFF81EA-75CE-4EE1-9216-3FD7DDC9A11C}" srcOrd="0" destOrd="0" presId="urn:microsoft.com/office/officeart/2005/8/layout/radial6"/>
    <dgm:cxn modelId="{47067D16-EB94-4755-920C-27A65FC2BEB0}" srcId="{82B39EE2-6A1B-4C5D-B887-A815AD6B7CF4}" destId="{45479078-86D1-4CB9-B83B-F3EEAFF3FC11}" srcOrd="2" destOrd="0" parTransId="{AEB321C7-4A6E-4622-B777-DA1E73F9EE73}" sibTransId="{72CF891D-DF8D-4673-B179-84555F7B434D}"/>
    <dgm:cxn modelId="{F416AA1D-A794-4CDD-AD4C-0714C5F768E6}" type="presOf" srcId="{087260CC-C298-4E2E-AA4D-611A0995BB5D}" destId="{56357E4C-45DC-497D-B3DD-11A43C74B8BF}" srcOrd="0" destOrd="0" presId="urn:microsoft.com/office/officeart/2005/8/layout/radial6"/>
    <dgm:cxn modelId="{BF52C762-5932-4132-B143-5FBCC064B70B}" type="presOf" srcId="{34ED4129-C6DB-42D4-8F0A-ADB27A016FF1}" destId="{5DD640A0-10EB-45D9-9031-7BEF39B813C3}" srcOrd="0" destOrd="0" presId="urn:microsoft.com/office/officeart/2005/8/layout/radial6"/>
    <dgm:cxn modelId="{A6CFC668-6ACE-43F2-863B-08C102189E53}" type="presOf" srcId="{72CF891D-DF8D-4673-B179-84555F7B434D}" destId="{A0DDA06A-4616-4443-8FA4-9C1DAA2F2FDC}" srcOrd="0" destOrd="0" presId="urn:microsoft.com/office/officeart/2005/8/layout/radial6"/>
    <dgm:cxn modelId="{05258D4F-0851-4278-89BB-ACC10EFA5EEC}" type="presOf" srcId="{6C60B3C0-24D8-4DAA-B67F-5F12D42330FB}" destId="{513D7CDC-DFCD-4165-B966-7EF3B4A54FBC}" srcOrd="0" destOrd="0" presId="urn:microsoft.com/office/officeart/2005/8/layout/radial6"/>
    <dgm:cxn modelId="{7FD8A173-5FD3-4BCD-96E4-4874F4B7E16B}" type="presOf" srcId="{89B8737F-6955-4FFE-A5C8-5F7CC63D9181}" destId="{CE2FFFF6-EAA7-4894-BDC3-612DB1490151}" srcOrd="0" destOrd="0" presId="urn:microsoft.com/office/officeart/2005/8/layout/radial6"/>
    <dgm:cxn modelId="{1B7D0D7A-3723-4434-B669-82CBE9213D2F}" type="presOf" srcId="{73DFC2A4-CA9A-4C73-992B-02FC7A8BFD33}" destId="{43DF6080-8A0A-43C6-A49B-02065EEDEF6A}" srcOrd="0" destOrd="0" presId="urn:microsoft.com/office/officeart/2005/8/layout/radial6"/>
    <dgm:cxn modelId="{E3214F7B-5F96-4792-A503-27FB7708F262}" srcId="{82B39EE2-6A1B-4C5D-B887-A815AD6B7CF4}" destId="{59EED477-ACD7-4D0E-996B-4B791CCA8697}" srcOrd="3" destOrd="0" parTransId="{97F6721C-4175-4090-9C08-F0DC3D3D8461}" sibTransId="{AB45A49D-D9B8-4F39-AC10-831A558C210E}"/>
    <dgm:cxn modelId="{6FDB0A86-C1F7-479B-B173-401CF31DA942}" type="presOf" srcId="{2FAF0A4D-CD6B-4E8F-9CCA-96598D3C223E}" destId="{9700B158-92A0-49A4-BF52-75F2966679DD}" srcOrd="0" destOrd="0" presId="urn:microsoft.com/office/officeart/2005/8/layout/radial6"/>
    <dgm:cxn modelId="{51A16489-1720-49FA-A8F2-9A2AD095D601}" srcId="{82B39EE2-6A1B-4C5D-B887-A815AD6B7CF4}" destId="{E708AF05-CCAF-4EAC-AF52-5E32D8BDC357}" srcOrd="4" destOrd="0" parTransId="{8BA44AD1-11C1-406A-A49A-88ECE5D58D46}" sibTransId="{2FAF0A4D-CD6B-4E8F-9CCA-96598D3C223E}"/>
    <dgm:cxn modelId="{0AB42A8E-8D66-469A-A2AA-0A18F6D89B0D}" srcId="{82B39EE2-6A1B-4C5D-B887-A815AD6B7CF4}" destId="{6C60B3C0-24D8-4DAA-B67F-5F12D42330FB}" srcOrd="0" destOrd="0" parTransId="{DEE49DEA-75BF-40EB-8271-523A0AEDDC62}" sibTransId="{73DFC2A4-CA9A-4C73-992B-02FC7A8BFD33}"/>
    <dgm:cxn modelId="{C1BBCCBF-BDE7-472D-81AB-384599466DE1}" srcId="{82B39EE2-6A1B-4C5D-B887-A815AD6B7CF4}" destId="{34ED4129-C6DB-42D4-8F0A-ADB27A016FF1}" srcOrd="1" destOrd="0" parTransId="{762505E5-B0A4-4C77-92CC-86743FA3F570}" sibTransId="{89B8737F-6955-4FFE-A5C8-5F7CC63D9181}"/>
    <dgm:cxn modelId="{1118F1D4-D1A9-4F25-A17E-6F92C05C19FF}" srcId="{087260CC-C298-4E2E-AA4D-611A0995BB5D}" destId="{82B39EE2-6A1B-4C5D-B887-A815AD6B7CF4}" srcOrd="0" destOrd="0" parTransId="{565971AD-37E7-4B22-B941-176655961928}" sibTransId="{8770C74B-EB0B-4195-8CA2-09E4C3D22321}"/>
    <dgm:cxn modelId="{5F4C0AF6-6B6B-4D55-9565-37A8914F9311}" type="presOf" srcId="{45479078-86D1-4CB9-B83B-F3EEAFF3FC11}" destId="{31039374-AC04-4CC1-AE09-527B2790F537}" srcOrd="0" destOrd="0" presId="urn:microsoft.com/office/officeart/2005/8/layout/radial6"/>
    <dgm:cxn modelId="{B03F22FB-07EC-484B-BF33-675EEA7F4E48}" type="presOf" srcId="{82B39EE2-6A1B-4C5D-B887-A815AD6B7CF4}" destId="{363702D8-4090-4F11-81B5-F4CA7B0C0118}" srcOrd="0" destOrd="0" presId="urn:microsoft.com/office/officeart/2005/8/layout/radial6"/>
    <dgm:cxn modelId="{51179676-5C84-48E1-AD60-9B3CE13500A1}" type="presParOf" srcId="{56357E4C-45DC-497D-B3DD-11A43C74B8BF}" destId="{363702D8-4090-4F11-81B5-F4CA7B0C0118}" srcOrd="0" destOrd="0" presId="urn:microsoft.com/office/officeart/2005/8/layout/radial6"/>
    <dgm:cxn modelId="{48E33750-AC28-4828-AEB8-9F239095C98F}" type="presParOf" srcId="{56357E4C-45DC-497D-B3DD-11A43C74B8BF}" destId="{513D7CDC-DFCD-4165-B966-7EF3B4A54FBC}" srcOrd="1" destOrd="0" presId="urn:microsoft.com/office/officeart/2005/8/layout/radial6"/>
    <dgm:cxn modelId="{AC7F933B-5430-4318-A1AA-2044CF93EE55}" type="presParOf" srcId="{56357E4C-45DC-497D-B3DD-11A43C74B8BF}" destId="{81F07067-FDC8-4A7C-93C3-54416B569009}" srcOrd="2" destOrd="0" presId="urn:microsoft.com/office/officeart/2005/8/layout/radial6"/>
    <dgm:cxn modelId="{C5124B3E-C684-4046-81E9-387D55EA705D}" type="presParOf" srcId="{56357E4C-45DC-497D-B3DD-11A43C74B8BF}" destId="{43DF6080-8A0A-43C6-A49B-02065EEDEF6A}" srcOrd="3" destOrd="0" presId="urn:microsoft.com/office/officeart/2005/8/layout/radial6"/>
    <dgm:cxn modelId="{205CC342-9EE6-4363-967D-6BA900D9313C}" type="presParOf" srcId="{56357E4C-45DC-497D-B3DD-11A43C74B8BF}" destId="{5DD640A0-10EB-45D9-9031-7BEF39B813C3}" srcOrd="4" destOrd="0" presId="urn:microsoft.com/office/officeart/2005/8/layout/radial6"/>
    <dgm:cxn modelId="{3852D017-4BB5-4F32-98D9-C8E200B9A60C}" type="presParOf" srcId="{56357E4C-45DC-497D-B3DD-11A43C74B8BF}" destId="{825BD7D0-A478-4713-B6D0-1FE0D5C87D72}" srcOrd="5" destOrd="0" presId="urn:microsoft.com/office/officeart/2005/8/layout/radial6"/>
    <dgm:cxn modelId="{8B110749-4EBE-48C1-BC4C-0455E3498D55}" type="presParOf" srcId="{56357E4C-45DC-497D-B3DD-11A43C74B8BF}" destId="{CE2FFFF6-EAA7-4894-BDC3-612DB1490151}" srcOrd="6" destOrd="0" presId="urn:microsoft.com/office/officeart/2005/8/layout/radial6"/>
    <dgm:cxn modelId="{793B50F2-1E3E-4A85-9FBF-22747EA9A66D}" type="presParOf" srcId="{56357E4C-45DC-497D-B3DD-11A43C74B8BF}" destId="{31039374-AC04-4CC1-AE09-527B2790F537}" srcOrd="7" destOrd="0" presId="urn:microsoft.com/office/officeart/2005/8/layout/radial6"/>
    <dgm:cxn modelId="{BC6A0E24-BF7F-4B53-9CC5-A886B4FF7CED}" type="presParOf" srcId="{56357E4C-45DC-497D-B3DD-11A43C74B8BF}" destId="{C7F288F8-FDE8-44FA-B963-83F8F6CAF66C}" srcOrd="8" destOrd="0" presId="urn:microsoft.com/office/officeart/2005/8/layout/radial6"/>
    <dgm:cxn modelId="{CEF4D718-B037-4637-ACF3-E2BCE64C58F8}" type="presParOf" srcId="{56357E4C-45DC-497D-B3DD-11A43C74B8BF}" destId="{A0DDA06A-4616-4443-8FA4-9C1DAA2F2FDC}" srcOrd="9" destOrd="0" presId="urn:microsoft.com/office/officeart/2005/8/layout/radial6"/>
    <dgm:cxn modelId="{0D584351-F075-4C60-970D-97B42C89A80B}" type="presParOf" srcId="{56357E4C-45DC-497D-B3DD-11A43C74B8BF}" destId="{B2AFE753-2742-48F1-ABFB-450958BD6CAF}" srcOrd="10" destOrd="0" presId="urn:microsoft.com/office/officeart/2005/8/layout/radial6"/>
    <dgm:cxn modelId="{ED0964D0-4112-428B-869B-2428D89DB466}" type="presParOf" srcId="{56357E4C-45DC-497D-B3DD-11A43C74B8BF}" destId="{E495826B-CDE9-4D52-8060-307C37F108AA}" srcOrd="11" destOrd="0" presId="urn:microsoft.com/office/officeart/2005/8/layout/radial6"/>
    <dgm:cxn modelId="{7A31EC09-C6A3-4858-A374-5248260D3175}" type="presParOf" srcId="{56357E4C-45DC-497D-B3DD-11A43C74B8BF}" destId="{4FFF81EA-75CE-4EE1-9216-3FD7DDC9A11C}" srcOrd="12" destOrd="0" presId="urn:microsoft.com/office/officeart/2005/8/layout/radial6"/>
    <dgm:cxn modelId="{9768197E-FA8F-4B5C-9DB8-77BDBBB54AF2}" type="presParOf" srcId="{56357E4C-45DC-497D-B3DD-11A43C74B8BF}" destId="{F07B5BED-84E3-4B33-884B-19B9481DE730}" srcOrd="13" destOrd="0" presId="urn:microsoft.com/office/officeart/2005/8/layout/radial6"/>
    <dgm:cxn modelId="{0A2CD3F4-A56A-440B-955E-E056E14A912C}" type="presParOf" srcId="{56357E4C-45DC-497D-B3DD-11A43C74B8BF}" destId="{F6208B86-6A63-4CF3-979E-6485F59F8A6C}" srcOrd="14" destOrd="0" presId="urn:microsoft.com/office/officeart/2005/8/layout/radial6"/>
    <dgm:cxn modelId="{C1E00AF6-D30E-420A-AD45-C58363A8F0FF}" type="presParOf" srcId="{56357E4C-45DC-497D-B3DD-11A43C74B8BF}" destId="{9700B158-92A0-49A4-BF52-75F2966679DD}" srcOrd="15" destOrd="0" presId="urn:microsoft.com/office/officeart/2005/8/layout/radial6"/>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F303B-6620-45F3-9432-36CFFF180521}">
      <dsp:nvSpPr>
        <dsp:cNvPr id="0" name=""/>
        <dsp:cNvSpPr/>
      </dsp:nvSpPr>
      <dsp:spPr>
        <a:xfrm rot="16200000">
          <a:off x="268560" y="-268560"/>
          <a:ext cx="935625" cy="1472745"/>
        </a:xfrm>
        <a:prstGeom prst="round1Rect">
          <a:avLst/>
        </a:prstGeom>
        <a:solidFill>
          <a:srgbClr val="C00000"/>
        </a:solidFill>
        <a:ln w="12700" cap="flat" cmpd="sng" algn="ctr">
          <a:solidFill>
            <a:schemeClr val="lt1">
              <a:hueOff val="0"/>
              <a:satOff val="0"/>
              <a:lumOff val="0"/>
              <a:alphaOff val="0"/>
            </a:schemeClr>
          </a:solidFill>
          <a:prstDash val="solid"/>
          <a:miter lim="800000"/>
        </a:ln>
        <a:effectLst>
          <a:innerShdw blurRad="63500" dist="50800" dir="54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Community Agency</a:t>
          </a:r>
        </a:p>
      </dsp:txBody>
      <dsp:txXfrm rot="5400000">
        <a:off x="0" y="0"/>
        <a:ext cx="1472745" cy="701718"/>
      </dsp:txXfrm>
    </dsp:sp>
    <dsp:sp modelId="{4623EC65-838F-417E-9308-3067A23E7915}">
      <dsp:nvSpPr>
        <dsp:cNvPr id="0" name=""/>
        <dsp:cNvSpPr/>
      </dsp:nvSpPr>
      <dsp:spPr>
        <a:xfrm>
          <a:off x="1472745" y="0"/>
          <a:ext cx="1472745" cy="935625"/>
        </a:xfrm>
        <a:prstGeom prst="round1Rect">
          <a:avLst/>
        </a:prstGeom>
        <a:solidFill>
          <a:srgbClr val="00B050"/>
        </a:solidFill>
        <a:ln w="12700" cap="flat" cmpd="sng" algn="ctr">
          <a:solidFill>
            <a:schemeClr val="lt1">
              <a:hueOff val="0"/>
              <a:satOff val="0"/>
              <a:lumOff val="0"/>
              <a:alphaOff val="0"/>
            </a:schemeClr>
          </a:solidFill>
          <a:prstDash val="solid"/>
          <a:miter lim="800000"/>
        </a:ln>
        <a:effectLst>
          <a:innerShdw blurRad="63500" dist="50800" dir="54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Community Agency</a:t>
          </a:r>
        </a:p>
      </dsp:txBody>
      <dsp:txXfrm>
        <a:off x="1472745" y="0"/>
        <a:ext cx="1472745" cy="701718"/>
      </dsp:txXfrm>
    </dsp:sp>
    <dsp:sp modelId="{AA2EA64B-C753-441C-BBD5-6E9150CC3F90}">
      <dsp:nvSpPr>
        <dsp:cNvPr id="0" name=""/>
        <dsp:cNvSpPr/>
      </dsp:nvSpPr>
      <dsp:spPr>
        <a:xfrm rot="10800000">
          <a:off x="0" y="935625"/>
          <a:ext cx="1472745" cy="935625"/>
        </a:xfrm>
        <a:prstGeom prst="round1Rect">
          <a:avLst/>
        </a:prstGeom>
        <a:solidFill>
          <a:srgbClr val="00B0F0"/>
        </a:solidFill>
        <a:ln w="12700" cap="flat" cmpd="sng" algn="ctr">
          <a:solidFill>
            <a:schemeClr val="lt1">
              <a:hueOff val="0"/>
              <a:satOff val="0"/>
              <a:lumOff val="0"/>
              <a:alphaOff val="0"/>
            </a:schemeClr>
          </a:solidFill>
          <a:prstDash val="solid"/>
          <a:miter lim="800000"/>
        </a:ln>
        <a:effectLst>
          <a:innerShdw blurRad="63500" dist="50800" dir="54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Community Agency</a:t>
          </a:r>
        </a:p>
      </dsp:txBody>
      <dsp:txXfrm rot="10800000">
        <a:off x="0" y="1169531"/>
        <a:ext cx="1472745" cy="701718"/>
      </dsp:txXfrm>
    </dsp:sp>
    <dsp:sp modelId="{59C1CD1F-1948-4270-8C0D-B3D60AC7A008}">
      <dsp:nvSpPr>
        <dsp:cNvPr id="0" name=""/>
        <dsp:cNvSpPr/>
      </dsp:nvSpPr>
      <dsp:spPr>
        <a:xfrm rot="5400000">
          <a:off x="1741305" y="667064"/>
          <a:ext cx="935625" cy="1472745"/>
        </a:xfrm>
        <a:prstGeom prst="round1Rect">
          <a:avLst/>
        </a:prstGeom>
        <a:solidFill>
          <a:srgbClr val="FF0000"/>
        </a:solidFill>
        <a:ln w="12700" cap="flat" cmpd="sng" algn="ctr">
          <a:solidFill>
            <a:schemeClr val="lt1">
              <a:hueOff val="0"/>
              <a:satOff val="0"/>
              <a:lumOff val="0"/>
              <a:alphaOff val="0"/>
            </a:schemeClr>
          </a:solidFill>
          <a:prstDash val="solid"/>
          <a:miter lim="800000"/>
        </a:ln>
        <a:effectLst>
          <a:innerShdw blurRad="63500" dist="50800" dir="54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Community Agency</a:t>
          </a:r>
        </a:p>
      </dsp:txBody>
      <dsp:txXfrm rot="-5400000">
        <a:off x="1472745" y="1169530"/>
        <a:ext cx="1472745" cy="701718"/>
      </dsp:txXfrm>
    </dsp:sp>
    <dsp:sp modelId="{6D9E93BA-4AD4-4B49-B45A-544B2D55F5B8}">
      <dsp:nvSpPr>
        <dsp:cNvPr id="0" name=""/>
        <dsp:cNvSpPr/>
      </dsp:nvSpPr>
      <dsp:spPr>
        <a:xfrm>
          <a:off x="846699" y="611447"/>
          <a:ext cx="1252092" cy="648355"/>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a:innerShdw blurRad="63500" dist="50800" dir="5400000">
            <a:prstClr val="black">
              <a:alpha val="50000"/>
            </a:prstClr>
          </a:inn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Community Academy</a:t>
          </a:r>
        </a:p>
      </dsp:txBody>
      <dsp:txXfrm>
        <a:off x="878349" y="643097"/>
        <a:ext cx="1188792" cy="585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F303B-6620-45F3-9432-36CFFF180521}">
      <dsp:nvSpPr>
        <dsp:cNvPr id="0" name=""/>
        <dsp:cNvSpPr/>
      </dsp:nvSpPr>
      <dsp:spPr>
        <a:xfrm rot="16200000">
          <a:off x="268560" y="-268560"/>
          <a:ext cx="935625" cy="1472745"/>
        </a:xfrm>
        <a:prstGeom prst="round1Rect">
          <a:avLst/>
        </a:prstGeom>
        <a:solidFill>
          <a:srgbClr val="C00000"/>
        </a:solidFill>
        <a:ln w="12700" cap="flat" cmpd="sng" algn="ctr">
          <a:solidFill>
            <a:schemeClr val="lt1">
              <a:hueOff val="0"/>
              <a:satOff val="0"/>
              <a:lumOff val="0"/>
              <a:alphaOff val="0"/>
            </a:schemeClr>
          </a:solidFill>
          <a:prstDash val="solid"/>
          <a:miter lim="800000"/>
        </a:ln>
        <a:effectLst>
          <a:innerShdw blurRad="63500" dist="50800" dir="54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Community Agency</a:t>
          </a:r>
        </a:p>
      </dsp:txBody>
      <dsp:txXfrm rot="5400000">
        <a:off x="0" y="0"/>
        <a:ext cx="1472745" cy="701718"/>
      </dsp:txXfrm>
    </dsp:sp>
    <dsp:sp modelId="{4623EC65-838F-417E-9308-3067A23E7915}">
      <dsp:nvSpPr>
        <dsp:cNvPr id="0" name=""/>
        <dsp:cNvSpPr/>
      </dsp:nvSpPr>
      <dsp:spPr>
        <a:xfrm>
          <a:off x="1472745" y="0"/>
          <a:ext cx="1472745" cy="935625"/>
        </a:xfrm>
        <a:prstGeom prst="round1Rect">
          <a:avLst/>
        </a:prstGeom>
        <a:solidFill>
          <a:srgbClr val="00B050"/>
        </a:solidFill>
        <a:ln w="12700" cap="flat" cmpd="sng" algn="ctr">
          <a:solidFill>
            <a:schemeClr val="lt1">
              <a:hueOff val="0"/>
              <a:satOff val="0"/>
              <a:lumOff val="0"/>
              <a:alphaOff val="0"/>
            </a:schemeClr>
          </a:solidFill>
          <a:prstDash val="solid"/>
          <a:miter lim="800000"/>
        </a:ln>
        <a:effectLst>
          <a:innerShdw blurRad="63500" dist="50800" dir="54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Community Agency</a:t>
          </a:r>
        </a:p>
      </dsp:txBody>
      <dsp:txXfrm>
        <a:off x="1472745" y="0"/>
        <a:ext cx="1472745" cy="701718"/>
      </dsp:txXfrm>
    </dsp:sp>
    <dsp:sp modelId="{AA2EA64B-C753-441C-BBD5-6E9150CC3F90}">
      <dsp:nvSpPr>
        <dsp:cNvPr id="0" name=""/>
        <dsp:cNvSpPr/>
      </dsp:nvSpPr>
      <dsp:spPr>
        <a:xfrm rot="10800000">
          <a:off x="0" y="935625"/>
          <a:ext cx="1472745" cy="935625"/>
        </a:xfrm>
        <a:prstGeom prst="round1Rect">
          <a:avLst/>
        </a:prstGeom>
        <a:solidFill>
          <a:srgbClr val="00B0F0"/>
        </a:solidFill>
        <a:ln w="12700" cap="flat" cmpd="sng" algn="ctr">
          <a:solidFill>
            <a:schemeClr val="lt1">
              <a:hueOff val="0"/>
              <a:satOff val="0"/>
              <a:lumOff val="0"/>
              <a:alphaOff val="0"/>
            </a:schemeClr>
          </a:solidFill>
          <a:prstDash val="solid"/>
          <a:miter lim="800000"/>
        </a:ln>
        <a:effectLst>
          <a:innerShdw blurRad="63500" dist="50800" dir="54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Community Agency</a:t>
          </a:r>
        </a:p>
      </dsp:txBody>
      <dsp:txXfrm rot="10800000">
        <a:off x="0" y="1169531"/>
        <a:ext cx="1472745" cy="701718"/>
      </dsp:txXfrm>
    </dsp:sp>
    <dsp:sp modelId="{59C1CD1F-1948-4270-8C0D-B3D60AC7A008}">
      <dsp:nvSpPr>
        <dsp:cNvPr id="0" name=""/>
        <dsp:cNvSpPr/>
      </dsp:nvSpPr>
      <dsp:spPr>
        <a:xfrm rot="5400000">
          <a:off x="1741305" y="667064"/>
          <a:ext cx="935625" cy="1472745"/>
        </a:xfrm>
        <a:prstGeom prst="round1Rect">
          <a:avLst/>
        </a:prstGeom>
        <a:solidFill>
          <a:srgbClr val="FF0000"/>
        </a:solidFill>
        <a:ln w="12700" cap="flat" cmpd="sng" algn="ctr">
          <a:solidFill>
            <a:schemeClr val="lt1">
              <a:hueOff val="0"/>
              <a:satOff val="0"/>
              <a:lumOff val="0"/>
              <a:alphaOff val="0"/>
            </a:schemeClr>
          </a:solidFill>
          <a:prstDash val="solid"/>
          <a:miter lim="800000"/>
        </a:ln>
        <a:effectLst>
          <a:innerShdw blurRad="63500" dist="50800" dir="54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Community Agency</a:t>
          </a:r>
        </a:p>
      </dsp:txBody>
      <dsp:txXfrm rot="-5400000">
        <a:off x="1472745" y="1169530"/>
        <a:ext cx="1472745" cy="701718"/>
      </dsp:txXfrm>
    </dsp:sp>
    <dsp:sp modelId="{6D9E93BA-4AD4-4B49-B45A-544B2D55F5B8}">
      <dsp:nvSpPr>
        <dsp:cNvPr id="0" name=""/>
        <dsp:cNvSpPr/>
      </dsp:nvSpPr>
      <dsp:spPr>
        <a:xfrm>
          <a:off x="846699" y="611447"/>
          <a:ext cx="1252092" cy="648355"/>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a:innerShdw blurRad="63500" dist="50800" dir="5400000">
            <a:prstClr val="black">
              <a:alpha val="50000"/>
            </a:prstClr>
          </a:inn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Community Academy</a:t>
          </a:r>
        </a:p>
      </dsp:txBody>
      <dsp:txXfrm>
        <a:off x="878349" y="643097"/>
        <a:ext cx="1188792" cy="5850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0B158-92A0-49A4-BF52-75F2966679DD}">
      <dsp:nvSpPr>
        <dsp:cNvPr id="0" name=""/>
        <dsp:cNvSpPr/>
      </dsp:nvSpPr>
      <dsp:spPr>
        <a:xfrm>
          <a:off x="1588751" y="344777"/>
          <a:ext cx="2870225" cy="2870225"/>
        </a:xfrm>
        <a:prstGeom prst="blockArc">
          <a:avLst>
            <a:gd name="adj1" fmla="val 11880000"/>
            <a:gd name="adj2" fmla="val 1620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FF81EA-75CE-4EE1-9216-3FD7DDC9A11C}">
      <dsp:nvSpPr>
        <dsp:cNvPr id="0" name=""/>
        <dsp:cNvSpPr/>
      </dsp:nvSpPr>
      <dsp:spPr>
        <a:xfrm>
          <a:off x="1588751" y="344777"/>
          <a:ext cx="2870225" cy="2870225"/>
        </a:xfrm>
        <a:prstGeom prst="blockArc">
          <a:avLst>
            <a:gd name="adj1" fmla="val 7560000"/>
            <a:gd name="adj2" fmla="val 1188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DDA06A-4616-4443-8FA4-9C1DAA2F2FDC}">
      <dsp:nvSpPr>
        <dsp:cNvPr id="0" name=""/>
        <dsp:cNvSpPr/>
      </dsp:nvSpPr>
      <dsp:spPr>
        <a:xfrm>
          <a:off x="1588751" y="344777"/>
          <a:ext cx="2870225" cy="2870225"/>
        </a:xfrm>
        <a:prstGeom prst="blockArc">
          <a:avLst>
            <a:gd name="adj1" fmla="val 3240000"/>
            <a:gd name="adj2" fmla="val 756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2FFFF6-EAA7-4894-BDC3-612DB1490151}">
      <dsp:nvSpPr>
        <dsp:cNvPr id="0" name=""/>
        <dsp:cNvSpPr/>
      </dsp:nvSpPr>
      <dsp:spPr>
        <a:xfrm>
          <a:off x="1588751" y="344777"/>
          <a:ext cx="2870225" cy="2870225"/>
        </a:xfrm>
        <a:prstGeom prst="blockArc">
          <a:avLst>
            <a:gd name="adj1" fmla="val 20520000"/>
            <a:gd name="adj2" fmla="val 324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DF6080-8A0A-43C6-A49B-02065EEDEF6A}">
      <dsp:nvSpPr>
        <dsp:cNvPr id="0" name=""/>
        <dsp:cNvSpPr/>
      </dsp:nvSpPr>
      <dsp:spPr>
        <a:xfrm>
          <a:off x="1588751" y="344777"/>
          <a:ext cx="2870225" cy="2870225"/>
        </a:xfrm>
        <a:prstGeom prst="blockArc">
          <a:avLst>
            <a:gd name="adj1" fmla="val 16200000"/>
            <a:gd name="adj2" fmla="val 2052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3702D8-4090-4F11-81B5-F4CA7B0C0118}">
      <dsp:nvSpPr>
        <dsp:cNvPr id="0" name=""/>
        <dsp:cNvSpPr/>
      </dsp:nvSpPr>
      <dsp:spPr>
        <a:xfrm>
          <a:off x="2363670" y="1119696"/>
          <a:ext cx="1320387" cy="1320387"/>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Integrated Resource Team</a:t>
          </a:r>
        </a:p>
      </dsp:txBody>
      <dsp:txXfrm>
        <a:off x="2363670" y="1119696"/>
        <a:ext cx="1320387" cy="1320387"/>
      </dsp:txXfrm>
    </dsp:sp>
    <dsp:sp modelId="{513D7CDC-DFCD-4165-B966-7EF3B4A54FBC}">
      <dsp:nvSpPr>
        <dsp:cNvPr id="0" name=""/>
        <dsp:cNvSpPr/>
      </dsp:nvSpPr>
      <dsp:spPr>
        <a:xfrm>
          <a:off x="2231504" y="87035"/>
          <a:ext cx="1584718" cy="582031"/>
        </a:xfrm>
        <a:prstGeom prst="ellipse">
          <a:avLst/>
        </a:prstGeom>
        <a:solidFill>
          <a:srgbClr val="CE3AC3"/>
        </a:solidFill>
        <a:ln w="12700" cap="flat" cmpd="sng" algn="ctr">
          <a:solidFill>
            <a:schemeClr val="lt1">
              <a:hueOff val="0"/>
              <a:satOff val="0"/>
              <a:lumOff val="0"/>
              <a:alphaOff val="0"/>
            </a:schemeClr>
          </a:solidFill>
          <a:prstDash val="solid"/>
          <a:miter lim="800000"/>
        </a:ln>
        <a:effectLst>
          <a:innerShdw blurRad="63500" dist="50800" dir="54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IWD</a:t>
          </a:r>
        </a:p>
      </dsp:txBody>
      <dsp:txXfrm>
        <a:off x="2463581" y="172271"/>
        <a:ext cx="1120564" cy="411559"/>
      </dsp:txXfrm>
    </dsp:sp>
    <dsp:sp modelId="{5DD640A0-10EB-45D9-9031-7BEF39B813C3}">
      <dsp:nvSpPr>
        <dsp:cNvPr id="0" name=""/>
        <dsp:cNvSpPr/>
      </dsp:nvSpPr>
      <dsp:spPr>
        <a:xfrm>
          <a:off x="3894956" y="884562"/>
          <a:ext cx="924271" cy="924271"/>
        </a:xfrm>
        <a:prstGeom prst="ellipse">
          <a:avLst/>
        </a:prstGeom>
        <a:solidFill>
          <a:srgbClr val="FF0000"/>
        </a:solidFill>
        <a:ln w="12700" cap="flat" cmpd="sng" algn="ctr">
          <a:solidFill>
            <a:schemeClr val="lt1">
              <a:hueOff val="0"/>
              <a:satOff val="0"/>
              <a:lumOff val="0"/>
              <a:alphaOff val="0"/>
            </a:schemeClr>
          </a:solidFill>
          <a:prstDash val="solid"/>
          <a:miter lim="800000"/>
        </a:ln>
        <a:effectLst>
          <a:innerShdw blurRad="63500" dist="50800" dir="54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Community Agency</a:t>
          </a:r>
        </a:p>
      </dsp:txBody>
      <dsp:txXfrm>
        <a:off x="4030312" y="1019918"/>
        <a:ext cx="653559" cy="653559"/>
      </dsp:txXfrm>
    </dsp:sp>
    <dsp:sp modelId="{31039374-AC04-4CC1-AE09-527B2790F537}">
      <dsp:nvSpPr>
        <dsp:cNvPr id="0" name=""/>
        <dsp:cNvSpPr/>
      </dsp:nvSpPr>
      <dsp:spPr>
        <a:xfrm>
          <a:off x="3385708" y="2451866"/>
          <a:ext cx="924271" cy="924271"/>
        </a:xfrm>
        <a:prstGeom prst="ellipse">
          <a:avLst/>
        </a:prstGeom>
        <a:solidFill>
          <a:srgbClr val="002060"/>
        </a:solidFill>
        <a:ln w="12700" cap="flat" cmpd="sng" algn="ctr">
          <a:solidFill>
            <a:schemeClr val="lt1">
              <a:hueOff val="0"/>
              <a:satOff val="0"/>
              <a:lumOff val="0"/>
              <a:alphaOff val="0"/>
            </a:schemeClr>
          </a:solidFill>
          <a:prstDash val="solid"/>
          <a:miter lim="800000"/>
        </a:ln>
        <a:effectLst>
          <a:innerShdw blurRad="63500" dist="50800" dir="54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Community Agency</a:t>
          </a:r>
        </a:p>
      </dsp:txBody>
      <dsp:txXfrm>
        <a:off x="3521064" y="2587222"/>
        <a:ext cx="653559" cy="653559"/>
      </dsp:txXfrm>
    </dsp:sp>
    <dsp:sp modelId="{B2AFE753-2742-48F1-ABFB-450958BD6CAF}">
      <dsp:nvSpPr>
        <dsp:cNvPr id="0" name=""/>
        <dsp:cNvSpPr/>
      </dsp:nvSpPr>
      <dsp:spPr>
        <a:xfrm>
          <a:off x="1737748" y="2451866"/>
          <a:ext cx="924271" cy="924271"/>
        </a:xfrm>
        <a:prstGeom prst="ellipse">
          <a:avLst/>
        </a:prstGeom>
        <a:solidFill>
          <a:srgbClr val="00B050"/>
        </a:solidFill>
        <a:ln w="12700" cap="flat" cmpd="sng" algn="ctr">
          <a:solidFill>
            <a:schemeClr val="lt1">
              <a:hueOff val="0"/>
              <a:satOff val="0"/>
              <a:lumOff val="0"/>
              <a:alphaOff val="0"/>
            </a:schemeClr>
          </a:solidFill>
          <a:prstDash val="solid"/>
          <a:miter lim="800000"/>
        </a:ln>
        <a:effectLst>
          <a:innerShdw blurRad="63500" dist="50800" dir="54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Community Agency</a:t>
          </a:r>
        </a:p>
      </dsp:txBody>
      <dsp:txXfrm>
        <a:off x="1873104" y="2587222"/>
        <a:ext cx="653559" cy="653559"/>
      </dsp:txXfrm>
    </dsp:sp>
    <dsp:sp modelId="{F07B5BED-84E3-4B33-884B-19B9481DE730}">
      <dsp:nvSpPr>
        <dsp:cNvPr id="0" name=""/>
        <dsp:cNvSpPr/>
      </dsp:nvSpPr>
      <dsp:spPr>
        <a:xfrm>
          <a:off x="1097956" y="1042404"/>
          <a:ext cx="1185359" cy="608586"/>
        </a:xfrm>
        <a:prstGeom prst="roundRect">
          <a:avLst/>
        </a:prstGeom>
        <a:solidFill>
          <a:srgbClr val="9A2A35"/>
        </a:solidFill>
        <a:ln w="12700" cap="flat" cmpd="sng" algn="ctr">
          <a:solidFill>
            <a:schemeClr val="lt1">
              <a:hueOff val="0"/>
              <a:satOff val="0"/>
              <a:lumOff val="0"/>
              <a:alphaOff val="0"/>
            </a:schemeClr>
          </a:solidFill>
          <a:prstDash val="solid"/>
          <a:miter lim="800000"/>
        </a:ln>
        <a:effectLst>
          <a:innerShdw blurRad="63500" dist="50800" dir="54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VRC</a:t>
          </a:r>
        </a:p>
      </dsp:txBody>
      <dsp:txXfrm>
        <a:off x="1127665" y="1072113"/>
        <a:ext cx="1125941" cy="54916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1C15D-3AC3-4B30-8C4C-0299D809ABB1}"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EEE920-0D10-49EE-B328-F3E6892B578D}" type="slidenum">
              <a:rPr lang="en-US" smtClean="0"/>
              <a:t>‹#›</a:t>
            </a:fld>
            <a:endParaRPr lang="en-US"/>
          </a:p>
        </p:txBody>
      </p:sp>
    </p:spTree>
    <p:extLst>
      <p:ext uri="{BB962C8B-B14F-4D97-AF65-F5344CB8AC3E}">
        <p14:creationId xmlns:p14="http://schemas.microsoft.com/office/powerpoint/2010/main" val="3104939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and personal info</a:t>
            </a:r>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A2C44E-72D4-BF41-BFE3-F5F43FAB47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624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A2C44E-72D4-BF41-BFE3-F5F43FAB47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946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E75555-734A-459D-87CD-F25AED0694A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97533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21</a:t>
            </a:fld>
            <a:endParaRPr lang="en-US"/>
          </a:p>
        </p:txBody>
      </p:sp>
    </p:spTree>
    <p:extLst>
      <p:ext uri="{BB962C8B-B14F-4D97-AF65-F5344CB8AC3E}">
        <p14:creationId xmlns:p14="http://schemas.microsoft.com/office/powerpoint/2010/main" val="632481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ACS started asking about disability status in 2008. </a:t>
            </a:r>
          </a:p>
          <a:p>
            <a:pPr marL="171450" indent="-171450">
              <a:buFont typeface="Arial" panose="020B0604020202020204" pitchFamily="34" charset="0"/>
              <a:buChar char="•"/>
            </a:pPr>
            <a:r>
              <a:rPr lang="en-US"/>
              <a:t>The gap in employment rates between PWD and PWOD has been consistent and has not closed in recent years, remaining at around 30 percentage points in 2022. </a:t>
            </a:r>
          </a:p>
        </p:txBody>
      </p:sp>
      <p:sp>
        <p:nvSpPr>
          <p:cNvPr id="4" name="Slide Number Placeholder 3"/>
          <p:cNvSpPr>
            <a:spLocks noGrp="1"/>
          </p:cNvSpPr>
          <p:nvPr>
            <p:ph type="sldNum" sz="quarter" idx="5"/>
          </p:nvPr>
        </p:nvSpPr>
        <p:spPr/>
        <p:txBody>
          <a:bodyPr/>
          <a:lstStyle/>
          <a:p>
            <a:fld id="{69735772-EF23-E149-A6B1-453FE6356297}" type="slidenum">
              <a:rPr lang="en-US" smtClean="0"/>
              <a:t>23</a:t>
            </a:fld>
            <a:endParaRPr lang="en-US"/>
          </a:p>
        </p:txBody>
      </p:sp>
    </p:spTree>
    <p:extLst>
      <p:ext uri="{BB962C8B-B14F-4D97-AF65-F5344CB8AC3E}">
        <p14:creationId xmlns:p14="http://schemas.microsoft.com/office/powerpoint/2010/main" val="3641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Graph of employment gap in Virginia</a:t>
            </a:r>
          </a:p>
          <a:p>
            <a:pPr marL="171450" indent="-171450">
              <a:buFont typeface="Arial" panose="020B0604020202020204" pitchFamily="34" charset="0"/>
              <a:buChar char="•"/>
            </a:pPr>
            <a:r>
              <a:rPr lang="en-US"/>
              <a:t>Similar to national trends (around 30pp in 2022)</a:t>
            </a:r>
          </a:p>
        </p:txBody>
      </p:sp>
      <p:sp>
        <p:nvSpPr>
          <p:cNvPr id="4" name="Slide Number Placeholder 3"/>
          <p:cNvSpPr>
            <a:spLocks noGrp="1"/>
          </p:cNvSpPr>
          <p:nvPr>
            <p:ph type="sldNum" sz="quarter" idx="5"/>
          </p:nvPr>
        </p:nvSpPr>
        <p:spPr/>
        <p:txBody>
          <a:bodyPr/>
          <a:lstStyle/>
          <a:p>
            <a:fld id="{69735772-EF23-E149-A6B1-453FE6356297}" type="slidenum">
              <a:rPr lang="en-US" smtClean="0"/>
              <a:t>24</a:t>
            </a:fld>
            <a:endParaRPr lang="en-US"/>
          </a:p>
        </p:txBody>
      </p:sp>
    </p:spTree>
    <p:extLst>
      <p:ext uri="{BB962C8B-B14F-4D97-AF65-F5344CB8AC3E}">
        <p14:creationId xmlns:p14="http://schemas.microsoft.com/office/powerpoint/2010/main" val="4148283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is the percentage difference in annual earnings between PWOD and PWD using the ACS data after controlling for demographic characteristics like age group, race and ethnicity, gender, and marital status.</a:t>
            </a:r>
          </a:p>
          <a:p>
            <a:pPr marL="171450" indent="-171450">
              <a:buFont typeface="Arial" panose="020B0604020202020204" pitchFamily="34" charset="0"/>
              <a:buChar char="•"/>
            </a:pPr>
            <a:r>
              <a:rPr lang="en-US"/>
              <a:t>In 2022, PWD earned on average 30% less wages compared to PWOD with similar demographic characteristics. </a:t>
            </a:r>
          </a:p>
          <a:p>
            <a:pPr marL="171450" indent="-171450">
              <a:buFont typeface="Arial" panose="020B0604020202020204" pitchFamily="34" charset="0"/>
              <a:buChar char="•"/>
            </a:pPr>
            <a:r>
              <a:rPr lang="en-US"/>
              <a:t>Important to note that the pay gap has also persisted throughout the decades.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25</a:t>
            </a:fld>
            <a:endParaRPr lang="en-US"/>
          </a:p>
        </p:txBody>
      </p:sp>
    </p:spTree>
    <p:extLst>
      <p:ext uri="{BB962C8B-B14F-4D97-AF65-F5344CB8AC3E}">
        <p14:creationId xmlns:p14="http://schemas.microsoft.com/office/powerpoint/2010/main" val="3983901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is showing the same pay gap estimate in Virginia only. It’s not as smooth as the national trend because of the smaller sample size, but the story is the same:</a:t>
            </a:r>
          </a:p>
          <a:p>
            <a:pPr marL="628650" lvl="1" indent="-171450">
              <a:buFont typeface="Arial" panose="020B0604020202020204" pitchFamily="34" charset="0"/>
              <a:buChar char="•"/>
            </a:pPr>
            <a:r>
              <a:rPr lang="en-US"/>
              <a:t>Persistent disability pay gap over time</a:t>
            </a:r>
          </a:p>
          <a:p>
            <a:pPr marL="628650" lvl="1" indent="-171450">
              <a:buFont typeface="Arial" panose="020B0604020202020204" pitchFamily="34" charset="0"/>
              <a:buChar char="•"/>
            </a:pPr>
            <a:r>
              <a:rPr lang="en-US"/>
              <a:t>Similar pay gap estimates with national estimates (around 30% in 2022). </a:t>
            </a:r>
          </a:p>
        </p:txBody>
      </p:sp>
      <p:sp>
        <p:nvSpPr>
          <p:cNvPr id="4" name="Slide Number Placeholder 3"/>
          <p:cNvSpPr>
            <a:spLocks noGrp="1"/>
          </p:cNvSpPr>
          <p:nvPr>
            <p:ph type="sldNum" sz="quarter" idx="5"/>
          </p:nvPr>
        </p:nvSpPr>
        <p:spPr/>
        <p:txBody>
          <a:bodyPr/>
          <a:lstStyle/>
          <a:p>
            <a:fld id="{69735772-EF23-E149-A6B1-453FE6356297}" type="slidenum">
              <a:rPr lang="en-US" smtClean="0"/>
              <a:t>26</a:t>
            </a:fld>
            <a:endParaRPr lang="en-US"/>
          </a:p>
        </p:txBody>
      </p:sp>
    </p:spTree>
    <p:extLst>
      <p:ext uri="{BB962C8B-B14F-4D97-AF65-F5344CB8AC3E}">
        <p14:creationId xmlns:p14="http://schemas.microsoft.com/office/powerpoint/2010/main" val="4220746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graph plots employment rates by disability type. The green line indicates employment rates for PWOD.</a:t>
            </a:r>
          </a:p>
          <a:p>
            <a:pPr marL="171450" indent="-171450">
              <a:buFont typeface="Arial" panose="020B0604020202020204" pitchFamily="34" charset="0"/>
              <a:buChar char="•"/>
            </a:pPr>
            <a:r>
              <a:rPr lang="en-US"/>
              <a:t>Among PWD, people with sensory disabilities (haring, vision) had the smallest gap in employment with PWOD.</a:t>
            </a:r>
          </a:p>
          <a:p>
            <a:pPr marL="171450" indent="-171450">
              <a:buFont typeface="Arial" panose="020B0604020202020204" pitchFamily="34" charset="0"/>
              <a:buChar char="•"/>
            </a:pPr>
            <a:r>
              <a:rPr lang="en-US"/>
              <a:t>Those with cognitive or independent living disabilities had the largest employment gap. </a:t>
            </a:r>
          </a:p>
        </p:txBody>
      </p:sp>
      <p:sp>
        <p:nvSpPr>
          <p:cNvPr id="4" name="Slide Number Placeholder 3"/>
          <p:cNvSpPr>
            <a:spLocks noGrp="1"/>
          </p:cNvSpPr>
          <p:nvPr>
            <p:ph type="sldNum" sz="quarter" idx="5"/>
          </p:nvPr>
        </p:nvSpPr>
        <p:spPr/>
        <p:txBody>
          <a:bodyPr/>
          <a:lstStyle/>
          <a:p>
            <a:fld id="{69735772-EF23-E149-A6B1-453FE6356297}" type="slidenum">
              <a:rPr lang="en-US" smtClean="0"/>
              <a:t>27</a:t>
            </a:fld>
            <a:endParaRPr lang="en-US"/>
          </a:p>
        </p:txBody>
      </p:sp>
    </p:spTree>
    <p:extLst>
      <p:ext uri="{BB962C8B-B14F-4D97-AF65-F5344CB8AC3E}">
        <p14:creationId xmlns:p14="http://schemas.microsoft.com/office/powerpoint/2010/main" val="3121049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is showing the same pay gap estimates by disability type. </a:t>
            </a:r>
          </a:p>
          <a:p>
            <a:pPr marL="171450" indent="-171450">
              <a:buFont typeface="Arial" panose="020B0604020202020204" pitchFamily="34" charset="0"/>
              <a:buChar char="•"/>
            </a:pPr>
            <a:r>
              <a:rPr lang="en-US"/>
              <a:t>Similar to the employment gap, those with sensory disabilities (vision and hearing) had the smallest gap, while those with cognitive and independent living disabilities had the </a:t>
            </a:r>
            <a:r>
              <a:rPr lang="en-US" err="1"/>
              <a:t>lagest</a:t>
            </a:r>
            <a:r>
              <a:rPr lang="en-US"/>
              <a:t> pay gaps. </a:t>
            </a:r>
          </a:p>
          <a:p>
            <a:pPr marL="171450" indent="-171450">
              <a:buFont typeface="Arial" panose="020B0604020202020204" pitchFamily="34" charset="0"/>
              <a:buChar char="•"/>
            </a:pPr>
            <a:r>
              <a:rPr lang="en-US"/>
              <a:t>Pay gaps persisted across decades in all disability types. </a:t>
            </a:r>
          </a:p>
        </p:txBody>
      </p:sp>
      <p:sp>
        <p:nvSpPr>
          <p:cNvPr id="4" name="Slide Number Placeholder 3"/>
          <p:cNvSpPr>
            <a:spLocks noGrp="1"/>
          </p:cNvSpPr>
          <p:nvPr>
            <p:ph type="sldNum" sz="quarter" idx="5"/>
          </p:nvPr>
        </p:nvSpPr>
        <p:spPr/>
        <p:txBody>
          <a:bodyPr/>
          <a:lstStyle/>
          <a:p>
            <a:fld id="{69735772-EF23-E149-A6B1-453FE6356297}" type="slidenum">
              <a:rPr lang="en-US" smtClean="0"/>
              <a:t>28</a:t>
            </a:fld>
            <a:endParaRPr lang="en-US"/>
          </a:p>
        </p:txBody>
      </p:sp>
    </p:spTree>
    <p:extLst>
      <p:ext uri="{BB962C8B-B14F-4D97-AF65-F5344CB8AC3E}">
        <p14:creationId xmlns:p14="http://schemas.microsoft.com/office/powerpoint/2010/main" val="3112156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29</a:t>
            </a:fld>
            <a:endParaRPr lang="en-US"/>
          </a:p>
        </p:txBody>
      </p:sp>
    </p:spTree>
    <p:extLst>
      <p:ext uri="{BB962C8B-B14F-4D97-AF65-F5344CB8AC3E}">
        <p14:creationId xmlns:p14="http://schemas.microsoft.com/office/powerpoint/2010/main" val="240918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120,000 nationwide</a:t>
            </a:r>
          </a:p>
          <a:p>
            <a:r>
              <a:rPr lang="en-US" dirty="0"/>
              <a:t>2023- Illinois 72 certificate holders</a:t>
            </a:r>
          </a:p>
          <a:p>
            <a:r>
              <a:rPr lang="en-US" dirty="0"/>
              <a:t>2023- IL held 7.5% of certificates</a:t>
            </a:r>
          </a:p>
          <a:p>
            <a:r>
              <a:rPr lang="en-US" dirty="0"/>
              <a:t>2023- 4,090 employed </a:t>
            </a:r>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A2C44E-72D4-BF41-BFE3-F5F43FAB47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462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30</a:t>
            </a:fld>
            <a:endParaRPr lang="en-US"/>
          </a:p>
        </p:txBody>
      </p:sp>
    </p:spTree>
    <p:extLst>
      <p:ext uri="{BB962C8B-B14F-4D97-AF65-F5344CB8AC3E}">
        <p14:creationId xmlns:p14="http://schemas.microsoft.com/office/powerpoint/2010/main" val="262689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map shows a transition of the number of 14(c) certificate holders by state over time from 2015 to 2024.</a:t>
            </a:r>
          </a:p>
          <a:p>
            <a:pPr marL="171450" indent="-171450">
              <a:buFont typeface="Arial" panose="020B0604020202020204" pitchFamily="34" charset="0"/>
              <a:buChar char="•"/>
            </a:pPr>
            <a:r>
              <a:rPr lang="en-US" dirty="0"/>
              <a:t>Although the year to year changes are not linear, the overall trend in this time frame is a decline of subminimum wage employers.  </a:t>
            </a:r>
          </a:p>
        </p:txBody>
      </p:sp>
      <p:sp>
        <p:nvSpPr>
          <p:cNvPr id="4" name="Slide Number Placeholder 3"/>
          <p:cNvSpPr>
            <a:spLocks noGrp="1"/>
          </p:cNvSpPr>
          <p:nvPr>
            <p:ph type="sldNum" sz="quarter" idx="5"/>
          </p:nvPr>
        </p:nvSpPr>
        <p:spPr/>
        <p:txBody>
          <a:bodyPr/>
          <a:lstStyle/>
          <a:p>
            <a:fld id="{69735772-EF23-E149-A6B1-453FE6356297}" type="slidenum">
              <a:rPr lang="en-US" smtClean="0"/>
              <a:t>31</a:t>
            </a:fld>
            <a:endParaRPr lang="en-US"/>
          </a:p>
        </p:txBody>
      </p:sp>
    </p:spTree>
    <p:extLst>
      <p:ext uri="{BB962C8B-B14F-4D97-AF65-F5344CB8AC3E}">
        <p14:creationId xmlns:p14="http://schemas.microsoft.com/office/powerpoint/2010/main" val="3887707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This is a map showing the number of employees paid subminimum wages by 14(c) certificate holders by state from 2015 to 2024. </a:t>
            </a:r>
          </a:p>
          <a:p>
            <a:pPr marL="171450" indent="-171450">
              <a:buFontTx/>
              <a:buChar char="-"/>
            </a:pPr>
            <a:r>
              <a:rPr lang="en-US"/>
              <a:t>The trend is similar to the number of subminimum wage employers, a decline over time. </a:t>
            </a:r>
          </a:p>
        </p:txBody>
      </p:sp>
      <p:sp>
        <p:nvSpPr>
          <p:cNvPr id="4" name="Slide Number Placeholder 3"/>
          <p:cNvSpPr>
            <a:spLocks noGrp="1"/>
          </p:cNvSpPr>
          <p:nvPr>
            <p:ph type="sldNum" sz="quarter" idx="5"/>
          </p:nvPr>
        </p:nvSpPr>
        <p:spPr/>
        <p:txBody>
          <a:bodyPr/>
          <a:lstStyle/>
          <a:p>
            <a:fld id="{69735772-EF23-E149-A6B1-453FE6356297}" type="slidenum">
              <a:rPr lang="en-US" smtClean="0"/>
              <a:t>32</a:t>
            </a:fld>
            <a:endParaRPr lang="en-US"/>
          </a:p>
        </p:txBody>
      </p:sp>
    </p:spTree>
    <p:extLst>
      <p:ext uri="{BB962C8B-B14F-4D97-AF65-F5344CB8AC3E}">
        <p14:creationId xmlns:p14="http://schemas.microsoft.com/office/powerpoint/2010/main" val="2989216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8B1E-7A87-8488-5E8E-79AFA6E774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3EEBF3-4800-5F8E-A6D7-AAD0842599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DA721-54A8-1101-A6AF-7D5B92260086}"/>
              </a:ext>
            </a:extLst>
          </p:cNvPr>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00">
                <a:effectLst/>
                <a:latin typeface="Times New Roman" panose="02020603050405020304" pitchFamily="18" charset="0"/>
                <a:ea typeface="Malgun Gothic" panose="020B0503020000020004" pitchFamily="34" charset="-127"/>
                <a:cs typeface="Times New Roman" panose="02020603050405020304" pitchFamily="18" charset="0"/>
              </a:rPr>
              <a:t>This graph shows the share of workers that are paid subminimum wages by disability status: PWOD, people with one type of disability, and people with multiple types of disabilities.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00">
                <a:effectLst/>
                <a:latin typeface="Times New Roman" panose="02020603050405020304" pitchFamily="18" charset="0"/>
                <a:ea typeface="Malgun Gothic" panose="020B0503020000020004" pitchFamily="34" charset="-127"/>
                <a:cs typeface="Times New Roman" panose="02020603050405020304" pitchFamily="18" charset="0"/>
              </a:rPr>
              <a:t>The types of disabilities are: hearing, vision, cognition, physical activities, mobility, and personal care.</a:t>
            </a:r>
            <a:endParaRPr lang="en-US" kern="100">
              <a:effectLst/>
              <a:latin typeface="Times New Roman" panose="02020603050405020304" pitchFamily="18" charset="0"/>
              <a:ea typeface="Malgun Gothic" panose="020B0503020000020004" pitchFamily="34" charset="-127"/>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D1F9B9B7-5EFF-638C-9FA0-13E051362A5B}"/>
              </a:ext>
            </a:extLst>
          </p:cNvPr>
          <p:cNvSpPr>
            <a:spLocks noGrp="1"/>
          </p:cNvSpPr>
          <p:nvPr>
            <p:ph type="sldNum" sz="quarter" idx="5"/>
          </p:nvPr>
        </p:nvSpPr>
        <p:spPr/>
        <p:txBody>
          <a:bodyPr/>
          <a:lstStyle/>
          <a:p>
            <a:fld id="{69735772-EF23-E149-A6B1-453FE6356297}" type="slidenum">
              <a:rPr lang="en-US" smtClean="0"/>
              <a:t>33</a:t>
            </a:fld>
            <a:endParaRPr lang="en-US"/>
          </a:p>
        </p:txBody>
      </p:sp>
    </p:spTree>
    <p:extLst>
      <p:ext uri="{BB962C8B-B14F-4D97-AF65-F5344CB8AC3E}">
        <p14:creationId xmlns:p14="http://schemas.microsoft.com/office/powerpoint/2010/main" val="3204299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B71B3-B160-88DC-C6A6-E6A6B0891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E3483-760E-2199-4AC5-0DBE09B04F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DBBF6A-8272-C9C7-8CD2-C03C17EB9355}"/>
              </a:ext>
            </a:extLst>
          </p:cNvPr>
          <p:cNvSpPr>
            <a:spLocks noGrp="1"/>
          </p:cNvSpPr>
          <p:nvPr>
            <p:ph type="body" idx="1"/>
          </p:nvPr>
        </p:nvSpPr>
        <p:spPr/>
        <p:txBody>
          <a:bodyPr/>
          <a:lstStyle/>
          <a:p>
            <a:pPr marL="171450" indent="-171450">
              <a:buFontTx/>
              <a:buChar char="-"/>
            </a:pPr>
            <a:r>
              <a:rPr lang="en-US" sz="1200"/>
              <a:t>This graph shows the percentage of PWD in SWE by different age groups. </a:t>
            </a:r>
          </a:p>
          <a:p>
            <a:pPr marL="171450" indent="-171450">
              <a:buFontTx/>
              <a:buChar char="-"/>
            </a:pPr>
            <a:r>
              <a:rPr lang="en-US" sz="1200"/>
              <a:t>The share of young adults aged 16-24 are the most likely to be paid subminimum wages. </a:t>
            </a:r>
          </a:p>
        </p:txBody>
      </p:sp>
      <p:sp>
        <p:nvSpPr>
          <p:cNvPr id="4" name="Slide Number Placeholder 3">
            <a:extLst>
              <a:ext uri="{FF2B5EF4-FFF2-40B4-BE49-F238E27FC236}">
                <a16:creationId xmlns:a16="http://schemas.microsoft.com/office/drawing/2014/main" id="{CB52FF12-B6EF-CCC5-EA39-0422E986F596}"/>
              </a:ext>
            </a:extLst>
          </p:cNvPr>
          <p:cNvSpPr>
            <a:spLocks noGrp="1"/>
          </p:cNvSpPr>
          <p:nvPr>
            <p:ph type="sldNum" sz="quarter" idx="5"/>
          </p:nvPr>
        </p:nvSpPr>
        <p:spPr/>
        <p:txBody>
          <a:bodyPr/>
          <a:lstStyle/>
          <a:p>
            <a:fld id="{69735772-EF23-E149-A6B1-453FE6356297}" type="slidenum">
              <a:rPr lang="en-US" smtClean="0"/>
              <a:t>34</a:t>
            </a:fld>
            <a:endParaRPr lang="en-US"/>
          </a:p>
        </p:txBody>
      </p:sp>
    </p:spTree>
    <p:extLst>
      <p:ext uri="{BB962C8B-B14F-4D97-AF65-F5344CB8AC3E}">
        <p14:creationId xmlns:p14="http://schemas.microsoft.com/office/powerpoint/2010/main" val="1615329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There has been a significant decline in the number of subminimum wage employees reported under 14(c) certificates in Virginia in recent years. </a:t>
            </a:r>
          </a:p>
          <a:p>
            <a:pPr marL="171450" indent="-171450">
              <a:buFont typeface="Arial" panose="020B0604020202020204" pitchFamily="34" charset="0"/>
              <a:buChar char="•"/>
            </a:pPr>
            <a:r>
              <a:rPr lang="en-US"/>
              <a:t>Starting from 3,795 workers in 2016, the number has steadily decreased each year, reaching only 129 in 2024. </a:t>
            </a:r>
          </a:p>
          <a:p>
            <a:pPr marL="171450" indent="-171450">
              <a:buFont typeface="Arial" panose="020B0604020202020204" pitchFamily="34" charset="0"/>
              <a:buChar char="•"/>
            </a:pPr>
            <a:r>
              <a:rPr lang="en-US"/>
              <a:t>This data highlights efforts to improve wage standards and employment conditions for workers with disabilities in Virginia.</a:t>
            </a:r>
          </a:p>
        </p:txBody>
      </p:sp>
      <p:sp>
        <p:nvSpPr>
          <p:cNvPr id="4" name="Slide Number Placeholder 3"/>
          <p:cNvSpPr>
            <a:spLocks noGrp="1"/>
          </p:cNvSpPr>
          <p:nvPr>
            <p:ph type="sldNum" sz="quarter" idx="5"/>
          </p:nvPr>
        </p:nvSpPr>
        <p:spPr/>
        <p:txBody>
          <a:bodyPr/>
          <a:lstStyle/>
          <a:p>
            <a:fld id="{69735772-EF23-E149-A6B1-453FE6356297}" type="slidenum">
              <a:rPr lang="en-US" smtClean="0"/>
              <a:t>35</a:t>
            </a:fld>
            <a:endParaRPr lang="en-US"/>
          </a:p>
        </p:txBody>
      </p:sp>
    </p:spTree>
    <p:extLst>
      <p:ext uri="{BB962C8B-B14F-4D97-AF65-F5344CB8AC3E}">
        <p14:creationId xmlns:p14="http://schemas.microsoft.com/office/powerpoint/2010/main" val="743834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There has been a significant decline in the number of subminimum wage employees reported under 14(c) certificates in Virginia in recent years. </a:t>
            </a:r>
          </a:p>
          <a:p>
            <a:pPr marL="171450" indent="-171450">
              <a:buFont typeface="Arial" panose="020B0604020202020204" pitchFamily="34" charset="0"/>
              <a:buChar char="•"/>
            </a:pPr>
            <a:r>
              <a:rPr lang="en-US"/>
              <a:t>Starting from 3,795 workers in 2016, the number has steadily decreased each year, reaching only 129 in 2024. </a:t>
            </a:r>
          </a:p>
          <a:p>
            <a:pPr marL="171450" indent="-171450">
              <a:buFont typeface="Arial" panose="020B0604020202020204" pitchFamily="34" charset="0"/>
              <a:buChar char="•"/>
            </a:pPr>
            <a:r>
              <a:rPr lang="en-US"/>
              <a:t>This data highlights efforts to improve wage standards and employment conditions for workers with disabilities in Virginia.</a:t>
            </a:r>
          </a:p>
        </p:txBody>
      </p:sp>
      <p:sp>
        <p:nvSpPr>
          <p:cNvPr id="4" name="Slide Number Placeholder 3"/>
          <p:cNvSpPr>
            <a:spLocks noGrp="1"/>
          </p:cNvSpPr>
          <p:nvPr>
            <p:ph type="sldNum" sz="quarter" idx="5"/>
          </p:nvPr>
        </p:nvSpPr>
        <p:spPr/>
        <p:txBody>
          <a:bodyPr/>
          <a:lstStyle/>
          <a:p>
            <a:fld id="{69735772-EF23-E149-A6B1-453FE6356297}" type="slidenum">
              <a:rPr lang="en-US" smtClean="0"/>
              <a:t>36</a:t>
            </a:fld>
            <a:endParaRPr lang="en-US"/>
          </a:p>
        </p:txBody>
      </p:sp>
    </p:spTree>
    <p:extLst>
      <p:ext uri="{BB962C8B-B14F-4D97-AF65-F5344CB8AC3E}">
        <p14:creationId xmlns:p14="http://schemas.microsoft.com/office/powerpoint/2010/main" val="3113417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Virginia has had a steady decline in the number of subminimum wage employers with 14(c) certificates. </a:t>
            </a:r>
          </a:p>
          <a:p>
            <a:pPr marL="171450" indent="-171450">
              <a:buFont typeface="Arial" panose="020B0604020202020204" pitchFamily="34" charset="0"/>
              <a:buChar char="•"/>
            </a:pPr>
            <a:r>
              <a:rPr lang="en-US"/>
              <a:t>The employment rates of PWD have generally been on the rise, except for a temporary decline during the COVID-19 pandemic, from which they have recovered. </a:t>
            </a:r>
          </a:p>
        </p:txBody>
      </p:sp>
      <p:sp>
        <p:nvSpPr>
          <p:cNvPr id="4" name="Slide Number Placeholder 3"/>
          <p:cNvSpPr>
            <a:spLocks noGrp="1"/>
          </p:cNvSpPr>
          <p:nvPr>
            <p:ph type="sldNum" sz="quarter" idx="5"/>
          </p:nvPr>
        </p:nvSpPr>
        <p:spPr/>
        <p:txBody>
          <a:bodyPr/>
          <a:lstStyle/>
          <a:p>
            <a:fld id="{69735772-EF23-E149-A6B1-453FE6356297}" type="slidenum">
              <a:rPr lang="en-US" smtClean="0"/>
              <a:t>37</a:t>
            </a:fld>
            <a:endParaRPr lang="en-US"/>
          </a:p>
        </p:txBody>
      </p:sp>
    </p:spTree>
    <p:extLst>
      <p:ext uri="{BB962C8B-B14F-4D97-AF65-F5344CB8AC3E}">
        <p14:creationId xmlns:p14="http://schemas.microsoft.com/office/powerpoint/2010/main" val="736254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C00000"/>
                </a:solidFill>
              </a:rPr>
              <a:t>We have validated the timing of the law changes by utilizing data on 14(c) certificate holders obtained through the FOIA.</a:t>
            </a:r>
          </a:p>
          <a:p>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39</a:t>
            </a:fld>
            <a:endParaRPr lang="en-US"/>
          </a:p>
        </p:txBody>
      </p:sp>
    </p:spTree>
    <p:extLst>
      <p:ext uri="{BB962C8B-B14F-4D97-AF65-F5344CB8AC3E}">
        <p14:creationId xmlns:p14="http://schemas.microsoft.com/office/powerpoint/2010/main" val="2009310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This is a map of the current status of 14(c) certificates across the nation. </a:t>
            </a:r>
          </a:p>
        </p:txBody>
      </p:sp>
      <p:sp>
        <p:nvSpPr>
          <p:cNvPr id="4" name="Slide Number Placeholder 3"/>
          <p:cNvSpPr>
            <a:spLocks noGrp="1"/>
          </p:cNvSpPr>
          <p:nvPr>
            <p:ph type="sldNum" sz="quarter" idx="5"/>
          </p:nvPr>
        </p:nvSpPr>
        <p:spPr/>
        <p:txBody>
          <a:bodyPr/>
          <a:lstStyle/>
          <a:p>
            <a:fld id="{69735772-EF23-E149-A6B1-453FE6356297}" type="slidenum">
              <a:rPr lang="en-US" smtClean="0"/>
              <a:t>40</a:t>
            </a:fld>
            <a:endParaRPr lang="en-US"/>
          </a:p>
        </p:txBody>
      </p:sp>
    </p:spTree>
    <p:extLst>
      <p:ext uri="{BB962C8B-B14F-4D97-AF65-F5344CB8AC3E}">
        <p14:creationId xmlns:p14="http://schemas.microsoft.com/office/powerpoint/2010/main" val="656659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A2C44E-72D4-BF41-BFE3-F5F43FAB47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289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20000"/>
              </a:spcBef>
              <a:buFont typeface="Calibri"/>
              <a:buChar char="-"/>
            </a:pPr>
            <a:r>
              <a:rPr lang="en-US"/>
              <a:t>Difference-in-differences (DID) to compare changes in labor supply of:</a:t>
            </a:r>
          </a:p>
          <a:p>
            <a:pPr marL="628650" lvl="1" indent="-171450">
              <a:spcBef>
                <a:spcPct val="20000"/>
              </a:spcBef>
              <a:buFont typeface="Arial"/>
              <a:buChar char="•"/>
            </a:pPr>
            <a:r>
              <a:rPr lang="en-US"/>
              <a:t>PWD in states that eliminated SWE vs. states where SWE is still in effect (first difference)</a:t>
            </a:r>
            <a:endParaRPr lang="en-US">
              <a:ea typeface="Calibri"/>
              <a:cs typeface="Calibri"/>
            </a:endParaRPr>
          </a:p>
          <a:p>
            <a:pPr marL="628650" lvl="1" indent="-171450">
              <a:spcBef>
                <a:spcPct val="20000"/>
              </a:spcBef>
              <a:buFont typeface="Arial"/>
              <a:buChar char="•"/>
            </a:pPr>
            <a:r>
              <a:rPr lang="en-US"/>
              <a:t>Relative to the period before and after the policy went into effect (second difference)</a:t>
            </a:r>
            <a:endParaRPr lang="en-US">
              <a:ea typeface="Calibri"/>
              <a:cs typeface="Calibri"/>
            </a:endParaRPr>
          </a:p>
          <a:p>
            <a:endParaRPr lang="en-US"/>
          </a:p>
          <a:p>
            <a:pPr marL="171450" indent="-171450">
              <a:buFont typeface="Calibri"/>
              <a:buChar char="-"/>
            </a:pPr>
            <a:r>
              <a:rPr lang="en-US"/>
              <a:t>Control states: all other states except Vermont, Texas, and Illinois</a:t>
            </a:r>
            <a:endParaRPr lang="en-US">
              <a:ea typeface="Calibri"/>
              <a:cs typeface="Calibri"/>
            </a:endParaRPr>
          </a:p>
          <a:p>
            <a:pPr marL="628650" lvl="1" indent="-171450">
              <a:buFont typeface="Arial"/>
              <a:buChar char="•"/>
            </a:pPr>
            <a:r>
              <a:rPr lang="en-US"/>
              <a:t> Exclude </a:t>
            </a:r>
            <a:r>
              <a:rPr lang="en-US">
                <a:solidFill>
                  <a:srgbClr val="3F3F3F"/>
                </a:solidFill>
                <a:effectLst/>
                <a:latin typeface="Helvetica"/>
                <a:cs typeface="Helvetica"/>
              </a:rPr>
              <a:t>TX and IL since these states have eliminated subminimum wage related to state use contracts</a:t>
            </a:r>
            <a:r>
              <a:rPr lang="en-US">
                <a:solidFill>
                  <a:srgbClr val="3F3F3F"/>
                </a:solidFill>
                <a:latin typeface="Helvetica"/>
                <a:cs typeface="Helvetica"/>
              </a:rPr>
              <a:t> </a:t>
            </a:r>
            <a:endParaRPr lang="en-US">
              <a:solidFill>
                <a:srgbClr val="000000"/>
              </a:solidFill>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41</a:t>
            </a:fld>
            <a:endParaRPr lang="en-US"/>
          </a:p>
        </p:txBody>
      </p:sp>
    </p:spTree>
    <p:extLst>
      <p:ext uri="{BB962C8B-B14F-4D97-AF65-F5344CB8AC3E}">
        <p14:creationId xmlns:p14="http://schemas.microsoft.com/office/powerpoint/2010/main" val="3960605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From our analysis, we find that the legislations indeed reduced the likelihood of PWD being in SWE. In particular, it reduced SWE status for prime-aged adults with multiple disabilities and for young adults with a single type of disability. </a:t>
            </a:r>
          </a:p>
        </p:txBody>
      </p:sp>
      <p:sp>
        <p:nvSpPr>
          <p:cNvPr id="4" name="Slide Number Placeholder 3"/>
          <p:cNvSpPr>
            <a:spLocks noGrp="1"/>
          </p:cNvSpPr>
          <p:nvPr>
            <p:ph type="sldNum" sz="quarter" idx="5"/>
          </p:nvPr>
        </p:nvSpPr>
        <p:spPr/>
        <p:txBody>
          <a:bodyPr/>
          <a:lstStyle/>
          <a:p>
            <a:fld id="{69735772-EF23-E149-A6B1-453FE6356297}" type="slidenum">
              <a:rPr lang="en-US" smtClean="0"/>
              <a:t>42</a:t>
            </a:fld>
            <a:endParaRPr lang="en-US"/>
          </a:p>
        </p:txBody>
      </p:sp>
    </p:spTree>
    <p:extLst>
      <p:ext uri="{BB962C8B-B14F-4D97-AF65-F5344CB8AC3E}">
        <p14:creationId xmlns:p14="http://schemas.microsoft.com/office/powerpoint/2010/main" val="310727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cs typeface="Calibri"/>
              </a:rPr>
              <a:t>However, we find that the legislations did not impact the overall employment rates of PWD. We also find that legislations did not impact employment rates of PWOD.</a:t>
            </a:r>
          </a:p>
          <a:p>
            <a:pPr marL="171450" indent="-171450">
              <a:buFontTx/>
              <a:buChar char="-"/>
            </a:pPr>
            <a:r>
              <a:rPr lang="en-US">
                <a:cs typeface="Calibri"/>
              </a:rPr>
              <a:t>Suggests that there are no negative spillover effects on PWOD, but the legislations are not enough to produce positive results for the entire PWD population. </a:t>
            </a:r>
          </a:p>
        </p:txBody>
      </p:sp>
      <p:sp>
        <p:nvSpPr>
          <p:cNvPr id="4" name="Slide Number Placeholder 3"/>
          <p:cNvSpPr>
            <a:spLocks noGrp="1"/>
          </p:cNvSpPr>
          <p:nvPr>
            <p:ph type="sldNum" sz="quarter" idx="5"/>
          </p:nvPr>
        </p:nvSpPr>
        <p:spPr/>
        <p:txBody>
          <a:bodyPr/>
          <a:lstStyle/>
          <a:p>
            <a:fld id="{69735772-EF23-E149-A6B1-453FE6356297}" type="slidenum">
              <a:rPr lang="en-US" smtClean="0"/>
              <a:t>43</a:t>
            </a:fld>
            <a:endParaRPr lang="en-US"/>
          </a:p>
        </p:txBody>
      </p:sp>
    </p:spTree>
    <p:extLst>
      <p:ext uri="{BB962C8B-B14F-4D97-AF65-F5344CB8AC3E}">
        <p14:creationId xmlns:p14="http://schemas.microsoft.com/office/powerpoint/2010/main" val="2389522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42424"/>
                </a:solidFill>
                <a:effectLst/>
                <a:latin typeface="Calibri" panose="020F0502020204030204" pitchFamily="34" charset="0"/>
              </a:rPr>
              <a:t>The removal of subminimum wage laws marks a significant step towards equality. </a:t>
            </a:r>
          </a:p>
          <a:p>
            <a:r>
              <a:rPr lang="en-US" b="0" i="0">
                <a:solidFill>
                  <a:srgbClr val="242424"/>
                </a:solidFill>
                <a:effectLst/>
                <a:latin typeface="Calibri" panose="020F0502020204030204" pitchFamily="34" charset="0"/>
              </a:rPr>
              <a:t>However, it's just the beginning of the journey towards true employment equality for individuals with disabilities.</a:t>
            </a:r>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44</a:t>
            </a:fld>
            <a:endParaRPr lang="en-US"/>
          </a:p>
        </p:txBody>
      </p:sp>
    </p:spTree>
    <p:extLst>
      <p:ext uri="{BB962C8B-B14F-4D97-AF65-F5344CB8AC3E}">
        <p14:creationId xmlns:p14="http://schemas.microsoft.com/office/powerpoint/2010/main" val="1617481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45</a:t>
            </a:fld>
            <a:endParaRPr lang="en-US"/>
          </a:p>
        </p:txBody>
      </p:sp>
    </p:spTree>
    <p:extLst>
      <p:ext uri="{BB962C8B-B14F-4D97-AF65-F5344CB8AC3E}">
        <p14:creationId xmlns:p14="http://schemas.microsoft.com/office/powerpoint/2010/main" val="175569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46</a:t>
            </a:fld>
            <a:endParaRPr lang="en-US"/>
          </a:p>
        </p:txBody>
      </p:sp>
    </p:spTree>
    <p:extLst>
      <p:ext uri="{BB962C8B-B14F-4D97-AF65-F5344CB8AC3E}">
        <p14:creationId xmlns:p14="http://schemas.microsoft.com/office/powerpoint/2010/main" val="523736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47</a:t>
            </a:fld>
            <a:endParaRPr lang="en-US"/>
          </a:p>
        </p:txBody>
      </p:sp>
    </p:spTree>
    <p:extLst>
      <p:ext uri="{BB962C8B-B14F-4D97-AF65-F5344CB8AC3E}">
        <p14:creationId xmlns:p14="http://schemas.microsoft.com/office/powerpoint/2010/main" val="3018153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issue is not only occurring at the national level. We have the same patterns if we look at Virginia.</a:t>
            </a:r>
          </a:p>
        </p:txBody>
      </p:sp>
      <p:sp>
        <p:nvSpPr>
          <p:cNvPr id="4" name="Slide Number Placeholder 3"/>
          <p:cNvSpPr>
            <a:spLocks noGrp="1"/>
          </p:cNvSpPr>
          <p:nvPr>
            <p:ph type="sldNum" sz="quarter" idx="5"/>
          </p:nvPr>
        </p:nvSpPr>
        <p:spPr/>
        <p:txBody>
          <a:bodyPr/>
          <a:lstStyle/>
          <a:p>
            <a:fld id="{69735772-EF23-E149-A6B1-453FE6356297}" type="slidenum">
              <a:rPr lang="en-US" smtClean="0"/>
              <a:t>48</a:t>
            </a:fld>
            <a:endParaRPr lang="en-US"/>
          </a:p>
        </p:txBody>
      </p:sp>
    </p:spTree>
    <p:extLst>
      <p:ext uri="{BB962C8B-B14F-4D97-AF65-F5344CB8AC3E}">
        <p14:creationId xmlns:p14="http://schemas.microsoft.com/office/powerpoint/2010/main" val="12404026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49</a:t>
            </a:fld>
            <a:endParaRPr lang="en-US"/>
          </a:p>
        </p:txBody>
      </p:sp>
    </p:spTree>
    <p:extLst>
      <p:ext uri="{BB962C8B-B14F-4D97-AF65-F5344CB8AC3E}">
        <p14:creationId xmlns:p14="http://schemas.microsoft.com/office/powerpoint/2010/main" val="3804374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50</a:t>
            </a:fld>
            <a:endParaRPr lang="en-US"/>
          </a:p>
        </p:txBody>
      </p:sp>
    </p:spTree>
    <p:extLst>
      <p:ext uri="{BB962C8B-B14F-4D97-AF65-F5344CB8AC3E}">
        <p14:creationId xmlns:p14="http://schemas.microsoft.com/office/powerpoint/2010/main" val="3487394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A2C44E-72D4-BF41-BFE3-F5F43FAB47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094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Sans-Serif"/>
              <a:buChar char="-"/>
            </a:pPr>
            <a:r>
              <a:rPr lang="en-US"/>
              <a:t>Motivation for this analysis: Econ literature has shown that pre-market skills are relevant to explain later outcomes.</a:t>
            </a:r>
          </a:p>
          <a:p>
            <a:pPr marL="171450" indent="-171450">
              <a:buFont typeface="Calibri,Sans-Serif"/>
              <a:buChar char="-"/>
            </a:pPr>
            <a:r>
              <a:rPr lang="en-US"/>
              <a:t>Moreover, recent occupational choice models conceptualize occupations as task vectors: higher-paying occupations</a:t>
            </a:r>
          </a:p>
          <a:p>
            <a:pPr marL="171450" indent="-171450">
              <a:buFont typeface="Calibri,Sans-Serif"/>
              <a:buChar char="-"/>
            </a:pPr>
            <a:endParaRPr lang="en-US"/>
          </a:p>
          <a:p>
            <a:pPr algn="l">
              <a:buFont typeface="Arial" panose="020B0604020202020204" pitchFamily="34" charset="0"/>
              <a:buChar char="•"/>
            </a:pPr>
            <a:r>
              <a:rPr lang="en-US" b="1" i="0">
                <a:solidFill>
                  <a:srgbClr val="374151"/>
                </a:solidFill>
                <a:effectLst/>
                <a:latin typeface="Söhne"/>
              </a:rPr>
              <a:t>Physical Impairments</a:t>
            </a:r>
            <a:r>
              <a:rPr lang="en-US" b="0" i="0">
                <a:solidFill>
                  <a:srgbClr val="374151"/>
                </a:solidFill>
                <a:effectLst/>
                <a:latin typeface="Söhne"/>
              </a:rPr>
              <a:t>: Disabilities that affect the body, such as mobility impairments, chronic health conditions that limit physical functioning, or other conditions that affect physical capacity.</a:t>
            </a:r>
          </a:p>
          <a:p>
            <a:pPr algn="l">
              <a:buFont typeface="Arial" panose="020B0604020202020204" pitchFamily="34" charset="0"/>
              <a:buChar char="•"/>
            </a:pPr>
            <a:r>
              <a:rPr lang="en-US" b="1" i="0">
                <a:solidFill>
                  <a:srgbClr val="374151"/>
                </a:solidFill>
                <a:effectLst/>
                <a:latin typeface="Söhne"/>
              </a:rPr>
              <a:t>Chronic Impairments</a:t>
            </a:r>
            <a:r>
              <a:rPr lang="en-US" b="0" i="0">
                <a:solidFill>
                  <a:srgbClr val="374151"/>
                </a:solidFill>
                <a:effectLst/>
                <a:latin typeface="Söhne"/>
              </a:rPr>
              <a:t>: Long-term or persistent conditions that may limit a person's daily activities or work ability over an extended period.</a:t>
            </a:r>
          </a:p>
          <a:p>
            <a:pPr algn="l">
              <a:buFont typeface="Arial" panose="020B0604020202020204" pitchFamily="34" charset="0"/>
              <a:buChar char="•"/>
            </a:pPr>
            <a:r>
              <a:rPr lang="en-US" b="1" i="0">
                <a:solidFill>
                  <a:srgbClr val="374151"/>
                </a:solidFill>
                <a:effectLst/>
                <a:latin typeface="Söhne"/>
              </a:rPr>
              <a:t>Sensory Impairments</a:t>
            </a:r>
            <a:r>
              <a:rPr lang="en-US" b="0" i="0">
                <a:solidFill>
                  <a:srgbClr val="374151"/>
                </a:solidFill>
                <a:effectLst/>
                <a:latin typeface="Söhne"/>
              </a:rPr>
              <a:t>: Disabilities that affect the senses, such as visual or hearing impairments.</a:t>
            </a:r>
          </a:p>
          <a:p>
            <a:pPr algn="l">
              <a:buFont typeface="Arial" panose="020B0604020202020204" pitchFamily="34" charset="0"/>
              <a:buChar char="•"/>
            </a:pPr>
            <a:r>
              <a:rPr lang="en-US" b="1" i="0">
                <a:solidFill>
                  <a:srgbClr val="374151"/>
                </a:solidFill>
                <a:effectLst/>
                <a:latin typeface="Söhne"/>
              </a:rPr>
              <a:t>Mental Impairments</a:t>
            </a:r>
            <a:r>
              <a:rPr lang="en-US" b="0" i="0">
                <a:solidFill>
                  <a:srgbClr val="374151"/>
                </a:solidFill>
                <a:effectLst/>
                <a:latin typeface="Söhne"/>
              </a:rPr>
              <a:t>: Conditions that affect mental health or cognitive function, such as learning disabilities, developmental delays, or mental illness.</a:t>
            </a:r>
          </a:p>
          <a:p>
            <a:pPr marL="171450" indent="-171450">
              <a:buFont typeface="Calibri,Sans-Serif"/>
              <a:buChar char="-"/>
            </a:pPr>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51</a:t>
            </a:fld>
            <a:endParaRPr lang="en-US"/>
          </a:p>
        </p:txBody>
      </p:sp>
    </p:spTree>
    <p:extLst>
      <p:ext uri="{BB962C8B-B14F-4D97-AF65-F5344CB8AC3E}">
        <p14:creationId xmlns:p14="http://schemas.microsoft.com/office/powerpoint/2010/main" val="2055419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b="0" i="0">
                <a:solidFill>
                  <a:srgbClr val="374151"/>
                </a:solidFill>
                <a:effectLst/>
                <a:latin typeface="Söhne"/>
              </a:rPr>
              <a:t>ANIMATE</a:t>
            </a:r>
          </a:p>
          <a:p>
            <a:pPr marL="171450" indent="-171450">
              <a:buFont typeface="Calibri"/>
              <a:buChar char="-"/>
            </a:pPr>
            <a:r>
              <a:rPr lang="en-US" b="0" i="0">
                <a:solidFill>
                  <a:srgbClr val="374151"/>
                </a:solidFill>
                <a:effectLst/>
                <a:latin typeface="Söhne"/>
              </a:rPr>
              <a:t>The Armed Services Vocational Aptitude Battery (ASVAB) is a multiple-aptitude battery that measures developed abilities and helps predict future academic and occupational success in the military. It is administered by the United States Military Entrance Processing Command and is used for both military entrance qualification and assigning new recruits into military occupations.</a:t>
            </a:r>
            <a:endParaRPr lang="en-US">
              <a:ea typeface="Calibri"/>
              <a:cs typeface="Calibri"/>
            </a:endParaRPr>
          </a:p>
        </p:txBody>
      </p:sp>
      <p:sp>
        <p:nvSpPr>
          <p:cNvPr id="4" name="Slide Number Placeholder 3"/>
          <p:cNvSpPr>
            <a:spLocks noGrp="1"/>
          </p:cNvSpPr>
          <p:nvPr>
            <p:ph type="sldNum" sz="quarter" idx="5"/>
          </p:nvPr>
        </p:nvSpPr>
        <p:spPr/>
        <p:txBody>
          <a:bodyPr/>
          <a:lstStyle/>
          <a:p>
            <a:fld id="{69735772-EF23-E149-A6B1-453FE6356297}" type="slidenum">
              <a:rPr lang="en-US" smtClean="0"/>
              <a:t>52</a:t>
            </a:fld>
            <a:endParaRPr lang="en-US"/>
          </a:p>
        </p:txBody>
      </p:sp>
    </p:spTree>
    <p:extLst>
      <p:ext uri="{BB962C8B-B14F-4D97-AF65-F5344CB8AC3E}">
        <p14:creationId xmlns:p14="http://schemas.microsoft.com/office/powerpoint/2010/main" val="6735784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Point to the numbers too,</a:t>
            </a:r>
          </a:p>
        </p:txBody>
      </p:sp>
      <p:sp>
        <p:nvSpPr>
          <p:cNvPr id="4" name="Slide Number Placeholder 3"/>
          <p:cNvSpPr>
            <a:spLocks noGrp="1"/>
          </p:cNvSpPr>
          <p:nvPr>
            <p:ph type="sldNum" sz="quarter" idx="5"/>
          </p:nvPr>
        </p:nvSpPr>
        <p:spPr/>
        <p:txBody>
          <a:bodyPr/>
          <a:lstStyle/>
          <a:p>
            <a:fld id="{69735772-EF23-E149-A6B1-453FE6356297}" type="slidenum">
              <a:rPr lang="en-US" smtClean="0"/>
              <a:t>53</a:t>
            </a:fld>
            <a:endParaRPr lang="en-US"/>
          </a:p>
        </p:txBody>
      </p:sp>
    </p:spTree>
    <p:extLst>
      <p:ext uri="{BB962C8B-B14F-4D97-AF65-F5344CB8AC3E}">
        <p14:creationId xmlns:p14="http://schemas.microsoft.com/office/powerpoint/2010/main" val="1777842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Sans-Serif"/>
              <a:buChar char="-"/>
            </a:pPr>
            <a:r>
              <a:rPr lang="en-US"/>
              <a:t>Motivation for this analysis: Econ literature has shown that pre-market skills are relevant to explain later outcomes.</a:t>
            </a:r>
          </a:p>
          <a:p>
            <a:pPr marL="171450" indent="-171450">
              <a:buFont typeface="Calibri,Sans-Serif"/>
              <a:buChar char="-"/>
            </a:pPr>
            <a:r>
              <a:rPr lang="en-US"/>
              <a:t>Moreover, recent occupational choice models conceptualize occupations as task vectors: higher-paying occupations</a:t>
            </a:r>
          </a:p>
          <a:p>
            <a:pPr marL="171450" indent="-171450">
              <a:buFont typeface="Calibri,Sans-Serif"/>
              <a:buChar char="-"/>
            </a:pPr>
            <a:endParaRPr lang="en-US"/>
          </a:p>
          <a:p>
            <a:pPr marL="171450" marR="0" lvl="0" indent="-171450" algn="l" defTabSz="457200" rtl="0" eaLnBrk="1" fontAlgn="auto" latinLnBrk="0" hangingPunct="1">
              <a:lnSpc>
                <a:spcPct val="100000"/>
              </a:lnSpc>
              <a:spcBef>
                <a:spcPts val="0"/>
              </a:spcBef>
              <a:spcAft>
                <a:spcPts val="0"/>
              </a:spcAft>
              <a:buClrTx/>
              <a:buSzTx/>
              <a:buFont typeface="Calibri,Sans-Serif"/>
              <a:buChar char="-"/>
              <a:tabLst/>
              <a:defRPr/>
            </a:pPr>
            <a:r>
              <a:rPr lang="en-US"/>
              <a:t>We find small differences in the estimates of the wage gap after accounting for education and occupational sorting (proxied by industry fixed effects)</a:t>
            </a:r>
          </a:p>
          <a:p>
            <a:pPr marL="171450" indent="-171450">
              <a:buFont typeface="Calibri,Sans-Serif"/>
              <a:buChar char="-"/>
            </a:pPr>
            <a:endParaRPr lang="en-US"/>
          </a:p>
          <a:p>
            <a:pPr algn="l">
              <a:buFont typeface="Arial" panose="020B0604020202020204" pitchFamily="34" charset="0"/>
              <a:buChar char="•"/>
            </a:pPr>
            <a:r>
              <a:rPr lang="en-US" b="1" i="0">
                <a:solidFill>
                  <a:srgbClr val="374151"/>
                </a:solidFill>
                <a:effectLst/>
                <a:latin typeface="Söhne"/>
              </a:rPr>
              <a:t>Physical Impairments</a:t>
            </a:r>
            <a:r>
              <a:rPr lang="en-US" b="0" i="0">
                <a:solidFill>
                  <a:srgbClr val="374151"/>
                </a:solidFill>
                <a:effectLst/>
                <a:latin typeface="Söhne"/>
              </a:rPr>
              <a:t>: Disabilities that affect the body, such as mobility impairments, chronic health conditions that limit physical functioning, or other conditions that affect physical capacity.</a:t>
            </a:r>
          </a:p>
          <a:p>
            <a:pPr algn="l">
              <a:buFont typeface="Arial" panose="020B0604020202020204" pitchFamily="34" charset="0"/>
              <a:buChar char="•"/>
            </a:pPr>
            <a:r>
              <a:rPr lang="en-US" b="1" i="0">
                <a:solidFill>
                  <a:srgbClr val="374151"/>
                </a:solidFill>
                <a:effectLst/>
                <a:latin typeface="Söhne"/>
              </a:rPr>
              <a:t>Chronic Impairments</a:t>
            </a:r>
            <a:r>
              <a:rPr lang="en-US" b="0" i="0">
                <a:solidFill>
                  <a:srgbClr val="374151"/>
                </a:solidFill>
                <a:effectLst/>
                <a:latin typeface="Söhne"/>
              </a:rPr>
              <a:t>: Long-term or persistent conditions that may limit a person's daily activities or work ability over an extended period.</a:t>
            </a:r>
          </a:p>
          <a:p>
            <a:pPr algn="l">
              <a:buFont typeface="Arial" panose="020B0604020202020204" pitchFamily="34" charset="0"/>
              <a:buChar char="•"/>
            </a:pPr>
            <a:r>
              <a:rPr lang="en-US" b="1" i="0">
                <a:solidFill>
                  <a:srgbClr val="374151"/>
                </a:solidFill>
                <a:effectLst/>
                <a:latin typeface="Söhne"/>
              </a:rPr>
              <a:t>Sensory Impairments</a:t>
            </a:r>
            <a:r>
              <a:rPr lang="en-US" b="0" i="0">
                <a:solidFill>
                  <a:srgbClr val="374151"/>
                </a:solidFill>
                <a:effectLst/>
                <a:latin typeface="Söhne"/>
              </a:rPr>
              <a:t>: Disabilities that affect the senses, such as visual or hearing impairments.</a:t>
            </a:r>
          </a:p>
          <a:p>
            <a:pPr algn="l">
              <a:buFont typeface="Arial" panose="020B0604020202020204" pitchFamily="34" charset="0"/>
              <a:buChar char="•"/>
            </a:pPr>
            <a:r>
              <a:rPr lang="en-US" b="1" i="0">
                <a:solidFill>
                  <a:srgbClr val="374151"/>
                </a:solidFill>
                <a:effectLst/>
                <a:latin typeface="Söhne"/>
              </a:rPr>
              <a:t>Mental Impairments</a:t>
            </a:r>
            <a:r>
              <a:rPr lang="en-US" b="0" i="0">
                <a:solidFill>
                  <a:srgbClr val="374151"/>
                </a:solidFill>
                <a:effectLst/>
                <a:latin typeface="Söhne"/>
              </a:rPr>
              <a:t>: Conditions that affect mental health or cognitive function, such as learning disabilities, developmental delays, or mental illness.</a:t>
            </a:r>
          </a:p>
          <a:p>
            <a:pPr algn="l">
              <a:buFont typeface="Arial" panose="020B0604020202020204" pitchFamily="34" charset="0"/>
              <a:buChar char="•"/>
            </a:pPr>
            <a:endParaRPr lang="en-US" sz="1200" b="0" i="0">
              <a:solidFill>
                <a:srgbClr val="374151"/>
              </a:solidFill>
              <a:effectLst/>
              <a:latin typeface="Söhne"/>
            </a:endParaRPr>
          </a:p>
          <a:p>
            <a:pPr algn="l">
              <a:buFont typeface="Arial" panose="020B0604020202020204" pitchFamily="34" charset="0"/>
              <a:buChar char="•"/>
            </a:pPr>
            <a:r>
              <a:rPr lang="en-US" sz="1200"/>
              <a:t>Cognitive skills: Average math-language percentile scores in </a:t>
            </a:r>
            <a:r>
              <a:rPr lang="en-US" sz="1200" i="1"/>
              <a:t>Armed Services Vocational Aptitude Battery</a:t>
            </a:r>
            <a:r>
              <a:rPr lang="en-US" sz="1200"/>
              <a:t> (ASVAB).</a:t>
            </a:r>
          </a:p>
          <a:p>
            <a:pPr algn="l">
              <a:buFont typeface="Arial" panose="020B0604020202020204" pitchFamily="34" charset="0"/>
              <a:buChar char="•"/>
            </a:pPr>
            <a:r>
              <a:rPr lang="en-US" sz="1200"/>
              <a:t>Non-cognitive skills: Discipline and self-care from the </a:t>
            </a:r>
            <a:r>
              <a:rPr lang="en-US" sz="1200" i="1"/>
              <a:t>Ten Item Personality Inventory Scale</a:t>
            </a:r>
            <a:r>
              <a:rPr lang="en-US" sz="1200"/>
              <a:t> + conscientiousness from </a:t>
            </a:r>
            <a:r>
              <a:rPr lang="en-US" sz="1200" i="1"/>
              <a:t>Big Five</a:t>
            </a:r>
            <a:r>
              <a:rPr lang="en-US" sz="1200"/>
              <a:t> assessment</a:t>
            </a:r>
          </a:p>
          <a:p>
            <a:pPr algn="l">
              <a:buFont typeface="Arial" panose="020B0604020202020204" pitchFamily="34" charset="0"/>
              <a:buChar char="•"/>
            </a:pPr>
            <a:r>
              <a:rPr lang="en-US" sz="1200"/>
              <a:t>Social skills: Two questions from extroversion factor from </a:t>
            </a:r>
            <a:r>
              <a:rPr lang="en-US" sz="1200" i="1"/>
              <a:t>Big Five Personality Assessment</a:t>
            </a:r>
            <a:r>
              <a:rPr lang="en-US" sz="1200"/>
              <a:t>. Constructed following Deming (2017).</a:t>
            </a:r>
          </a:p>
          <a:p>
            <a:pPr algn="l">
              <a:buFont typeface="Arial" panose="020B0604020202020204" pitchFamily="34" charset="0"/>
              <a:buChar char="•"/>
            </a:pPr>
            <a:endParaRPr lang="en-US" b="0" i="0">
              <a:solidFill>
                <a:srgbClr val="374151"/>
              </a:solidFill>
              <a:effectLst/>
              <a:latin typeface="Söhne"/>
            </a:endParaRPr>
          </a:p>
          <a:p>
            <a:pPr marL="171450" indent="-171450">
              <a:buFont typeface="Calibri,Sans-Serif"/>
              <a:buChar char="-"/>
            </a:pPr>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54</a:t>
            </a:fld>
            <a:endParaRPr lang="en-US"/>
          </a:p>
        </p:txBody>
      </p:sp>
    </p:spTree>
    <p:extLst>
      <p:ext uri="{BB962C8B-B14F-4D97-AF65-F5344CB8AC3E}">
        <p14:creationId xmlns:p14="http://schemas.microsoft.com/office/powerpoint/2010/main" val="4574916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Sans-Serif"/>
              <a:buChar char="-"/>
            </a:pPr>
            <a:r>
              <a:rPr lang="en-US"/>
              <a:t>Motivation for this analysis: Econ literature has shown that pre-market skills are relevant to explain later outcomes.</a:t>
            </a:r>
          </a:p>
          <a:p>
            <a:pPr marL="171450" indent="-171450">
              <a:buFont typeface="Calibri,Sans-Serif"/>
              <a:buChar char="-"/>
            </a:pPr>
            <a:r>
              <a:rPr lang="en-US"/>
              <a:t>Moreover, recent occupational choice models conceptualize occupations as task vectors: higher-paying occupations</a:t>
            </a:r>
          </a:p>
          <a:p>
            <a:pPr marL="171450" indent="-171450">
              <a:buFont typeface="Calibri,Sans-Serif"/>
              <a:buChar char="-"/>
            </a:pPr>
            <a:endParaRPr lang="en-US"/>
          </a:p>
          <a:p>
            <a:pPr marL="171450" marR="0" lvl="0" indent="-171450" algn="l" defTabSz="457200" rtl="0" eaLnBrk="1" fontAlgn="auto" latinLnBrk="0" hangingPunct="1">
              <a:lnSpc>
                <a:spcPct val="100000"/>
              </a:lnSpc>
              <a:spcBef>
                <a:spcPts val="0"/>
              </a:spcBef>
              <a:spcAft>
                <a:spcPts val="0"/>
              </a:spcAft>
              <a:buClrTx/>
              <a:buSzTx/>
              <a:buFont typeface="Calibri,Sans-Serif"/>
              <a:buChar char="-"/>
              <a:tabLst/>
              <a:defRPr/>
            </a:pPr>
            <a:r>
              <a:rPr lang="en-US"/>
              <a:t>We find small differences in the estimates of the wage gap after accounting for education and occupational sorting (proxied by industry fixed effects)</a:t>
            </a:r>
          </a:p>
          <a:p>
            <a:pPr marL="171450" indent="-171450">
              <a:buFont typeface="Calibri,Sans-Serif"/>
              <a:buChar char="-"/>
            </a:pPr>
            <a:endParaRPr lang="en-US"/>
          </a:p>
          <a:p>
            <a:pPr algn="l">
              <a:buFont typeface="Arial" panose="020B0604020202020204" pitchFamily="34" charset="0"/>
              <a:buChar char="•"/>
            </a:pPr>
            <a:r>
              <a:rPr lang="en-US" b="1" i="0">
                <a:solidFill>
                  <a:srgbClr val="374151"/>
                </a:solidFill>
                <a:effectLst/>
                <a:latin typeface="Söhne"/>
              </a:rPr>
              <a:t>Physical Impairments</a:t>
            </a:r>
            <a:r>
              <a:rPr lang="en-US" b="0" i="0">
                <a:solidFill>
                  <a:srgbClr val="374151"/>
                </a:solidFill>
                <a:effectLst/>
                <a:latin typeface="Söhne"/>
              </a:rPr>
              <a:t>: Disabilities that affect the body, such as mobility impairments, chronic health conditions that limit physical functioning, or other conditions that affect physical capacity.</a:t>
            </a:r>
          </a:p>
          <a:p>
            <a:pPr algn="l">
              <a:buFont typeface="Arial" panose="020B0604020202020204" pitchFamily="34" charset="0"/>
              <a:buChar char="•"/>
            </a:pPr>
            <a:r>
              <a:rPr lang="en-US" b="1" i="0">
                <a:solidFill>
                  <a:srgbClr val="374151"/>
                </a:solidFill>
                <a:effectLst/>
                <a:latin typeface="Söhne"/>
              </a:rPr>
              <a:t>Chronic Impairments</a:t>
            </a:r>
            <a:r>
              <a:rPr lang="en-US" b="0" i="0">
                <a:solidFill>
                  <a:srgbClr val="374151"/>
                </a:solidFill>
                <a:effectLst/>
                <a:latin typeface="Söhne"/>
              </a:rPr>
              <a:t>: Long-term or persistent conditions that may limit a person's daily activities or work ability over an extended period.</a:t>
            </a:r>
          </a:p>
          <a:p>
            <a:pPr algn="l">
              <a:buFont typeface="Arial" panose="020B0604020202020204" pitchFamily="34" charset="0"/>
              <a:buChar char="•"/>
            </a:pPr>
            <a:r>
              <a:rPr lang="en-US" b="1" i="0">
                <a:solidFill>
                  <a:srgbClr val="374151"/>
                </a:solidFill>
                <a:effectLst/>
                <a:latin typeface="Söhne"/>
              </a:rPr>
              <a:t>Sensory Impairments</a:t>
            </a:r>
            <a:r>
              <a:rPr lang="en-US" b="0" i="0">
                <a:solidFill>
                  <a:srgbClr val="374151"/>
                </a:solidFill>
                <a:effectLst/>
                <a:latin typeface="Söhne"/>
              </a:rPr>
              <a:t>: Disabilities that affect the senses, such as visual or hearing impairments.</a:t>
            </a:r>
          </a:p>
          <a:p>
            <a:pPr algn="l">
              <a:buFont typeface="Arial" panose="020B0604020202020204" pitchFamily="34" charset="0"/>
              <a:buChar char="•"/>
            </a:pPr>
            <a:r>
              <a:rPr lang="en-US" b="1" i="0">
                <a:solidFill>
                  <a:srgbClr val="374151"/>
                </a:solidFill>
                <a:effectLst/>
                <a:latin typeface="Söhne"/>
              </a:rPr>
              <a:t>Mental Impairments</a:t>
            </a:r>
            <a:r>
              <a:rPr lang="en-US" b="0" i="0">
                <a:solidFill>
                  <a:srgbClr val="374151"/>
                </a:solidFill>
                <a:effectLst/>
                <a:latin typeface="Söhne"/>
              </a:rPr>
              <a:t>: Conditions that affect mental health or cognitive function, such as learning disabilities, developmental delays, or mental illness.</a:t>
            </a:r>
          </a:p>
          <a:p>
            <a:pPr algn="l">
              <a:buFont typeface="Arial" panose="020B0604020202020204" pitchFamily="34" charset="0"/>
              <a:buChar char="•"/>
            </a:pPr>
            <a:endParaRPr lang="en-US" sz="1200" b="0" i="0">
              <a:solidFill>
                <a:srgbClr val="374151"/>
              </a:solidFill>
              <a:effectLst/>
              <a:latin typeface="Söhne"/>
            </a:endParaRPr>
          </a:p>
          <a:p>
            <a:pPr algn="l">
              <a:buFont typeface="Arial" panose="020B0604020202020204" pitchFamily="34" charset="0"/>
              <a:buChar char="•"/>
            </a:pPr>
            <a:r>
              <a:rPr lang="en-US" sz="1200"/>
              <a:t>Cognitive skills: Average math-language percentile scores in </a:t>
            </a:r>
            <a:r>
              <a:rPr lang="en-US" sz="1200" i="1"/>
              <a:t>Armed Services Vocational Aptitude Battery</a:t>
            </a:r>
            <a:r>
              <a:rPr lang="en-US" sz="1200"/>
              <a:t> (ASVAB).</a:t>
            </a:r>
          </a:p>
          <a:p>
            <a:pPr algn="l">
              <a:buFont typeface="Arial" panose="020B0604020202020204" pitchFamily="34" charset="0"/>
              <a:buChar char="•"/>
            </a:pPr>
            <a:r>
              <a:rPr lang="en-US" sz="1200"/>
              <a:t>Non-cognitive skills: Discipline and self-care from the </a:t>
            </a:r>
            <a:r>
              <a:rPr lang="en-US" sz="1200" i="1"/>
              <a:t>Ten Item Personality Inventory Scale</a:t>
            </a:r>
            <a:r>
              <a:rPr lang="en-US" sz="1200"/>
              <a:t> + conscientiousness from </a:t>
            </a:r>
            <a:r>
              <a:rPr lang="en-US" sz="1200" i="1"/>
              <a:t>Big Five</a:t>
            </a:r>
            <a:r>
              <a:rPr lang="en-US" sz="1200"/>
              <a:t> assessment</a:t>
            </a:r>
          </a:p>
          <a:p>
            <a:pPr algn="l">
              <a:buFont typeface="Arial" panose="020B0604020202020204" pitchFamily="34" charset="0"/>
              <a:buChar char="•"/>
            </a:pPr>
            <a:r>
              <a:rPr lang="en-US" sz="1200"/>
              <a:t>Social skills: Two questions from extroversion factor from </a:t>
            </a:r>
            <a:r>
              <a:rPr lang="en-US" sz="1200" i="1"/>
              <a:t>Big Five Personality Assessment</a:t>
            </a:r>
            <a:r>
              <a:rPr lang="en-US" sz="1200"/>
              <a:t>. Constructed following Deming (2017).</a:t>
            </a:r>
          </a:p>
          <a:p>
            <a:pPr algn="l">
              <a:buFont typeface="Arial" panose="020B0604020202020204" pitchFamily="34" charset="0"/>
              <a:buChar char="•"/>
            </a:pPr>
            <a:endParaRPr lang="en-US" b="0" i="0">
              <a:solidFill>
                <a:srgbClr val="374151"/>
              </a:solidFill>
              <a:effectLst/>
              <a:latin typeface="Söhne"/>
            </a:endParaRPr>
          </a:p>
          <a:p>
            <a:pPr marL="171450" indent="-171450">
              <a:buFont typeface="Calibri,Sans-Serif"/>
              <a:buChar char="-"/>
            </a:pPr>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55</a:t>
            </a:fld>
            <a:endParaRPr lang="en-US"/>
          </a:p>
        </p:txBody>
      </p:sp>
    </p:spTree>
    <p:extLst>
      <p:ext uri="{BB962C8B-B14F-4D97-AF65-F5344CB8AC3E}">
        <p14:creationId xmlns:p14="http://schemas.microsoft.com/office/powerpoint/2010/main" val="2893515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Calibri"/>
                <a:cs typeface="Calibri"/>
              </a:rPr>
              <a:t>Triplicate, first bar, first and second bar, 1-3 bars, all bars and box-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Calibri"/>
                <a:cs typeface="Calibri"/>
              </a:rPr>
              <a:t>Average earnings for people without disabilities: $16 (averaged across 2017-2019) </a:t>
            </a:r>
          </a:p>
          <a:p>
            <a:endParaRPr lang="en-US">
              <a:ea typeface="Calibri"/>
              <a:cs typeface="Calibri"/>
            </a:endParaRPr>
          </a:p>
          <a:p>
            <a:r>
              <a:rPr lang="en-US">
                <a:ea typeface="Calibri"/>
                <a:cs typeface="Calibri"/>
              </a:rPr>
              <a:t>Figure: each bar corresponds to the estimated % under different specifications:</a:t>
            </a:r>
          </a:p>
          <a:p>
            <a:r>
              <a:rPr lang="en-US">
                <a:ea typeface="Calibri"/>
                <a:cs typeface="Calibri"/>
              </a:rPr>
              <a:t>-  "baseline" (1): controls only for background characteristics</a:t>
            </a:r>
          </a:p>
          <a:p>
            <a:r>
              <a:rPr lang="en-US">
                <a:ea typeface="Calibri"/>
                <a:cs typeface="Calibri"/>
              </a:rPr>
              <a:t>- "+ educ &amp; industry" (2): includes education years and industry fixed effects </a:t>
            </a:r>
          </a:p>
          <a:p>
            <a:pPr marL="171450" indent="-171450">
              <a:buFont typeface="Calibri"/>
              <a:buChar char="-"/>
            </a:pPr>
            <a:r>
              <a:rPr lang="en-US">
                <a:ea typeface="Calibri"/>
                <a:cs typeface="Calibri"/>
              </a:rPr>
              <a:t>"+ cognitive": (2) + proxy of cognitive skills</a:t>
            </a:r>
          </a:p>
          <a:p>
            <a:pPr marL="171450" indent="-171450">
              <a:buFont typeface="Calibri"/>
              <a:buChar char="-"/>
            </a:pPr>
            <a:r>
              <a:rPr lang="en-US">
                <a:ea typeface="Calibri"/>
                <a:cs typeface="Calibri"/>
              </a:rPr>
              <a:t>"+ noncognitive": (2) + proxy of noncognitive skills</a:t>
            </a:r>
          </a:p>
          <a:p>
            <a:pPr marL="171450" indent="-171450">
              <a:buFont typeface="Calibri,Sans-Serif"/>
              <a:buChar char="-"/>
            </a:pPr>
            <a:r>
              <a:rPr lang="en-US"/>
              <a:t>"+ social": (2) + proxy of social skills</a:t>
            </a:r>
            <a:endParaRPr lang="en-US">
              <a:ea typeface="Calibri"/>
              <a:cs typeface="Calibri"/>
            </a:endParaRPr>
          </a:p>
          <a:p>
            <a:pPr marL="171450" indent="-171450">
              <a:buFont typeface="Calibri,Sans-Serif"/>
              <a:buChar char="-"/>
            </a:pPr>
            <a:r>
              <a:rPr lang="en-US"/>
              <a:t>"+ all skills": (2) + 3 measures of skills at the same time</a:t>
            </a:r>
            <a:endParaRPr lang="en-US">
              <a:ea typeface="Calibri"/>
              <a:cs typeface="Calibri"/>
            </a:endParaRPr>
          </a:p>
          <a:p>
            <a:endParaRPr lang="en-US">
              <a:ea typeface="Calibri"/>
              <a:cs typeface="Calibri"/>
            </a:endParaRPr>
          </a:p>
          <a:p>
            <a:r>
              <a:rPr lang="en-US">
                <a:ea typeface="Calibri"/>
                <a:cs typeface="Calibri"/>
              </a:rPr>
              <a:t>Takeaway: Small differences between specifications adding skills after accounting for education/industry FE.</a:t>
            </a:r>
            <a:endParaRPr lang="en-US"/>
          </a:p>
          <a:p>
            <a:r>
              <a:rPr lang="en-US">
                <a:ea typeface="Calibri"/>
                <a:cs typeface="Calibri"/>
              </a:rPr>
              <a:t>Interpretation: Skills might play a role on educational choices but do not account for wage differences ---&gt; Other unobserved factors explain the gap</a:t>
            </a:r>
          </a:p>
          <a:p>
            <a:r>
              <a:rPr lang="en-US">
                <a:ea typeface="Calibri"/>
                <a:cs typeface="Calibri"/>
              </a:rPr>
              <a:t>First, when looking at stocks, the distributions look similar (with the exception of cognitive disability)</a:t>
            </a:r>
          </a:p>
          <a:p>
            <a:r>
              <a:rPr lang="en-US">
                <a:ea typeface="Calibri"/>
                <a:cs typeface="Calibri"/>
              </a:rPr>
              <a:t>Second, in terms of differential returns, when we include skills x disability interactions we do not find evidence of differential returns</a:t>
            </a:r>
          </a:p>
        </p:txBody>
      </p:sp>
      <p:sp>
        <p:nvSpPr>
          <p:cNvPr id="4" name="Slide Number Placeholder 3"/>
          <p:cNvSpPr>
            <a:spLocks noGrp="1"/>
          </p:cNvSpPr>
          <p:nvPr>
            <p:ph type="sldNum" sz="quarter" idx="5"/>
          </p:nvPr>
        </p:nvSpPr>
        <p:spPr/>
        <p:txBody>
          <a:bodyPr/>
          <a:lstStyle/>
          <a:p>
            <a:fld id="{69735772-EF23-E149-A6B1-453FE6356297}" type="slidenum">
              <a:rPr lang="en-US" smtClean="0"/>
              <a:t>57</a:t>
            </a:fld>
            <a:endParaRPr lang="en-US"/>
          </a:p>
        </p:txBody>
      </p:sp>
    </p:spTree>
    <p:extLst>
      <p:ext uri="{BB962C8B-B14F-4D97-AF65-F5344CB8AC3E}">
        <p14:creationId xmlns:p14="http://schemas.microsoft.com/office/powerpoint/2010/main" val="4892180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Calibri"/>
                <a:cs typeface="Calibri"/>
              </a:rPr>
              <a:t>Triplicate, first bar, first and second bar, 1-3 bars, all bars and box-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Calibri"/>
                <a:cs typeface="Calibri"/>
              </a:rPr>
              <a:t>Average earnings for people without disabilities: $16 (averaged across 2017-2019) </a:t>
            </a:r>
          </a:p>
          <a:p>
            <a:endParaRPr lang="en-US">
              <a:ea typeface="Calibri"/>
              <a:cs typeface="Calibri"/>
            </a:endParaRPr>
          </a:p>
          <a:p>
            <a:r>
              <a:rPr lang="en-US">
                <a:ea typeface="Calibri"/>
                <a:cs typeface="Calibri"/>
              </a:rPr>
              <a:t>Figure: each bar corresponds to the estimated % under different specifications:</a:t>
            </a:r>
          </a:p>
          <a:p>
            <a:r>
              <a:rPr lang="en-US">
                <a:ea typeface="Calibri"/>
                <a:cs typeface="Calibri"/>
              </a:rPr>
              <a:t>-  "baseline" (1): controls only for background characteristics</a:t>
            </a:r>
          </a:p>
          <a:p>
            <a:r>
              <a:rPr lang="en-US">
                <a:ea typeface="Calibri"/>
                <a:cs typeface="Calibri"/>
              </a:rPr>
              <a:t>- "+ educ &amp; industry" (2): includes education years and industry fixed effects </a:t>
            </a:r>
          </a:p>
          <a:p>
            <a:pPr marL="171450" indent="-171450">
              <a:buFont typeface="Calibri"/>
              <a:buChar char="-"/>
            </a:pPr>
            <a:r>
              <a:rPr lang="en-US">
                <a:ea typeface="Calibri"/>
                <a:cs typeface="Calibri"/>
              </a:rPr>
              <a:t>"+ cognitive": (2) + proxy of cognitive skills</a:t>
            </a:r>
          </a:p>
          <a:p>
            <a:pPr marL="171450" indent="-171450">
              <a:buFont typeface="Calibri"/>
              <a:buChar char="-"/>
            </a:pPr>
            <a:r>
              <a:rPr lang="en-US">
                <a:ea typeface="Calibri"/>
                <a:cs typeface="Calibri"/>
              </a:rPr>
              <a:t>"+ noncognitive": (2) + proxy of noncognitive skills</a:t>
            </a:r>
          </a:p>
          <a:p>
            <a:pPr marL="171450" indent="-171450">
              <a:buFont typeface="Calibri,Sans-Serif"/>
              <a:buChar char="-"/>
            </a:pPr>
            <a:r>
              <a:rPr lang="en-US"/>
              <a:t>"+ social": (2) + proxy of social skills</a:t>
            </a:r>
            <a:endParaRPr lang="en-US">
              <a:ea typeface="Calibri"/>
              <a:cs typeface="Calibri"/>
            </a:endParaRPr>
          </a:p>
          <a:p>
            <a:pPr marL="171450" indent="-171450">
              <a:buFont typeface="Calibri,Sans-Serif"/>
              <a:buChar char="-"/>
            </a:pPr>
            <a:r>
              <a:rPr lang="en-US"/>
              <a:t>"+ all skills": (2) + 3 measures of skills at the same time</a:t>
            </a:r>
            <a:endParaRPr lang="en-US">
              <a:ea typeface="Calibri"/>
              <a:cs typeface="Calibri"/>
            </a:endParaRPr>
          </a:p>
          <a:p>
            <a:endParaRPr lang="en-US">
              <a:ea typeface="Calibri"/>
              <a:cs typeface="Calibri"/>
            </a:endParaRPr>
          </a:p>
          <a:p>
            <a:r>
              <a:rPr lang="en-US">
                <a:ea typeface="Calibri"/>
                <a:cs typeface="Calibri"/>
              </a:rPr>
              <a:t>Takeaway: Small differences between specifications adding skills after accounting for education/industry FE.</a:t>
            </a:r>
            <a:endParaRPr lang="en-US"/>
          </a:p>
          <a:p>
            <a:r>
              <a:rPr lang="en-US">
                <a:ea typeface="Calibri"/>
                <a:cs typeface="Calibri"/>
              </a:rPr>
              <a:t>Interpretation: Skills might play a role on educational choices but do not account for wage differences ---&gt; Other unobserved factors explain the gap</a:t>
            </a:r>
          </a:p>
          <a:p>
            <a:r>
              <a:rPr lang="en-US">
                <a:ea typeface="Calibri"/>
                <a:cs typeface="Calibri"/>
              </a:rPr>
              <a:t>First, when looking at stocks, the distributions look similar (with the exception of cognitive disability)</a:t>
            </a:r>
          </a:p>
          <a:p>
            <a:r>
              <a:rPr lang="en-US">
                <a:ea typeface="Calibri"/>
                <a:cs typeface="Calibri"/>
              </a:rPr>
              <a:t>Second, in terms of differential returns, when we include skills x disability interactions we do not find evidence of differential returns</a:t>
            </a:r>
          </a:p>
        </p:txBody>
      </p:sp>
      <p:sp>
        <p:nvSpPr>
          <p:cNvPr id="4" name="Slide Number Placeholder 3"/>
          <p:cNvSpPr>
            <a:spLocks noGrp="1"/>
          </p:cNvSpPr>
          <p:nvPr>
            <p:ph type="sldNum" sz="quarter" idx="5"/>
          </p:nvPr>
        </p:nvSpPr>
        <p:spPr/>
        <p:txBody>
          <a:bodyPr/>
          <a:lstStyle/>
          <a:p>
            <a:fld id="{69735772-EF23-E149-A6B1-453FE6356297}" type="slidenum">
              <a:rPr lang="en-US" smtClean="0"/>
              <a:t>58</a:t>
            </a:fld>
            <a:endParaRPr lang="en-US"/>
          </a:p>
        </p:txBody>
      </p:sp>
    </p:spTree>
    <p:extLst>
      <p:ext uri="{BB962C8B-B14F-4D97-AF65-F5344CB8AC3E}">
        <p14:creationId xmlns:p14="http://schemas.microsoft.com/office/powerpoint/2010/main" val="32739785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Calibri"/>
                <a:cs typeface="Calibri"/>
              </a:rPr>
              <a:t>Triplicate, first bar, first and second bar, 1-3 bars, all bars and box-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Calibri"/>
                <a:cs typeface="Calibri"/>
              </a:rPr>
              <a:t>Average earnings for people without disabilities: $16 (averaged across 2017-2019) </a:t>
            </a:r>
          </a:p>
          <a:p>
            <a:endParaRPr lang="en-US">
              <a:ea typeface="Calibri"/>
              <a:cs typeface="Calibri"/>
            </a:endParaRPr>
          </a:p>
          <a:p>
            <a:r>
              <a:rPr lang="en-US">
                <a:ea typeface="Calibri"/>
                <a:cs typeface="Calibri"/>
              </a:rPr>
              <a:t>Figure: each bar corresponds to the estimated % under different specifications:</a:t>
            </a:r>
          </a:p>
          <a:p>
            <a:r>
              <a:rPr lang="en-US">
                <a:ea typeface="Calibri"/>
                <a:cs typeface="Calibri"/>
              </a:rPr>
              <a:t>-  "baseline" (1): controls only for background characteristics</a:t>
            </a:r>
          </a:p>
          <a:p>
            <a:r>
              <a:rPr lang="en-US">
                <a:ea typeface="Calibri"/>
                <a:cs typeface="Calibri"/>
              </a:rPr>
              <a:t>- "+ educ &amp; industry" (2): includes education years and industry fixed effects </a:t>
            </a:r>
          </a:p>
          <a:p>
            <a:pPr marL="171450" indent="-171450">
              <a:buFont typeface="Calibri"/>
              <a:buChar char="-"/>
            </a:pPr>
            <a:r>
              <a:rPr lang="en-US">
                <a:ea typeface="Calibri"/>
                <a:cs typeface="Calibri"/>
              </a:rPr>
              <a:t>"+ cognitive": (2) + proxy of cognitive skills</a:t>
            </a:r>
          </a:p>
          <a:p>
            <a:pPr marL="171450" indent="-171450">
              <a:buFont typeface="Calibri"/>
              <a:buChar char="-"/>
            </a:pPr>
            <a:r>
              <a:rPr lang="en-US">
                <a:ea typeface="Calibri"/>
                <a:cs typeface="Calibri"/>
              </a:rPr>
              <a:t>"+ noncognitive": (2) + proxy of noncognitive skills</a:t>
            </a:r>
          </a:p>
          <a:p>
            <a:pPr marL="171450" indent="-171450">
              <a:buFont typeface="Calibri,Sans-Serif"/>
              <a:buChar char="-"/>
            </a:pPr>
            <a:r>
              <a:rPr lang="en-US"/>
              <a:t>"+ social": (2) + proxy of social skills</a:t>
            </a:r>
            <a:endParaRPr lang="en-US">
              <a:ea typeface="Calibri"/>
              <a:cs typeface="Calibri"/>
            </a:endParaRPr>
          </a:p>
          <a:p>
            <a:pPr marL="171450" indent="-171450">
              <a:buFont typeface="Calibri,Sans-Serif"/>
              <a:buChar char="-"/>
            </a:pPr>
            <a:r>
              <a:rPr lang="en-US"/>
              <a:t>"+ all skills": (2) + 3 measures of skills at the same time</a:t>
            </a:r>
            <a:endParaRPr lang="en-US">
              <a:ea typeface="Calibri"/>
              <a:cs typeface="Calibri"/>
            </a:endParaRPr>
          </a:p>
          <a:p>
            <a:endParaRPr lang="en-US">
              <a:ea typeface="Calibri"/>
              <a:cs typeface="Calibri"/>
            </a:endParaRPr>
          </a:p>
          <a:p>
            <a:r>
              <a:rPr lang="en-US">
                <a:ea typeface="Calibri"/>
                <a:cs typeface="Calibri"/>
              </a:rPr>
              <a:t>Takeaway: Small differences between specifications adding skills after accounting for education/industry FE.</a:t>
            </a:r>
            <a:endParaRPr lang="en-US"/>
          </a:p>
          <a:p>
            <a:r>
              <a:rPr lang="en-US">
                <a:ea typeface="Calibri"/>
                <a:cs typeface="Calibri"/>
              </a:rPr>
              <a:t>Interpretation: Skills might play a role on educational choices but do not account for wage differences ---&gt; Other unobserved factors explain the gap</a:t>
            </a:r>
          </a:p>
          <a:p>
            <a:r>
              <a:rPr lang="en-US">
                <a:ea typeface="Calibri"/>
                <a:cs typeface="Calibri"/>
              </a:rPr>
              <a:t>First, when looking at stocks, the distributions look similar (with the exception of cognitive disability)</a:t>
            </a:r>
          </a:p>
          <a:p>
            <a:r>
              <a:rPr lang="en-US">
                <a:ea typeface="Calibri"/>
                <a:cs typeface="Calibri"/>
              </a:rPr>
              <a:t>Second, in terms of differential returns, when we include skills x disability interactions we do not find evidence of differential returns</a:t>
            </a:r>
          </a:p>
        </p:txBody>
      </p:sp>
      <p:sp>
        <p:nvSpPr>
          <p:cNvPr id="4" name="Slide Number Placeholder 3"/>
          <p:cNvSpPr>
            <a:spLocks noGrp="1"/>
          </p:cNvSpPr>
          <p:nvPr>
            <p:ph type="sldNum" sz="quarter" idx="5"/>
          </p:nvPr>
        </p:nvSpPr>
        <p:spPr/>
        <p:txBody>
          <a:bodyPr/>
          <a:lstStyle/>
          <a:p>
            <a:fld id="{69735772-EF23-E149-A6B1-453FE6356297}" type="slidenum">
              <a:rPr lang="en-US" smtClean="0"/>
              <a:t>59</a:t>
            </a:fld>
            <a:endParaRPr lang="en-US"/>
          </a:p>
        </p:txBody>
      </p:sp>
    </p:spTree>
    <p:extLst>
      <p:ext uri="{BB962C8B-B14F-4D97-AF65-F5344CB8AC3E}">
        <p14:creationId xmlns:p14="http://schemas.microsoft.com/office/powerpoint/2010/main" val="27878856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Calibri"/>
                <a:cs typeface="Calibri"/>
              </a:rPr>
              <a:t>Triplicate, first bar, first and second bar, 1-3 bars, all bars and box-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Calibri"/>
                <a:cs typeface="Calibri"/>
              </a:rPr>
              <a:t>Average earnings for people without disabilities: $16 (averaged across 2017-2019) </a:t>
            </a:r>
          </a:p>
          <a:p>
            <a:endParaRPr lang="en-US">
              <a:ea typeface="Calibri"/>
              <a:cs typeface="Calibri"/>
            </a:endParaRPr>
          </a:p>
          <a:p>
            <a:r>
              <a:rPr lang="en-US">
                <a:ea typeface="Calibri"/>
                <a:cs typeface="Calibri"/>
              </a:rPr>
              <a:t>Figure: each bar corresponds to the estimated % under different specifications:</a:t>
            </a:r>
          </a:p>
          <a:p>
            <a:r>
              <a:rPr lang="en-US">
                <a:ea typeface="Calibri"/>
                <a:cs typeface="Calibri"/>
              </a:rPr>
              <a:t>-  "baseline" (1): controls only for background characteristics</a:t>
            </a:r>
          </a:p>
          <a:p>
            <a:r>
              <a:rPr lang="en-US">
                <a:ea typeface="Calibri"/>
                <a:cs typeface="Calibri"/>
              </a:rPr>
              <a:t>- "+ educ &amp; industry" (2): includes education years and industry fixed effects </a:t>
            </a:r>
          </a:p>
          <a:p>
            <a:pPr marL="171450" indent="-171450">
              <a:buFont typeface="Calibri"/>
              <a:buChar char="-"/>
            </a:pPr>
            <a:r>
              <a:rPr lang="en-US">
                <a:ea typeface="Calibri"/>
                <a:cs typeface="Calibri"/>
              </a:rPr>
              <a:t>"+ cognitive": (2) + proxy of cognitive skills</a:t>
            </a:r>
          </a:p>
          <a:p>
            <a:pPr marL="171450" indent="-171450">
              <a:buFont typeface="Calibri"/>
              <a:buChar char="-"/>
            </a:pPr>
            <a:r>
              <a:rPr lang="en-US">
                <a:ea typeface="Calibri"/>
                <a:cs typeface="Calibri"/>
              </a:rPr>
              <a:t>"+ noncognitive": (2) + proxy of noncognitive skills</a:t>
            </a:r>
          </a:p>
          <a:p>
            <a:pPr marL="171450" indent="-171450">
              <a:buFont typeface="Calibri,Sans-Serif"/>
              <a:buChar char="-"/>
            </a:pPr>
            <a:r>
              <a:rPr lang="en-US"/>
              <a:t>"+ social": (2) + proxy of social skills</a:t>
            </a:r>
            <a:endParaRPr lang="en-US">
              <a:ea typeface="Calibri"/>
              <a:cs typeface="Calibri"/>
            </a:endParaRPr>
          </a:p>
          <a:p>
            <a:pPr marL="171450" indent="-171450">
              <a:buFont typeface="Calibri,Sans-Serif"/>
              <a:buChar char="-"/>
            </a:pPr>
            <a:r>
              <a:rPr lang="en-US"/>
              <a:t>"+ all skills": (2) + 3 measures of skills at the same time</a:t>
            </a:r>
            <a:endParaRPr lang="en-US">
              <a:ea typeface="Calibri"/>
              <a:cs typeface="Calibri"/>
            </a:endParaRPr>
          </a:p>
          <a:p>
            <a:endParaRPr lang="en-US">
              <a:ea typeface="Calibri"/>
              <a:cs typeface="Calibri"/>
            </a:endParaRPr>
          </a:p>
          <a:p>
            <a:r>
              <a:rPr lang="en-US">
                <a:ea typeface="Calibri"/>
                <a:cs typeface="Calibri"/>
              </a:rPr>
              <a:t>Takeaway: Small differences between specifications adding skills after accounting for education/industry FE.</a:t>
            </a:r>
            <a:endParaRPr lang="en-US"/>
          </a:p>
          <a:p>
            <a:r>
              <a:rPr lang="en-US">
                <a:ea typeface="Calibri"/>
                <a:cs typeface="Calibri"/>
              </a:rPr>
              <a:t>Interpretation: Skills might play a role on educational choices but do not account for wage differences ---&gt; Other unobserved factors explain the gap</a:t>
            </a:r>
          </a:p>
          <a:p>
            <a:r>
              <a:rPr lang="en-US">
                <a:ea typeface="Calibri"/>
                <a:cs typeface="Calibri"/>
              </a:rPr>
              <a:t>First, when looking at stocks, the distributions look similar (with the exception of cognitive disability)</a:t>
            </a:r>
          </a:p>
          <a:p>
            <a:r>
              <a:rPr lang="en-US">
                <a:ea typeface="Calibri"/>
                <a:cs typeface="Calibri"/>
              </a:rPr>
              <a:t>Second, in terms of differential returns, when we include skills x disability interactions we do not find evidence of differential returns</a:t>
            </a:r>
          </a:p>
        </p:txBody>
      </p:sp>
      <p:sp>
        <p:nvSpPr>
          <p:cNvPr id="4" name="Slide Number Placeholder 3"/>
          <p:cNvSpPr>
            <a:spLocks noGrp="1"/>
          </p:cNvSpPr>
          <p:nvPr>
            <p:ph type="sldNum" sz="quarter" idx="5"/>
          </p:nvPr>
        </p:nvSpPr>
        <p:spPr/>
        <p:txBody>
          <a:bodyPr/>
          <a:lstStyle/>
          <a:p>
            <a:fld id="{69735772-EF23-E149-A6B1-453FE6356297}" type="slidenum">
              <a:rPr lang="en-US" smtClean="0"/>
              <a:t>60</a:t>
            </a:fld>
            <a:endParaRPr lang="en-US"/>
          </a:p>
        </p:txBody>
      </p:sp>
    </p:spTree>
    <p:extLst>
      <p:ext uri="{BB962C8B-B14F-4D97-AF65-F5344CB8AC3E}">
        <p14:creationId xmlns:p14="http://schemas.microsoft.com/office/powerpoint/2010/main" val="3120211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Calibri"/>
                <a:cs typeface="Calibri"/>
              </a:rPr>
              <a:t>- Average wage for people without disabilities: $16 (averaged across 2017-2019) </a:t>
            </a:r>
          </a:p>
          <a:p>
            <a:endParaRPr lang="en-US">
              <a:ea typeface="Calibri"/>
              <a:cs typeface="Calibri"/>
            </a:endParaRPr>
          </a:p>
          <a:p>
            <a:r>
              <a:rPr lang="en-US">
                <a:ea typeface="Calibri"/>
                <a:cs typeface="Calibri"/>
              </a:rPr>
              <a:t>Figure: each bar corresponds to the estimated % under different specifications:</a:t>
            </a:r>
          </a:p>
          <a:p>
            <a:r>
              <a:rPr lang="en-US">
                <a:ea typeface="Calibri"/>
                <a:cs typeface="Calibri"/>
              </a:rPr>
              <a:t>-  "baseline" (1): controls only for background characteristics</a:t>
            </a:r>
          </a:p>
          <a:p>
            <a:r>
              <a:rPr lang="en-US">
                <a:ea typeface="Calibri"/>
                <a:cs typeface="Calibri"/>
              </a:rPr>
              <a:t>- "+ educ &amp; occ" (2): includes education years and occ fixed effects </a:t>
            </a:r>
          </a:p>
          <a:p>
            <a:pPr marL="171450" indent="-171450">
              <a:buFont typeface="Calibri"/>
              <a:buChar char="-"/>
            </a:pPr>
            <a:r>
              <a:rPr lang="en-US">
                <a:ea typeface="Calibri"/>
                <a:cs typeface="Calibri"/>
              </a:rPr>
              <a:t>"+ cognitive": (2) + proxy of cognitive skills</a:t>
            </a:r>
          </a:p>
          <a:p>
            <a:pPr marL="171450" indent="-171450">
              <a:buFont typeface="Calibri"/>
              <a:buChar char="-"/>
            </a:pPr>
            <a:r>
              <a:rPr lang="en-US">
                <a:ea typeface="Calibri"/>
                <a:cs typeface="Calibri"/>
              </a:rPr>
              <a:t>"+ noncognitive": (2) + proxy of noncognitive skills</a:t>
            </a:r>
          </a:p>
          <a:p>
            <a:pPr marL="171450" indent="-171450">
              <a:buFont typeface="Calibri,Sans-Serif"/>
              <a:buChar char="-"/>
            </a:pPr>
            <a:r>
              <a:rPr lang="en-US"/>
              <a:t>"+ social": (2) + proxy of social skills</a:t>
            </a:r>
            <a:endParaRPr lang="en-US">
              <a:ea typeface="Calibri"/>
              <a:cs typeface="Calibri"/>
            </a:endParaRPr>
          </a:p>
          <a:p>
            <a:pPr marL="171450" indent="-171450">
              <a:buFont typeface="Calibri,Sans-Serif"/>
              <a:buChar char="-"/>
            </a:pPr>
            <a:r>
              <a:rPr lang="en-US"/>
              <a:t>"+ all skills": (2) + 3 measures of skills at the same time</a:t>
            </a:r>
            <a:endParaRPr lang="en-US">
              <a:ea typeface="Calibri"/>
              <a:cs typeface="Calibri"/>
            </a:endParaRPr>
          </a:p>
          <a:p>
            <a:endParaRPr lang="en-US">
              <a:ea typeface="Calibri"/>
              <a:cs typeface="Calibri"/>
            </a:endParaRPr>
          </a:p>
          <a:p>
            <a:r>
              <a:rPr lang="en-US">
                <a:ea typeface="Calibri"/>
                <a:cs typeface="Calibri"/>
              </a:rPr>
              <a:t>Takeaway: Small differences between specifications adding skills after accounting for education/industry FE.</a:t>
            </a:r>
            <a:endParaRPr lang="en-US"/>
          </a:p>
          <a:p>
            <a:r>
              <a:rPr lang="en-US">
                <a:ea typeface="Calibri"/>
                <a:cs typeface="Calibri"/>
              </a:rPr>
              <a:t>Interpretation: Skills might play a role on educational choices but do not account for wage differences ---&gt; Other unobserved factors explain the gap</a:t>
            </a:r>
          </a:p>
          <a:p>
            <a:r>
              <a:rPr lang="en-US">
                <a:ea typeface="Calibri"/>
                <a:cs typeface="Calibri"/>
              </a:rPr>
              <a:t>First, when looking at stocks, the distributions look similar (with the exception of cognitive disability)</a:t>
            </a:r>
          </a:p>
          <a:p>
            <a:r>
              <a:rPr lang="en-US">
                <a:ea typeface="Calibri"/>
                <a:cs typeface="Calibri"/>
              </a:rPr>
              <a:t>Second, in terms of differential returns, when we include skills x disability interactions we do not find evidence of differential returns</a:t>
            </a:r>
          </a:p>
        </p:txBody>
      </p:sp>
      <p:sp>
        <p:nvSpPr>
          <p:cNvPr id="4" name="Slide Number Placeholder 3"/>
          <p:cNvSpPr>
            <a:spLocks noGrp="1"/>
          </p:cNvSpPr>
          <p:nvPr>
            <p:ph type="sldNum" sz="quarter" idx="5"/>
          </p:nvPr>
        </p:nvSpPr>
        <p:spPr/>
        <p:txBody>
          <a:bodyPr/>
          <a:lstStyle/>
          <a:p>
            <a:fld id="{69735772-EF23-E149-A6B1-453FE6356297}" type="slidenum">
              <a:rPr lang="en-US" smtClean="0"/>
              <a:t>61</a:t>
            </a:fld>
            <a:endParaRPr lang="en-US"/>
          </a:p>
        </p:txBody>
      </p:sp>
    </p:spTree>
    <p:extLst>
      <p:ext uri="{BB962C8B-B14F-4D97-AF65-F5344CB8AC3E}">
        <p14:creationId xmlns:p14="http://schemas.microsoft.com/office/powerpoint/2010/main" val="1688253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A2C44E-72D4-BF41-BFE3-F5F43FAB47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1442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Calibri"/>
                <a:cs typeface="Calibri"/>
              </a:rPr>
              <a:t>- Average wage for people without disabilities: $16 (averaged across 2017-2019) </a:t>
            </a:r>
          </a:p>
          <a:p>
            <a:endParaRPr lang="en-US">
              <a:ea typeface="Calibri"/>
              <a:cs typeface="Calibri"/>
            </a:endParaRPr>
          </a:p>
          <a:p>
            <a:r>
              <a:rPr lang="en-US">
                <a:ea typeface="Calibri"/>
                <a:cs typeface="Calibri"/>
              </a:rPr>
              <a:t>Figure: each bar corresponds to the estimated % under different specifications:</a:t>
            </a:r>
          </a:p>
          <a:p>
            <a:r>
              <a:rPr lang="en-US">
                <a:ea typeface="Calibri"/>
                <a:cs typeface="Calibri"/>
              </a:rPr>
              <a:t>-  "baseline" (1): controls only for background characteristics</a:t>
            </a:r>
          </a:p>
          <a:p>
            <a:r>
              <a:rPr lang="en-US">
                <a:ea typeface="Calibri"/>
                <a:cs typeface="Calibri"/>
              </a:rPr>
              <a:t>- "+ educ &amp; occ" (2): includes education years and occ fixed effects </a:t>
            </a:r>
          </a:p>
          <a:p>
            <a:pPr marL="171450" indent="-171450">
              <a:buFont typeface="Calibri"/>
              <a:buChar char="-"/>
            </a:pPr>
            <a:r>
              <a:rPr lang="en-US">
                <a:ea typeface="Calibri"/>
                <a:cs typeface="Calibri"/>
              </a:rPr>
              <a:t>"+ cognitive": (2) + proxy of cognitive skills</a:t>
            </a:r>
          </a:p>
          <a:p>
            <a:pPr marL="171450" indent="-171450">
              <a:buFont typeface="Calibri"/>
              <a:buChar char="-"/>
            </a:pPr>
            <a:r>
              <a:rPr lang="en-US">
                <a:ea typeface="Calibri"/>
                <a:cs typeface="Calibri"/>
              </a:rPr>
              <a:t>"+ noncognitive": (2) + proxy of noncognitive skills</a:t>
            </a:r>
          </a:p>
          <a:p>
            <a:pPr marL="171450" indent="-171450">
              <a:buFont typeface="Calibri,Sans-Serif"/>
              <a:buChar char="-"/>
            </a:pPr>
            <a:r>
              <a:rPr lang="en-US"/>
              <a:t>"+ social": (2) + proxy of social skills</a:t>
            </a:r>
            <a:endParaRPr lang="en-US">
              <a:ea typeface="Calibri"/>
              <a:cs typeface="Calibri"/>
            </a:endParaRPr>
          </a:p>
          <a:p>
            <a:pPr marL="171450" indent="-171450">
              <a:buFont typeface="Calibri,Sans-Serif"/>
              <a:buChar char="-"/>
            </a:pPr>
            <a:r>
              <a:rPr lang="en-US"/>
              <a:t>"+ all skills": (2) + 3 measures of skills at the same time</a:t>
            </a:r>
            <a:endParaRPr lang="en-US">
              <a:ea typeface="Calibri"/>
              <a:cs typeface="Calibri"/>
            </a:endParaRPr>
          </a:p>
          <a:p>
            <a:endParaRPr lang="en-US">
              <a:ea typeface="Calibri"/>
              <a:cs typeface="Calibri"/>
            </a:endParaRPr>
          </a:p>
          <a:p>
            <a:r>
              <a:rPr lang="en-US">
                <a:ea typeface="Calibri"/>
                <a:cs typeface="Calibri"/>
              </a:rPr>
              <a:t>Takeaway: Small differences between specifications adding skills after accounting for education/industry FE.</a:t>
            </a:r>
            <a:endParaRPr lang="en-US"/>
          </a:p>
          <a:p>
            <a:r>
              <a:rPr lang="en-US">
                <a:ea typeface="Calibri"/>
                <a:cs typeface="Calibri"/>
              </a:rPr>
              <a:t>Interpretation: Skills might play a role on educational choices but do not account for wage differences ---&gt; Other unobserved factors explain the gap</a:t>
            </a:r>
          </a:p>
          <a:p>
            <a:r>
              <a:rPr lang="en-US">
                <a:ea typeface="Calibri"/>
                <a:cs typeface="Calibri"/>
              </a:rPr>
              <a:t>First, when looking at stocks, the distributions look similar (with the exception of cognitive disability)</a:t>
            </a:r>
          </a:p>
          <a:p>
            <a:r>
              <a:rPr lang="en-US">
                <a:ea typeface="Calibri"/>
                <a:cs typeface="Calibri"/>
              </a:rPr>
              <a:t>Second, in terms of differential returns, when we include skills x disability interactions we do not find evidence of differential returns</a:t>
            </a:r>
          </a:p>
        </p:txBody>
      </p:sp>
      <p:sp>
        <p:nvSpPr>
          <p:cNvPr id="4" name="Slide Number Placeholder 3"/>
          <p:cNvSpPr>
            <a:spLocks noGrp="1"/>
          </p:cNvSpPr>
          <p:nvPr>
            <p:ph type="sldNum" sz="quarter" idx="5"/>
          </p:nvPr>
        </p:nvSpPr>
        <p:spPr/>
        <p:txBody>
          <a:bodyPr/>
          <a:lstStyle/>
          <a:p>
            <a:fld id="{69735772-EF23-E149-A6B1-453FE6356297}" type="slidenum">
              <a:rPr lang="en-US" smtClean="0"/>
              <a:t>62</a:t>
            </a:fld>
            <a:endParaRPr lang="en-US"/>
          </a:p>
        </p:txBody>
      </p:sp>
    </p:spTree>
    <p:extLst>
      <p:ext uri="{BB962C8B-B14F-4D97-AF65-F5344CB8AC3E}">
        <p14:creationId xmlns:p14="http://schemas.microsoft.com/office/powerpoint/2010/main" val="644900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Calibri"/>
                <a:cs typeface="Calibri"/>
              </a:rPr>
              <a:t>- Average wage for people without disabilities: $16 (averaged across 2017-2019) </a:t>
            </a:r>
          </a:p>
          <a:p>
            <a:endParaRPr lang="en-US">
              <a:ea typeface="Calibri"/>
              <a:cs typeface="Calibri"/>
            </a:endParaRPr>
          </a:p>
          <a:p>
            <a:r>
              <a:rPr lang="en-US">
                <a:ea typeface="Calibri"/>
                <a:cs typeface="Calibri"/>
              </a:rPr>
              <a:t>Figure: each bar corresponds to the estimated % under different specifications:</a:t>
            </a:r>
          </a:p>
          <a:p>
            <a:r>
              <a:rPr lang="en-US">
                <a:ea typeface="Calibri"/>
                <a:cs typeface="Calibri"/>
              </a:rPr>
              <a:t>-  "baseline" (1): controls only for background characteristics</a:t>
            </a:r>
          </a:p>
          <a:p>
            <a:r>
              <a:rPr lang="en-US">
                <a:ea typeface="Calibri"/>
                <a:cs typeface="Calibri"/>
              </a:rPr>
              <a:t>- "+ educ &amp; occ" (2): includes education years and occ fixed effects </a:t>
            </a:r>
          </a:p>
          <a:p>
            <a:pPr marL="171450" indent="-171450">
              <a:buFont typeface="Calibri"/>
              <a:buChar char="-"/>
            </a:pPr>
            <a:r>
              <a:rPr lang="en-US">
                <a:ea typeface="Calibri"/>
                <a:cs typeface="Calibri"/>
              </a:rPr>
              <a:t>"+ cognitive": (2) + proxy of cognitive skills</a:t>
            </a:r>
          </a:p>
          <a:p>
            <a:pPr marL="171450" indent="-171450">
              <a:buFont typeface="Calibri"/>
              <a:buChar char="-"/>
            </a:pPr>
            <a:r>
              <a:rPr lang="en-US">
                <a:ea typeface="Calibri"/>
                <a:cs typeface="Calibri"/>
              </a:rPr>
              <a:t>"+ noncognitive": (2) + proxy of noncognitive skills</a:t>
            </a:r>
          </a:p>
          <a:p>
            <a:pPr marL="171450" indent="-171450">
              <a:buFont typeface="Calibri,Sans-Serif"/>
              <a:buChar char="-"/>
            </a:pPr>
            <a:r>
              <a:rPr lang="en-US"/>
              <a:t>"+ social": (2) + proxy of social skills</a:t>
            </a:r>
            <a:endParaRPr lang="en-US">
              <a:ea typeface="Calibri"/>
              <a:cs typeface="Calibri"/>
            </a:endParaRPr>
          </a:p>
          <a:p>
            <a:pPr marL="171450" indent="-171450">
              <a:buFont typeface="Calibri,Sans-Serif"/>
              <a:buChar char="-"/>
            </a:pPr>
            <a:r>
              <a:rPr lang="en-US"/>
              <a:t>"+ all skills": (2) + 3 measures of skills at the same time</a:t>
            </a:r>
            <a:endParaRPr lang="en-US">
              <a:ea typeface="Calibri"/>
              <a:cs typeface="Calibri"/>
            </a:endParaRPr>
          </a:p>
          <a:p>
            <a:endParaRPr lang="en-US">
              <a:ea typeface="Calibri"/>
              <a:cs typeface="Calibri"/>
            </a:endParaRPr>
          </a:p>
          <a:p>
            <a:r>
              <a:rPr lang="en-US">
                <a:ea typeface="Calibri"/>
                <a:cs typeface="Calibri"/>
              </a:rPr>
              <a:t>Takeaway: Small differences between specifications adding skills after accounting for education/industry FE.</a:t>
            </a:r>
            <a:endParaRPr lang="en-US"/>
          </a:p>
          <a:p>
            <a:r>
              <a:rPr lang="en-US">
                <a:ea typeface="Calibri"/>
                <a:cs typeface="Calibri"/>
              </a:rPr>
              <a:t>Interpretation: Skills might play a role on educational choices but do not account for wage differences ---&gt; Other unobserved factors explain the gap</a:t>
            </a:r>
          </a:p>
          <a:p>
            <a:r>
              <a:rPr lang="en-US">
                <a:ea typeface="Calibri"/>
                <a:cs typeface="Calibri"/>
              </a:rPr>
              <a:t>First, when looking at stocks, the distributions look similar (with the exception of cognitive disability)</a:t>
            </a:r>
          </a:p>
          <a:p>
            <a:r>
              <a:rPr lang="en-US">
                <a:ea typeface="Calibri"/>
                <a:cs typeface="Calibri"/>
              </a:rPr>
              <a:t>Second, in terms of differential returns, when we include skills x disability interactions we do not find evidence of differential returns</a:t>
            </a:r>
          </a:p>
        </p:txBody>
      </p:sp>
      <p:sp>
        <p:nvSpPr>
          <p:cNvPr id="4" name="Slide Number Placeholder 3"/>
          <p:cNvSpPr>
            <a:spLocks noGrp="1"/>
          </p:cNvSpPr>
          <p:nvPr>
            <p:ph type="sldNum" sz="quarter" idx="5"/>
          </p:nvPr>
        </p:nvSpPr>
        <p:spPr/>
        <p:txBody>
          <a:bodyPr/>
          <a:lstStyle/>
          <a:p>
            <a:fld id="{69735772-EF23-E149-A6B1-453FE6356297}" type="slidenum">
              <a:rPr lang="en-US" smtClean="0"/>
              <a:t>63</a:t>
            </a:fld>
            <a:endParaRPr lang="en-US"/>
          </a:p>
        </p:txBody>
      </p:sp>
    </p:spTree>
    <p:extLst>
      <p:ext uri="{BB962C8B-B14F-4D97-AF65-F5344CB8AC3E}">
        <p14:creationId xmlns:p14="http://schemas.microsoft.com/office/powerpoint/2010/main" val="7538046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a typeface="Calibri"/>
                <a:cs typeface="Calibri"/>
              </a:rPr>
              <a:t>- Average wage for people without disabilities: $16 (averaged across 2017-2019) </a:t>
            </a:r>
          </a:p>
          <a:p>
            <a:endParaRPr lang="en-US" dirty="0">
              <a:ea typeface="Calibri"/>
              <a:cs typeface="Calibri"/>
            </a:endParaRPr>
          </a:p>
          <a:p>
            <a:r>
              <a:rPr lang="en-US" dirty="0">
                <a:ea typeface="Calibri"/>
                <a:cs typeface="Calibri"/>
              </a:rPr>
              <a:t>Figure: each bar corresponds to the estimated % under different specifications:</a:t>
            </a:r>
          </a:p>
          <a:p>
            <a:r>
              <a:rPr lang="en-US" dirty="0">
                <a:ea typeface="Calibri"/>
                <a:cs typeface="Calibri"/>
              </a:rPr>
              <a:t>-  "baseline" (1): controls only for background characteristics</a:t>
            </a:r>
          </a:p>
          <a:p>
            <a:r>
              <a:rPr lang="en-US" dirty="0">
                <a:ea typeface="Calibri"/>
                <a:cs typeface="Calibri"/>
              </a:rPr>
              <a:t>- "+ educ &amp; occ" (2): includes education years and occ fixed effects </a:t>
            </a:r>
          </a:p>
          <a:p>
            <a:pPr marL="171450" indent="-171450">
              <a:buFont typeface="Calibri"/>
              <a:buChar char="-"/>
            </a:pPr>
            <a:r>
              <a:rPr lang="en-US" dirty="0">
                <a:ea typeface="Calibri"/>
                <a:cs typeface="Calibri"/>
              </a:rPr>
              <a:t>"+ cognitive": (2) + proxy of cognitive skills</a:t>
            </a:r>
          </a:p>
          <a:p>
            <a:pPr marL="171450" indent="-171450">
              <a:buFont typeface="Calibri"/>
              <a:buChar char="-"/>
            </a:pPr>
            <a:r>
              <a:rPr lang="en-US" dirty="0">
                <a:ea typeface="Calibri"/>
                <a:cs typeface="Calibri"/>
              </a:rPr>
              <a:t>"+ noncognitive": (2) + proxy of noncognitive skills</a:t>
            </a:r>
          </a:p>
          <a:p>
            <a:pPr marL="171450" indent="-171450">
              <a:buFont typeface="Calibri,Sans-Serif"/>
              <a:buChar char="-"/>
            </a:pPr>
            <a:r>
              <a:rPr lang="en-US" dirty="0"/>
              <a:t>"+ social": (2) + proxy of social skills</a:t>
            </a:r>
            <a:endParaRPr lang="en-US" dirty="0">
              <a:ea typeface="Calibri"/>
              <a:cs typeface="Calibri"/>
            </a:endParaRPr>
          </a:p>
          <a:p>
            <a:pPr marL="171450" indent="-171450">
              <a:buFont typeface="Calibri,Sans-Serif"/>
              <a:buChar char="-"/>
            </a:pPr>
            <a:r>
              <a:rPr lang="en-US" dirty="0"/>
              <a:t>"+ all skills": (2) + 3 measures of skills at the same time</a:t>
            </a:r>
            <a:endParaRPr lang="en-US" dirty="0">
              <a:ea typeface="Calibri"/>
              <a:cs typeface="Calibri"/>
            </a:endParaRPr>
          </a:p>
          <a:p>
            <a:endParaRPr lang="en-US" dirty="0">
              <a:ea typeface="Calibri"/>
              <a:cs typeface="Calibri"/>
            </a:endParaRPr>
          </a:p>
          <a:p>
            <a:r>
              <a:rPr lang="en-US" dirty="0">
                <a:ea typeface="Calibri"/>
                <a:cs typeface="Calibri"/>
              </a:rPr>
              <a:t>Takeaway: Small differences between specifications adding skills after accounting for education/industry FE.</a:t>
            </a:r>
            <a:endParaRPr lang="en-US" dirty="0"/>
          </a:p>
          <a:p>
            <a:r>
              <a:rPr lang="en-US" dirty="0">
                <a:ea typeface="Calibri"/>
                <a:cs typeface="Calibri"/>
              </a:rPr>
              <a:t>Interpretation: Skills might play a role on educational choices but do not account for wage differences ---&gt; Other unobserved factors explain the gap</a:t>
            </a:r>
          </a:p>
          <a:p>
            <a:r>
              <a:rPr lang="en-US" dirty="0">
                <a:ea typeface="Calibri"/>
                <a:cs typeface="Calibri"/>
              </a:rPr>
              <a:t>First, when looking at stocks, the distributions look similar (with the exception of cognitive disability)</a:t>
            </a:r>
          </a:p>
          <a:p>
            <a:r>
              <a:rPr lang="en-US" dirty="0">
                <a:ea typeface="Calibri"/>
                <a:cs typeface="Calibri"/>
              </a:rPr>
              <a:t>Second, in terms of differential returns, when we include skills x disability interactions we do not find evidence of differential returns</a:t>
            </a:r>
          </a:p>
        </p:txBody>
      </p:sp>
      <p:sp>
        <p:nvSpPr>
          <p:cNvPr id="4" name="Slide Number Placeholder 3"/>
          <p:cNvSpPr>
            <a:spLocks noGrp="1"/>
          </p:cNvSpPr>
          <p:nvPr>
            <p:ph type="sldNum" sz="quarter" idx="5"/>
          </p:nvPr>
        </p:nvSpPr>
        <p:spPr/>
        <p:txBody>
          <a:bodyPr/>
          <a:lstStyle/>
          <a:p>
            <a:fld id="{69735772-EF23-E149-A6B1-453FE6356297}" type="slidenum">
              <a:rPr lang="en-US" smtClean="0"/>
              <a:t>64</a:t>
            </a:fld>
            <a:endParaRPr lang="en-US"/>
          </a:p>
        </p:txBody>
      </p:sp>
    </p:spTree>
    <p:extLst>
      <p:ext uri="{BB962C8B-B14F-4D97-AF65-F5344CB8AC3E}">
        <p14:creationId xmlns:p14="http://schemas.microsoft.com/office/powerpoint/2010/main" val="27759715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Calibri"/>
                <a:cs typeface="Calibri"/>
              </a:rPr>
              <a:t>- Average wage for people without disabilities: $16 (averaged across 2017-2019) </a:t>
            </a:r>
          </a:p>
          <a:p>
            <a:endParaRPr lang="en-US">
              <a:ea typeface="Calibri"/>
              <a:cs typeface="Calibri"/>
            </a:endParaRPr>
          </a:p>
          <a:p>
            <a:r>
              <a:rPr lang="en-US">
                <a:ea typeface="Calibri"/>
                <a:cs typeface="Calibri"/>
              </a:rPr>
              <a:t>Figure: each bar corresponds to the estimated % under different specifications:</a:t>
            </a:r>
          </a:p>
          <a:p>
            <a:r>
              <a:rPr lang="en-US">
                <a:ea typeface="Calibri"/>
                <a:cs typeface="Calibri"/>
              </a:rPr>
              <a:t>-  "baseline" (1): controls only for background characteristics</a:t>
            </a:r>
          </a:p>
          <a:p>
            <a:r>
              <a:rPr lang="en-US">
                <a:ea typeface="Calibri"/>
                <a:cs typeface="Calibri"/>
              </a:rPr>
              <a:t>- "+ educ &amp; industry" (2): includes education years and industry fixed effects </a:t>
            </a:r>
          </a:p>
          <a:p>
            <a:pPr marL="171450" indent="-171450">
              <a:buFont typeface="Calibri"/>
              <a:buChar char="-"/>
            </a:pPr>
            <a:r>
              <a:rPr lang="en-US">
                <a:ea typeface="Calibri"/>
                <a:cs typeface="Calibri"/>
              </a:rPr>
              <a:t>"+ cognitive": (2) + proxy of cognitive skills</a:t>
            </a:r>
          </a:p>
          <a:p>
            <a:pPr marL="171450" indent="-171450">
              <a:buFont typeface="Calibri"/>
              <a:buChar char="-"/>
            </a:pPr>
            <a:r>
              <a:rPr lang="en-US">
                <a:ea typeface="Calibri"/>
                <a:cs typeface="Calibri"/>
              </a:rPr>
              <a:t>"+ noncognitive": (2) + proxy of noncognitive skills</a:t>
            </a:r>
          </a:p>
          <a:p>
            <a:pPr marL="171450" indent="-171450">
              <a:buFont typeface="Calibri,Sans-Serif"/>
              <a:buChar char="-"/>
            </a:pPr>
            <a:r>
              <a:rPr lang="en-US"/>
              <a:t>"+ social": (2) + proxy of social skills</a:t>
            </a:r>
            <a:endParaRPr lang="en-US">
              <a:ea typeface="Calibri"/>
              <a:cs typeface="Calibri"/>
            </a:endParaRPr>
          </a:p>
          <a:p>
            <a:pPr marL="171450" indent="-171450">
              <a:buFont typeface="Calibri,Sans-Serif"/>
              <a:buChar char="-"/>
            </a:pPr>
            <a:r>
              <a:rPr lang="en-US"/>
              <a:t>"+ all skills": (2) + 3 measures of skills at the same time</a:t>
            </a:r>
            <a:endParaRPr lang="en-US">
              <a:ea typeface="Calibri"/>
              <a:cs typeface="Calibri"/>
            </a:endParaRPr>
          </a:p>
          <a:p>
            <a:endParaRPr lang="en-US">
              <a:ea typeface="Calibri"/>
              <a:cs typeface="Calibri"/>
            </a:endParaRPr>
          </a:p>
          <a:p>
            <a:r>
              <a:rPr lang="en-US">
                <a:ea typeface="Calibri"/>
                <a:cs typeface="Calibri"/>
              </a:rPr>
              <a:t>Takeaway: Small differences between specifications adding skills after accounting for education/industry FE.</a:t>
            </a:r>
            <a:endParaRPr lang="en-US"/>
          </a:p>
          <a:p>
            <a:r>
              <a:rPr lang="en-US">
                <a:ea typeface="Calibri"/>
                <a:cs typeface="Calibri"/>
              </a:rPr>
              <a:t>Interpretation: Skills might play a role on educational choices but do not account for wage differences ---&gt; Other unobserved factors explain the gap</a:t>
            </a:r>
          </a:p>
          <a:p>
            <a:r>
              <a:rPr lang="en-US">
                <a:ea typeface="Calibri"/>
                <a:cs typeface="Calibri"/>
              </a:rPr>
              <a:t>First, when looking at stocks, the distributions look similar (with the exception of cognitive disability)</a:t>
            </a:r>
          </a:p>
          <a:p>
            <a:r>
              <a:rPr lang="en-US">
                <a:ea typeface="Calibri"/>
                <a:cs typeface="Calibri"/>
              </a:rPr>
              <a:t>Second, in terms of differential returns, when we include skills x disability interactions we do not find evidence of differential returns</a:t>
            </a:r>
          </a:p>
        </p:txBody>
      </p:sp>
      <p:sp>
        <p:nvSpPr>
          <p:cNvPr id="4" name="Slide Number Placeholder 3"/>
          <p:cNvSpPr>
            <a:spLocks noGrp="1"/>
          </p:cNvSpPr>
          <p:nvPr>
            <p:ph type="sldNum" sz="quarter" idx="5"/>
          </p:nvPr>
        </p:nvSpPr>
        <p:spPr/>
        <p:txBody>
          <a:bodyPr/>
          <a:lstStyle/>
          <a:p>
            <a:fld id="{69735772-EF23-E149-A6B1-453FE6356297}" type="slidenum">
              <a:rPr lang="en-US" smtClean="0"/>
              <a:t>66</a:t>
            </a:fld>
            <a:endParaRPr lang="en-US"/>
          </a:p>
        </p:txBody>
      </p:sp>
    </p:spTree>
    <p:extLst>
      <p:ext uri="{BB962C8B-B14F-4D97-AF65-F5344CB8AC3E}">
        <p14:creationId xmlns:p14="http://schemas.microsoft.com/office/powerpoint/2010/main" val="13236546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68</a:t>
            </a:fld>
            <a:endParaRPr lang="en-US"/>
          </a:p>
        </p:txBody>
      </p:sp>
    </p:spTree>
    <p:extLst>
      <p:ext uri="{BB962C8B-B14F-4D97-AF65-F5344CB8AC3E}">
        <p14:creationId xmlns:p14="http://schemas.microsoft.com/office/powerpoint/2010/main" val="29561984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74151"/>
                </a:solidFill>
                <a:effectLst/>
                <a:latin typeface="Söhne"/>
              </a:rPr>
              <a:t>People born after 1985 generally have a smaller wage gap when we compare them to those with similar backgrounds born earlier. Despite this improvement, there's still a noticeable difference in earnings among different types of disabilities</a:t>
            </a:r>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69</a:t>
            </a:fld>
            <a:endParaRPr lang="en-US"/>
          </a:p>
        </p:txBody>
      </p:sp>
    </p:spTree>
    <p:extLst>
      <p:ext uri="{BB962C8B-B14F-4D97-AF65-F5344CB8AC3E}">
        <p14:creationId xmlns:p14="http://schemas.microsoft.com/office/powerpoint/2010/main" val="8723976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sz="1200" b="0" i="0" u="none" strike="noStrike" baseline="0">
                <a:solidFill>
                  <a:srgbClr val="000000"/>
                </a:solidFill>
                <a:latin typeface="CMSS10"/>
              </a:rPr>
              <a:t>Using the ACS 2008-2020 rounds we analyze whether these estimates have changed for more recent cohorts</a:t>
            </a:r>
            <a:r>
              <a:rPr lang="en-US">
                <a:solidFill>
                  <a:srgbClr val="000000"/>
                </a:solidFill>
                <a:latin typeface="CMSS10"/>
              </a:rPr>
              <a:t>.</a:t>
            </a:r>
            <a:endParaRPr lang="en-US"/>
          </a:p>
          <a:p>
            <a:pPr marL="285750" indent="-285750">
              <a:buFont typeface="Calibri"/>
              <a:buChar char="-"/>
            </a:pPr>
            <a:r>
              <a:rPr lang="en-US" sz="1200" b="0" i="0" u="none" strike="noStrike" baseline="0">
                <a:solidFill>
                  <a:srgbClr val="000000"/>
                </a:solidFill>
                <a:latin typeface="CMSS10"/>
              </a:rPr>
              <a:t>We employ 3 groups: individuals born before 1980, </a:t>
            </a:r>
            <a:r>
              <a:rPr lang="en-US">
                <a:solidFill>
                  <a:srgbClr val="000000"/>
                </a:solidFill>
                <a:latin typeface="CMSS10"/>
              </a:rPr>
              <a:t>between 1980-1985</a:t>
            </a:r>
            <a:r>
              <a:rPr lang="en-US" sz="1200" b="0" i="0" u="none" strike="noStrike" baseline="0">
                <a:solidFill>
                  <a:srgbClr val="000000"/>
                </a:solidFill>
                <a:latin typeface="CMSS10"/>
              </a:rPr>
              <a:t>, and after 1985</a:t>
            </a:r>
            <a:r>
              <a:rPr lang="en-US">
                <a:solidFill>
                  <a:srgbClr val="000000"/>
                </a:solidFill>
                <a:latin typeface="CMSS10"/>
              </a:rPr>
              <a:t> (5-year cohorts). </a:t>
            </a:r>
            <a:endParaRPr lang="en-US" sz="1200" b="0" i="0" u="none" strike="noStrike" baseline="0">
              <a:solidFill>
                <a:srgbClr val="000000"/>
              </a:solidFill>
              <a:latin typeface="CMSS10"/>
            </a:endParaRPr>
          </a:p>
          <a:p>
            <a:r>
              <a:rPr lang="en-US" sz="1200" b="0" i="0" u="none" strike="noStrike" baseline="0">
                <a:solidFill>
                  <a:srgbClr val="3333B3"/>
                </a:solidFill>
                <a:latin typeface="CMSY10"/>
              </a:rPr>
              <a:t>- </a:t>
            </a:r>
            <a:r>
              <a:rPr lang="en-US">
                <a:solidFill>
                  <a:srgbClr val="3333B3"/>
                </a:solidFill>
                <a:latin typeface="CMSY10"/>
              </a:rPr>
              <a:t>    </a:t>
            </a:r>
            <a:r>
              <a:rPr lang="en-US" sz="1200" b="0" i="0" u="none" strike="noStrike" baseline="0">
                <a:solidFill>
                  <a:srgbClr val="000000"/>
                </a:solidFill>
                <a:latin typeface="CMSS10"/>
              </a:rPr>
              <a:t>Focus on individuals aged 23-41 years to maximize overlap across cohorts</a:t>
            </a:r>
          </a:p>
          <a:p>
            <a:pPr marL="285750" indent="-285750">
              <a:buFont typeface="Calibri"/>
              <a:buChar char="-"/>
            </a:pPr>
            <a:r>
              <a:rPr lang="en-US">
                <a:solidFill>
                  <a:srgbClr val="000000"/>
                </a:solidFill>
                <a:latin typeface="CMSS10"/>
              </a:rPr>
              <a:t>We</a:t>
            </a:r>
            <a:r>
              <a:rPr lang="en-US" sz="1200" b="0" i="0" u="none" strike="noStrike" baseline="0">
                <a:solidFill>
                  <a:srgbClr val="000000"/>
                </a:solidFill>
                <a:latin typeface="CMSS10"/>
              </a:rPr>
              <a:t> observe a smaller gap for individuals born after 1985, relative to individuals of the same characteristics born in earlier cohorts</a:t>
            </a:r>
            <a:r>
              <a:rPr lang="en-US">
                <a:solidFill>
                  <a:srgbClr val="000000"/>
                </a:solidFill>
                <a:latin typeface="CMSS10"/>
              </a:rPr>
              <a:t> (comparison of green and black bars)</a:t>
            </a:r>
            <a:endParaRPr lang="en-US" sz="1200" b="0" i="0" u="none" strike="noStrike" baseline="0">
              <a:solidFill>
                <a:srgbClr val="000000"/>
              </a:solidFill>
              <a:latin typeface="CMSS10"/>
            </a:endParaRPr>
          </a:p>
          <a:p>
            <a:pPr marL="285750" indent="-285750">
              <a:buFont typeface="Calibri"/>
              <a:buChar char="-"/>
            </a:pPr>
            <a:r>
              <a:rPr lang="en-US">
                <a:latin typeface="CMSS10"/>
              </a:rPr>
              <a:t>We check the robustness using separate regressions by cohort (more flexible since all parameters vary by cohort). We observe the same patterns.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69735772-EF23-E149-A6B1-453FE6356297}" type="slidenum">
              <a:rPr lang="en-US" smtClean="0"/>
              <a:t>70</a:t>
            </a:fld>
            <a:endParaRPr lang="en-US"/>
          </a:p>
        </p:txBody>
      </p:sp>
    </p:spTree>
    <p:extLst>
      <p:ext uri="{BB962C8B-B14F-4D97-AF65-F5344CB8AC3E}">
        <p14:creationId xmlns:p14="http://schemas.microsoft.com/office/powerpoint/2010/main" val="41703822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E3FBC-62B9-6206-0BBB-EAEF755AB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F35F0-D3E4-3EF1-101B-A07BE9A361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57F32F-140B-BB64-9F28-06BE63480367}"/>
              </a:ext>
            </a:extLst>
          </p:cNvPr>
          <p:cNvSpPr>
            <a:spLocks noGrp="1"/>
          </p:cNvSpPr>
          <p:nvPr>
            <p:ph type="body" idx="1"/>
          </p:nvPr>
        </p:nvSpPr>
        <p:spPr/>
        <p:txBody>
          <a:bodyPr/>
          <a:lstStyle/>
          <a:p>
            <a:r>
              <a:rPr lang="en-US">
                <a:ea typeface="Calibri"/>
                <a:cs typeface="Calibri"/>
              </a:rPr>
              <a:t>Description of groups: </a:t>
            </a:r>
          </a:p>
        </p:txBody>
      </p:sp>
      <p:sp>
        <p:nvSpPr>
          <p:cNvPr id="4" name="Slide Number Placeholder 3">
            <a:extLst>
              <a:ext uri="{FF2B5EF4-FFF2-40B4-BE49-F238E27FC236}">
                <a16:creationId xmlns:a16="http://schemas.microsoft.com/office/drawing/2014/main" id="{992CD40F-BDED-B7AA-614A-75A4E4E5A8FB}"/>
              </a:ext>
            </a:extLst>
          </p:cNvPr>
          <p:cNvSpPr>
            <a:spLocks noGrp="1"/>
          </p:cNvSpPr>
          <p:nvPr>
            <p:ph type="sldNum" sz="quarter" idx="5"/>
          </p:nvPr>
        </p:nvSpPr>
        <p:spPr/>
        <p:txBody>
          <a:bodyPr/>
          <a:lstStyle/>
          <a:p>
            <a:fld id="{69735772-EF23-E149-A6B1-453FE6356297}" type="slidenum">
              <a:rPr lang="en-US" smtClean="0"/>
              <a:t>71</a:t>
            </a:fld>
            <a:endParaRPr lang="en-US"/>
          </a:p>
        </p:txBody>
      </p:sp>
    </p:spTree>
    <p:extLst>
      <p:ext uri="{BB962C8B-B14F-4D97-AF65-F5344CB8AC3E}">
        <p14:creationId xmlns:p14="http://schemas.microsoft.com/office/powerpoint/2010/main" val="13919412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42424"/>
                </a:solidFill>
                <a:effectLst/>
                <a:latin typeface="Calibri" panose="020F0502020204030204" pitchFamily="34" charset="0"/>
              </a:rPr>
              <a:t>The removal of subminimum wage laws marks a significant step towards equality. </a:t>
            </a:r>
          </a:p>
          <a:p>
            <a:r>
              <a:rPr lang="en-US" b="0" i="0">
                <a:solidFill>
                  <a:srgbClr val="242424"/>
                </a:solidFill>
                <a:effectLst/>
                <a:latin typeface="Calibri" panose="020F0502020204030204" pitchFamily="34" charset="0"/>
              </a:rPr>
              <a:t>However, it's just the beginning of the journey towards true employment equality for individuals with disabilities.</a:t>
            </a:r>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72</a:t>
            </a:fld>
            <a:endParaRPr lang="en-US"/>
          </a:p>
        </p:txBody>
      </p:sp>
    </p:spTree>
    <p:extLst>
      <p:ext uri="{BB962C8B-B14F-4D97-AF65-F5344CB8AC3E}">
        <p14:creationId xmlns:p14="http://schemas.microsoft.com/office/powerpoint/2010/main" val="23057764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Same slide as above, by age group. There is a missing point in the data – that's why the first column does not add up to the total shown in the previous slide.</a:t>
            </a:r>
          </a:p>
        </p:txBody>
      </p:sp>
      <p:sp>
        <p:nvSpPr>
          <p:cNvPr id="4" name="Slide Number Placeholder 3"/>
          <p:cNvSpPr>
            <a:spLocks noGrp="1"/>
          </p:cNvSpPr>
          <p:nvPr>
            <p:ph type="sldNum" sz="quarter" idx="5"/>
          </p:nvPr>
        </p:nvSpPr>
        <p:spPr/>
        <p:txBody>
          <a:bodyPr/>
          <a:lstStyle/>
          <a:p>
            <a:fld id="{69735772-EF23-E149-A6B1-453FE6356297}" type="slidenum">
              <a:rPr lang="en-US" smtClean="0"/>
              <a:t>73</a:t>
            </a:fld>
            <a:endParaRPr lang="en-US"/>
          </a:p>
        </p:txBody>
      </p:sp>
    </p:spTree>
    <p:extLst>
      <p:ext uri="{BB962C8B-B14F-4D97-AF65-F5344CB8AC3E}">
        <p14:creationId xmlns:p14="http://schemas.microsoft.com/office/powerpoint/2010/main" val="816374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A2C44E-72D4-BF41-BFE3-F5F43FAB47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0275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plot uses the same data as in the motivation plots in slides 4-7 (</a:t>
            </a:r>
            <a:r>
              <a:rPr lang="en-US"/>
              <a:t>ACS </a:t>
            </a:r>
            <a:r>
              <a:rPr lang="en-US">
                <a:ea typeface="Calibri"/>
                <a:cs typeface="Calibri"/>
              </a:rPr>
              <a:t>between 2008-22), but restricts the sample to individuals aged 16-25</a:t>
            </a:r>
          </a:p>
        </p:txBody>
      </p:sp>
      <p:sp>
        <p:nvSpPr>
          <p:cNvPr id="4" name="Slide Number Placeholder 3"/>
          <p:cNvSpPr>
            <a:spLocks noGrp="1"/>
          </p:cNvSpPr>
          <p:nvPr>
            <p:ph type="sldNum" sz="quarter" idx="5"/>
          </p:nvPr>
        </p:nvSpPr>
        <p:spPr/>
        <p:txBody>
          <a:bodyPr/>
          <a:lstStyle/>
          <a:p>
            <a:fld id="{69735772-EF23-E149-A6B1-453FE6356297}" type="slidenum">
              <a:rPr lang="en-US" smtClean="0"/>
              <a:t>74</a:t>
            </a:fld>
            <a:endParaRPr lang="en-US"/>
          </a:p>
        </p:txBody>
      </p:sp>
    </p:spTree>
    <p:extLst>
      <p:ext uri="{BB962C8B-B14F-4D97-AF65-F5344CB8AC3E}">
        <p14:creationId xmlns:p14="http://schemas.microsoft.com/office/powerpoint/2010/main" val="33511573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69735772-EF23-E149-A6B1-453FE6356297}" type="slidenum">
              <a:rPr lang="en-US" smtClean="0"/>
              <a:t>75</a:t>
            </a:fld>
            <a:endParaRPr lang="en-US"/>
          </a:p>
        </p:txBody>
      </p:sp>
    </p:spTree>
    <p:extLst>
      <p:ext uri="{BB962C8B-B14F-4D97-AF65-F5344CB8AC3E}">
        <p14:creationId xmlns:p14="http://schemas.microsoft.com/office/powerpoint/2010/main" val="6910179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Examples of lowest-paying occupations: lobby attendants, fast food workers, restaurant hosts, parking enforcement, product promoters, dishwashers</a:t>
            </a:r>
          </a:p>
          <a:p>
            <a:endParaRPr lang="en-US" dirty="0">
              <a:cs typeface="Calibri"/>
            </a:endParaRPr>
          </a:p>
          <a:p>
            <a:r>
              <a:rPr lang="en-US" dirty="0">
                <a:cs typeface="Calibri"/>
              </a:rPr>
              <a:t>Can we look at SSI versus non-SSI for this study?</a:t>
            </a:r>
            <a:endParaRPr lang="en-US" dirty="0"/>
          </a:p>
        </p:txBody>
      </p:sp>
      <p:sp>
        <p:nvSpPr>
          <p:cNvPr id="4" name="Slide Number Placeholder 3"/>
          <p:cNvSpPr>
            <a:spLocks noGrp="1"/>
          </p:cNvSpPr>
          <p:nvPr>
            <p:ph type="sldNum" sz="quarter" idx="5"/>
          </p:nvPr>
        </p:nvSpPr>
        <p:spPr/>
        <p:txBody>
          <a:bodyPr/>
          <a:lstStyle/>
          <a:p>
            <a:fld id="{69735772-EF23-E149-A6B1-453FE6356297}" type="slidenum">
              <a:rPr lang="en-US" smtClean="0"/>
              <a:t>76</a:t>
            </a:fld>
            <a:endParaRPr lang="en-US"/>
          </a:p>
        </p:txBody>
      </p:sp>
    </p:spTree>
    <p:extLst>
      <p:ext uri="{BB962C8B-B14F-4D97-AF65-F5344CB8AC3E}">
        <p14:creationId xmlns:p14="http://schemas.microsoft.com/office/powerpoint/2010/main" val="39555114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plot shows the estimates for the relative change in log annual earnings between youth with and without disabilities.</a:t>
            </a:r>
          </a:p>
        </p:txBody>
      </p:sp>
      <p:sp>
        <p:nvSpPr>
          <p:cNvPr id="4" name="Slide Number Placeholder 3"/>
          <p:cNvSpPr>
            <a:spLocks noGrp="1"/>
          </p:cNvSpPr>
          <p:nvPr>
            <p:ph type="sldNum" sz="quarter" idx="5"/>
          </p:nvPr>
        </p:nvSpPr>
        <p:spPr/>
        <p:txBody>
          <a:bodyPr/>
          <a:lstStyle/>
          <a:p>
            <a:fld id="{69735772-EF23-E149-A6B1-453FE6356297}" type="slidenum">
              <a:rPr lang="en-US" smtClean="0"/>
              <a:t>77</a:t>
            </a:fld>
            <a:endParaRPr lang="en-US"/>
          </a:p>
        </p:txBody>
      </p:sp>
    </p:spTree>
    <p:extLst>
      <p:ext uri="{BB962C8B-B14F-4D97-AF65-F5344CB8AC3E}">
        <p14:creationId xmlns:p14="http://schemas.microsoft.com/office/powerpoint/2010/main" val="39117745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looking into disability categories, we observe the largest change for individuals with cognitive and severe disabilities</a:t>
            </a:r>
          </a:p>
        </p:txBody>
      </p:sp>
      <p:sp>
        <p:nvSpPr>
          <p:cNvPr id="4" name="Slide Number Placeholder 3"/>
          <p:cNvSpPr>
            <a:spLocks noGrp="1"/>
          </p:cNvSpPr>
          <p:nvPr>
            <p:ph type="sldNum" sz="quarter" idx="5"/>
          </p:nvPr>
        </p:nvSpPr>
        <p:spPr/>
        <p:txBody>
          <a:bodyPr/>
          <a:lstStyle/>
          <a:p>
            <a:fld id="{69735772-EF23-E149-A6B1-453FE6356297}" type="slidenum">
              <a:rPr lang="en-US" smtClean="0"/>
              <a:t>78</a:t>
            </a:fld>
            <a:endParaRPr lang="en-US"/>
          </a:p>
        </p:txBody>
      </p:sp>
    </p:spTree>
    <p:extLst>
      <p:ext uri="{BB962C8B-B14F-4D97-AF65-F5344CB8AC3E}">
        <p14:creationId xmlns:p14="http://schemas.microsoft.com/office/powerpoint/2010/main" val="16359416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79</a:t>
            </a:fld>
            <a:endParaRPr lang="en-US"/>
          </a:p>
        </p:txBody>
      </p:sp>
    </p:spTree>
    <p:extLst>
      <p:ext uri="{BB962C8B-B14F-4D97-AF65-F5344CB8AC3E}">
        <p14:creationId xmlns:p14="http://schemas.microsoft.com/office/powerpoint/2010/main" val="13259677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US" b="0" i="0">
                <a:solidFill>
                  <a:srgbClr val="342F2E"/>
                </a:solidFill>
                <a:effectLst/>
                <a:highlight>
                  <a:srgbClr val="FFFFFF"/>
                </a:highlight>
                <a:latin typeface="Akkurat Pro Regular"/>
              </a:rPr>
              <a:t>This interactive dashboard provides data on education and labor force participation for individuals with and without disabilities in Virginia. </a:t>
            </a:r>
          </a:p>
          <a:p>
            <a:pPr marL="171450" indent="-171450" algn="l" fontAlgn="base">
              <a:buFont typeface="Arial" panose="020B0604020202020204" pitchFamily="34" charset="0"/>
              <a:buChar char="•"/>
            </a:pPr>
            <a:r>
              <a:rPr lang="en-US" b="0" i="0">
                <a:solidFill>
                  <a:srgbClr val="342F2E"/>
                </a:solidFill>
                <a:effectLst/>
                <a:highlight>
                  <a:srgbClr val="FFFFFF"/>
                </a:highlight>
                <a:latin typeface="Akkurat Pro Regular"/>
              </a:rPr>
              <a:t>The data are from the American Community Survey from 2000 to 2021. </a:t>
            </a:r>
          </a:p>
          <a:p>
            <a:pPr marL="171450" indent="-171450" algn="l" fontAlgn="base">
              <a:buFont typeface="Arial" panose="020B0604020202020204" pitchFamily="34" charset="0"/>
              <a:buChar char="•"/>
            </a:pPr>
            <a:r>
              <a:rPr lang="en-US" b="0" i="0">
                <a:solidFill>
                  <a:srgbClr val="342F2E"/>
                </a:solidFill>
                <a:effectLst/>
                <a:highlight>
                  <a:srgbClr val="FFFFFF"/>
                </a:highlight>
                <a:latin typeface="Akkurat Pro Regular"/>
              </a:rPr>
              <a:t>The ACS is a comprehensive statistical survey conducted by the Census Bureau that provides vital information about the American population and its characteristics. It gathers nationally representative data on various social, economic, housing, and demographic factors. </a:t>
            </a:r>
          </a:p>
          <a:p>
            <a:pPr marL="171450" indent="-171450" algn="l" fontAlgn="base">
              <a:buFont typeface="Arial" panose="020B0604020202020204" pitchFamily="34" charset="0"/>
              <a:buChar char="•"/>
            </a:pPr>
            <a:endParaRPr lang="en-US" b="0" i="0">
              <a:solidFill>
                <a:srgbClr val="342F2E"/>
              </a:solidFill>
              <a:effectLst/>
              <a:highlight>
                <a:srgbClr val="FFFFFF"/>
              </a:highlight>
              <a:latin typeface="Akkurat Pro Regular"/>
            </a:endParaRPr>
          </a:p>
          <a:p>
            <a:pPr marL="171450" indent="-171450" algn="l" fontAlgn="base">
              <a:buFont typeface="Arial" panose="020B0604020202020204" pitchFamily="34" charset="0"/>
              <a:buChar char="•"/>
            </a:pPr>
            <a:r>
              <a:rPr lang="en-US" b="0" i="0">
                <a:solidFill>
                  <a:srgbClr val="342F2E"/>
                </a:solidFill>
                <a:effectLst/>
                <a:highlight>
                  <a:srgbClr val="FFFFFF"/>
                </a:highlight>
                <a:latin typeface="Akkurat Pro Regular"/>
              </a:rPr>
              <a:t>To use this dashboard: </a:t>
            </a:r>
          </a:p>
          <a:p>
            <a:pPr marL="628650" lvl="1" indent="-171450" algn="l" fontAlgn="base">
              <a:buFont typeface="Arial" panose="020B0604020202020204" pitchFamily="34" charset="0"/>
              <a:buChar char="•"/>
            </a:pPr>
            <a:r>
              <a:rPr lang="en-US" b="0" i="0">
                <a:solidFill>
                  <a:srgbClr val="342F2E"/>
                </a:solidFill>
                <a:effectLst/>
                <a:highlight>
                  <a:srgbClr val="FFFFFF"/>
                </a:highlight>
                <a:latin typeface="Akkurat Pro Italic"/>
              </a:rPr>
              <a:t>Select the year range you wish to include. </a:t>
            </a:r>
          </a:p>
          <a:p>
            <a:pPr marL="628650" lvl="1" indent="-171450" algn="l" fontAlgn="base">
              <a:buFont typeface="Arial" panose="020B0604020202020204" pitchFamily="34" charset="0"/>
              <a:buChar char="•"/>
            </a:pPr>
            <a:r>
              <a:rPr lang="en-US" b="0" i="0">
                <a:solidFill>
                  <a:srgbClr val="342F2E"/>
                </a:solidFill>
                <a:effectLst/>
                <a:highlight>
                  <a:srgbClr val="FFFFFF"/>
                </a:highlight>
                <a:latin typeface="Akkurat Pro Italic"/>
              </a:rPr>
              <a:t>Select the city you wish to include</a:t>
            </a:r>
          </a:p>
          <a:p>
            <a:pPr marL="628650" lvl="1" indent="-171450" algn="l" fontAlgn="base">
              <a:buFont typeface="Arial" panose="020B0604020202020204" pitchFamily="34" charset="0"/>
              <a:buChar char="•"/>
            </a:pPr>
            <a:r>
              <a:rPr lang="en-US" b="0" i="0">
                <a:solidFill>
                  <a:srgbClr val="342F2E"/>
                </a:solidFill>
                <a:effectLst/>
                <a:highlight>
                  <a:srgbClr val="FFFFFF"/>
                </a:highlight>
                <a:latin typeface="Akkurat Pro Italic"/>
              </a:rPr>
              <a:t>Select the disability type(s) to include and age categories. </a:t>
            </a:r>
          </a:p>
          <a:p>
            <a:pPr marL="628650" lvl="1" indent="-171450" algn="l" fontAlgn="base">
              <a:buFont typeface="Arial" panose="020B0604020202020204" pitchFamily="34" charset="0"/>
              <a:buChar char="•"/>
            </a:pPr>
            <a:r>
              <a:rPr lang="en-US" b="0" i="0">
                <a:solidFill>
                  <a:srgbClr val="342F2E"/>
                </a:solidFill>
                <a:effectLst/>
                <a:highlight>
                  <a:srgbClr val="FFFFFF"/>
                </a:highlight>
                <a:latin typeface="Akkurat Pro Italic"/>
              </a:rPr>
              <a:t>Hover your mouse over the charts to view information about a specific outcome.  </a:t>
            </a:r>
            <a:endParaRPr lang="en-US" b="0" i="0">
              <a:solidFill>
                <a:srgbClr val="342F2E"/>
              </a:solidFill>
              <a:effectLst/>
              <a:highlight>
                <a:srgbClr val="FFFFFF"/>
              </a:highlight>
              <a:latin typeface="Akkurat Pro Regular"/>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81</a:t>
            </a:fld>
            <a:endParaRPr lang="en-US"/>
          </a:p>
        </p:txBody>
      </p:sp>
    </p:spTree>
    <p:extLst>
      <p:ext uri="{BB962C8B-B14F-4D97-AF65-F5344CB8AC3E}">
        <p14:creationId xmlns:p14="http://schemas.microsoft.com/office/powerpoint/2010/main" val="24188396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US" b="0" i="0">
                <a:solidFill>
                  <a:srgbClr val="342F2E"/>
                </a:solidFill>
                <a:effectLst/>
                <a:highlight>
                  <a:srgbClr val="FFFFFF"/>
                </a:highlight>
                <a:latin typeface="Akkurat Pro Regular"/>
              </a:rPr>
              <a:t>This is an interactive map that shows the education and employment outcomes of individuals with disabilities served by the Virginia Department for Aging and Rehabilitative Services (DARS) compared to their peers without disabilities. </a:t>
            </a:r>
          </a:p>
          <a:p>
            <a:pPr marL="171450" indent="-171450" algn="l" fontAlgn="base">
              <a:buFont typeface="Arial" panose="020B0604020202020204" pitchFamily="34" charset="0"/>
              <a:buChar char="•"/>
            </a:pPr>
            <a:r>
              <a:rPr lang="en-US" b="0" i="0">
                <a:solidFill>
                  <a:srgbClr val="342F2E"/>
                </a:solidFill>
                <a:effectLst/>
                <a:highlight>
                  <a:srgbClr val="FFFFFF"/>
                </a:highlight>
                <a:latin typeface="Akkurat Pro Regular"/>
              </a:rPr>
              <a:t>The data presented in this dashboard are derived from the AWARE database, covering the period from 2003 to 2023. </a:t>
            </a:r>
          </a:p>
          <a:p>
            <a:pPr marL="171450" indent="-171450" algn="l" fontAlgn="base">
              <a:buFont typeface="Arial" panose="020B0604020202020204" pitchFamily="34" charset="0"/>
              <a:buChar char="•"/>
            </a:pPr>
            <a:r>
              <a:rPr lang="en-US" b="0" i="0">
                <a:solidFill>
                  <a:srgbClr val="342F2E"/>
                </a:solidFill>
                <a:effectLst/>
                <a:highlight>
                  <a:srgbClr val="FFFFFF"/>
                </a:highlight>
                <a:latin typeface="Akkurat Pro Regular"/>
              </a:rPr>
              <a:t>This dashboard offers an overview look at educational milestones, employment trajectories, and rehabilitative progress for these DARS participants over the specified period.</a:t>
            </a:r>
            <a:r>
              <a:rPr lang="en-US" b="0" i="0">
                <a:solidFill>
                  <a:srgbClr val="342F2E"/>
                </a:solidFill>
                <a:effectLst/>
                <a:highlight>
                  <a:srgbClr val="FFFFFF"/>
                </a:highlight>
                <a:latin typeface="Akkurat Pro Bold"/>
              </a:rPr>
              <a:t> </a:t>
            </a:r>
            <a:endParaRPr lang="en-US" b="0" i="0">
              <a:solidFill>
                <a:srgbClr val="342F2E"/>
              </a:solidFill>
              <a:effectLst/>
              <a:highlight>
                <a:srgbClr val="FFFFFF"/>
              </a:highlight>
              <a:latin typeface="Akkurat Pro Regular"/>
            </a:endParaRPr>
          </a:p>
          <a:p>
            <a:pPr marL="171450" indent="-171450" algn="l" fontAlgn="base">
              <a:buFont typeface="Arial" panose="020B0604020202020204" pitchFamily="34" charset="0"/>
              <a:buChar char="•"/>
            </a:pPr>
            <a:endParaRPr lang="en-US" b="0" i="0">
              <a:solidFill>
                <a:srgbClr val="342F2E"/>
              </a:solidFill>
              <a:effectLst/>
              <a:highlight>
                <a:srgbClr val="FFFFFF"/>
              </a:highlight>
              <a:latin typeface="Akkurat Pro Regular"/>
            </a:endParaRPr>
          </a:p>
          <a:p>
            <a:pPr marL="171450" indent="-171450" algn="l" fontAlgn="base">
              <a:buFont typeface="Arial" panose="020B0604020202020204" pitchFamily="34" charset="0"/>
              <a:buChar char="•"/>
            </a:pPr>
            <a:r>
              <a:rPr lang="en-US" b="0" i="0">
                <a:solidFill>
                  <a:srgbClr val="342F2E"/>
                </a:solidFill>
                <a:effectLst/>
                <a:highlight>
                  <a:srgbClr val="FFFFFF"/>
                </a:highlight>
                <a:latin typeface="Akkurat Pro Bold"/>
              </a:rPr>
              <a:t>How to use this interactive map?</a:t>
            </a:r>
            <a:r>
              <a:rPr lang="en-US" b="0" i="0">
                <a:solidFill>
                  <a:srgbClr val="342F2E"/>
                </a:solidFill>
                <a:effectLst/>
                <a:highlight>
                  <a:srgbClr val="FFFFFF"/>
                </a:highlight>
                <a:latin typeface="Akkurat Pro Italic"/>
              </a:rPr>
              <a:t> </a:t>
            </a:r>
          </a:p>
          <a:p>
            <a:pPr marL="628650" lvl="1" indent="-171450" algn="l" fontAlgn="base">
              <a:buFont typeface="Arial" panose="020B0604020202020204" pitchFamily="34" charset="0"/>
              <a:buChar char="•"/>
            </a:pPr>
            <a:r>
              <a:rPr lang="en-US" b="0" i="0">
                <a:solidFill>
                  <a:srgbClr val="342F2E"/>
                </a:solidFill>
                <a:effectLst/>
                <a:highlight>
                  <a:srgbClr val="FFFFFF"/>
                </a:highlight>
                <a:latin typeface="Akkurat Pro Italic"/>
              </a:rPr>
              <a:t>Select a Map Parameter from the drop-down menu of education and labor data options.  </a:t>
            </a:r>
          </a:p>
          <a:p>
            <a:pPr marL="628650" lvl="1" indent="-171450" algn="l" fontAlgn="base">
              <a:buFont typeface="Arial" panose="020B0604020202020204" pitchFamily="34" charset="0"/>
              <a:buChar char="•"/>
            </a:pPr>
            <a:r>
              <a:rPr lang="en-US" b="0" i="0">
                <a:solidFill>
                  <a:srgbClr val="342F2E"/>
                </a:solidFill>
                <a:effectLst/>
                <a:highlight>
                  <a:srgbClr val="FFFFFF"/>
                </a:highlight>
                <a:latin typeface="Akkurat Pro Italic"/>
              </a:rPr>
              <a:t>Select the age group you wish to include, then select the disability type(s) to include. </a:t>
            </a:r>
          </a:p>
          <a:p>
            <a:pPr marL="628650" lvl="1" indent="-171450" algn="l" fontAlgn="base">
              <a:buFont typeface="Arial" panose="020B0604020202020204" pitchFamily="34" charset="0"/>
              <a:buChar char="•"/>
            </a:pPr>
            <a:r>
              <a:rPr lang="en-US" b="0" i="0">
                <a:solidFill>
                  <a:srgbClr val="342F2E"/>
                </a:solidFill>
                <a:effectLst/>
                <a:highlight>
                  <a:srgbClr val="FFFFFF"/>
                </a:highlight>
                <a:latin typeface="Akkurat Pro Italic"/>
              </a:rPr>
              <a:t>Use the scroll bar in the left column to view data for cities in Virginia, or hover your mouse over the map to view information about a specific city.  </a:t>
            </a:r>
            <a:endParaRPr lang="en-US" b="0" i="0">
              <a:solidFill>
                <a:srgbClr val="342F2E"/>
              </a:solidFill>
              <a:effectLst/>
              <a:highlight>
                <a:srgbClr val="FFFFFF"/>
              </a:highlight>
              <a:latin typeface="Akkurat Pro Regular"/>
            </a:endParaRPr>
          </a:p>
          <a:p>
            <a:endParaRPr lang="en-US"/>
          </a:p>
        </p:txBody>
      </p:sp>
      <p:sp>
        <p:nvSpPr>
          <p:cNvPr id="4" name="Slide Number Placeholder 3"/>
          <p:cNvSpPr>
            <a:spLocks noGrp="1"/>
          </p:cNvSpPr>
          <p:nvPr>
            <p:ph type="sldNum" sz="quarter" idx="5"/>
          </p:nvPr>
        </p:nvSpPr>
        <p:spPr/>
        <p:txBody>
          <a:bodyPr/>
          <a:lstStyle/>
          <a:p>
            <a:fld id="{69735772-EF23-E149-A6B1-453FE6356297}" type="slidenum">
              <a:rPr lang="en-US" smtClean="0"/>
              <a:t>82</a:t>
            </a:fld>
            <a:endParaRPr lang="en-US"/>
          </a:p>
        </p:txBody>
      </p:sp>
    </p:spTree>
    <p:extLst>
      <p:ext uri="{BB962C8B-B14F-4D97-AF65-F5344CB8AC3E}">
        <p14:creationId xmlns:p14="http://schemas.microsoft.com/office/powerpoint/2010/main" val="337268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A2C44E-72D4-BF41-BFE3-F5F43FAB47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14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SWTCIE IL is the essence of balancing Human rights, Equity and equality, Community, Employment</a:t>
            </a:r>
          </a:p>
          <a:p>
            <a:r>
              <a:rPr lang="en-US" dirty="0"/>
              <a:t>The intent of the project is not to close facilities, we are here to make you stronger, and serve your customers better. We want SWTCIE IL facilitate the change in making competitive employment the new and better way to engage people with disabilities in work.</a:t>
            </a:r>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A2C44E-72D4-BF41-BFE3-F5F43FAB47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079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SWTCIE IL is the essence of balancing Human rights, Equity and equality, Community, Employment</a:t>
            </a:r>
          </a:p>
          <a:p>
            <a:r>
              <a:rPr lang="en-US" dirty="0"/>
              <a:t>The intent of the project is not to close facilities, we are here to make you stronger, and serve your customers better. We want SWTCIE IL facilitate the change in making competitive employment the new and better way to engage people with disabilities in work.</a:t>
            </a:r>
          </a:p>
          <a:p>
            <a:r>
              <a:rPr lang="en-US" dirty="0"/>
              <a:t>How can the project help??</a:t>
            </a:r>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A2C44E-72D4-BF41-BFE3-F5F43FAB47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196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8.jpg"/><Relationship Id="rId4" Type="http://schemas.openxmlformats.org/officeDocument/2006/relationships/image" Target="../media/image7.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8.jpg"/><Relationship Id="rId4" Type="http://schemas.openxmlformats.org/officeDocument/2006/relationships/image" Target="../media/image7.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solidFill>
                  <a:srgbClr val="13294B"/>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E6390BA1-1E3B-3B20-9986-7042E798D4D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8" name="Picture 7" descr="SWTCIE Illinois wordmark">
            <a:extLst>
              <a:ext uri="{FF2B5EF4-FFF2-40B4-BE49-F238E27FC236}">
                <a16:creationId xmlns:a16="http://schemas.microsoft.com/office/drawing/2014/main" id="{0735B4D0-321D-F5AE-3664-138656EA0928}"/>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9" name="Slide Number Placeholder 5">
            <a:extLst>
              <a:ext uri="{FF2B5EF4-FFF2-40B4-BE49-F238E27FC236}">
                <a16:creationId xmlns:a16="http://schemas.microsoft.com/office/drawing/2014/main" id="{DEDE4F56-75A2-651C-5AFD-EF4F4ABB8FAF}"/>
              </a:ext>
            </a:extLst>
          </p:cNvPr>
          <p:cNvSpPr>
            <a:spLocks noGrp="1"/>
          </p:cNvSpPr>
          <p:nvPr>
            <p:ph type="sldNum" sz="quarter" idx="12"/>
          </p:nvPr>
        </p:nvSpPr>
        <p:spPr>
          <a:xfrm>
            <a:off x="8610600" y="6356350"/>
            <a:ext cx="2743200" cy="365125"/>
          </a:xfrm>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1746168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3294B"/>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buClr>
                <a:srgbClr val="EE6234"/>
              </a:buClr>
              <a:defRPr lang="en-US" sz="3200" kern="1200" dirty="0">
                <a:solidFill>
                  <a:schemeClr val="tx1"/>
                </a:solidFill>
                <a:latin typeface="+mn-lt"/>
                <a:ea typeface="+mn-ea"/>
                <a:cs typeface="+mn-cs"/>
              </a:defRPr>
            </a:lvl1pPr>
            <a:lvl2pPr marL="685800" indent="-228600">
              <a:buClr>
                <a:srgbClr val="13294B"/>
              </a:buClr>
              <a:buSzPct val="80000"/>
              <a:buFont typeface="Wingdings" panose="05000000000000000000" pitchFamily="2" charset="2"/>
              <a:buChar char="§"/>
              <a:defRPr/>
            </a:lvl2pPr>
            <a:lvl3pPr marL="1143000" indent="-228600">
              <a:buClr>
                <a:srgbClr val="009FD4"/>
              </a:buClr>
              <a:buSzPct val="75000"/>
              <a:buFont typeface="Wingdings" panose="05000000000000000000" pitchFamily="2" charset="2"/>
              <a:buChar char="§"/>
              <a:defRPr/>
            </a:lvl3pPr>
            <a:lvl4pPr marL="1600200" indent="-228600">
              <a:buClr>
                <a:srgbClr val="EE6234"/>
              </a:buClr>
              <a:buSzPct val="50000"/>
              <a:buFont typeface="Wingdings" panose="05000000000000000000" pitchFamily="2" charset="2"/>
              <a:buChar char="q"/>
              <a:defRPr/>
            </a:lvl4pPr>
            <a:lvl5pPr marL="2057400" indent="-228600">
              <a:buClr>
                <a:srgbClr val="13294B"/>
              </a:buClr>
              <a:buSzPct val="50000"/>
              <a:buFont typeface="Wingdings" panose="05000000000000000000" pitchFamily="2" charset="2"/>
              <a:buChar char="q"/>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0FB874-5008-472D-9910-E5C6F4F92266}"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2936663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rgbClr val="13294B"/>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buClr>
                <a:srgbClr val="EE6234"/>
              </a:buClr>
              <a:defRPr lang="en-US" sz="3200" kern="1200" dirty="0">
                <a:solidFill>
                  <a:schemeClr val="tx1"/>
                </a:solidFill>
                <a:latin typeface="+mn-lt"/>
                <a:ea typeface="+mn-ea"/>
                <a:cs typeface="+mn-cs"/>
              </a:defRPr>
            </a:lvl1pPr>
            <a:lvl2pPr marL="685800" indent="-228600">
              <a:buClr>
                <a:srgbClr val="13294B"/>
              </a:buClr>
              <a:buSzPct val="80000"/>
              <a:buFont typeface="Wingdings" panose="05000000000000000000" pitchFamily="2" charset="2"/>
              <a:buChar char="§"/>
              <a:defRPr/>
            </a:lvl2pPr>
            <a:lvl3pPr marL="1143000" indent="-228600">
              <a:buClr>
                <a:srgbClr val="009FD4"/>
              </a:buClr>
              <a:buSzPct val="75000"/>
              <a:buFont typeface="Wingdings" panose="05000000000000000000" pitchFamily="2" charset="2"/>
              <a:buChar char="§"/>
              <a:defRPr/>
            </a:lvl3pPr>
            <a:lvl4pPr marL="1600200" indent="-228600">
              <a:buClr>
                <a:srgbClr val="EE6234"/>
              </a:buClr>
              <a:buSzPct val="50000"/>
              <a:buFont typeface="Wingdings" panose="05000000000000000000" pitchFamily="2" charset="2"/>
              <a:buChar char="q"/>
              <a:defRPr/>
            </a:lvl4pPr>
            <a:lvl5pPr marL="2057400" indent="-228600">
              <a:buClr>
                <a:srgbClr val="13294B"/>
              </a:buClr>
              <a:buSzPct val="50000"/>
              <a:buFont typeface="Wingdings" panose="05000000000000000000" pitchFamily="2" charset="2"/>
              <a:buChar char="q"/>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DAA9D68-93AD-47B3-8D12-33AA4965E0FC}"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4254598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solidFill>
                  <a:srgbClr val="13294B"/>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6390BA1-1E3B-3B20-9986-7042E798D4D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8" name="Picture 7" descr="SWTCIE Illinois wordmark">
            <a:extLst>
              <a:ext uri="{FF2B5EF4-FFF2-40B4-BE49-F238E27FC236}">
                <a16:creationId xmlns:a16="http://schemas.microsoft.com/office/drawing/2014/main" id="{0735B4D0-321D-F5AE-3664-138656EA0928}"/>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9" name="Slide Number Placeholder 5">
            <a:extLst>
              <a:ext uri="{FF2B5EF4-FFF2-40B4-BE49-F238E27FC236}">
                <a16:creationId xmlns:a16="http://schemas.microsoft.com/office/drawing/2014/main" id="{DEDE4F56-75A2-651C-5AFD-EF4F4ABB8FAF}"/>
              </a:ext>
            </a:extLst>
          </p:cNvPr>
          <p:cNvSpPr>
            <a:spLocks noGrp="1"/>
          </p:cNvSpPr>
          <p:nvPr>
            <p:ph type="sldNum" sz="quarter" idx="12"/>
          </p:nvPr>
        </p:nvSpPr>
        <p:spPr>
          <a:xfrm>
            <a:off x="8610600" y="6356350"/>
            <a:ext cx="2743200" cy="365125"/>
          </a:xfrm>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4210029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3294B"/>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E6234"/>
              </a:buClr>
              <a:defRPr/>
            </a:lvl1pPr>
            <a:lvl2pPr marL="685800" indent="-228600">
              <a:buClr>
                <a:srgbClr val="13294B"/>
              </a:buClr>
              <a:buSzPct val="80000"/>
              <a:buFont typeface="Wingdings" panose="05000000000000000000" pitchFamily="2" charset="2"/>
              <a:buChar char="§"/>
              <a:defRPr/>
            </a:lvl2pPr>
            <a:lvl3pPr marL="1143000" indent="-228600">
              <a:buClr>
                <a:srgbClr val="009FD4"/>
              </a:buClr>
              <a:buSzPct val="80000"/>
              <a:buFont typeface="Wingdings" panose="05000000000000000000" pitchFamily="2" charset="2"/>
              <a:buChar char="§"/>
              <a:defRPr/>
            </a:lvl3pPr>
            <a:lvl4pPr marL="1600200" indent="-228600">
              <a:buClr>
                <a:srgbClr val="EE6234"/>
              </a:buClr>
              <a:buSzPct val="50000"/>
              <a:buFont typeface="Wingdings" panose="05000000000000000000" pitchFamily="2" charset="2"/>
              <a:buChar char="q"/>
              <a:defRPr/>
            </a:lvl4pPr>
            <a:lvl5pPr marL="2057400" indent="-228600">
              <a:buClr>
                <a:srgbClr val="13294B"/>
              </a:buClr>
              <a:buSzPct val="50000"/>
              <a:buFont typeface="Wingdings" panose="05000000000000000000" pitchFamily="2" charset="2"/>
              <a:buChar char="q"/>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4DB0DB57-5F5E-BBBF-4BF6-88FBB5823D8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8" name="Picture 7" descr="SWTCIE Illinois wordmark">
            <a:extLst>
              <a:ext uri="{FF2B5EF4-FFF2-40B4-BE49-F238E27FC236}">
                <a16:creationId xmlns:a16="http://schemas.microsoft.com/office/drawing/2014/main" id="{EF3CBBB3-9DA0-4004-9413-2D7E03CE3CD0}"/>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6" name="Slide Number Placeholder 5"/>
          <p:cNvSpPr>
            <a:spLocks noGrp="1"/>
          </p:cNvSpPr>
          <p:nvPr>
            <p:ph type="sldNum" sz="quarter" idx="12"/>
          </p:nvPr>
        </p:nvSpPr>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3724647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13294B"/>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567CAC8F-7FFB-FFED-3064-3D83139090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10" name="Picture 9" descr="SWTCIE Illinois wordmark">
            <a:extLst>
              <a:ext uri="{FF2B5EF4-FFF2-40B4-BE49-F238E27FC236}">
                <a16:creationId xmlns:a16="http://schemas.microsoft.com/office/drawing/2014/main" id="{4C837316-8B25-44AD-1FF7-1D39D4708816}"/>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11" name="Slide Number Placeholder 5">
            <a:extLst>
              <a:ext uri="{FF2B5EF4-FFF2-40B4-BE49-F238E27FC236}">
                <a16:creationId xmlns:a16="http://schemas.microsoft.com/office/drawing/2014/main" id="{FD26605E-ABCB-BDB6-5DEC-F6C76782155D}"/>
              </a:ext>
            </a:extLst>
          </p:cNvPr>
          <p:cNvSpPr>
            <a:spLocks noGrp="1"/>
          </p:cNvSpPr>
          <p:nvPr>
            <p:ph type="sldNum" sz="quarter" idx="12"/>
          </p:nvPr>
        </p:nvSpPr>
        <p:spPr>
          <a:xfrm>
            <a:off x="8610600" y="6356350"/>
            <a:ext cx="2743200" cy="365125"/>
          </a:xfrm>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2116456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3294B"/>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buClr>
                <a:srgbClr val="EE6234"/>
              </a:buClr>
              <a:defRPr/>
            </a:lvl1pPr>
            <a:lvl2pPr marL="685800" indent="-228600">
              <a:buClr>
                <a:srgbClr val="13294B"/>
              </a:buClr>
              <a:buSzPct val="80000"/>
              <a:buFont typeface="Wingdings" panose="05000000000000000000" pitchFamily="2" charset="2"/>
              <a:buChar char="§"/>
              <a:defRPr/>
            </a:lvl2pPr>
            <a:lvl3pPr marL="1143000" indent="-228600">
              <a:buClr>
                <a:srgbClr val="009FD4"/>
              </a:buClr>
              <a:buSzPct val="75000"/>
              <a:buFont typeface="Wingdings" panose="05000000000000000000" pitchFamily="2" charset="2"/>
              <a:buChar char="§"/>
              <a:defRPr/>
            </a:lvl3pPr>
            <a:lvl4pPr marL="1600200" indent="-228600">
              <a:buClr>
                <a:srgbClr val="EE6234"/>
              </a:buClr>
              <a:buSzPct val="50000"/>
              <a:buFont typeface="Wingdings" panose="05000000000000000000" pitchFamily="2" charset="2"/>
              <a:buChar char="q"/>
              <a:defRPr/>
            </a:lvl4pPr>
            <a:lvl5pPr marL="2057400" indent="-228600">
              <a:buClr>
                <a:srgbClr val="13294B"/>
              </a:buClr>
              <a:buSzPct val="50000"/>
              <a:buFont typeface="Wingdings" panose="05000000000000000000" pitchFamily="2" charset="2"/>
              <a:buChar char="q"/>
              <a:defRPr lang="en-US" sz="18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marL="2057400" lvl="4" indent="-228600" algn="l" defTabSz="914400" rtl="0" eaLnBrk="1" latinLnBrk="0" hangingPunct="1">
              <a:lnSpc>
                <a:spcPct val="90000"/>
              </a:lnSpc>
              <a:spcBef>
                <a:spcPts val="500"/>
              </a:spcBef>
              <a:buClr>
                <a:srgbClr val="13294B"/>
              </a:buClr>
              <a:buSzPct val="50000"/>
              <a:buFont typeface="Wingdings" panose="05000000000000000000" pitchFamily="2" charset="2"/>
              <a:buChar char="q"/>
            </a:pPr>
            <a:r>
              <a:rPr lang="en-US"/>
              <a:t>Fifth level</a:t>
            </a:r>
          </a:p>
        </p:txBody>
      </p:sp>
      <p:sp>
        <p:nvSpPr>
          <p:cNvPr id="4" name="Content Placeholder 3"/>
          <p:cNvSpPr>
            <a:spLocks noGrp="1"/>
          </p:cNvSpPr>
          <p:nvPr>
            <p:ph sz="half" idx="2"/>
          </p:nvPr>
        </p:nvSpPr>
        <p:spPr>
          <a:xfrm>
            <a:off x="6172200" y="1825625"/>
            <a:ext cx="5181600" cy="4351338"/>
          </a:xfrm>
        </p:spPr>
        <p:txBody>
          <a:bodyPr/>
          <a:lstStyle>
            <a:lvl1pPr marL="228600" indent="-228600">
              <a:defRPr lang="en-US" sz="3200" kern="1200" dirty="0" smtClean="0">
                <a:solidFill>
                  <a:schemeClr val="tx1"/>
                </a:solidFill>
                <a:latin typeface="+mn-lt"/>
                <a:ea typeface="+mn-ea"/>
                <a:cs typeface="+mn-cs"/>
              </a:defRPr>
            </a:lvl1pPr>
            <a:lvl2pPr marL="685800" indent="-228600">
              <a:defRPr lang="en-US" sz="2800" kern="1200" dirty="0" smtClean="0">
                <a:solidFill>
                  <a:schemeClr val="tx1"/>
                </a:solidFill>
                <a:latin typeface="+mn-lt"/>
                <a:ea typeface="+mn-ea"/>
                <a:cs typeface="+mn-cs"/>
              </a:defRPr>
            </a:lvl2pPr>
            <a:lvl3pPr marL="1143000" indent="-228600">
              <a:defRPr lang="en-US" sz="2600" kern="1200" dirty="0" smtClean="0">
                <a:solidFill>
                  <a:schemeClr val="tx1"/>
                </a:solidFill>
                <a:latin typeface="+mn-lt"/>
                <a:ea typeface="+mn-ea"/>
                <a:cs typeface="+mn-cs"/>
              </a:defRPr>
            </a:lvl3pPr>
            <a:lvl4pPr marL="1600200" indent="-228600">
              <a:defRPr lang="en-US" sz="1800" kern="1200" dirty="0" smtClean="0">
                <a:solidFill>
                  <a:schemeClr val="tx1"/>
                </a:solidFill>
                <a:latin typeface="+mn-lt"/>
                <a:ea typeface="+mn-ea"/>
                <a:cs typeface="+mn-cs"/>
              </a:defRPr>
            </a:lvl4pPr>
            <a:lvl5pPr marL="2057400" indent="-228600">
              <a:defRPr lang="en-US" sz="1800" kern="1200" dirty="0">
                <a:solidFill>
                  <a:schemeClr val="tx1"/>
                </a:solidFill>
                <a:latin typeface="+mn-lt"/>
                <a:ea typeface="+mn-ea"/>
                <a:cs typeface="+mn-cs"/>
              </a:defRPr>
            </a:lvl5pPr>
          </a:lstStyle>
          <a:p>
            <a:pPr marL="228600" lvl="0" indent="-228600" algn="l" defTabSz="914400" rtl="0" eaLnBrk="1" latinLnBrk="0" hangingPunct="1">
              <a:lnSpc>
                <a:spcPct val="90000"/>
              </a:lnSpc>
              <a:spcBef>
                <a:spcPts val="1000"/>
              </a:spcBef>
              <a:buClr>
                <a:srgbClr val="EE6234"/>
              </a:buClr>
              <a:buFont typeface="Wingdings" panose="05000000000000000000" pitchFamily="2" charset="2"/>
              <a:buChar char="§"/>
            </a:pPr>
            <a:r>
              <a:rPr lang="en-US"/>
              <a:t>Click to edit Master text styles</a:t>
            </a:r>
          </a:p>
          <a:p>
            <a:pPr marL="685800" lvl="1" indent="-228600" algn="l" defTabSz="914400" rtl="0" eaLnBrk="1" latinLnBrk="0" hangingPunct="1">
              <a:lnSpc>
                <a:spcPct val="90000"/>
              </a:lnSpc>
              <a:spcBef>
                <a:spcPts val="500"/>
              </a:spcBef>
              <a:buClr>
                <a:srgbClr val="13294B"/>
              </a:buClr>
              <a:buSzPct val="80000"/>
              <a:buFont typeface="Wingdings" panose="05000000000000000000" pitchFamily="2" charset="2"/>
              <a:buChar char="§"/>
            </a:pPr>
            <a:r>
              <a:rPr lang="en-US"/>
              <a:t>Second level</a:t>
            </a:r>
          </a:p>
          <a:p>
            <a:pPr marL="1143000" lvl="2" indent="-228600" algn="l" defTabSz="914400" rtl="0" eaLnBrk="1" latinLnBrk="0" hangingPunct="1">
              <a:lnSpc>
                <a:spcPct val="90000"/>
              </a:lnSpc>
              <a:spcBef>
                <a:spcPts val="500"/>
              </a:spcBef>
              <a:buClr>
                <a:srgbClr val="009FD4"/>
              </a:buClr>
              <a:buSzPct val="75000"/>
              <a:buFont typeface="Wingdings" panose="05000000000000000000" pitchFamily="2" charset="2"/>
              <a:buChar char="§"/>
            </a:pPr>
            <a:r>
              <a:rPr lang="en-US"/>
              <a:t>Third level</a:t>
            </a:r>
          </a:p>
          <a:p>
            <a:pPr marL="1600200" lvl="3" indent="-228600" algn="l" defTabSz="914400" rtl="0" eaLnBrk="1" latinLnBrk="0" hangingPunct="1">
              <a:lnSpc>
                <a:spcPct val="90000"/>
              </a:lnSpc>
              <a:spcBef>
                <a:spcPts val="500"/>
              </a:spcBef>
              <a:buClr>
                <a:srgbClr val="EE6234"/>
              </a:buClr>
              <a:buSzPct val="50000"/>
              <a:buFont typeface="Wingdings" panose="05000000000000000000" pitchFamily="2" charset="2"/>
              <a:buChar char="q"/>
            </a:pPr>
            <a:r>
              <a:rPr lang="en-US"/>
              <a:t>Fourth level</a:t>
            </a:r>
          </a:p>
          <a:p>
            <a:pPr marL="2057400" lvl="4" indent="-228600" algn="l" defTabSz="914400" rtl="0" eaLnBrk="1" latinLnBrk="0" hangingPunct="1">
              <a:lnSpc>
                <a:spcPct val="90000"/>
              </a:lnSpc>
              <a:spcBef>
                <a:spcPts val="500"/>
              </a:spcBef>
              <a:buClr>
                <a:srgbClr val="13294B"/>
              </a:buClr>
              <a:buSzPct val="50000"/>
              <a:buFont typeface="Wingdings" panose="05000000000000000000" pitchFamily="2" charset="2"/>
              <a:buChar char="q"/>
            </a:pPr>
            <a:r>
              <a:rPr lang="en-US"/>
              <a:t>Fifth level</a:t>
            </a:r>
          </a:p>
        </p:txBody>
      </p:sp>
      <p:pic>
        <p:nvPicPr>
          <p:cNvPr id="10" name="Picture 9">
            <a:extLst>
              <a:ext uri="{FF2B5EF4-FFF2-40B4-BE49-F238E27FC236}">
                <a16:creationId xmlns:a16="http://schemas.microsoft.com/office/drawing/2014/main" id="{EC0FDA9C-9DBC-3D24-BBFB-02DE8B7B4DB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11" name="Picture 10" descr="SWTCIE Illinois wordmark">
            <a:extLst>
              <a:ext uri="{FF2B5EF4-FFF2-40B4-BE49-F238E27FC236}">
                <a16:creationId xmlns:a16="http://schemas.microsoft.com/office/drawing/2014/main" id="{8D9ADAF3-257E-2AA7-B36D-A98784C65855}"/>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12" name="Slide Number Placeholder 5">
            <a:extLst>
              <a:ext uri="{FF2B5EF4-FFF2-40B4-BE49-F238E27FC236}">
                <a16:creationId xmlns:a16="http://schemas.microsoft.com/office/drawing/2014/main" id="{4EBA300D-3F44-CBBA-D01D-C3DB5E1089FF}"/>
              </a:ext>
            </a:extLst>
          </p:cNvPr>
          <p:cNvSpPr>
            <a:spLocks noGrp="1"/>
          </p:cNvSpPr>
          <p:nvPr>
            <p:ph type="sldNum" sz="quarter" idx="12"/>
          </p:nvPr>
        </p:nvSpPr>
        <p:spPr>
          <a:xfrm>
            <a:off x="8610600" y="6356350"/>
            <a:ext cx="2743200" cy="365125"/>
          </a:xfrm>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139601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13294B"/>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marL="228600" indent="-228600">
              <a:defRPr lang="en-US" sz="3200" kern="1200" dirty="0">
                <a:solidFill>
                  <a:schemeClr val="tx1"/>
                </a:solidFill>
                <a:latin typeface="+mn-lt"/>
                <a:ea typeface="+mn-ea"/>
                <a:cs typeface="+mn-cs"/>
              </a:defRPr>
            </a:lvl1pPr>
            <a:lvl2pPr marL="685800" indent="-228600">
              <a:defRPr lang="en-US" sz="2800" kern="1200" dirty="0">
                <a:solidFill>
                  <a:schemeClr val="tx1"/>
                </a:solidFill>
                <a:latin typeface="+mn-lt"/>
                <a:ea typeface="+mn-ea"/>
                <a:cs typeface="+mn-cs"/>
              </a:defRPr>
            </a:lvl2pPr>
            <a:lvl3pPr marL="1143000" indent="-228600">
              <a:defRPr lang="en-US" sz="2600" kern="1200" dirty="0">
                <a:solidFill>
                  <a:schemeClr val="tx1"/>
                </a:solidFill>
                <a:latin typeface="+mn-lt"/>
                <a:ea typeface="+mn-ea"/>
                <a:cs typeface="+mn-cs"/>
              </a:defRPr>
            </a:lvl3pPr>
            <a:lvl4pPr marL="1600200" indent="-228600">
              <a:defRPr lang="en-US" sz="1800" kern="1200" dirty="0">
                <a:solidFill>
                  <a:schemeClr val="tx1"/>
                </a:solidFill>
                <a:latin typeface="+mn-lt"/>
                <a:ea typeface="+mn-ea"/>
                <a:cs typeface="+mn-cs"/>
              </a:defRPr>
            </a:lvl4pPr>
            <a:lvl5pPr marL="2057400" indent="-228600">
              <a:defRPr lang="en-US" sz="1800" kern="1200" dirty="0">
                <a:solidFill>
                  <a:schemeClr val="tx1"/>
                </a:solidFill>
                <a:latin typeface="+mn-lt"/>
                <a:ea typeface="+mn-ea"/>
                <a:cs typeface="+mn-cs"/>
              </a:defRPr>
            </a:lvl5pPr>
          </a:lstStyle>
          <a:p>
            <a:pPr marL="228600" lvl="0" indent="-228600" algn="l" defTabSz="914400" rtl="0" eaLnBrk="1" latinLnBrk="0" hangingPunct="1">
              <a:lnSpc>
                <a:spcPct val="90000"/>
              </a:lnSpc>
              <a:spcBef>
                <a:spcPts val="1000"/>
              </a:spcBef>
              <a:buClr>
                <a:srgbClr val="EE6234"/>
              </a:buClr>
              <a:buFont typeface="Wingdings" panose="05000000000000000000" pitchFamily="2" charset="2"/>
              <a:buChar char="§"/>
            </a:pPr>
            <a:r>
              <a:rPr lang="en-US"/>
              <a:t>Click to edit Master text styles</a:t>
            </a:r>
          </a:p>
          <a:p>
            <a:pPr marL="685800" lvl="1" indent="-228600" algn="l" defTabSz="914400" rtl="0" eaLnBrk="1" latinLnBrk="0" hangingPunct="1">
              <a:lnSpc>
                <a:spcPct val="90000"/>
              </a:lnSpc>
              <a:spcBef>
                <a:spcPts val="500"/>
              </a:spcBef>
              <a:buClr>
                <a:srgbClr val="13294B"/>
              </a:buClr>
              <a:buSzPct val="80000"/>
              <a:buFont typeface="Wingdings" panose="05000000000000000000" pitchFamily="2" charset="2"/>
              <a:buChar char="§"/>
            </a:pPr>
            <a:r>
              <a:rPr lang="en-US"/>
              <a:t>Second level</a:t>
            </a:r>
          </a:p>
          <a:p>
            <a:pPr marL="1143000" lvl="2" indent="-228600" algn="l" defTabSz="914400" rtl="0" eaLnBrk="1" latinLnBrk="0" hangingPunct="1">
              <a:lnSpc>
                <a:spcPct val="90000"/>
              </a:lnSpc>
              <a:spcBef>
                <a:spcPts val="500"/>
              </a:spcBef>
              <a:buClr>
                <a:srgbClr val="009FD4"/>
              </a:buClr>
              <a:buSzPct val="75000"/>
              <a:buFont typeface="Wingdings" panose="05000000000000000000" pitchFamily="2" charset="2"/>
              <a:buChar char="§"/>
            </a:pPr>
            <a:r>
              <a:rPr lang="en-US"/>
              <a:t>Third level</a:t>
            </a:r>
          </a:p>
          <a:p>
            <a:pPr marL="1600200" lvl="3" indent="-228600" algn="l" defTabSz="914400" rtl="0" eaLnBrk="1" latinLnBrk="0" hangingPunct="1">
              <a:lnSpc>
                <a:spcPct val="90000"/>
              </a:lnSpc>
              <a:spcBef>
                <a:spcPts val="500"/>
              </a:spcBef>
              <a:buClr>
                <a:srgbClr val="EE6234"/>
              </a:buClr>
              <a:buSzPct val="50000"/>
              <a:buFont typeface="Wingdings" panose="05000000000000000000" pitchFamily="2" charset="2"/>
              <a:buChar char="q"/>
            </a:pPr>
            <a:r>
              <a:rPr lang="en-US"/>
              <a:t>Fourth level</a:t>
            </a:r>
          </a:p>
          <a:p>
            <a:pPr marL="2057400" lvl="4" indent="-228600" algn="l" defTabSz="914400" rtl="0" eaLnBrk="1" latinLnBrk="0" hangingPunct="1">
              <a:lnSpc>
                <a:spcPct val="90000"/>
              </a:lnSpc>
              <a:spcBef>
                <a:spcPts val="500"/>
              </a:spcBef>
              <a:buClr>
                <a:srgbClr val="13294B"/>
              </a:buClr>
              <a:buSzPct val="50000"/>
              <a:buFont typeface="Wingdings" panose="05000000000000000000" pitchFamily="2" charset="2"/>
              <a:buChar char="q"/>
            </a:pPr>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marL="228600" indent="-228600" algn="l" defTabSz="914400" rtl="0" eaLnBrk="1" latinLnBrk="0" hangingPunct="1">
              <a:lnSpc>
                <a:spcPct val="90000"/>
              </a:lnSpc>
              <a:buFont typeface="Wingdings" panose="05000000000000000000" pitchFamily="2" charset="2"/>
              <a:defRPr lang="en-US" sz="3200" kern="1200" dirty="0">
                <a:solidFill>
                  <a:schemeClr val="tx1"/>
                </a:solidFill>
                <a:latin typeface="+mn-lt"/>
                <a:ea typeface="+mn-ea"/>
                <a:cs typeface="+mn-cs"/>
              </a:defRPr>
            </a:lvl1pPr>
            <a:lvl2pPr marL="685800" indent="-228600" algn="l" defTabSz="914400" rtl="0" eaLnBrk="1" latinLnBrk="0" hangingPunct="1">
              <a:lnSpc>
                <a:spcPct val="90000"/>
              </a:lnSpc>
              <a:buFont typeface="Wingdings" panose="05000000000000000000" pitchFamily="2" charset="2"/>
              <a:defRPr lang="en-US" sz="2800" kern="1200" dirty="0">
                <a:solidFill>
                  <a:schemeClr val="tx1"/>
                </a:solidFill>
                <a:latin typeface="+mn-lt"/>
                <a:ea typeface="+mn-ea"/>
                <a:cs typeface="+mn-cs"/>
              </a:defRPr>
            </a:lvl2pPr>
            <a:lvl3pPr marL="1143000" indent="-228600" algn="l" defTabSz="914400" rtl="0" eaLnBrk="1" latinLnBrk="0" hangingPunct="1">
              <a:lnSpc>
                <a:spcPct val="90000"/>
              </a:lnSpc>
              <a:buFont typeface="Wingdings" panose="05000000000000000000" pitchFamily="2" charset="2"/>
              <a:defRPr lang="en-US" sz="2600" kern="1200" dirty="0">
                <a:solidFill>
                  <a:schemeClr val="tx1"/>
                </a:solidFill>
                <a:latin typeface="+mn-lt"/>
                <a:ea typeface="+mn-ea"/>
                <a:cs typeface="+mn-cs"/>
              </a:defRPr>
            </a:lvl3pPr>
            <a:lvl4pPr marL="1600200" indent="-228600" algn="l" defTabSz="914400" rtl="0" eaLnBrk="1" latinLnBrk="0" hangingPunct="1">
              <a:lnSpc>
                <a:spcPct val="90000"/>
              </a:lnSpc>
              <a:buFont typeface="Wingdings" panose="05000000000000000000" pitchFamily="2" charset="2"/>
              <a:defRPr lang="en-US" sz="1800" kern="1200" dirty="0">
                <a:solidFill>
                  <a:schemeClr val="tx1"/>
                </a:solidFill>
                <a:latin typeface="+mn-lt"/>
                <a:ea typeface="+mn-ea"/>
                <a:cs typeface="+mn-cs"/>
              </a:defRPr>
            </a:lvl4pPr>
            <a:lvl5pPr marL="2057400" indent="-228600" algn="l" defTabSz="914400" rtl="0" eaLnBrk="1" latinLnBrk="0" hangingPunct="1">
              <a:lnSpc>
                <a:spcPct val="90000"/>
              </a:lnSpc>
              <a:buFont typeface="Wingdings" panose="05000000000000000000" pitchFamily="2" charset="2"/>
              <a:defRPr lang="en-US" sz="1800" kern="1200" dirty="0">
                <a:solidFill>
                  <a:schemeClr val="tx1"/>
                </a:solidFill>
                <a:latin typeface="+mn-lt"/>
                <a:ea typeface="+mn-ea"/>
                <a:cs typeface="+mn-cs"/>
              </a:defRPr>
            </a:lvl5pPr>
          </a:lstStyle>
          <a:p>
            <a:pPr marL="228600" lvl="0" indent="-228600" algn="l" defTabSz="914400" rtl="0" eaLnBrk="1" latinLnBrk="0" hangingPunct="1">
              <a:lnSpc>
                <a:spcPct val="90000"/>
              </a:lnSpc>
              <a:spcBef>
                <a:spcPts val="1000"/>
              </a:spcBef>
              <a:buClr>
                <a:srgbClr val="EE6234"/>
              </a:buClr>
              <a:buFont typeface="Wingdings" panose="05000000000000000000" pitchFamily="2" charset="2"/>
              <a:buChar char="§"/>
            </a:pPr>
            <a:r>
              <a:rPr lang="en-US"/>
              <a:t>Click to edit Master text styles</a:t>
            </a:r>
          </a:p>
          <a:p>
            <a:pPr marL="685800" lvl="1" indent="-228600" algn="l" defTabSz="914400" rtl="0" eaLnBrk="1" latinLnBrk="0" hangingPunct="1">
              <a:lnSpc>
                <a:spcPct val="90000"/>
              </a:lnSpc>
              <a:spcBef>
                <a:spcPts val="500"/>
              </a:spcBef>
              <a:buClr>
                <a:srgbClr val="13294B"/>
              </a:buClr>
              <a:buSzPct val="80000"/>
              <a:buFont typeface="Wingdings" panose="05000000000000000000" pitchFamily="2" charset="2"/>
              <a:buChar char="§"/>
            </a:pPr>
            <a:r>
              <a:rPr lang="en-US"/>
              <a:t>Second level</a:t>
            </a:r>
          </a:p>
          <a:p>
            <a:pPr marL="1143000" lvl="2" indent="-228600" algn="l" defTabSz="914400" rtl="0" eaLnBrk="1" latinLnBrk="0" hangingPunct="1">
              <a:lnSpc>
                <a:spcPct val="90000"/>
              </a:lnSpc>
              <a:spcBef>
                <a:spcPts val="500"/>
              </a:spcBef>
              <a:buClr>
                <a:srgbClr val="009FD4"/>
              </a:buClr>
              <a:buSzPct val="75000"/>
              <a:buFont typeface="Wingdings" panose="05000000000000000000" pitchFamily="2" charset="2"/>
              <a:buChar char="§"/>
            </a:pPr>
            <a:r>
              <a:rPr lang="en-US"/>
              <a:t>Third level</a:t>
            </a:r>
          </a:p>
          <a:p>
            <a:pPr marL="1600200" lvl="3" indent="-228600" algn="l" defTabSz="914400" rtl="0" eaLnBrk="1" latinLnBrk="0" hangingPunct="1">
              <a:lnSpc>
                <a:spcPct val="90000"/>
              </a:lnSpc>
              <a:spcBef>
                <a:spcPts val="500"/>
              </a:spcBef>
              <a:buClr>
                <a:srgbClr val="EE6234"/>
              </a:buClr>
              <a:buSzPct val="50000"/>
              <a:buFont typeface="Wingdings" panose="05000000000000000000" pitchFamily="2" charset="2"/>
              <a:buChar char="q"/>
            </a:pPr>
            <a:r>
              <a:rPr lang="en-US"/>
              <a:t>Fourth level</a:t>
            </a:r>
          </a:p>
          <a:p>
            <a:pPr marL="2057400" lvl="4" indent="-228600" algn="l" defTabSz="914400" rtl="0" eaLnBrk="1" latinLnBrk="0" hangingPunct="1">
              <a:lnSpc>
                <a:spcPct val="90000"/>
              </a:lnSpc>
              <a:spcBef>
                <a:spcPts val="500"/>
              </a:spcBef>
              <a:buClr>
                <a:srgbClr val="13294B"/>
              </a:buClr>
              <a:buSzPct val="50000"/>
              <a:buFont typeface="Wingdings" panose="05000000000000000000" pitchFamily="2" charset="2"/>
              <a:buChar char="q"/>
            </a:pPr>
            <a:r>
              <a:rPr lang="en-US"/>
              <a:t>Fifth level</a:t>
            </a:r>
          </a:p>
        </p:txBody>
      </p:sp>
      <p:pic>
        <p:nvPicPr>
          <p:cNvPr id="12" name="Picture 11">
            <a:extLst>
              <a:ext uri="{FF2B5EF4-FFF2-40B4-BE49-F238E27FC236}">
                <a16:creationId xmlns:a16="http://schemas.microsoft.com/office/drawing/2014/main" id="{67A70B6E-9711-0FC4-949C-D1D262710E5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13" name="Picture 12" descr="SWTCIE Illinois wordmark">
            <a:extLst>
              <a:ext uri="{FF2B5EF4-FFF2-40B4-BE49-F238E27FC236}">
                <a16:creationId xmlns:a16="http://schemas.microsoft.com/office/drawing/2014/main" id="{87515B12-3234-AFF9-73BF-3C0CB1691210}"/>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14" name="Slide Number Placeholder 5">
            <a:extLst>
              <a:ext uri="{FF2B5EF4-FFF2-40B4-BE49-F238E27FC236}">
                <a16:creationId xmlns:a16="http://schemas.microsoft.com/office/drawing/2014/main" id="{902F415F-205C-905F-4AEA-24B4A471E6C4}"/>
              </a:ext>
            </a:extLst>
          </p:cNvPr>
          <p:cNvSpPr>
            <a:spLocks noGrp="1"/>
          </p:cNvSpPr>
          <p:nvPr>
            <p:ph type="sldNum" sz="quarter" idx="12"/>
          </p:nvPr>
        </p:nvSpPr>
        <p:spPr>
          <a:xfrm>
            <a:off x="8610600" y="6356350"/>
            <a:ext cx="2743200" cy="365125"/>
          </a:xfrm>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326127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3294B"/>
                </a:solidFill>
              </a:defRPr>
            </a:lvl1pPr>
          </a:lstStyle>
          <a:p>
            <a:r>
              <a:rPr lang="en-US"/>
              <a:t>Click to edit Master title style</a:t>
            </a:r>
          </a:p>
        </p:txBody>
      </p:sp>
      <p:pic>
        <p:nvPicPr>
          <p:cNvPr id="8" name="Picture 7">
            <a:extLst>
              <a:ext uri="{FF2B5EF4-FFF2-40B4-BE49-F238E27FC236}">
                <a16:creationId xmlns:a16="http://schemas.microsoft.com/office/drawing/2014/main" id="{BFAB2E7E-1369-3340-E1B2-BECAE79B84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9" name="Picture 8" descr="SWTCIE Illinois wordmark">
            <a:extLst>
              <a:ext uri="{FF2B5EF4-FFF2-40B4-BE49-F238E27FC236}">
                <a16:creationId xmlns:a16="http://schemas.microsoft.com/office/drawing/2014/main" id="{5A4C9A5E-BC79-37D6-9B29-942367A422A6}"/>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10" name="Slide Number Placeholder 5">
            <a:extLst>
              <a:ext uri="{FF2B5EF4-FFF2-40B4-BE49-F238E27FC236}">
                <a16:creationId xmlns:a16="http://schemas.microsoft.com/office/drawing/2014/main" id="{AA29573A-3427-5DBC-1242-BEAE408E2A48}"/>
              </a:ext>
            </a:extLst>
          </p:cNvPr>
          <p:cNvSpPr>
            <a:spLocks noGrp="1"/>
          </p:cNvSpPr>
          <p:nvPr>
            <p:ph type="sldNum" sz="quarter" idx="12"/>
          </p:nvPr>
        </p:nvSpPr>
        <p:spPr>
          <a:xfrm>
            <a:off x="8610600" y="6356350"/>
            <a:ext cx="2743200" cy="365125"/>
          </a:xfrm>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2048147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AB9DDC-3FAC-27B4-9178-E4895360B21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8" name="Picture 7" descr="SWTCIE Illinois wordmark">
            <a:extLst>
              <a:ext uri="{FF2B5EF4-FFF2-40B4-BE49-F238E27FC236}">
                <a16:creationId xmlns:a16="http://schemas.microsoft.com/office/drawing/2014/main" id="{D3EE2D2E-867D-56F9-DBBE-1B32510E76C6}"/>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9" name="Slide Number Placeholder 5">
            <a:extLst>
              <a:ext uri="{FF2B5EF4-FFF2-40B4-BE49-F238E27FC236}">
                <a16:creationId xmlns:a16="http://schemas.microsoft.com/office/drawing/2014/main" id="{691F8EC1-72DB-CFE4-223B-CCDD26C694EE}"/>
              </a:ext>
            </a:extLst>
          </p:cNvPr>
          <p:cNvSpPr>
            <a:spLocks noGrp="1"/>
          </p:cNvSpPr>
          <p:nvPr>
            <p:ph type="sldNum" sz="quarter" idx="12"/>
          </p:nvPr>
        </p:nvSpPr>
        <p:spPr>
          <a:xfrm>
            <a:off x="8610600" y="6356350"/>
            <a:ext cx="2743200" cy="365125"/>
          </a:xfrm>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4275804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13294B"/>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marL="228600" indent="-228600">
              <a:defRPr lang="en-US" sz="3200" kern="1200" dirty="0">
                <a:solidFill>
                  <a:schemeClr val="tx1"/>
                </a:solidFill>
                <a:latin typeface="+mn-lt"/>
                <a:ea typeface="+mn-ea"/>
                <a:cs typeface="+mn-cs"/>
              </a:defRPr>
            </a:lvl1pPr>
            <a:lvl2pPr marL="685800" indent="-228600">
              <a:defRPr lang="en-US" sz="2800" kern="1200" dirty="0">
                <a:solidFill>
                  <a:schemeClr val="tx1"/>
                </a:solidFill>
                <a:latin typeface="+mn-lt"/>
                <a:ea typeface="+mn-ea"/>
                <a:cs typeface="+mn-cs"/>
              </a:defRPr>
            </a:lvl2pPr>
            <a:lvl3pPr marL="1143000" indent="-228600">
              <a:defRPr lang="en-US" sz="2600" kern="1200" dirty="0">
                <a:solidFill>
                  <a:schemeClr val="tx1"/>
                </a:solidFill>
                <a:latin typeface="+mn-lt"/>
                <a:ea typeface="+mn-ea"/>
                <a:cs typeface="+mn-cs"/>
              </a:defRPr>
            </a:lvl3pPr>
            <a:lvl4pPr marL="1600200" indent="-228600">
              <a:defRPr lang="en-US" sz="1800" kern="1200" dirty="0">
                <a:solidFill>
                  <a:schemeClr val="tx1"/>
                </a:solidFill>
                <a:latin typeface="+mn-lt"/>
                <a:ea typeface="+mn-ea"/>
                <a:cs typeface="+mn-cs"/>
              </a:defRPr>
            </a:lvl4pPr>
            <a:lvl5pPr marL="2057400" indent="-228600">
              <a:defRPr lang="en-US" sz="1800" kern="1200" dirty="0">
                <a:solidFill>
                  <a:schemeClr val="tx1"/>
                </a:solidFill>
                <a:latin typeface="+mn-lt"/>
                <a:ea typeface="+mn-ea"/>
                <a:cs typeface="+mn-cs"/>
              </a:defRPr>
            </a:lvl5pPr>
            <a:lvl6pPr>
              <a:defRPr sz="2000"/>
            </a:lvl6pPr>
            <a:lvl7pPr>
              <a:defRPr sz="2000"/>
            </a:lvl7pPr>
            <a:lvl8pPr>
              <a:defRPr sz="2000"/>
            </a:lvl8pPr>
            <a:lvl9pPr>
              <a:defRPr sz="2000"/>
            </a:lvl9pPr>
          </a:lstStyle>
          <a:p>
            <a:pPr marL="228600" lvl="0" indent="-228600" algn="l" defTabSz="914400" rtl="0" eaLnBrk="1" latinLnBrk="0" hangingPunct="1">
              <a:lnSpc>
                <a:spcPct val="90000"/>
              </a:lnSpc>
              <a:spcBef>
                <a:spcPts val="1000"/>
              </a:spcBef>
              <a:buClr>
                <a:srgbClr val="EE6234"/>
              </a:buClr>
              <a:buFont typeface="Wingdings" panose="05000000000000000000" pitchFamily="2" charset="2"/>
              <a:buChar char="§"/>
            </a:pPr>
            <a:r>
              <a:rPr lang="en-US"/>
              <a:t>Click to edit Master text styles</a:t>
            </a:r>
          </a:p>
          <a:p>
            <a:pPr marL="685800" lvl="1" indent="-228600" algn="l" defTabSz="914400" rtl="0" eaLnBrk="1" latinLnBrk="0" hangingPunct="1">
              <a:lnSpc>
                <a:spcPct val="90000"/>
              </a:lnSpc>
              <a:spcBef>
                <a:spcPts val="500"/>
              </a:spcBef>
              <a:buClr>
                <a:srgbClr val="13294B"/>
              </a:buClr>
              <a:buSzPct val="80000"/>
              <a:buFont typeface="Wingdings" panose="05000000000000000000" pitchFamily="2" charset="2"/>
              <a:buChar char="§"/>
            </a:pPr>
            <a:r>
              <a:rPr lang="en-US"/>
              <a:t>Second level</a:t>
            </a:r>
          </a:p>
          <a:p>
            <a:pPr marL="1143000" lvl="2" indent="-228600" algn="l" defTabSz="914400" rtl="0" eaLnBrk="1" latinLnBrk="0" hangingPunct="1">
              <a:lnSpc>
                <a:spcPct val="90000"/>
              </a:lnSpc>
              <a:spcBef>
                <a:spcPts val="500"/>
              </a:spcBef>
              <a:buClr>
                <a:srgbClr val="009FD4"/>
              </a:buClr>
              <a:buSzPct val="75000"/>
              <a:buFont typeface="Wingdings" panose="05000000000000000000" pitchFamily="2" charset="2"/>
              <a:buChar char="§"/>
            </a:pPr>
            <a:r>
              <a:rPr lang="en-US"/>
              <a:t>Third level</a:t>
            </a:r>
          </a:p>
          <a:p>
            <a:pPr marL="1600200" lvl="3" indent="-228600" algn="l" defTabSz="914400" rtl="0" eaLnBrk="1" latinLnBrk="0" hangingPunct="1">
              <a:lnSpc>
                <a:spcPct val="90000"/>
              </a:lnSpc>
              <a:spcBef>
                <a:spcPts val="500"/>
              </a:spcBef>
              <a:buClr>
                <a:srgbClr val="EE6234"/>
              </a:buClr>
              <a:buSzPct val="50000"/>
              <a:buFont typeface="Wingdings" panose="05000000000000000000" pitchFamily="2" charset="2"/>
              <a:buChar char="q"/>
            </a:pPr>
            <a:r>
              <a:rPr lang="en-US"/>
              <a:t>Fourth level</a:t>
            </a:r>
          </a:p>
          <a:p>
            <a:pPr marL="2057400" lvl="4" indent="-228600" algn="l" defTabSz="914400" rtl="0" eaLnBrk="1" latinLnBrk="0" hangingPunct="1">
              <a:lnSpc>
                <a:spcPct val="90000"/>
              </a:lnSpc>
              <a:spcBef>
                <a:spcPts val="500"/>
              </a:spcBef>
              <a:buClr>
                <a:srgbClr val="13294B"/>
              </a:buClr>
              <a:buSzPct val="50000"/>
              <a:buFont typeface="Wingdings" panose="05000000000000000000" pitchFamily="2" charset="2"/>
              <a:buChar char="q"/>
            </a:pPr>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a:extLst>
              <a:ext uri="{FF2B5EF4-FFF2-40B4-BE49-F238E27FC236}">
                <a16:creationId xmlns:a16="http://schemas.microsoft.com/office/drawing/2014/main" id="{643FAE93-7DE9-5682-2538-5D94EB51BE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11" name="Picture 10" descr="SWTCIE Illinois wordmark">
            <a:extLst>
              <a:ext uri="{FF2B5EF4-FFF2-40B4-BE49-F238E27FC236}">
                <a16:creationId xmlns:a16="http://schemas.microsoft.com/office/drawing/2014/main" id="{E326B594-97C7-839A-DF15-26C7A36593FB}"/>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12" name="Slide Number Placeholder 5">
            <a:extLst>
              <a:ext uri="{FF2B5EF4-FFF2-40B4-BE49-F238E27FC236}">
                <a16:creationId xmlns:a16="http://schemas.microsoft.com/office/drawing/2014/main" id="{40F09838-01C1-4536-0CEB-1BA0795DB563}"/>
              </a:ext>
            </a:extLst>
          </p:cNvPr>
          <p:cNvSpPr>
            <a:spLocks noGrp="1"/>
          </p:cNvSpPr>
          <p:nvPr>
            <p:ph type="sldNum" sz="quarter" idx="12"/>
          </p:nvPr>
        </p:nvSpPr>
        <p:spPr>
          <a:xfrm>
            <a:off x="8610600" y="6356350"/>
            <a:ext cx="2743200" cy="365125"/>
          </a:xfrm>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1206578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3294B"/>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EE6234"/>
              </a:buClr>
              <a:defRPr/>
            </a:lvl1pPr>
            <a:lvl2pPr marL="685800" indent="-228600">
              <a:buClr>
                <a:srgbClr val="13294B"/>
              </a:buClr>
              <a:buSzPct val="80000"/>
              <a:buFont typeface="Wingdings" panose="05000000000000000000" pitchFamily="2" charset="2"/>
              <a:buChar char="§"/>
              <a:defRPr/>
            </a:lvl2pPr>
            <a:lvl3pPr marL="1143000" indent="-228600">
              <a:buClr>
                <a:srgbClr val="009FD4"/>
              </a:buClr>
              <a:buSzPct val="80000"/>
              <a:buFont typeface="Wingdings" panose="05000000000000000000" pitchFamily="2" charset="2"/>
              <a:buChar char="§"/>
              <a:defRPr/>
            </a:lvl3pPr>
            <a:lvl4pPr marL="1600200" indent="-228600">
              <a:buClr>
                <a:srgbClr val="EE6234"/>
              </a:buClr>
              <a:buSzPct val="50000"/>
              <a:buFont typeface="Wingdings" panose="05000000000000000000" pitchFamily="2" charset="2"/>
              <a:buChar char="q"/>
              <a:defRPr/>
            </a:lvl4pPr>
            <a:lvl5pPr marL="2057400" indent="-228600">
              <a:buClr>
                <a:srgbClr val="13294B"/>
              </a:buClr>
              <a:buSzPct val="50000"/>
              <a:buFont typeface="Wingdings" panose="05000000000000000000" pitchFamily="2" charset="2"/>
              <a:buChar char="q"/>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4DB0DB57-5F5E-BBBF-4BF6-88FBB5823D8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8" name="Picture 7" descr="SWTCIE Illinois wordmark">
            <a:extLst>
              <a:ext uri="{FF2B5EF4-FFF2-40B4-BE49-F238E27FC236}">
                <a16:creationId xmlns:a16="http://schemas.microsoft.com/office/drawing/2014/main" id="{EF3CBBB3-9DA0-4004-9413-2D7E03CE3CD0}"/>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6" name="Slide Number Placeholder 5"/>
          <p:cNvSpPr>
            <a:spLocks noGrp="1"/>
          </p:cNvSpPr>
          <p:nvPr>
            <p:ph type="sldNum" sz="quarter" idx="12"/>
          </p:nvPr>
        </p:nvSpPr>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3536401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13294B"/>
                </a:solidFill>
              </a:defRPr>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a:extLst>
              <a:ext uri="{FF2B5EF4-FFF2-40B4-BE49-F238E27FC236}">
                <a16:creationId xmlns:a16="http://schemas.microsoft.com/office/drawing/2014/main" id="{4B6948EE-6BA6-AF9B-0EF1-BEA921C6DD0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11" name="Picture 10" descr="SWTCIE Illinois wordmark">
            <a:extLst>
              <a:ext uri="{FF2B5EF4-FFF2-40B4-BE49-F238E27FC236}">
                <a16:creationId xmlns:a16="http://schemas.microsoft.com/office/drawing/2014/main" id="{32D5A63A-E3DD-E9E4-B00A-6ED7C67F3B42}"/>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12" name="Slide Number Placeholder 5">
            <a:extLst>
              <a:ext uri="{FF2B5EF4-FFF2-40B4-BE49-F238E27FC236}">
                <a16:creationId xmlns:a16="http://schemas.microsoft.com/office/drawing/2014/main" id="{A9FFE83E-21B9-7F7A-9490-BD7F8A9B9C41}"/>
              </a:ext>
            </a:extLst>
          </p:cNvPr>
          <p:cNvSpPr>
            <a:spLocks noGrp="1"/>
          </p:cNvSpPr>
          <p:nvPr>
            <p:ph type="sldNum" sz="quarter" idx="12"/>
          </p:nvPr>
        </p:nvSpPr>
        <p:spPr>
          <a:xfrm>
            <a:off x="8610600" y="6356350"/>
            <a:ext cx="2743200" cy="365125"/>
          </a:xfrm>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799587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3294B"/>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buClr>
                <a:srgbClr val="EE6234"/>
              </a:buClr>
              <a:defRPr lang="en-US" sz="3200" kern="1200" dirty="0">
                <a:solidFill>
                  <a:schemeClr val="tx1"/>
                </a:solidFill>
                <a:latin typeface="+mn-lt"/>
                <a:ea typeface="+mn-ea"/>
                <a:cs typeface="+mn-cs"/>
              </a:defRPr>
            </a:lvl1pPr>
            <a:lvl2pPr marL="685800" indent="-228600">
              <a:buClr>
                <a:srgbClr val="13294B"/>
              </a:buClr>
              <a:buSzPct val="80000"/>
              <a:buFont typeface="Wingdings" panose="05000000000000000000" pitchFamily="2" charset="2"/>
              <a:buChar char="§"/>
              <a:defRPr/>
            </a:lvl2pPr>
            <a:lvl3pPr marL="1143000" indent="-228600">
              <a:buClr>
                <a:srgbClr val="009FD4"/>
              </a:buClr>
              <a:buSzPct val="75000"/>
              <a:buFont typeface="Wingdings" panose="05000000000000000000" pitchFamily="2" charset="2"/>
              <a:buChar char="§"/>
              <a:defRPr/>
            </a:lvl3pPr>
            <a:lvl4pPr marL="1600200" indent="-228600">
              <a:buClr>
                <a:srgbClr val="EE6234"/>
              </a:buClr>
              <a:buSzPct val="50000"/>
              <a:buFont typeface="Wingdings" panose="05000000000000000000" pitchFamily="2" charset="2"/>
              <a:buChar char="q"/>
              <a:defRPr/>
            </a:lvl4pPr>
            <a:lvl5pPr marL="2057400" indent="-228600">
              <a:buClr>
                <a:srgbClr val="13294B"/>
              </a:buClr>
              <a:buSzPct val="50000"/>
              <a:buFont typeface="Wingdings" panose="05000000000000000000" pitchFamily="2" charset="2"/>
              <a:buChar char="q"/>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0FB874-5008-472D-9910-E5C6F4F92266}"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2941676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rgbClr val="13294B"/>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buClr>
                <a:srgbClr val="EE6234"/>
              </a:buClr>
              <a:defRPr lang="en-US" sz="3200" kern="1200" dirty="0">
                <a:solidFill>
                  <a:schemeClr val="tx1"/>
                </a:solidFill>
                <a:latin typeface="+mn-lt"/>
                <a:ea typeface="+mn-ea"/>
                <a:cs typeface="+mn-cs"/>
              </a:defRPr>
            </a:lvl1pPr>
            <a:lvl2pPr marL="685800" indent="-228600">
              <a:buClr>
                <a:srgbClr val="13294B"/>
              </a:buClr>
              <a:buSzPct val="80000"/>
              <a:buFont typeface="Wingdings" panose="05000000000000000000" pitchFamily="2" charset="2"/>
              <a:buChar char="§"/>
              <a:defRPr/>
            </a:lvl2pPr>
            <a:lvl3pPr marL="1143000" indent="-228600">
              <a:buClr>
                <a:srgbClr val="009FD4"/>
              </a:buClr>
              <a:buSzPct val="75000"/>
              <a:buFont typeface="Wingdings" panose="05000000000000000000" pitchFamily="2" charset="2"/>
              <a:buChar char="§"/>
              <a:defRPr/>
            </a:lvl3pPr>
            <a:lvl4pPr marL="1600200" indent="-228600">
              <a:buClr>
                <a:srgbClr val="EE6234"/>
              </a:buClr>
              <a:buSzPct val="50000"/>
              <a:buFont typeface="Wingdings" panose="05000000000000000000" pitchFamily="2" charset="2"/>
              <a:buChar char="q"/>
              <a:defRPr/>
            </a:lvl4pPr>
            <a:lvl5pPr marL="2057400" indent="-228600">
              <a:buClr>
                <a:srgbClr val="13294B"/>
              </a:buClr>
              <a:buSzPct val="50000"/>
              <a:buFont typeface="Wingdings" panose="05000000000000000000" pitchFamily="2" charset="2"/>
              <a:buChar char="q"/>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AA9D68-93AD-47B3-8D12-33AA4965E0FC}"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2330195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8" name="Picture 7">
            <a:extLst>
              <a:ext uri="{FF2B5EF4-FFF2-40B4-BE49-F238E27FC236}">
                <a16:creationId xmlns:a16="http://schemas.microsoft.com/office/drawing/2014/main" id="{6E921691-DC0A-4074-83D3-A6A8D5F4DD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1081300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1548245"/>
            <a:ext cx="10515600" cy="2240280"/>
          </a:xfrm>
        </p:spPr>
        <p:txBody>
          <a:bodyPr anchor="b">
            <a:normAutofit/>
          </a:bodyPr>
          <a:lstStyle>
            <a:lvl1pPr algn="ctr">
              <a:defRPr sz="4400">
                <a:solidFill>
                  <a:schemeClr val="bg1"/>
                </a:solidFill>
              </a:defRPr>
            </a:lvl1pPr>
          </a:lstStyle>
          <a:p>
            <a:r>
              <a:rPr lang="en-US"/>
              <a:t>Click to edit Master title style</a:t>
            </a:r>
          </a:p>
        </p:txBody>
      </p:sp>
      <p:sp>
        <p:nvSpPr>
          <p:cNvPr id="3" name="Subtitle 2"/>
          <p:cNvSpPr>
            <a:spLocks noGrp="1"/>
          </p:cNvSpPr>
          <p:nvPr>
            <p:ph type="subTitle" idx="1"/>
          </p:nvPr>
        </p:nvSpPr>
        <p:spPr>
          <a:xfrm>
            <a:off x="838200" y="3854659"/>
            <a:ext cx="10515600" cy="1143000"/>
          </a:xfrm>
        </p:spPr>
        <p:txBody>
          <a:bodyPr>
            <a:normAutofit/>
          </a:bodyPr>
          <a:lstStyle>
            <a:lvl1pPr marL="0" indent="0" algn="ctr">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descr="Text&#10;&#10;Description automatically generated">
            <a:extLst>
              <a:ext uri="{FF2B5EF4-FFF2-40B4-BE49-F238E27FC236}">
                <a16:creationId xmlns:a16="http://schemas.microsoft.com/office/drawing/2014/main" id="{61DE7F70-3339-6676-E891-D7CBD86CCD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055" y="5411091"/>
            <a:ext cx="3755461" cy="1036410"/>
          </a:xfrm>
          <a:prstGeom prst="rect">
            <a:avLst/>
          </a:prstGeom>
        </p:spPr>
      </p:pic>
      <p:sp>
        <p:nvSpPr>
          <p:cNvPr id="5" name="TextBox 4">
            <a:extLst>
              <a:ext uri="{FF2B5EF4-FFF2-40B4-BE49-F238E27FC236}">
                <a16:creationId xmlns:a16="http://schemas.microsoft.com/office/drawing/2014/main" id="{4EEEAAEF-E01A-3F21-67E2-6735D9E443E6}"/>
              </a:ext>
            </a:extLst>
          </p:cNvPr>
          <p:cNvSpPr txBox="1"/>
          <p:nvPr userDrawn="1"/>
        </p:nvSpPr>
        <p:spPr>
          <a:xfrm>
            <a:off x="9490754" y="6020790"/>
            <a:ext cx="2396446" cy="505523"/>
          </a:xfrm>
          <a:prstGeom prst="rect">
            <a:avLst/>
          </a:prstGeom>
          <a:noFill/>
        </p:spPr>
        <p:txBody>
          <a:bodyPr wrap="square" rtlCol="0">
            <a:spAutoFit/>
          </a:bodyPr>
          <a:lstStyle/>
          <a:p>
            <a:pPr>
              <a:lnSpc>
                <a:spcPts val="1600"/>
              </a:lnSpc>
            </a:pPr>
            <a:r>
              <a:rPr lang="en-US" sz="1600" dirty="0">
                <a:solidFill>
                  <a:schemeClr val="bg1"/>
                </a:solidFill>
                <a:latin typeface="+mj-lt"/>
              </a:rPr>
              <a:t>804.662.7000</a:t>
            </a:r>
          </a:p>
          <a:p>
            <a:pPr>
              <a:lnSpc>
                <a:spcPts val="1600"/>
              </a:lnSpc>
            </a:pPr>
            <a:r>
              <a:rPr lang="en-US" sz="1600" dirty="0">
                <a:solidFill>
                  <a:schemeClr val="bg1"/>
                </a:solidFill>
                <a:latin typeface="+mj-lt"/>
              </a:rPr>
              <a:t>www.dars.virginia.gov/drs</a:t>
            </a:r>
          </a:p>
        </p:txBody>
      </p:sp>
      <p:pic>
        <p:nvPicPr>
          <p:cNvPr id="12" name="Picture 11" descr="A picture containing text, clipart&#10;&#10;Description automatically generated">
            <a:extLst>
              <a:ext uri="{FF2B5EF4-FFF2-40B4-BE49-F238E27FC236}">
                <a16:creationId xmlns:a16="http://schemas.microsoft.com/office/drawing/2014/main" id="{92642F85-D048-D166-875E-955CB1CFC4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7875" y="6619334"/>
            <a:ext cx="1309325" cy="232966"/>
          </a:xfrm>
          <a:prstGeom prst="rect">
            <a:avLst/>
          </a:prstGeom>
        </p:spPr>
      </p:pic>
    </p:spTree>
    <p:extLst>
      <p:ext uri="{BB962C8B-B14F-4D97-AF65-F5344CB8AC3E}">
        <p14:creationId xmlns:p14="http://schemas.microsoft.com/office/powerpoint/2010/main" val="34862741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23361" y="5084483"/>
            <a:ext cx="7635238" cy="914400"/>
          </a:xfrm>
        </p:spPr>
        <p:txBody>
          <a:bodyPr anchor="b">
            <a:normAutofit/>
          </a:bodyPr>
          <a:lstStyle>
            <a:lvl1pPr algn="l">
              <a:defRPr sz="4000" spc="-50" baseline="0">
                <a:solidFill>
                  <a:schemeClr val="bg1"/>
                </a:solidFill>
              </a:defRPr>
            </a:lvl1pPr>
          </a:lstStyle>
          <a:p>
            <a:r>
              <a:rPr lang="en-US" dirty="0"/>
              <a:t>Click to edit Master title style</a:t>
            </a:r>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Subtitle 2"/>
          <p:cNvSpPr>
            <a:spLocks noGrp="1"/>
          </p:cNvSpPr>
          <p:nvPr>
            <p:ph type="subTitle" idx="1"/>
          </p:nvPr>
        </p:nvSpPr>
        <p:spPr>
          <a:xfrm>
            <a:off x="4023360" y="6043123"/>
            <a:ext cx="7635239" cy="571500"/>
          </a:xfrm>
        </p:spPr>
        <p:txBody>
          <a:bodyPr>
            <a:normAutofit/>
          </a:bodyPr>
          <a:lstStyle>
            <a:lvl1pPr marL="0" indent="0" algn="l">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descr="Text&#10;&#10;Description automatically generated">
            <a:extLst>
              <a:ext uri="{FF2B5EF4-FFF2-40B4-BE49-F238E27FC236}">
                <a16:creationId xmlns:a16="http://schemas.microsoft.com/office/drawing/2014/main" id="{6B6C8764-0779-395B-933A-4F4558644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942" y="5084483"/>
            <a:ext cx="3755461" cy="1036410"/>
          </a:xfrm>
          <a:prstGeom prst="rect">
            <a:avLst/>
          </a:prstGeom>
        </p:spPr>
      </p:pic>
      <p:sp>
        <p:nvSpPr>
          <p:cNvPr id="10" name="TextBox 9">
            <a:extLst>
              <a:ext uri="{FF2B5EF4-FFF2-40B4-BE49-F238E27FC236}">
                <a16:creationId xmlns:a16="http://schemas.microsoft.com/office/drawing/2014/main" id="{24719385-7FC6-CEF2-E915-62CAEEC510C3}"/>
              </a:ext>
            </a:extLst>
          </p:cNvPr>
          <p:cNvSpPr txBox="1"/>
          <p:nvPr userDrawn="1"/>
        </p:nvSpPr>
        <p:spPr>
          <a:xfrm>
            <a:off x="199942" y="6197059"/>
            <a:ext cx="3330429" cy="584775"/>
          </a:xfrm>
          <a:prstGeom prst="rect">
            <a:avLst/>
          </a:prstGeom>
          <a:noFill/>
        </p:spPr>
        <p:txBody>
          <a:bodyPr wrap="square" rtlCol="0">
            <a:spAutoFit/>
          </a:bodyPr>
          <a:lstStyle/>
          <a:p>
            <a:r>
              <a:rPr lang="en-US" sz="1600" dirty="0">
                <a:solidFill>
                  <a:schemeClr val="bg1"/>
                </a:solidFill>
                <a:latin typeface="+mj-lt"/>
              </a:rPr>
              <a:t>804.662.7000</a:t>
            </a:r>
          </a:p>
          <a:p>
            <a:r>
              <a:rPr lang="en-US" sz="1600" dirty="0">
                <a:solidFill>
                  <a:schemeClr val="bg1"/>
                </a:solidFill>
                <a:latin typeface="+mj-lt"/>
              </a:rPr>
              <a:t>www.dars.virginia.gov/drs</a:t>
            </a:r>
          </a:p>
        </p:txBody>
      </p:sp>
      <p:pic>
        <p:nvPicPr>
          <p:cNvPr id="11" name="Picture 10" descr="white female vocational evaluator doing assessment on younger female student.">
            <a:extLst>
              <a:ext uri="{FF2B5EF4-FFF2-40B4-BE49-F238E27FC236}">
                <a16:creationId xmlns:a16="http://schemas.microsoft.com/office/drawing/2014/main" id="{9806CABC-9CC6-7EC5-EAD9-2BBD763FAE7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908" t="192" r="2778" b="-192"/>
          <a:stretch/>
        </p:blipFill>
        <p:spPr>
          <a:xfrm>
            <a:off x="0" y="-9143"/>
            <a:ext cx="4023360" cy="4754880"/>
          </a:xfrm>
          <a:prstGeom prst="rect">
            <a:avLst/>
          </a:prstGeom>
        </p:spPr>
      </p:pic>
      <p:pic>
        <p:nvPicPr>
          <p:cNvPr id="12" name="Picture Placeholder 23" descr="Two people looking at a computer&#10;&#10;Description automatically generated with medium confidence">
            <a:extLst>
              <a:ext uri="{FF2B5EF4-FFF2-40B4-BE49-F238E27FC236}">
                <a16:creationId xmlns:a16="http://schemas.microsoft.com/office/drawing/2014/main" id="{61A1BF01-2663-97DA-5F7A-690CECE6B74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8082" r="8082"/>
          <a:stretch>
            <a:fillRect/>
          </a:stretch>
        </p:blipFill>
        <p:spPr>
          <a:xfrm>
            <a:off x="4084319" y="1"/>
            <a:ext cx="4023360" cy="4745736"/>
          </a:xfrm>
          <a:prstGeom prst="rect">
            <a:avLst/>
          </a:prstGeom>
        </p:spPr>
      </p:pic>
      <p:pic>
        <p:nvPicPr>
          <p:cNvPr id="17" name="Picture 16" descr="A person holding an object next to a person in a yellow vest&#10;&#10;Description automatically generated with low confidence">
            <a:extLst>
              <a:ext uri="{FF2B5EF4-FFF2-40B4-BE49-F238E27FC236}">
                <a16:creationId xmlns:a16="http://schemas.microsoft.com/office/drawing/2014/main" id="{237124B4-0A82-A02F-8373-62AE833BF52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68639" y="-9143"/>
            <a:ext cx="4027932" cy="4754880"/>
          </a:xfrm>
          <a:prstGeom prst="rect">
            <a:avLst/>
          </a:prstGeom>
        </p:spPr>
      </p:pic>
    </p:spTree>
    <p:extLst>
      <p:ext uri="{BB962C8B-B14F-4D97-AF65-F5344CB8AC3E}">
        <p14:creationId xmlns:p14="http://schemas.microsoft.com/office/powerpoint/2010/main" val="3078338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023361" y="4800600"/>
            <a:ext cx="7635238" cy="1198283"/>
          </a:xfrm>
        </p:spPr>
        <p:txBody>
          <a:bodyPr anchor="b">
            <a:normAutofit/>
          </a:bodyPr>
          <a:lstStyle>
            <a:lvl1pPr algn="l">
              <a:defRPr sz="4000" spc="-50" baseline="0">
                <a:solidFill>
                  <a:schemeClr val="bg1"/>
                </a:solidFill>
              </a:defRPr>
            </a:lvl1pPr>
          </a:lstStyle>
          <a:p>
            <a:r>
              <a:rPr lang="en-US" dirty="0"/>
              <a:t>Real Pay for real jobs </a:t>
            </a:r>
            <a:br>
              <a:rPr lang="en-US" dirty="0"/>
            </a:br>
            <a:r>
              <a:rPr lang="en-US" dirty="0"/>
              <a:t>epic project</a:t>
            </a:r>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Subtitle 2"/>
          <p:cNvSpPr>
            <a:spLocks noGrp="1"/>
          </p:cNvSpPr>
          <p:nvPr>
            <p:ph type="subTitle" idx="1" hasCustomPrompt="1"/>
          </p:nvPr>
        </p:nvSpPr>
        <p:spPr>
          <a:xfrm>
            <a:off x="4023360" y="6043123"/>
            <a:ext cx="7635239" cy="571500"/>
          </a:xfrm>
        </p:spPr>
        <p:txBody>
          <a:bodyPr>
            <a:normAutofit/>
          </a:bodyPr>
          <a:lstStyle>
            <a:lvl1pPr marL="0" indent="0" algn="l">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CSAVR Fall 2024</a:t>
            </a:r>
          </a:p>
        </p:txBody>
      </p:sp>
      <p:pic>
        <p:nvPicPr>
          <p:cNvPr id="7" name="Picture 6" descr="Text&#10;&#10;Description automatically generated">
            <a:extLst>
              <a:ext uri="{FF2B5EF4-FFF2-40B4-BE49-F238E27FC236}">
                <a16:creationId xmlns:a16="http://schemas.microsoft.com/office/drawing/2014/main" id="{6B6C8764-0779-395B-933A-4F4558644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942" y="5084483"/>
            <a:ext cx="3755461" cy="1036410"/>
          </a:xfrm>
          <a:prstGeom prst="rect">
            <a:avLst/>
          </a:prstGeom>
        </p:spPr>
      </p:pic>
      <p:sp>
        <p:nvSpPr>
          <p:cNvPr id="10" name="TextBox 9">
            <a:extLst>
              <a:ext uri="{FF2B5EF4-FFF2-40B4-BE49-F238E27FC236}">
                <a16:creationId xmlns:a16="http://schemas.microsoft.com/office/drawing/2014/main" id="{24719385-7FC6-CEF2-E915-62CAEEC510C3}"/>
              </a:ext>
            </a:extLst>
          </p:cNvPr>
          <p:cNvSpPr txBox="1"/>
          <p:nvPr userDrawn="1"/>
        </p:nvSpPr>
        <p:spPr>
          <a:xfrm>
            <a:off x="199942" y="6197059"/>
            <a:ext cx="3330429" cy="584775"/>
          </a:xfrm>
          <a:prstGeom prst="rect">
            <a:avLst/>
          </a:prstGeom>
          <a:noFill/>
        </p:spPr>
        <p:txBody>
          <a:bodyPr wrap="square" rtlCol="0">
            <a:spAutoFit/>
          </a:bodyPr>
          <a:lstStyle/>
          <a:p>
            <a:r>
              <a:rPr lang="en-US" sz="1600" dirty="0">
                <a:solidFill>
                  <a:schemeClr val="bg1"/>
                </a:solidFill>
                <a:latin typeface="+mj-lt"/>
              </a:rPr>
              <a:t>804.662.7000</a:t>
            </a:r>
          </a:p>
          <a:p>
            <a:r>
              <a:rPr lang="en-US" sz="1600" dirty="0">
                <a:solidFill>
                  <a:schemeClr val="bg1"/>
                </a:solidFill>
                <a:latin typeface="+mj-lt"/>
              </a:rPr>
              <a:t>www.dars.virginia.gov/drs</a:t>
            </a:r>
          </a:p>
        </p:txBody>
      </p:sp>
      <p:pic>
        <p:nvPicPr>
          <p:cNvPr id="11" name="Picture 10" descr="white female vocational evaluator doing assessment on younger female student.">
            <a:extLst>
              <a:ext uri="{FF2B5EF4-FFF2-40B4-BE49-F238E27FC236}">
                <a16:creationId xmlns:a16="http://schemas.microsoft.com/office/drawing/2014/main" id="{9806CABC-9CC6-7EC5-EAD9-2BBD763FAE7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908" t="192" r="2778" b="-192"/>
          <a:stretch/>
        </p:blipFill>
        <p:spPr>
          <a:xfrm>
            <a:off x="0" y="-9143"/>
            <a:ext cx="4023360" cy="4754880"/>
          </a:xfrm>
          <a:prstGeom prst="rect">
            <a:avLst/>
          </a:prstGeom>
        </p:spPr>
      </p:pic>
      <p:pic>
        <p:nvPicPr>
          <p:cNvPr id="12" name="Picture Placeholder 23" descr="Two people looking at a computer&#10;&#10;Description automatically generated with medium confidence">
            <a:extLst>
              <a:ext uri="{FF2B5EF4-FFF2-40B4-BE49-F238E27FC236}">
                <a16:creationId xmlns:a16="http://schemas.microsoft.com/office/drawing/2014/main" id="{61A1BF01-2663-97DA-5F7A-690CECE6B74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8082" r="8082"/>
          <a:stretch>
            <a:fillRect/>
          </a:stretch>
        </p:blipFill>
        <p:spPr>
          <a:xfrm>
            <a:off x="4084319" y="1"/>
            <a:ext cx="4023360" cy="4745736"/>
          </a:xfrm>
          <a:prstGeom prst="rect">
            <a:avLst/>
          </a:prstGeom>
        </p:spPr>
      </p:pic>
      <p:pic>
        <p:nvPicPr>
          <p:cNvPr id="17" name="Picture 16" descr="A person holding an object next to a person in a yellow vest&#10;&#10;Description automatically generated with low confidence">
            <a:extLst>
              <a:ext uri="{FF2B5EF4-FFF2-40B4-BE49-F238E27FC236}">
                <a16:creationId xmlns:a16="http://schemas.microsoft.com/office/drawing/2014/main" id="{237124B4-0A82-A02F-8373-62AE833BF52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68639" y="-9143"/>
            <a:ext cx="4027932" cy="4754880"/>
          </a:xfrm>
          <a:prstGeom prst="rect">
            <a:avLst/>
          </a:prstGeom>
        </p:spPr>
      </p:pic>
    </p:spTree>
    <p:extLst>
      <p:ext uri="{BB962C8B-B14F-4D97-AF65-F5344CB8AC3E}">
        <p14:creationId xmlns:p14="http://schemas.microsoft.com/office/powerpoint/2010/main" val="2826546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10/22/2024</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01777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0"/>
          </p:nvPr>
        </p:nvSpPr>
        <p:spPr>
          <a:xfrm>
            <a:off x="835025" y="5257800"/>
            <a:ext cx="10515600" cy="914400"/>
          </a:xfrm>
        </p:spPr>
        <p:txBody>
          <a:bodyPr>
            <a:normAutofit/>
          </a:bodyPr>
          <a:lstStyle>
            <a:lvl1pPr marL="0" indent="0" algn="ctr">
              <a:spcBef>
                <a:spcPts val="0"/>
              </a:spcBef>
              <a:buFontTx/>
              <a:buNone/>
              <a:defRPr sz="2000" cap="all" spc="50" baseline="0">
                <a:solidFill>
                  <a:schemeClr val="bg1"/>
                </a:solidFill>
              </a:defRPr>
            </a:lvl1pPr>
            <a:lvl2pPr marL="365760" indent="0" algn="ctr">
              <a:buNone/>
              <a:defRPr sz="2000" cap="all" spc="50" baseline="0">
                <a:solidFill>
                  <a:schemeClr val="bg1"/>
                </a:solidFill>
              </a:defRPr>
            </a:lvl2pPr>
            <a:lvl3pPr algn="ctr">
              <a:defRPr sz="2000" cap="all" spc="50" baseline="0">
                <a:solidFill>
                  <a:schemeClr val="bg1"/>
                </a:solidFill>
              </a:defRPr>
            </a:lvl3pPr>
            <a:lvl4pPr algn="ctr">
              <a:defRPr sz="2000" cap="all" spc="50" baseline="0">
                <a:solidFill>
                  <a:schemeClr val="bg1"/>
                </a:solidFill>
              </a:defRPr>
            </a:lvl4pPr>
            <a:lvl5pPr algn="ctr">
              <a:defRPr sz="2000" cap="all" spc="50" baseline="0">
                <a:solidFill>
                  <a:schemeClr val="bg1"/>
                </a:solidFill>
              </a:defRPr>
            </a:lvl5pPr>
          </a:lstStyle>
          <a:p>
            <a:pPr lvl="0"/>
            <a:r>
              <a:rPr lang="en-US"/>
              <a:t>Click to edit Master text styles</a:t>
            </a:r>
          </a:p>
        </p:txBody>
      </p:sp>
      <p:sp>
        <p:nvSpPr>
          <p:cNvPr id="3" name="Title 2">
            <a:extLst>
              <a:ext uri="{FF2B5EF4-FFF2-40B4-BE49-F238E27FC236}">
                <a16:creationId xmlns:a16="http://schemas.microsoft.com/office/drawing/2014/main" id="{89CBFD57-D2BA-50B5-4901-A5DCDA23852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96841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10/22/2024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15477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13294B"/>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567CAC8F-7FFB-FFED-3064-3D83139090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10" name="Picture 9" descr="SWTCIE Illinois wordmark">
            <a:extLst>
              <a:ext uri="{FF2B5EF4-FFF2-40B4-BE49-F238E27FC236}">
                <a16:creationId xmlns:a16="http://schemas.microsoft.com/office/drawing/2014/main" id="{4C837316-8B25-44AD-1FF7-1D39D4708816}"/>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11" name="Slide Number Placeholder 5">
            <a:extLst>
              <a:ext uri="{FF2B5EF4-FFF2-40B4-BE49-F238E27FC236}">
                <a16:creationId xmlns:a16="http://schemas.microsoft.com/office/drawing/2014/main" id="{FD26605E-ABCB-BDB6-5DEC-F6C76782155D}"/>
              </a:ext>
            </a:extLst>
          </p:cNvPr>
          <p:cNvSpPr>
            <a:spLocks noGrp="1"/>
          </p:cNvSpPr>
          <p:nvPr>
            <p:ph type="sldNum" sz="quarter" idx="12"/>
          </p:nvPr>
        </p:nvSpPr>
        <p:spPr>
          <a:xfrm>
            <a:off x="8610600" y="6356350"/>
            <a:ext cx="2743200" cy="365125"/>
          </a:xfrm>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930652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37CC0096-1860-4642-9CD2-0079EA5E7CD1}" type="datetimeFigureOut">
              <a:rPr lang="en-US" smtClean="0"/>
              <a:t>10/22/2024</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9779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37CC0096-1860-4642-9CD2-0079EA5E7CD1}" type="datetimeFigureOut">
              <a:rPr lang="en-US" smtClean="0"/>
              <a:t>10/22/2024</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8784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5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2" y="1672934"/>
            <a:ext cx="3506788" cy="2880360"/>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53035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51812" y="4590288"/>
            <a:ext cx="3514564" cy="1581912"/>
          </a:xfrm>
        </p:spPr>
        <p:txBody>
          <a:bodyPr/>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10/22/2024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62205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32813" y="1683327"/>
            <a:ext cx="3125787" cy="2877260"/>
          </a:xfrm>
        </p:spPr>
        <p:txBody>
          <a:bodyPr anchor="b">
            <a:normAutofit/>
          </a:bodyPr>
          <a:lstStyle>
            <a:lvl1pPr>
              <a:defRPr sz="3000">
                <a:solidFill>
                  <a:schemeClr val="bg1"/>
                </a:solidFill>
              </a:defRPr>
            </a:lvl1pPr>
          </a:lstStyle>
          <a:p>
            <a:r>
              <a:rPr lang="en-US"/>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151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10/22/2024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11977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57200"/>
            <a:ext cx="19431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457200"/>
            <a:ext cx="7048500" cy="5719762"/>
          </a:xfrm>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10/22/2024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9667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parator Page 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0" y="2056080"/>
            <a:ext cx="12192000" cy="2738880"/>
          </a:xfrm>
        </p:spPr>
        <p:txBody>
          <a:bodyPr/>
          <a:lstStyle>
            <a:lvl1pPr algn="ctr">
              <a:defRPr>
                <a:solidFill>
                  <a:schemeClr val="bg1"/>
                </a:solidFill>
                <a:latin typeface="Arial"/>
              </a:defRPr>
            </a:lvl1pPr>
          </a:lstStyle>
          <a:p>
            <a:r>
              <a:rPr lang="en-US"/>
              <a:t>Separator</a:t>
            </a:r>
          </a:p>
        </p:txBody>
      </p:sp>
      <p:pic>
        <p:nvPicPr>
          <p:cNvPr id="3" name="Picture 2">
            <a:extLst>
              <a:ext uri="{FF2B5EF4-FFF2-40B4-BE49-F238E27FC236}">
                <a16:creationId xmlns:a16="http://schemas.microsoft.com/office/drawing/2014/main" id="{8D9EE46F-B5FD-887C-26FB-0237A9EC2FBA}"/>
              </a:ext>
            </a:extLst>
          </p:cNvPr>
          <p:cNvPicPr>
            <a:picLocks noChangeAspect="1"/>
          </p:cNvPicPr>
          <p:nvPr userDrawn="1"/>
        </p:nvPicPr>
        <p:blipFill>
          <a:blip r:embed="rId4"/>
          <a:stretch>
            <a:fillRect/>
          </a:stretch>
        </p:blipFill>
        <p:spPr>
          <a:xfrm>
            <a:off x="6434083" y="6409963"/>
            <a:ext cx="4607035" cy="299634"/>
          </a:xfrm>
          <a:prstGeom prst="rect">
            <a:avLst/>
          </a:prstGeom>
        </p:spPr>
      </p:pic>
    </p:spTree>
    <p:extLst>
      <p:ext uri="{BB962C8B-B14F-4D97-AF65-F5344CB8AC3E}">
        <p14:creationId xmlns:p14="http://schemas.microsoft.com/office/powerpoint/2010/main" val="2809610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parator Page 2">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0" y="2056080"/>
            <a:ext cx="12192000" cy="2738880"/>
          </a:xfrm>
        </p:spPr>
        <p:txBody>
          <a:bodyPr/>
          <a:lstStyle>
            <a:lvl1pPr algn="ctr">
              <a:defRPr>
                <a:solidFill>
                  <a:schemeClr val="bg1"/>
                </a:solidFill>
                <a:latin typeface="Arial"/>
              </a:defRPr>
            </a:lvl1pPr>
          </a:lstStyle>
          <a:p>
            <a:r>
              <a:rPr lang="en-US"/>
              <a:t>Separator</a:t>
            </a:r>
          </a:p>
        </p:txBody>
      </p:sp>
      <p:pic>
        <p:nvPicPr>
          <p:cNvPr id="3" name="Picture 2">
            <a:extLst>
              <a:ext uri="{FF2B5EF4-FFF2-40B4-BE49-F238E27FC236}">
                <a16:creationId xmlns:a16="http://schemas.microsoft.com/office/drawing/2014/main" id="{D601B881-7F33-0DDB-CAFF-3EA4FCCBDA3F}"/>
              </a:ext>
            </a:extLst>
          </p:cNvPr>
          <p:cNvPicPr>
            <a:picLocks noChangeAspect="1"/>
          </p:cNvPicPr>
          <p:nvPr userDrawn="1"/>
        </p:nvPicPr>
        <p:blipFill>
          <a:blip r:embed="rId4"/>
          <a:stretch>
            <a:fillRect/>
          </a:stretch>
        </p:blipFill>
        <p:spPr>
          <a:xfrm>
            <a:off x="6434083" y="6409963"/>
            <a:ext cx="4607035" cy="299634"/>
          </a:xfrm>
          <a:prstGeom prst="rect">
            <a:avLst/>
          </a:prstGeom>
        </p:spPr>
      </p:pic>
    </p:spTree>
    <p:extLst>
      <p:ext uri="{BB962C8B-B14F-4D97-AF65-F5344CB8AC3E}">
        <p14:creationId xmlns:p14="http://schemas.microsoft.com/office/powerpoint/2010/main" val="4115421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Maste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lvl1pPr>
              <a:defRPr>
                <a:latin typeface="Arial"/>
              </a:defRPr>
            </a:lvl1pPr>
          </a:lstStyle>
          <a:p>
            <a:fld id="{D3421027-4EC0-9C48-8CFB-B8A3104CB056}" type="datetime1">
              <a:rPr lang="en-US" smtClean="0"/>
              <a:pPr/>
              <a:t>10/22/2024</a:t>
            </a:fld>
            <a:endParaRPr lang="en-US"/>
          </a:p>
        </p:txBody>
      </p:sp>
      <p:sp>
        <p:nvSpPr>
          <p:cNvPr id="3" name="Footer Placeholder 2"/>
          <p:cNvSpPr>
            <a:spLocks noGrp="1"/>
          </p:cNvSpPr>
          <p:nvPr>
            <p:ph type="ftr" sz="quarter" idx="11"/>
          </p:nvPr>
        </p:nvSpPr>
        <p:spPr/>
        <p:txBody>
          <a:bodyPr/>
          <a:lstStyle>
            <a:lvl1pPr>
              <a:defRPr>
                <a:latin typeface="Arial"/>
              </a:defRPr>
            </a:lvl1pPr>
          </a:lstStyle>
          <a:p>
            <a:endParaRPr lang="en-US"/>
          </a:p>
        </p:txBody>
      </p:sp>
      <p:sp>
        <p:nvSpPr>
          <p:cNvPr id="4" name="Slide Number Placeholder 3"/>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
        <p:nvSpPr>
          <p:cNvPr id="8" name="Title 7"/>
          <p:cNvSpPr>
            <a:spLocks noGrp="1"/>
          </p:cNvSpPr>
          <p:nvPr>
            <p:ph type="title"/>
          </p:nvPr>
        </p:nvSpPr>
        <p:spPr/>
        <p:txBody>
          <a:bodyPr/>
          <a:lstStyle>
            <a:lvl1pPr>
              <a:defRPr>
                <a:latin typeface="Arial"/>
                <a:cs typeface="Arial"/>
              </a:defRPr>
            </a:lvl1pPr>
          </a:lstStyle>
          <a:p>
            <a:r>
              <a:rPr lang="en-US"/>
              <a:t>Click to edit Master title style</a:t>
            </a:r>
          </a:p>
        </p:txBody>
      </p:sp>
      <p:pic>
        <p:nvPicPr>
          <p:cNvPr id="5" name="Picture 4">
            <a:extLst>
              <a:ext uri="{FF2B5EF4-FFF2-40B4-BE49-F238E27FC236}">
                <a16:creationId xmlns:a16="http://schemas.microsoft.com/office/drawing/2014/main" id="{EAB10786-FC68-1993-7D04-1E9482EE1A41}"/>
              </a:ext>
            </a:extLst>
          </p:cNvPr>
          <p:cNvPicPr>
            <a:picLocks noChangeAspect="1"/>
          </p:cNvPicPr>
          <p:nvPr userDrawn="1"/>
        </p:nvPicPr>
        <p:blipFill>
          <a:blip r:embed="rId3"/>
          <a:stretch>
            <a:fillRect/>
          </a:stretch>
        </p:blipFill>
        <p:spPr>
          <a:xfrm>
            <a:off x="6434083" y="6409963"/>
            <a:ext cx="4607035" cy="299634"/>
          </a:xfrm>
          <a:prstGeom prst="rect">
            <a:avLst/>
          </a:prstGeom>
        </p:spPr>
      </p:pic>
    </p:spTree>
    <p:extLst>
      <p:ext uri="{BB962C8B-B14F-4D97-AF65-F5344CB8AC3E}">
        <p14:creationId xmlns:p14="http://schemas.microsoft.com/office/powerpoint/2010/main" val="59153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3294B"/>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buClr>
                <a:srgbClr val="EE6234"/>
              </a:buClr>
              <a:defRPr/>
            </a:lvl1pPr>
            <a:lvl2pPr marL="685800" indent="-228600">
              <a:buClr>
                <a:srgbClr val="13294B"/>
              </a:buClr>
              <a:buSzPct val="80000"/>
              <a:buFont typeface="Wingdings" panose="05000000000000000000" pitchFamily="2" charset="2"/>
              <a:buChar char="§"/>
              <a:defRPr/>
            </a:lvl2pPr>
            <a:lvl3pPr marL="1143000" indent="-228600">
              <a:buClr>
                <a:srgbClr val="009FD4"/>
              </a:buClr>
              <a:buSzPct val="75000"/>
              <a:buFont typeface="Wingdings" panose="05000000000000000000" pitchFamily="2" charset="2"/>
              <a:buChar char="§"/>
              <a:defRPr/>
            </a:lvl3pPr>
            <a:lvl4pPr marL="1600200" indent="-228600">
              <a:buClr>
                <a:srgbClr val="EE6234"/>
              </a:buClr>
              <a:buSzPct val="50000"/>
              <a:buFont typeface="Wingdings" panose="05000000000000000000" pitchFamily="2" charset="2"/>
              <a:buChar char="q"/>
              <a:defRPr/>
            </a:lvl4pPr>
            <a:lvl5pPr marL="2057400" indent="-228600">
              <a:buClr>
                <a:srgbClr val="13294B"/>
              </a:buClr>
              <a:buSzPct val="50000"/>
              <a:buFont typeface="Wingdings" panose="05000000000000000000" pitchFamily="2" charset="2"/>
              <a:buChar char="q"/>
              <a:defRPr lang="en-US" sz="18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2057400" lvl="4" indent="-228600" algn="l" defTabSz="914400" rtl="0" eaLnBrk="1" latinLnBrk="0" hangingPunct="1">
              <a:lnSpc>
                <a:spcPct val="90000"/>
              </a:lnSpc>
              <a:spcBef>
                <a:spcPts val="500"/>
              </a:spcBef>
              <a:buClr>
                <a:srgbClr val="13294B"/>
              </a:buClr>
              <a:buSzPct val="50000"/>
              <a:buFont typeface="Wingdings" panose="05000000000000000000" pitchFamily="2" charset="2"/>
              <a:buChar char="q"/>
            </a:pPr>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marL="228600" indent="-228600">
              <a:defRPr lang="en-US" sz="3200" kern="1200" dirty="0" smtClean="0">
                <a:solidFill>
                  <a:schemeClr val="tx1"/>
                </a:solidFill>
                <a:latin typeface="+mn-lt"/>
                <a:ea typeface="+mn-ea"/>
                <a:cs typeface="+mn-cs"/>
              </a:defRPr>
            </a:lvl1pPr>
            <a:lvl2pPr marL="685800" indent="-228600">
              <a:defRPr lang="en-US" sz="2800" kern="1200" dirty="0" smtClean="0">
                <a:solidFill>
                  <a:schemeClr val="tx1"/>
                </a:solidFill>
                <a:latin typeface="+mn-lt"/>
                <a:ea typeface="+mn-ea"/>
                <a:cs typeface="+mn-cs"/>
              </a:defRPr>
            </a:lvl2pPr>
            <a:lvl3pPr marL="1143000" indent="-228600">
              <a:defRPr lang="en-US" sz="2600" kern="1200" dirty="0" smtClean="0">
                <a:solidFill>
                  <a:schemeClr val="tx1"/>
                </a:solidFill>
                <a:latin typeface="+mn-lt"/>
                <a:ea typeface="+mn-ea"/>
                <a:cs typeface="+mn-cs"/>
              </a:defRPr>
            </a:lvl3pPr>
            <a:lvl4pPr marL="1600200" indent="-228600">
              <a:defRPr lang="en-US" sz="1800" kern="1200" dirty="0" smtClean="0">
                <a:solidFill>
                  <a:schemeClr val="tx1"/>
                </a:solidFill>
                <a:latin typeface="+mn-lt"/>
                <a:ea typeface="+mn-ea"/>
                <a:cs typeface="+mn-cs"/>
              </a:defRPr>
            </a:lvl4pPr>
            <a:lvl5pPr marL="2057400" indent="-228600">
              <a:defRPr lang="en-US" sz="1800" kern="1200" dirty="0">
                <a:solidFill>
                  <a:schemeClr val="tx1"/>
                </a:solidFill>
                <a:latin typeface="+mn-lt"/>
                <a:ea typeface="+mn-ea"/>
                <a:cs typeface="+mn-cs"/>
              </a:defRPr>
            </a:lvl5pPr>
          </a:lstStyle>
          <a:p>
            <a:pPr marL="228600" lvl="0" indent="-228600" algn="l" defTabSz="914400" rtl="0" eaLnBrk="1" latinLnBrk="0" hangingPunct="1">
              <a:lnSpc>
                <a:spcPct val="90000"/>
              </a:lnSpc>
              <a:spcBef>
                <a:spcPts val="1000"/>
              </a:spcBef>
              <a:buClr>
                <a:srgbClr val="EE6234"/>
              </a:buClr>
              <a:buFont typeface="Wingdings" panose="05000000000000000000" pitchFamily="2" charset="2"/>
              <a:buChar char="§"/>
            </a:pPr>
            <a:r>
              <a:rPr lang="en-US" dirty="0"/>
              <a:t>Click to edit Master text styles</a:t>
            </a:r>
          </a:p>
          <a:p>
            <a:pPr marL="685800" lvl="1" indent="-228600" algn="l" defTabSz="914400" rtl="0" eaLnBrk="1" latinLnBrk="0" hangingPunct="1">
              <a:lnSpc>
                <a:spcPct val="90000"/>
              </a:lnSpc>
              <a:spcBef>
                <a:spcPts val="500"/>
              </a:spcBef>
              <a:buClr>
                <a:srgbClr val="13294B"/>
              </a:buClr>
              <a:buSzPct val="80000"/>
              <a:buFont typeface="Wingdings" panose="05000000000000000000" pitchFamily="2" charset="2"/>
              <a:buChar char="§"/>
            </a:pPr>
            <a:r>
              <a:rPr lang="en-US" dirty="0"/>
              <a:t>Second level</a:t>
            </a:r>
          </a:p>
          <a:p>
            <a:pPr marL="1143000" lvl="2" indent="-228600" algn="l" defTabSz="914400" rtl="0" eaLnBrk="1" latinLnBrk="0" hangingPunct="1">
              <a:lnSpc>
                <a:spcPct val="90000"/>
              </a:lnSpc>
              <a:spcBef>
                <a:spcPts val="500"/>
              </a:spcBef>
              <a:buClr>
                <a:srgbClr val="009FD4"/>
              </a:buClr>
              <a:buSzPct val="75000"/>
              <a:buFont typeface="Wingdings" panose="05000000000000000000" pitchFamily="2" charset="2"/>
              <a:buChar char="§"/>
            </a:pPr>
            <a:r>
              <a:rPr lang="en-US" dirty="0"/>
              <a:t>Third level</a:t>
            </a:r>
          </a:p>
          <a:p>
            <a:pPr marL="1600200" lvl="3" indent="-228600" algn="l" defTabSz="914400" rtl="0" eaLnBrk="1" latinLnBrk="0" hangingPunct="1">
              <a:lnSpc>
                <a:spcPct val="90000"/>
              </a:lnSpc>
              <a:spcBef>
                <a:spcPts val="500"/>
              </a:spcBef>
              <a:buClr>
                <a:srgbClr val="EE6234"/>
              </a:buClr>
              <a:buSzPct val="50000"/>
              <a:buFont typeface="Wingdings" panose="05000000000000000000" pitchFamily="2" charset="2"/>
              <a:buChar char="q"/>
            </a:pPr>
            <a:r>
              <a:rPr lang="en-US" dirty="0"/>
              <a:t>Fourth level</a:t>
            </a:r>
          </a:p>
          <a:p>
            <a:pPr marL="2057400" lvl="4" indent="-228600" algn="l" defTabSz="914400" rtl="0" eaLnBrk="1" latinLnBrk="0" hangingPunct="1">
              <a:lnSpc>
                <a:spcPct val="90000"/>
              </a:lnSpc>
              <a:spcBef>
                <a:spcPts val="500"/>
              </a:spcBef>
              <a:buClr>
                <a:srgbClr val="13294B"/>
              </a:buClr>
              <a:buSzPct val="50000"/>
              <a:buFont typeface="Wingdings" panose="05000000000000000000" pitchFamily="2" charset="2"/>
              <a:buChar char="q"/>
            </a:pPr>
            <a:r>
              <a:rPr lang="en-US" dirty="0"/>
              <a:t>Fifth level</a:t>
            </a:r>
          </a:p>
        </p:txBody>
      </p:sp>
      <p:pic>
        <p:nvPicPr>
          <p:cNvPr id="10" name="Picture 9">
            <a:extLst>
              <a:ext uri="{FF2B5EF4-FFF2-40B4-BE49-F238E27FC236}">
                <a16:creationId xmlns:a16="http://schemas.microsoft.com/office/drawing/2014/main" id="{EC0FDA9C-9DBC-3D24-BBFB-02DE8B7B4DB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11" name="Picture 10" descr="SWTCIE Illinois wordmark">
            <a:extLst>
              <a:ext uri="{FF2B5EF4-FFF2-40B4-BE49-F238E27FC236}">
                <a16:creationId xmlns:a16="http://schemas.microsoft.com/office/drawing/2014/main" id="{8D9ADAF3-257E-2AA7-B36D-A98784C65855}"/>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12" name="Slide Number Placeholder 5">
            <a:extLst>
              <a:ext uri="{FF2B5EF4-FFF2-40B4-BE49-F238E27FC236}">
                <a16:creationId xmlns:a16="http://schemas.microsoft.com/office/drawing/2014/main" id="{4EBA300D-3F44-CBBA-D01D-C3DB5E1089FF}"/>
              </a:ext>
            </a:extLst>
          </p:cNvPr>
          <p:cNvSpPr>
            <a:spLocks noGrp="1"/>
          </p:cNvSpPr>
          <p:nvPr>
            <p:ph type="sldNum" sz="quarter" idx="12"/>
          </p:nvPr>
        </p:nvSpPr>
        <p:spPr>
          <a:xfrm>
            <a:off x="8610600" y="6356350"/>
            <a:ext cx="2743200" cy="365125"/>
          </a:xfrm>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15809787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ria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a:defRPr>
            </a:lvl1pPr>
          </a:lstStyle>
          <a:p>
            <a:fld id="{FA5DAB8B-8178-D047-869E-5A62AF236443}"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pic>
        <p:nvPicPr>
          <p:cNvPr id="7" name="Picture 6">
            <a:extLst>
              <a:ext uri="{FF2B5EF4-FFF2-40B4-BE49-F238E27FC236}">
                <a16:creationId xmlns:a16="http://schemas.microsoft.com/office/drawing/2014/main" id="{593C98A9-DF9B-744D-8CAF-7BAC5A7E2ED2}"/>
              </a:ext>
            </a:extLst>
          </p:cNvPr>
          <p:cNvPicPr>
            <a:picLocks noChangeAspect="1"/>
          </p:cNvPicPr>
          <p:nvPr userDrawn="1"/>
        </p:nvPicPr>
        <p:blipFill>
          <a:blip r:embed="rId2"/>
          <a:stretch>
            <a:fillRect/>
          </a:stretch>
        </p:blipFill>
        <p:spPr>
          <a:xfrm>
            <a:off x="6434083" y="6409963"/>
            <a:ext cx="4607035" cy="299634"/>
          </a:xfrm>
          <a:prstGeom prst="rect">
            <a:avLst/>
          </a:prstGeom>
        </p:spPr>
      </p:pic>
    </p:spTree>
    <p:extLst>
      <p:ext uri="{BB962C8B-B14F-4D97-AF65-F5344CB8AC3E}">
        <p14:creationId xmlns:p14="http://schemas.microsoft.com/office/powerpoint/2010/main" val="19702722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defRPr>
            </a:lvl1pPr>
          </a:lstStyle>
          <a:p>
            <a:fld id="{B9AB8213-A564-3C44-8CA0-968996562138}" type="datetime1">
              <a:rPr lang="en-US" smtClean="0"/>
              <a:pPr/>
              <a:t>10/22/2024</a:t>
            </a:fld>
            <a:endParaRPr lang="en-US"/>
          </a:p>
        </p:txBody>
      </p:sp>
      <p:sp>
        <p:nvSpPr>
          <p:cNvPr id="5" name="Footer Placeholder 4"/>
          <p:cNvSpPr>
            <a:spLocks noGrp="1"/>
          </p:cNvSpPr>
          <p:nvPr>
            <p:ph type="ftr" sz="quarter" idx="11"/>
          </p:nvPr>
        </p:nvSpPr>
        <p:spPr/>
        <p:txBody>
          <a:bodyPr/>
          <a:lstStyle>
            <a:lvl1pPr>
              <a:defRPr>
                <a:latin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pic>
        <p:nvPicPr>
          <p:cNvPr id="8" name="Picture 7">
            <a:extLst>
              <a:ext uri="{FF2B5EF4-FFF2-40B4-BE49-F238E27FC236}">
                <a16:creationId xmlns:a16="http://schemas.microsoft.com/office/drawing/2014/main" id="{0B50611C-447D-9BF3-7854-68A5BB12E60A}"/>
              </a:ext>
            </a:extLst>
          </p:cNvPr>
          <p:cNvPicPr>
            <a:picLocks noChangeAspect="1"/>
          </p:cNvPicPr>
          <p:nvPr userDrawn="1"/>
        </p:nvPicPr>
        <p:blipFill>
          <a:blip r:embed="rId2"/>
          <a:stretch>
            <a:fillRect/>
          </a:stretch>
        </p:blipFill>
        <p:spPr>
          <a:xfrm>
            <a:off x="6434083" y="6409963"/>
            <a:ext cx="4607035" cy="299634"/>
          </a:xfrm>
          <a:prstGeom prst="rect">
            <a:avLst/>
          </a:prstGeom>
        </p:spPr>
      </p:pic>
    </p:spTree>
    <p:extLst>
      <p:ext uri="{BB962C8B-B14F-4D97-AF65-F5344CB8AC3E}">
        <p14:creationId xmlns:p14="http://schemas.microsoft.com/office/powerpoint/2010/main" val="2799796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200" b="1" cap="all">
                <a:latin typeface="Aria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a:defRPr>
            </a:lvl1pPr>
          </a:lstStyle>
          <a:p>
            <a:fld id="{0A83DA12-03A5-114A-ABAE-78CD6BB6AC19}" type="datetime1">
              <a:rPr lang="en-US" smtClean="0"/>
              <a:pPr/>
              <a:t>10/22/2024</a:t>
            </a:fld>
            <a:endParaRPr lang="en-US"/>
          </a:p>
        </p:txBody>
      </p:sp>
      <p:sp>
        <p:nvSpPr>
          <p:cNvPr id="5" name="Footer Placeholder 4"/>
          <p:cNvSpPr>
            <a:spLocks noGrp="1"/>
          </p:cNvSpPr>
          <p:nvPr>
            <p:ph type="ftr" sz="quarter" idx="11"/>
          </p:nvPr>
        </p:nvSpPr>
        <p:spPr/>
        <p:txBody>
          <a:bodyPr/>
          <a:lstStyle>
            <a:lvl1pPr>
              <a:defRPr>
                <a:latin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pic>
        <p:nvPicPr>
          <p:cNvPr id="7" name="Picture 6">
            <a:extLst>
              <a:ext uri="{FF2B5EF4-FFF2-40B4-BE49-F238E27FC236}">
                <a16:creationId xmlns:a16="http://schemas.microsoft.com/office/drawing/2014/main" id="{72AD3A82-932A-5673-D0B4-4779C04A8F7C}"/>
              </a:ext>
            </a:extLst>
          </p:cNvPr>
          <p:cNvPicPr>
            <a:picLocks noChangeAspect="1"/>
          </p:cNvPicPr>
          <p:nvPr userDrawn="1"/>
        </p:nvPicPr>
        <p:blipFill>
          <a:blip r:embed="rId2"/>
          <a:stretch>
            <a:fillRect/>
          </a:stretch>
        </p:blipFill>
        <p:spPr>
          <a:xfrm>
            <a:off x="6434083" y="6409963"/>
            <a:ext cx="4607035" cy="299634"/>
          </a:xfrm>
          <a:prstGeom prst="rect">
            <a:avLst/>
          </a:prstGeom>
        </p:spPr>
      </p:pic>
    </p:spTree>
    <p:extLst>
      <p:ext uri="{BB962C8B-B14F-4D97-AF65-F5344CB8AC3E}">
        <p14:creationId xmlns:p14="http://schemas.microsoft.com/office/powerpoint/2010/main" val="2546894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atin typeface="Arial"/>
              </a:defRPr>
            </a:lvl1pPr>
            <a:lvl2pPr>
              <a:defRPr sz="2400">
                <a:latin typeface="Arial"/>
              </a:defRPr>
            </a:lvl2pPr>
            <a:lvl3pPr>
              <a:defRPr sz="2000">
                <a:latin typeface="Arial"/>
              </a:defRPr>
            </a:lvl3pPr>
            <a:lvl4pPr>
              <a:defRPr sz="1800">
                <a:latin typeface="Arial"/>
              </a:defRPr>
            </a:lvl4pPr>
            <a:lvl5pPr>
              <a:defRPr sz="1800">
                <a:latin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atin typeface="Arial"/>
              </a:defRPr>
            </a:lvl1pPr>
            <a:lvl2pPr>
              <a:defRPr sz="2400">
                <a:latin typeface="Arial"/>
              </a:defRPr>
            </a:lvl2pPr>
            <a:lvl3pPr>
              <a:defRPr sz="2000">
                <a:latin typeface="Arial"/>
              </a:defRPr>
            </a:lvl3pPr>
            <a:lvl4pPr>
              <a:defRPr sz="1800">
                <a:latin typeface="Arial"/>
              </a:defRPr>
            </a:lvl4pPr>
            <a:lvl5pPr>
              <a:defRPr sz="1800">
                <a:latin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a:defRPr>
            </a:lvl1pPr>
          </a:lstStyle>
          <a:p>
            <a:fld id="{1FFF386F-14E4-954A-9EC2-E277FFD66D49}" type="datetime1">
              <a:rPr lang="en-US" smtClean="0"/>
              <a:pPr/>
              <a:t>10/22/2024</a:t>
            </a:fld>
            <a:endParaRPr lang="en-US"/>
          </a:p>
        </p:txBody>
      </p:sp>
      <p:sp>
        <p:nvSpPr>
          <p:cNvPr id="6" name="Footer Placeholder 5"/>
          <p:cNvSpPr>
            <a:spLocks noGrp="1"/>
          </p:cNvSpPr>
          <p:nvPr>
            <p:ph type="ftr" sz="quarter" idx="11"/>
          </p:nvPr>
        </p:nvSpPr>
        <p:spPr/>
        <p:txBody>
          <a:bodyPr/>
          <a:lstStyle>
            <a:lvl1pPr>
              <a:defRPr>
                <a:latin typeface="Arial"/>
              </a:defRPr>
            </a:lvl1pPr>
          </a:lstStyle>
          <a:p>
            <a:endParaRPr lang="en-US"/>
          </a:p>
        </p:txBody>
      </p:sp>
      <p:sp>
        <p:nvSpPr>
          <p:cNvPr id="7" name="Slide Number Placeholder 6"/>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pic>
        <p:nvPicPr>
          <p:cNvPr id="8" name="Picture 7">
            <a:extLst>
              <a:ext uri="{FF2B5EF4-FFF2-40B4-BE49-F238E27FC236}">
                <a16:creationId xmlns:a16="http://schemas.microsoft.com/office/drawing/2014/main" id="{E9939409-40B8-6C22-DE1F-2276594A2D16}"/>
              </a:ext>
            </a:extLst>
          </p:cNvPr>
          <p:cNvPicPr>
            <a:picLocks noChangeAspect="1"/>
          </p:cNvPicPr>
          <p:nvPr userDrawn="1"/>
        </p:nvPicPr>
        <p:blipFill>
          <a:blip r:embed="rId2"/>
          <a:stretch>
            <a:fillRect/>
          </a:stretch>
        </p:blipFill>
        <p:spPr>
          <a:xfrm>
            <a:off x="6434083" y="6409963"/>
            <a:ext cx="4607035" cy="299634"/>
          </a:xfrm>
          <a:prstGeom prst="rect">
            <a:avLst/>
          </a:prstGeom>
        </p:spPr>
      </p:pic>
    </p:spTree>
    <p:extLst>
      <p:ext uri="{BB962C8B-B14F-4D97-AF65-F5344CB8AC3E}">
        <p14:creationId xmlns:p14="http://schemas.microsoft.com/office/powerpoint/2010/main" val="1922126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000" b="1">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atin typeface="Arial"/>
              </a:defRPr>
            </a:lvl1pPr>
            <a:lvl2pPr>
              <a:defRPr sz="2000">
                <a:latin typeface="Arial"/>
              </a:defRPr>
            </a:lvl2pPr>
            <a:lvl3pPr>
              <a:defRPr sz="1800">
                <a:latin typeface="Arial"/>
              </a:defRPr>
            </a:lvl3pPr>
            <a:lvl4pPr>
              <a:defRPr sz="1600">
                <a:latin typeface="Arial"/>
              </a:defRPr>
            </a:lvl4pPr>
            <a:lvl5pPr>
              <a:defRPr sz="1600">
                <a:latin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000" b="1">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atin typeface="Arial"/>
              </a:defRPr>
            </a:lvl1pPr>
            <a:lvl2pPr>
              <a:defRPr sz="2000">
                <a:latin typeface="Arial"/>
              </a:defRPr>
            </a:lvl2pPr>
            <a:lvl3pPr>
              <a:defRPr sz="1800">
                <a:latin typeface="Arial"/>
              </a:defRPr>
            </a:lvl3pPr>
            <a:lvl4pPr>
              <a:defRPr sz="1600">
                <a:latin typeface="Arial"/>
              </a:defRPr>
            </a:lvl4pPr>
            <a:lvl5pPr>
              <a:defRPr sz="1600">
                <a:latin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a:defRPr>
            </a:lvl1pPr>
          </a:lstStyle>
          <a:p>
            <a:fld id="{D8FFCF06-3344-8345-BEA6-DDAEFCC6ECCE}" type="datetime1">
              <a:rPr lang="en-US" smtClean="0"/>
              <a:pPr/>
              <a:t>10/22/2024</a:t>
            </a:fld>
            <a:endParaRPr lang="en-US"/>
          </a:p>
        </p:txBody>
      </p:sp>
      <p:sp>
        <p:nvSpPr>
          <p:cNvPr id="8" name="Footer Placeholder 7"/>
          <p:cNvSpPr>
            <a:spLocks noGrp="1"/>
          </p:cNvSpPr>
          <p:nvPr>
            <p:ph type="ftr" sz="quarter" idx="11"/>
          </p:nvPr>
        </p:nvSpPr>
        <p:spPr/>
        <p:txBody>
          <a:bodyPr/>
          <a:lstStyle>
            <a:lvl1pPr>
              <a:defRPr>
                <a:latin typeface="Arial"/>
              </a:defRPr>
            </a:lvl1pPr>
          </a:lstStyle>
          <a:p>
            <a:endParaRPr lang="en-US"/>
          </a:p>
        </p:txBody>
      </p:sp>
      <p:sp>
        <p:nvSpPr>
          <p:cNvPr id="9" name="Slide Number Placeholder 8"/>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1696361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a:defRPr>
            </a:lvl1pPr>
          </a:lstStyle>
          <a:p>
            <a:fld id="{84C6D879-35D4-554E-9D6D-93E8130AA922}" type="datetime1">
              <a:rPr lang="en-US" smtClean="0"/>
              <a:pPr/>
              <a:t>10/22/2024</a:t>
            </a:fld>
            <a:endParaRPr lang="en-US"/>
          </a:p>
        </p:txBody>
      </p:sp>
      <p:sp>
        <p:nvSpPr>
          <p:cNvPr id="4" name="Footer Placeholder 3"/>
          <p:cNvSpPr>
            <a:spLocks noGrp="1"/>
          </p:cNvSpPr>
          <p:nvPr>
            <p:ph type="ftr" sz="quarter" idx="11"/>
          </p:nvPr>
        </p:nvSpPr>
        <p:spPr/>
        <p:txBody>
          <a:bodyPr/>
          <a:lstStyle>
            <a:lvl1pPr>
              <a:defRPr>
                <a:latin typeface="Arial"/>
              </a:defRPr>
            </a:lvl1pPr>
          </a:lstStyle>
          <a:p>
            <a:endParaRPr lang="en-US"/>
          </a:p>
        </p:txBody>
      </p:sp>
      <p:sp>
        <p:nvSpPr>
          <p:cNvPr id="5" name="Slide Number Placeholder 4"/>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pic>
        <p:nvPicPr>
          <p:cNvPr id="6" name="Picture 5">
            <a:extLst>
              <a:ext uri="{FF2B5EF4-FFF2-40B4-BE49-F238E27FC236}">
                <a16:creationId xmlns:a16="http://schemas.microsoft.com/office/drawing/2014/main" id="{908498C9-FDB7-166E-7711-D7968E1D3239}"/>
              </a:ext>
            </a:extLst>
          </p:cNvPr>
          <p:cNvPicPr>
            <a:picLocks noChangeAspect="1"/>
          </p:cNvPicPr>
          <p:nvPr userDrawn="1"/>
        </p:nvPicPr>
        <p:blipFill>
          <a:blip r:embed="rId2"/>
          <a:stretch>
            <a:fillRect/>
          </a:stretch>
        </p:blipFill>
        <p:spPr>
          <a:xfrm>
            <a:off x="6434083" y="6409963"/>
            <a:ext cx="4607035" cy="299634"/>
          </a:xfrm>
          <a:prstGeom prst="rect">
            <a:avLst/>
          </a:prstGeom>
        </p:spPr>
      </p:pic>
    </p:spTree>
    <p:extLst>
      <p:ext uri="{BB962C8B-B14F-4D97-AF65-F5344CB8AC3E}">
        <p14:creationId xmlns:p14="http://schemas.microsoft.com/office/powerpoint/2010/main" val="12701478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Aria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atin typeface="Arial"/>
              </a:defRPr>
            </a:lvl1pPr>
            <a:lvl2pPr>
              <a:defRPr sz="2800">
                <a:latin typeface="Arial"/>
              </a:defRPr>
            </a:lvl2pPr>
            <a:lvl3pPr>
              <a:defRPr sz="2400">
                <a:latin typeface="Arial"/>
              </a:defRPr>
            </a:lvl3pPr>
            <a:lvl4pPr>
              <a:defRPr sz="2000">
                <a:latin typeface="Arial"/>
              </a:defRPr>
            </a:lvl4pPr>
            <a:lvl5pPr>
              <a:defRPr sz="2000">
                <a:latin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defRPr>
            </a:lvl1pPr>
          </a:lstStyle>
          <a:p>
            <a:fld id="{AB182AE3-760A-8E44-AB65-03A533386DFC}" type="datetime1">
              <a:rPr lang="en-US" smtClean="0"/>
              <a:pPr/>
              <a:t>10/22/2024</a:t>
            </a:fld>
            <a:endParaRPr lang="en-US"/>
          </a:p>
        </p:txBody>
      </p:sp>
      <p:sp>
        <p:nvSpPr>
          <p:cNvPr id="6" name="Footer Placeholder 5"/>
          <p:cNvSpPr>
            <a:spLocks noGrp="1"/>
          </p:cNvSpPr>
          <p:nvPr>
            <p:ph type="ftr" sz="quarter" idx="11"/>
          </p:nvPr>
        </p:nvSpPr>
        <p:spPr/>
        <p:txBody>
          <a:bodyPr/>
          <a:lstStyle>
            <a:lvl1pPr>
              <a:defRPr>
                <a:latin typeface="Arial"/>
              </a:defRPr>
            </a:lvl1pPr>
          </a:lstStyle>
          <a:p>
            <a:endParaRPr lang="en-US"/>
          </a:p>
        </p:txBody>
      </p:sp>
      <p:sp>
        <p:nvSpPr>
          <p:cNvPr id="7" name="Slide Number Placeholder 6"/>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pic>
        <p:nvPicPr>
          <p:cNvPr id="8" name="Picture 7">
            <a:extLst>
              <a:ext uri="{FF2B5EF4-FFF2-40B4-BE49-F238E27FC236}">
                <a16:creationId xmlns:a16="http://schemas.microsoft.com/office/drawing/2014/main" id="{C01101AC-79D9-256B-979F-39A65B4144E0}"/>
              </a:ext>
            </a:extLst>
          </p:cNvPr>
          <p:cNvPicPr>
            <a:picLocks noChangeAspect="1"/>
          </p:cNvPicPr>
          <p:nvPr userDrawn="1"/>
        </p:nvPicPr>
        <p:blipFill>
          <a:blip r:embed="rId2"/>
          <a:stretch>
            <a:fillRect/>
          </a:stretch>
        </p:blipFill>
        <p:spPr>
          <a:xfrm>
            <a:off x="6434083" y="6409963"/>
            <a:ext cx="4607035" cy="299634"/>
          </a:xfrm>
          <a:prstGeom prst="rect">
            <a:avLst/>
          </a:prstGeom>
        </p:spPr>
      </p:pic>
    </p:spTree>
    <p:extLst>
      <p:ext uri="{BB962C8B-B14F-4D97-AF65-F5344CB8AC3E}">
        <p14:creationId xmlns:p14="http://schemas.microsoft.com/office/powerpoint/2010/main" val="22060755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Aria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defRPr>
            </a:lvl1pPr>
          </a:lstStyle>
          <a:p>
            <a:fld id="{B362BA78-8688-C546-A03A-2A39F84C0B58}" type="datetime1">
              <a:rPr lang="en-US" smtClean="0"/>
              <a:pPr/>
              <a:t>10/22/2024</a:t>
            </a:fld>
            <a:endParaRPr lang="en-US"/>
          </a:p>
        </p:txBody>
      </p:sp>
      <p:sp>
        <p:nvSpPr>
          <p:cNvPr id="6" name="Footer Placeholder 5"/>
          <p:cNvSpPr>
            <a:spLocks noGrp="1"/>
          </p:cNvSpPr>
          <p:nvPr>
            <p:ph type="ftr" sz="quarter" idx="11"/>
          </p:nvPr>
        </p:nvSpPr>
        <p:spPr/>
        <p:txBody>
          <a:bodyPr/>
          <a:lstStyle>
            <a:lvl1pPr>
              <a:defRPr>
                <a:latin typeface="Arial"/>
              </a:defRPr>
            </a:lvl1pPr>
          </a:lstStyle>
          <a:p>
            <a:endParaRPr lang="en-US"/>
          </a:p>
        </p:txBody>
      </p:sp>
      <p:sp>
        <p:nvSpPr>
          <p:cNvPr id="7" name="Slide Number Placeholder 6"/>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pic>
        <p:nvPicPr>
          <p:cNvPr id="8" name="Picture 7">
            <a:extLst>
              <a:ext uri="{FF2B5EF4-FFF2-40B4-BE49-F238E27FC236}">
                <a16:creationId xmlns:a16="http://schemas.microsoft.com/office/drawing/2014/main" id="{18C4CB90-F44E-6E79-BE12-A105FF9D3D5E}"/>
              </a:ext>
            </a:extLst>
          </p:cNvPr>
          <p:cNvPicPr>
            <a:picLocks noChangeAspect="1"/>
          </p:cNvPicPr>
          <p:nvPr userDrawn="1"/>
        </p:nvPicPr>
        <p:blipFill>
          <a:blip r:embed="rId2"/>
          <a:stretch>
            <a:fillRect/>
          </a:stretch>
        </p:blipFill>
        <p:spPr>
          <a:xfrm>
            <a:off x="6434083" y="6409963"/>
            <a:ext cx="4607035" cy="299634"/>
          </a:xfrm>
          <a:prstGeom prst="rect">
            <a:avLst/>
          </a:prstGeom>
        </p:spPr>
      </p:pic>
    </p:spTree>
    <p:extLst>
      <p:ext uri="{BB962C8B-B14F-4D97-AF65-F5344CB8AC3E}">
        <p14:creationId xmlns:p14="http://schemas.microsoft.com/office/powerpoint/2010/main" val="3330155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defRPr>
            </a:lvl1pPr>
          </a:lstStyle>
          <a:p>
            <a:fld id="{EF5B9135-15EF-DE46-84CC-16626B0FAF7F}" type="datetime1">
              <a:rPr lang="en-US" smtClean="0"/>
              <a:pPr/>
              <a:t>10/22/2024</a:t>
            </a:fld>
            <a:endParaRPr lang="en-US"/>
          </a:p>
        </p:txBody>
      </p:sp>
      <p:sp>
        <p:nvSpPr>
          <p:cNvPr id="6" name="Slide Number Placeholder 5"/>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
        <p:nvSpPr>
          <p:cNvPr id="7" name="TextBox 6"/>
          <p:cNvSpPr txBox="1"/>
          <p:nvPr userDrawn="1"/>
        </p:nvSpPr>
        <p:spPr>
          <a:xfrm>
            <a:off x="4181596" y="-406080"/>
            <a:ext cx="184731" cy="369332"/>
          </a:xfrm>
          <a:prstGeom prst="rect">
            <a:avLst/>
          </a:prstGeom>
          <a:noFill/>
        </p:spPr>
        <p:txBody>
          <a:bodyPr wrap="none" rtlCol="0">
            <a:spAutoFit/>
          </a:bodyPr>
          <a:lstStyle/>
          <a:p>
            <a:endParaRPr lang="en-US" sz="1800"/>
          </a:p>
        </p:txBody>
      </p:sp>
      <p:sp>
        <p:nvSpPr>
          <p:cNvPr id="8" name="Footer Placeholder 5"/>
          <p:cNvSpPr>
            <a:spLocks noGrp="1"/>
          </p:cNvSpPr>
          <p:nvPr>
            <p:ph type="ftr" sz="quarter" idx="11"/>
          </p:nvPr>
        </p:nvSpPr>
        <p:spPr>
          <a:xfrm>
            <a:off x="4165600" y="6356351"/>
            <a:ext cx="3860800" cy="365125"/>
          </a:xfrm>
        </p:spPr>
        <p:txBody>
          <a:bodyPr/>
          <a:lstStyle/>
          <a:p>
            <a:endParaRPr lang="en-US"/>
          </a:p>
        </p:txBody>
      </p:sp>
      <p:pic>
        <p:nvPicPr>
          <p:cNvPr id="5" name="Picture 4">
            <a:extLst>
              <a:ext uri="{FF2B5EF4-FFF2-40B4-BE49-F238E27FC236}">
                <a16:creationId xmlns:a16="http://schemas.microsoft.com/office/drawing/2014/main" id="{CAA77B02-6E45-7A42-BA50-131C465490EE}"/>
              </a:ext>
            </a:extLst>
          </p:cNvPr>
          <p:cNvPicPr>
            <a:picLocks noChangeAspect="1"/>
          </p:cNvPicPr>
          <p:nvPr userDrawn="1"/>
        </p:nvPicPr>
        <p:blipFill>
          <a:blip r:embed="rId2"/>
          <a:stretch>
            <a:fillRect/>
          </a:stretch>
        </p:blipFill>
        <p:spPr>
          <a:xfrm>
            <a:off x="6434083" y="6409963"/>
            <a:ext cx="4607035" cy="299634"/>
          </a:xfrm>
          <a:prstGeom prst="rect">
            <a:avLst/>
          </a:prstGeom>
        </p:spPr>
      </p:pic>
    </p:spTree>
    <p:extLst>
      <p:ext uri="{BB962C8B-B14F-4D97-AF65-F5344CB8AC3E}">
        <p14:creationId xmlns:p14="http://schemas.microsoft.com/office/powerpoint/2010/main" val="13955312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latin typeface="Arial"/>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477ADD-011F-3541-9724-9C7FC92455D5}" type="datetime1">
              <a:rPr lang="en-US" smtClean="0"/>
              <a:t>10/22/2024</a:t>
            </a:fld>
            <a:endParaRPr lang="en-US"/>
          </a:p>
        </p:txBody>
      </p:sp>
      <p:sp>
        <p:nvSpPr>
          <p:cNvPr id="6" name="Slide Number Placeholder 5"/>
          <p:cNvSpPr>
            <a:spLocks noGrp="1"/>
          </p:cNvSpPr>
          <p:nvPr>
            <p:ph type="sldNum" sz="quarter" idx="12"/>
          </p:nvPr>
        </p:nvSpPr>
        <p:spPr/>
        <p:txBody>
          <a:bodyPr/>
          <a:lstStyle>
            <a:lvl1pPr>
              <a:defRPr>
                <a:latin typeface="Arial"/>
              </a:defRPr>
            </a:lvl1pPr>
          </a:lstStyle>
          <a:p>
            <a:fld id="{106E12CD-FCB1-464E-A775-0B83FDDACE03}" type="slidenum">
              <a:rPr lang="en-US" smtClean="0"/>
              <a:pPr/>
              <a:t>‹#›</a:t>
            </a:fld>
            <a:endParaRPr lang="en-US"/>
          </a:p>
        </p:txBody>
      </p:sp>
      <p:sp>
        <p:nvSpPr>
          <p:cNvPr id="7" name="Footer Placeholder 5"/>
          <p:cNvSpPr>
            <a:spLocks noGrp="1"/>
          </p:cNvSpPr>
          <p:nvPr>
            <p:ph type="ftr" sz="quarter" idx="11"/>
          </p:nvPr>
        </p:nvSpPr>
        <p:spPr>
          <a:xfrm>
            <a:off x="4165600" y="6356351"/>
            <a:ext cx="3860800" cy="365125"/>
          </a:xfrm>
        </p:spPr>
        <p:txBody>
          <a:bodyPr/>
          <a:lstStyle/>
          <a:p>
            <a:endParaRPr lang="en-US"/>
          </a:p>
        </p:txBody>
      </p:sp>
      <p:pic>
        <p:nvPicPr>
          <p:cNvPr id="5" name="Picture 4">
            <a:extLst>
              <a:ext uri="{FF2B5EF4-FFF2-40B4-BE49-F238E27FC236}">
                <a16:creationId xmlns:a16="http://schemas.microsoft.com/office/drawing/2014/main" id="{28821E01-0861-16A8-1C13-1DCAB05237E6}"/>
              </a:ext>
            </a:extLst>
          </p:cNvPr>
          <p:cNvPicPr>
            <a:picLocks noChangeAspect="1"/>
          </p:cNvPicPr>
          <p:nvPr userDrawn="1"/>
        </p:nvPicPr>
        <p:blipFill>
          <a:blip r:embed="rId2"/>
          <a:stretch>
            <a:fillRect/>
          </a:stretch>
        </p:blipFill>
        <p:spPr>
          <a:xfrm>
            <a:off x="6434083" y="6409963"/>
            <a:ext cx="4607035" cy="299634"/>
          </a:xfrm>
          <a:prstGeom prst="rect">
            <a:avLst/>
          </a:prstGeom>
        </p:spPr>
      </p:pic>
    </p:spTree>
    <p:extLst>
      <p:ext uri="{BB962C8B-B14F-4D97-AF65-F5344CB8AC3E}">
        <p14:creationId xmlns:p14="http://schemas.microsoft.com/office/powerpoint/2010/main" val="3348852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13294B"/>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marL="228600" indent="-228600">
              <a:defRPr lang="en-US" sz="3200" kern="1200" dirty="0">
                <a:solidFill>
                  <a:schemeClr val="tx1"/>
                </a:solidFill>
                <a:latin typeface="+mn-lt"/>
                <a:ea typeface="+mn-ea"/>
                <a:cs typeface="+mn-cs"/>
              </a:defRPr>
            </a:lvl1pPr>
            <a:lvl2pPr marL="685800" indent="-228600">
              <a:defRPr lang="en-US" sz="2800" kern="1200" dirty="0">
                <a:solidFill>
                  <a:schemeClr val="tx1"/>
                </a:solidFill>
                <a:latin typeface="+mn-lt"/>
                <a:ea typeface="+mn-ea"/>
                <a:cs typeface="+mn-cs"/>
              </a:defRPr>
            </a:lvl2pPr>
            <a:lvl3pPr marL="1143000" indent="-228600">
              <a:defRPr lang="en-US" sz="2600" kern="1200" dirty="0">
                <a:solidFill>
                  <a:schemeClr val="tx1"/>
                </a:solidFill>
                <a:latin typeface="+mn-lt"/>
                <a:ea typeface="+mn-ea"/>
                <a:cs typeface="+mn-cs"/>
              </a:defRPr>
            </a:lvl3pPr>
            <a:lvl4pPr marL="1600200" indent="-228600">
              <a:defRPr lang="en-US" sz="1800" kern="1200" dirty="0">
                <a:solidFill>
                  <a:schemeClr val="tx1"/>
                </a:solidFill>
                <a:latin typeface="+mn-lt"/>
                <a:ea typeface="+mn-ea"/>
                <a:cs typeface="+mn-cs"/>
              </a:defRPr>
            </a:lvl4pPr>
            <a:lvl5pPr marL="2057400" indent="-228600">
              <a:defRPr lang="en-US" sz="1800" kern="1200" dirty="0">
                <a:solidFill>
                  <a:schemeClr val="tx1"/>
                </a:solidFill>
                <a:latin typeface="+mn-lt"/>
                <a:ea typeface="+mn-ea"/>
                <a:cs typeface="+mn-cs"/>
              </a:defRPr>
            </a:lvl5pPr>
          </a:lstStyle>
          <a:p>
            <a:pPr marL="228600" lvl="0" indent="-228600" algn="l" defTabSz="914400" rtl="0" eaLnBrk="1" latinLnBrk="0" hangingPunct="1">
              <a:lnSpc>
                <a:spcPct val="90000"/>
              </a:lnSpc>
              <a:spcBef>
                <a:spcPts val="1000"/>
              </a:spcBef>
              <a:buClr>
                <a:srgbClr val="EE6234"/>
              </a:buClr>
              <a:buFont typeface="Wingdings" panose="05000000000000000000" pitchFamily="2" charset="2"/>
              <a:buChar char="§"/>
            </a:pPr>
            <a:r>
              <a:rPr lang="en-US" dirty="0"/>
              <a:t>Click to edit Master text styles</a:t>
            </a:r>
          </a:p>
          <a:p>
            <a:pPr marL="685800" lvl="1" indent="-228600" algn="l" defTabSz="914400" rtl="0" eaLnBrk="1" latinLnBrk="0" hangingPunct="1">
              <a:lnSpc>
                <a:spcPct val="90000"/>
              </a:lnSpc>
              <a:spcBef>
                <a:spcPts val="500"/>
              </a:spcBef>
              <a:buClr>
                <a:srgbClr val="13294B"/>
              </a:buClr>
              <a:buSzPct val="80000"/>
              <a:buFont typeface="Wingdings" panose="05000000000000000000" pitchFamily="2" charset="2"/>
              <a:buChar char="§"/>
            </a:pPr>
            <a:r>
              <a:rPr lang="en-US" dirty="0"/>
              <a:t>Second level</a:t>
            </a:r>
          </a:p>
          <a:p>
            <a:pPr marL="1143000" lvl="2" indent="-228600" algn="l" defTabSz="914400" rtl="0" eaLnBrk="1" latinLnBrk="0" hangingPunct="1">
              <a:lnSpc>
                <a:spcPct val="90000"/>
              </a:lnSpc>
              <a:spcBef>
                <a:spcPts val="500"/>
              </a:spcBef>
              <a:buClr>
                <a:srgbClr val="009FD4"/>
              </a:buClr>
              <a:buSzPct val="75000"/>
              <a:buFont typeface="Wingdings" panose="05000000000000000000" pitchFamily="2" charset="2"/>
              <a:buChar char="§"/>
            </a:pPr>
            <a:r>
              <a:rPr lang="en-US" dirty="0"/>
              <a:t>Third level</a:t>
            </a:r>
          </a:p>
          <a:p>
            <a:pPr marL="1600200" lvl="3" indent="-228600" algn="l" defTabSz="914400" rtl="0" eaLnBrk="1" latinLnBrk="0" hangingPunct="1">
              <a:lnSpc>
                <a:spcPct val="90000"/>
              </a:lnSpc>
              <a:spcBef>
                <a:spcPts val="500"/>
              </a:spcBef>
              <a:buClr>
                <a:srgbClr val="EE6234"/>
              </a:buClr>
              <a:buSzPct val="50000"/>
              <a:buFont typeface="Wingdings" panose="05000000000000000000" pitchFamily="2" charset="2"/>
              <a:buChar char="q"/>
            </a:pPr>
            <a:r>
              <a:rPr lang="en-US" dirty="0"/>
              <a:t>Fourth level</a:t>
            </a:r>
          </a:p>
          <a:p>
            <a:pPr marL="2057400" lvl="4" indent="-228600" algn="l" defTabSz="914400" rtl="0" eaLnBrk="1" latinLnBrk="0" hangingPunct="1">
              <a:lnSpc>
                <a:spcPct val="90000"/>
              </a:lnSpc>
              <a:spcBef>
                <a:spcPts val="500"/>
              </a:spcBef>
              <a:buClr>
                <a:srgbClr val="13294B"/>
              </a:buClr>
              <a:buSzPct val="50000"/>
              <a:buFont typeface="Wingdings" panose="05000000000000000000" pitchFamily="2" charset="2"/>
              <a:buChar char="q"/>
            </a:pPr>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marL="228600" indent="-228600" algn="l" defTabSz="914400" rtl="0" eaLnBrk="1" latinLnBrk="0" hangingPunct="1">
              <a:lnSpc>
                <a:spcPct val="90000"/>
              </a:lnSpc>
              <a:buFont typeface="Wingdings" panose="05000000000000000000" pitchFamily="2" charset="2"/>
              <a:defRPr lang="en-US" sz="3200" kern="1200" dirty="0">
                <a:solidFill>
                  <a:schemeClr val="tx1"/>
                </a:solidFill>
                <a:latin typeface="+mn-lt"/>
                <a:ea typeface="+mn-ea"/>
                <a:cs typeface="+mn-cs"/>
              </a:defRPr>
            </a:lvl1pPr>
            <a:lvl2pPr marL="685800" indent="-228600" algn="l" defTabSz="914400" rtl="0" eaLnBrk="1" latinLnBrk="0" hangingPunct="1">
              <a:lnSpc>
                <a:spcPct val="90000"/>
              </a:lnSpc>
              <a:buFont typeface="Wingdings" panose="05000000000000000000" pitchFamily="2" charset="2"/>
              <a:defRPr lang="en-US" sz="2800" kern="1200" dirty="0">
                <a:solidFill>
                  <a:schemeClr val="tx1"/>
                </a:solidFill>
                <a:latin typeface="+mn-lt"/>
                <a:ea typeface="+mn-ea"/>
                <a:cs typeface="+mn-cs"/>
              </a:defRPr>
            </a:lvl2pPr>
            <a:lvl3pPr marL="1143000" indent="-228600" algn="l" defTabSz="914400" rtl="0" eaLnBrk="1" latinLnBrk="0" hangingPunct="1">
              <a:lnSpc>
                <a:spcPct val="90000"/>
              </a:lnSpc>
              <a:buFont typeface="Wingdings" panose="05000000000000000000" pitchFamily="2" charset="2"/>
              <a:defRPr lang="en-US" sz="2600" kern="1200" dirty="0">
                <a:solidFill>
                  <a:schemeClr val="tx1"/>
                </a:solidFill>
                <a:latin typeface="+mn-lt"/>
                <a:ea typeface="+mn-ea"/>
                <a:cs typeface="+mn-cs"/>
              </a:defRPr>
            </a:lvl3pPr>
            <a:lvl4pPr marL="1600200" indent="-228600" algn="l" defTabSz="914400" rtl="0" eaLnBrk="1" latinLnBrk="0" hangingPunct="1">
              <a:lnSpc>
                <a:spcPct val="90000"/>
              </a:lnSpc>
              <a:buFont typeface="Wingdings" panose="05000000000000000000" pitchFamily="2" charset="2"/>
              <a:defRPr lang="en-US" sz="1800" kern="1200" dirty="0">
                <a:solidFill>
                  <a:schemeClr val="tx1"/>
                </a:solidFill>
                <a:latin typeface="+mn-lt"/>
                <a:ea typeface="+mn-ea"/>
                <a:cs typeface="+mn-cs"/>
              </a:defRPr>
            </a:lvl4pPr>
            <a:lvl5pPr marL="2057400" indent="-228600" algn="l" defTabSz="914400" rtl="0" eaLnBrk="1" latinLnBrk="0" hangingPunct="1">
              <a:lnSpc>
                <a:spcPct val="90000"/>
              </a:lnSpc>
              <a:buFont typeface="Wingdings" panose="05000000000000000000" pitchFamily="2" charset="2"/>
              <a:defRPr lang="en-US" sz="1800" kern="1200" dirty="0">
                <a:solidFill>
                  <a:schemeClr val="tx1"/>
                </a:solidFill>
                <a:latin typeface="+mn-lt"/>
                <a:ea typeface="+mn-ea"/>
                <a:cs typeface="+mn-cs"/>
              </a:defRPr>
            </a:lvl5pPr>
          </a:lstStyle>
          <a:p>
            <a:pPr marL="228600" lvl="0" indent="-228600" algn="l" defTabSz="914400" rtl="0" eaLnBrk="1" latinLnBrk="0" hangingPunct="1">
              <a:lnSpc>
                <a:spcPct val="90000"/>
              </a:lnSpc>
              <a:spcBef>
                <a:spcPts val="1000"/>
              </a:spcBef>
              <a:buClr>
                <a:srgbClr val="EE6234"/>
              </a:buClr>
              <a:buFont typeface="Wingdings" panose="05000000000000000000" pitchFamily="2" charset="2"/>
              <a:buChar char="§"/>
            </a:pPr>
            <a:r>
              <a:rPr lang="en-US" dirty="0"/>
              <a:t>Click to edit Master text styles</a:t>
            </a:r>
          </a:p>
          <a:p>
            <a:pPr marL="685800" lvl="1" indent="-228600" algn="l" defTabSz="914400" rtl="0" eaLnBrk="1" latinLnBrk="0" hangingPunct="1">
              <a:lnSpc>
                <a:spcPct val="90000"/>
              </a:lnSpc>
              <a:spcBef>
                <a:spcPts val="500"/>
              </a:spcBef>
              <a:buClr>
                <a:srgbClr val="13294B"/>
              </a:buClr>
              <a:buSzPct val="80000"/>
              <a:buFont typeface="Wingdings" panose="05000000000000000000" pitchFamily="2" charset="2"/>
              <a:buChar char="§"/>
            </a:pPr>
            <a:r>
              <a:rPr lang="en-US" dirty="0"/>
              <a:t>Second level</a:t>
            </a:r>
          </a:p>
          <a:p>
            <a:pPr marL="1143000" lvl="2" indent="-228600" algn="l" defTabSz="914400" rtl="0" eaLnBrk="1" latinLnBrk="0" hangingPunct="1">
              <a:lnSpc>
                <a:spcPct val="90000"/>
              </a:lnSpc>
              <a:spcBef>
                <a:spcPts val="500"/>
              </a:spcBef>
              <a:buClr>
                <a:srgbClr val="009FD4"/>
              </a:buClr>
              <a:buSzPct val="75000"/>
              <a:buFont typeface="Wingdings" panose="05000000000000000000" pitchFamily="2" charset="2"/>
              <a:buChar char="§"/>
            </a:pPr>
            <a:r>
              <a:rPr lang="en-US" dirty="0"/>
              <a:t>Third level</a:t>
            </a:r>
          </a:p>
          <a:p>
            <a:pPr marL="1600200" lvl="3" indent="-228600" algn="l" defTabSz="914400" rtl="0" eaLnBrk="1" latinLnBrk="0" hangingPunct="1">
              <a:lnSpc>
                <a:spcPct val="90000"/>
              </a:lnSpc>
              <a:spcBef>
                <a:spcPts val="500"/>
              </a:spcBef>
              <a:buClr>
                <a:srgbClr val="EE6234"/>
              </a:buClr>
              <a:buSzPct val="50000"/>
              <a:buFont typeface="Wingdings" panose="05000000000000000000" pitchFamily="2" charset="2"/>
              <a:buChar char="q"/>
            </a:pPr>
            <a:r>
              <a:rPr lang="en-US" dirty="0"/>
              <a:t>Fourth level</a:t>
            </a:r>
          </a:p>
          <a:p>
            <a:pPr marL="2057400" lvl="4" indent="-228600" algn="l" defTabSz="914400" rtl="0" eaLnBrk="1" latinLnBrk="0" hangingPunct="1">
              <a:lnSpc>
                <a:spcPct val="90000"/>
              </a:lnSpc>
              <a:spcBef>
                <a:spcPts val="500"/>
              </a:spcBef>
              <a:buClr>
                <a:srgbClr val="13294B"/>
              </a:buClr>
              <a:buSzPct val="50000"/>
              <a:buFont typeface="Wingdings" panose="05000000000000000000" pitchFamily="2" charset="2"/>
              <a:buChar char="q"/>
            </a:pPr>
            <a:r>
              <a:rPr lang="en-US" dirty="0"/>
              <a:t>Fifth level</a:t>
            </a:r>
          </a:p>
        </p:txBody>
      </p:sp>
      <p:pic>
        <p:nvPicPr>
          <p:cNvPr id="12" name="Picture 11">
            <a:extLst>
              <a:ext uri="{FF2B5EF4-FFF2-40B4-BE49-F238E27FC236}">
                <a16:creationId xmlns:a16="http://schemas.microsoft.com/office/drawing/2014/main" id="{67A70B6E-9711-0FC4-949C-D1D262710E5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13" name="Picture 12" descr="SWTCIE Illinois wordmark">
            <a:extLst>
              <a:ext uri="{FF2B5EF4-FFF2-40B4-BE49-F238E27FC236}">
                <a16:creationId xmlns:a16="http://schemas.microsoft.com/office/drawing/2014/main" id="{87515B12-3234-AFF9-73BF-3C0CB1691210}"/>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14" name="Slide Number Placeholder 5">
            <a:extLst>
              <a:ext uri="{FF2B5EF4-FFF2-40B4-BE49-F238E27FC236}">
                <a16:creationId xmlns:a16="http://schemas.microsoft.com/office/drawing/2014/main" id="{902F415F-205C-905F-4AEA-24B4A471E6C4}"/>
              </a:ext>
            </a:extLst>
          </p:cNvPr>
          <p:cNvSpPr>
            <a:spLocks noGrp="1"/>
          </p:cNvSpPr>
          <p:nvPr>
            <p:ph type="sldNum" sz="quarter" idx="12"/>
          </p:nvPr>
        </p:nvSpPr>
        <p:spPr>
          <a:xfrm>
            <a:off x="8610600" y="6356350"/>
            <a:ext cx="2743200" cy="365125"/>
          </a:xfrm>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24462104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830815-C830-9B79-DFD7-F3644DF5858A}"/>
              </a:ext>
            </a:extLst>
          </p:cNvPr>
          <p:cNvSpPr>
            <a:spLocks noGrp="1"/>
          </p:cNvSpPr>
          <p:nvPr>
            <p:ph type="dt" sz="half" idx="10"/>
          </p:nvPr>
        </p:nvSpPr>
        <p:spPr/>
        <p:txBody>
          <a:bodyPr/>
          <a:lstStyle/>
          <a:p>
            <a:fld id="{7EC95884-5F7D-470A-B5AC-47312F7D8A9E}" type="datetimeFigureOut">
              <a:rPr lang="en-US" smtClean="0"/>
              <a:t>10/22/2024</a:t>
            </a:fld>
            <a:endParaRPr lang="en-US"/>
          </a:p>
        </p:txBody>
      </p:sp>
      <p:sp>
        <p:nvSpPr>
          <p:cNvPr id="3" name="Footer Placeholder 2">
            <a:extLst>
              <a:ext uri="{FF2B5EF4-FFF2-40B4-BE49-F238E27FC236}">
                <a16:creationId xmlns:a16="http://schemas.microsoft.com/office/drawing/2014/main" id="{1804FF8A-3EA9-1275-8D0C-000750A6A2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13701D-5A45-B857-6C3E-AE0CF083F839}"/>
              </a:ext>
            </a:extLst>
          </p:cNvPr>
          <p:cNvSpPr>
            <a:spLocks noGrp="1"/>
          </p:cNvSpPr>
          <p:nvPr>
            <p:ph type="sldNum" sz="quarter" idx="12"/>
          </p:nvPr>
        </p:nvSpPr>
        <p:spPr/>
        <p:txBody>
          <a:bodyPr/>
          <a:lstStyle/>
          <a:p>
            <a:fld id="{9E8ECB2B-9AC2-499C-99C0-441871432B5B}" type="slidenum">
              <a:rPr lang="en-US" smtClean="0"/>
              <a:t>‹#›</a:t>
            </a:fld>
            <a:endParaRPr lang="en-US"/>
          </a:p>
        </p:txBody>
      </p:sp>
    </p:spTree>
    <p:extLst>
      <p:ext uri="{BB962C8B-B14F-4D97-AF65-F5344CB8AC3E}">
        <p14:creationId xmlns:p14="http://schemas.microsoft.com/office/powerpoint/2010/main" val="33390517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1FBBFE-B55E-43CF-8F13-A62E68C306F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0C448-B656-4736-B690-18FA28E3ED43}" type="slidenum">
              <a:rPr lang="en-US" smtClean="0"/>
              <a:t>‹#›</a:t>
            </a:fld>
            <a:endParaRPr lang="en-US"/>
          </a:p>
        </p:txBody>
      </p:sp>
    </p:spTree>
    <p:extLst>
      <p:ext uri="{BB962C8B-B14F-4D97-AF65-F5344CB8AC3E}">
        <p14:creationId xmlns:p14="http://schemas.microsoft.com/office/powerpoint/2010/main" val="15656850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1FBBFE-B55E-43CF-8F13-A62E68C306F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0C448-B656-4736-B690-18FA28E3ED43}" type="slidenum">
              <a:rPr lang="en-US" smtClean="0"/>
              <a:t>‹#›</a:t>
            </a:fld>
            <a:endParaRPr lang="en-US"/>
          </a:p>
        </p:txBody>
      </p:sp>
    </p:spTree>
    <p:extLst>
      <p:ext uri="{BB962C8B-B14F-4D97-AF65-F5344CB8AC3E}">
        <p14:creationId xmlns:p14="http://schemas.microsoft.com/office/powerpoint/2010/main" val="4186397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FBBFE-B55E-43CF-8F13-A62E68C306F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0C448-B656-4736-B690-18FA28E3ED43}" type="slidenum">
              <a:rPr lang="en-US" smtClean="0"/>
              <a:t>‹#›</a:t>
            </a:fld>
            <a:endParaRPr lang="en-US"/>
          </a:p>
        </p:txBody>
      </p:sp>
    </p:spTree>
    <p:extLst>
      <p:ext uri="{BB962C8B-B14F-4D97-AF65-F5344CB8AC3E}">
        <p14:creationId xmlns:p14="http://schemas.microsoft.com/office/powerpoint/2010/main" val="22949704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1FBBFE-B55E-43CF-8F13-A62E68C306FD}"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0C448-B656-4736-B690-18FA28E3ED43}" type="slidenum">
              <a:rPr lang="en-US" smtClean="0"/>
              <a:t>‹#›</a:t>
            </a:fld>
            <a:endParaRPr lang="en-US"/>
          </a:p>
        </p:txBody>
      </p:sp>
    </p:spTree>
    <p:extLst>
      <p:ext uri="{BB962C8B-B14F-4D97-AF65-F5344CB8AC3E}">
        <p14:creationId xmlns:p14="http://schemas.microsoft.com/office/powerpoint/2010/main" val="9071939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1FBBFE-B55E-43CF-8F13-A62E68C306FD}" type="datetimeFigureOut">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0C448-B656-4736-B690-18FA28E3ED43}" type="slidenum">
              <a:rPr lang="en-US" smtClean="0"/>
              <a:t>‹#›</a:t>
            </a:fld>
            <a:endParaRPr lang="en-US"/>
          </a:p>
        </p:txBody>
      </p:sp>
    </p:spTree>
    <p:extLst>
      <p:ext uri="{BB962C8B-B14F-4D97-AF65-F5344CB8AC3E}">
        <p14:creationId xmlns:p14="http://schemas.microsoft.com/office/powerpoint/2010/main" val="6401324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1FBBFE-B55E-43CF-8F13-A62E68C306FD}"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0C448-B656-4736-B690-18FA28E3ED43}" type="slidenum">
              <a:rPr lang="en-US" smtClean="0"/>
              <a:t>‹#›</a:t>
            </a:fld>
            <a:endParaRPr lang="en-US"/>
          </a:p>
        </p:txBody>
      </p:sp>
    </p:spTree>
    <p:extLst>
      <p:ext uri="{BB962C8B-B14F-4D97-AF65-F5344CB8AC3E}">
        <p14:creationId xmlns:p14="http://schemas.microsoft.com/office/powerpoint/2010/main" val="34215348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FBBFE-B55E-43CF-8F13-A62E68C306FD}"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0C448-B656-4736-B690-18FA28E3ED43}" type="slidenum">
              <a:rPr lang="en-US" smtClean="0"/>
              <a:t>‹#›</a:t>
            </a:fld>
            <a:endParaRPr lang="en-US"/>
          </a:p>
        </p:txBody>
      </p:sp>
    </p:spTree>
    <p:extLst>
      <p:ext uri="{BB962C8B-B14F-4D97-AF65-F5344CB8AC3E}">
        <p14:creationId xmlns:p14="http://schemas.microsoft.com/office/powerpoint/2010/main" val="9972031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1FBBFE-B55E-43CF-8F13-A62E68C306FD}"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0C448-B656-4736-B690-18FA28E3ED43}" type="slidenum">
              <a:rPr lang="en-US" smtClean="0"/>
              <a:t>‹#›</a:t>
            </a:fld>
            <a:endParaRPr lang="en-US"/>
          </a:p>
        </p:txBody>
      </p:sp>
    </p:spTree>
    <p:extLst>
      <p:ext uri="{BB962C8B-B14F-4D97-AF65-F5344CB8AC3E}">
        <p14:creationId xmlns:p14="http://schemas.microsoft.com/office/powerpoint/2010/main" val="32776475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1FBBFE-B55E-43CF-8F13-A62E68C306FD}"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0C448-B656-4736-B690-18FA28E3ED43}" type="slidenum">
              <a:rPr lang="en-US" smtClean="0"/>
              <a:t>‹#›</a:t>
            </a:fld>
            <a:endParaRPr lang="en-US"/>
          </a:p>
        </p:txBody>
      </p:sp>
    </p:spTree>
    <p:extLst>
      <p:ext uri="{BB962C8B-B14F-4D97-AF65-F5344CB8AC3E}">
        <p14:creationId xmlns:p14="http://schemas.microsoft.com/office/powerpoint/2010/main" val="3043929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3294B"/>
                </a:solidFill>
              </a:defRPr>
            </a:lvl1pPr>
          </a:lstStyle>
          <a:p>
            <a:r>
              <a:rPr lang="en-US" dirty="0"/>
              <a:t>Click to edit Master title style</a:t>
            </a:r>
          </a:p>
        </p:txBody>
      </p:sp>
      <p:pic>
        <p:nvPicPr>
          <p:cNvPr id="8" name="Picture 7">
            <a:extLst>
              <a:ext uri="{FF2B5EF4-FFF2-40B4-BE49-F238E27FC236}">
                <a16:creationId xmlns:a16="http://schemas.microsoft.com/office/drawing/2014/main" id="{BFAB2E7E-1369-3340-E1B2-BECAE79B84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9" name="Picture 8" descr="SWTCIE Illinois wordmark">
            <a:extLst>
              <a:ext uri="{FF2B5EF4-FFF2-40B4-BE49-F238E27FC236}">
                <a16:creationId xmlns:a16="http://schemas.microsoft.com/office/drawing/2014/main" id="{5A4C9A5E-BC79-37D6-9B29-942367A422A6}"/>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10" name="Slide Number Placeholder 5">
            <a:extLst>
              <a:ext uri="{FF2B5EF4-FFF2-40B4-BE49-F238E27FC236}">
                <a16:creationId xmlns:a16="http://schemas.microsoft.com/office/drawing/2014/main" id="{AA29573A-3427-5DBC-1242-BEAE408E2A48}"/>
              </a:ext>
            </a:extLst>
          </p:cNvPr>
          <p:cNvSpPr>
            <a:spLocks noGrp="1"/>
          </p:cNvSpPr>
          <p:nvPr>
            <p:ph type="sldNum" sz="quarter" idx="12"/>
          </p:nvPr>
        </p:nvSpPr>
        <p:spPr>
          <a:xfrm>
            <a:off x="8610600" y="6356350"/>
            <a:ext cx="2743200" cy="365125"/>
          </a:xfrm>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2695555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1FBBFE-B55E-43CF-8F13-A62E68C306F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0C448-B656-4736-B690-18FA28E3ED43}" type="slidenum">
              <a:rPr lang="en-US" smtClean="0"/>
              <a:t>‹#›</a:t>
            </a:fld>
            <a:endParaRPr lang="en-US"/>
          </a:p>
        </p:txBody>
      </p:sp>
    </p:spTree>
    <p:extLst>
      <p:ext uri="{BB962C8B-B14F-4D97-AF65-F5344CB8AC3E}">
        <p14:creationId xmlns:p14="http://schemas.microsoft.com/office/powerpoint/2010/main" val="23966896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1FBBFE-B55E-43CF-8F13-A62E68C306F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0C448-B656-4736-B690-18FA28E3ED43}" type="slidenum">
              <a:rPr lang="en-US" smtClean="0"/>
              <a:t>‹#›</a:t>
            </a:fld>
            <a:endParaRPr lang="en-US"/>
          </a:p>
        </p:txBody>
      </p:sp>
    </p:spTree>
    <p:extLst>
      <p:ext uri="{BB962C8B-B14F-4D97-AF65-F5344CB8AC3E}">
        <p14:creationId xmlns:p14="http://schemas.microsoft.com/office/powerpoint/2010/main" val="1157749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AB9DDC-3FAC-27B4-9178-E4895360B21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8" name="Picture 7" descr="SWTCIE Illinois wordmark">
            <a:extLst>
              <a:ext uri="{FF2B5EF4-FFF2-40B4-BE49-F238E27FC236}">
                <a16:creationId xmlns:a16="http://schemas.microsoft.com/office/drawing/2014/main" id="{D3EE2D2E-867D-56F9-DBBE-1B32510E76C6}"/>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9" name="Slide Number Placeholder 5">
            <a:extLst>
              <a:ext uri="{FF2B5EF4-FFF2-40B4-BE49-F238E27FC236}">
                <a16:creationId xmlns:a16="http://schemas.microsoft.com/office/drawing/2014/main" id="{691F8EC1-72DB-CFE4-223B-CCDD26C694EE}"/>
              </a:ext>
            </a:extLst>
          </p:cNvPr>
          <p:cNvSpPr>
            <a:spLocks noGrp="1"/>
          </p:cNvSpPr>
          <p:nvPr>
            <p:ph type="sldNum" sz="quarter" idx="12"/>
          </p:nvPr>
        </p:nvSpPr>
        <p:spPr>
          <a:xfrm>
            <a:off x="8610600" y="6356350"/>
            <a:ext cx="2743200" cy="365125"/>
          </a:xfrm>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2517610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13294B"/>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marL="228600" indent="-228600">
              <a:defRPr lang="en-US" sz="3200" kern="1200" dirty="0">
                <a:solidFill>
                  <a:schemeClr val="tx1"/>
                </a:solidFill>
                <a:latin typeface="+mn-lt"/>
                <a:ea typeface="+mn-ea"/>
                <a:cs typeface="+mn-cs"/>
              </a:defRPr>
            </a:lvl1pPr>
            <a:lvl2pPr marL="685800" indent="-228600">
              <a:defRPr lang="en-US" sz="2800" kern="1200" dirty="0">
                <a:solidFill>
                  <a:schemeClr val="tx1"/>
                </a:solidFill>
                <a:latin typeface="+mn-lt"/>
                <a:ea typeface="+mn-ea"/>
                <a:cs typeface="+mn-cs"/>
              </a:defRPr>
            </a:lvl2pPr>
            <a:lvl3pPr marL="1143000" indent="-228600">
              <a:defRPr lang="en-US" sz="2600" kern="1200" dirty="0">
                <a:solidFill>
                  <a:schemeClr val="tx1"/>
                </a:solidFill>
                <a:latin typeface="+mn-lt"/>
                <a:ea typeface="+mn-ea"/>
                <a:cs typeface="+mn-cs"/>
              </a:defRPr>
            </a:lvl3pPr>
            <a:lvl4pPr marL="1600200" indent="-228600">
              <a:defRPr lang="en-US" sz="1800" kern="1200" dirty="0">
                <a:solidFill>
                  <a:schemeClr val="tx1"/>
                </a:solidFill>
                <a:latin typeface="+mn-lt"/>
                <a:ea typeface="+mn-ea"/>
                <a:cs typeface="+mn-cs"/>
              </a:defRPr>
            </a:lvl4pPr>
            <a:lvl5pPr marL="2057400" indent="-228600">
              <a:defRPr lang="en-US" sz="1800" kern="1200" dirty="0">
                <a:solidFill>
                  <a:schemeClr val="tx1"/>
                </a:solidFill>
                <a:latin typeface="+mn-lt"/>
                <a:ea typeface="+mn-ea"/>
                <a:cs typeface="+mn-cs"/>
              </a:defRPr>
            </a:lvl5pPr>
            <a:lvl6pPr>
              <a:defRPr sz="2000"/>
            </a:lvl6pPr>
            <a:lvl7pPr>
              <a:defRPr sz="2000"/>
            </a:lvl7pPr>
            <a:lvl8pPr>
              <a:defRPr sz="2000"/>
            </a:lvl8pPr>
            <a:lvl9pPr>
              <a:defRPr sz="2000"/>
            </a:lvl9pPr>
          </a:lstStyle>
          <a:p>
            <a:pPr marL="228600" lvl="0" indent="-228600" algn="l" defTabSz="914400" rtl="0" eaLnBrk="1" latinLnBrk="0" hangingPunct="1">
              <a:lnSpc>
                <a:spcPct val="90000"/>
              </a:lnSpc>
              <a:spcBef>
                <a:spcPts val="1000"/>
              </a:spcBef>
              <a:buClr>
                <a:srgbClr val="EE6234"/>
              </a:buClr>
              <a:buFont typeface="Wingdings" panose="05000000000000000000" pitchFamily="2" charset="2"/>
              <a:buChar char="§"/>
            </a:pPr>
            <a:r>
              <a:rPr lang="en-US" dirty="0"/>
              <a:t>Click to edit Master text styles</a:t>
            </a:r>
          </a:p>
          <a:p>
            <a:pPr marL="685800" lvl="1" indent="-228600" algn="l" defTabSz="914400" rtl="0" eaLnBrk="1" latinLnBrk="0" hangingPunct="1">
              <a:lnSpc>
                <a:spcPct val="90000"/>
              </a:lnSpc>
              <a:spcBef>
                <a:spcPts val="500"/>
              </a:spcBef>
              <a:buClr>
                <a:srgbClr val="13294B"/>
              </a:buClr>
              <a:buSzPct val="80000"/>
              <a:buFont typeface="Wingdings" panose="05000000000000000000" pitchFamily="2" charset="2"/>
              <a:buChar char="§"/>
            </a:pPr>
            <a:r>
              <a:rPr lang="en-US" dirty="0"/>
              <a:t>Second level</a:t>
            </a:r>
          </a:p>
          <a:p>
            <a:pPr marL="1143000" lvl="2" indent="-228600" algn="l" defTabSz="914400" rtl="0" eaLnBrk="1" latinLnBrk="0" hangingPunct="1">
              <a:lnSpc>
                <a:spcPct val="90000"/>
              </a:lnSpc>
              <a:spcBef>
                <a:spcPts val="500"/>
              </a:spcBef>
              <a:buClr>
                <a:srgbClr val="009FD4"/>
              </a:buClr>
              <a:buSzPct val="75000"/>
              <a:buFont typeface="Wingdings" panose="05000000000000000000" pitchFamily="2" charset="2"/>
              <a:buChar char="§"/>
            </a:pPr>
            <a:r>
              <a:rPr lang="en-US" dirty="0"/>
              <a:t>Third level</a:t>
            </a:r>
          </a:p>
          <a:p>
            <a:pPr marL="1600200" lvl="3" indent="-228600" algn="l" defTabSz="914400" rtl="0" eaLnBrk="1" latinLnBrk="0" hangingPunct="1">
              <a:lnSpc>
                <a:spcPct val="90000"/>
              </a:lnSpc>
              <a:spcBef>
                <a:spcPts val="500"/>
              </a:spcBef>
              <a:buClr>
                <a:srgbClr val="EE6234"/>
              </a:buClr>
              <a:buSzPct val="50000"/>
              <a:buFont typeface="Wingdings" panose="05000000000000000000" pitchFamily="2" charset="2"/>
              <a:buChar char="q"/>
            </a:pPr>
            <a:r>
              <a:rPr lang="en-US" dirty="0"/>
              <a:t>Fourth level</a:t>
            </a:r>
          </a:p>
          <a:p>
            <a:pPr marL="2057400" lvl="4" indent="-228600" algn="l" defTabSz="914400" rtl="0" eaLnBrk="1" latinLnBrk="0" hangingPunct="1">
              <a:lnSpc>
                <a:spcPct val="90000"/>
              </a:lnSpc>
              <a:spcBef>
                <a:spcPts val="500"/>
              </a:spcBef>
              <a:buClr>
                <a:srgbClr val="13294B"/>
              </a:buClr>
              <a:buSzPct val="50000"/>
              <a:buFont typeface="Wingdings" panose="05000000000000000000" pitchFamily="2" charset="2"/>
              <a:buChar char="q"/>
            </a:pPr>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a:extLst>
              <a:ext uri="{FF2B5EF4-FFF2-40B4-BE49-F238E27FC236}">
                <a16:creationId xmlns:a16="http://schemas.microsoft.com/office/drawing/2014/main" id="{643FAE93-7DE9-5682-2538-5D94EB51BE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11" name="Picture 10" descr="SWTCIE Illinois wordmark">
            <a:extLst>
              <a:ext uri="{FF2B5EF4-FFF2-40B4-BE49-F238E27FC236}">
                <a16:creationId xmlns:a16="http://schemas.microsoft.com/office/drawing/2014/main" id="{E326B594-97C7-839A-DF15-26C7A36593FB}"/>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12" name="Slide Number Placeholder 5">
            <a:extLst>
              <a:ext uri="{FF2B5EF4-FFF2-40B4-BE49-F238E27FC236}">
                <a16:creationId xmlns:a16="http://schemas.microsoft.com/office/drawing/2014/main" id="{40F09838-01C1-4536-0CEB-1BA0795DB563}"/>
              </a:ext>
            </a:extLst>
          </p:cNvPr>
          <p:cNvSpPr>
            <a:spLocks noGrp="1"/>
          </p:cNvSpPr>
          <p:nvPr>
            <p:ph type="sldNum" sz="quarter" idx="12"/>
          </p:nvPr>
        </p:nvSpPr>
        <p:spPr>
          <a:xfrm>
            <a:off x="8610600" y="6356350"/>
            <a:ext cx="2743200" cy="365125"/>
          </a:xfrm>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3674163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13294B"/>
                </a:solidFill>
              </a:defRPr>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a:extLst>
              <a:ext uri="{FF2B5EF4-FFF2-40B4-BE49-F238E27FC236}">
                <a16:creationId xmlns:a16="http://schemas.microsoft.com/office/drawing/2014/main" id="{4B6948EE-6BA6-AF9B-0EF1-BEA921C6DD0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096000"/>
            <a:ext cx="12192000" cy="762000"/>
          </a:xfrm>
          <a:prstGeom prst="rect">
            <a:avLst/>
          </a:prstGeom>
        </p:spPr>
      </p:pic>
      <p:pic>
        <p:nvPicPr>
          <p:cNvPr id="11" name="Picture 10" descr="SWTCIE Illinois wordmark">
            <a:extLst>
              <a:ext uri="{FF2B5EF4-FFF2-40B4-BE49-F238E27FC236}">
                <a16:creationId xmlns:a16="http://schemas.microsoft.com/office/drawing/2014/main" id="{32D5A63A-E3DD-E9E4-B00A-6ED7C67F3B42}"/>
              </a:ext>
            </a:extLst>
          </p:cNvPr>
          <p:cNvPicPr>
            <a:picLocks noChangeAspect="1"/>
          </p:cNvPicPr>
          <p:nvPr userDrawn="1"/>
        </p:nvPicPr>
        <p:blipFill>
          <a:blip r:embed="rId3"/>
          <a:srcRect/>
          <a:stretch/>
        </p:blipFill>
        <p:spPr>
          <a:xfrm>
            <a:off x="479049" y="6219825"/>
            <a:ext cx="2466452" cy="546100"/>
          </a:xfrm>
          <a:prstGeom prst="rect">
            <a:avLst/>
          </a:prstGeom>
        </p:spPr>
      </p:pic>
      <p:sp>
        <p:nvSpPr>
          <p:cNvPr id="12" name="Slide Number Placeholder 5">
            <a:extLst>
              <a:ext uri="{FF2B5EF4-FFF2-40B4-BE49-F238E27FC236}">
                <a16:creationId xmlns:a16="http://schemas.microsoft.com/office/drawing/2014/main" id="{A9FFE83E-21B9-7F7A-9490-BD7F8A9B9C41}"/>
              </a:ext>
            </a:extLst>
          </p:cNvPr>
          <p:cNvSpPr>
            <a:spLocks noGrp="1"/>
          </p:cNvSpPr>
          <p:nvPr>
            <p:ph type="sldNum" sz="quarter" idx="12"/>
          </p:nvPr>
        </p:nvSpPr>
        <p:spPr>
          <a:xfrm>
            <a:off x="8610600" y="6356350"/>
            <a:ext cx="2743200" cy="365125"/>
          </a:xfrm>
        </p:spPr>
        <p:txBody>
          <a:bodyPr/>
          <a:lstStyle/>
          <a:p>
            <a:fld id="{DBFB53F7-4D87-E844-B31E-B7D266CDFB23}" type="slidenum">
              <a:rPr lang="en-US" smtClean="0"/>
              <a:t>‹#›</a:t>
            </a:fld>
            <a:endParaRPr lang="en-US"/>
          </a:p>
        </p:txBody>
      </p:sp>
    </p:spTree>
    <p:extLst>
      <p:ext uri="{BB962C8B-B14F-4D97-AF65-F5344CB8AC3E}">
        <p14:creationId xmlns:p14="http://schemas.microsoft.com/office/powerpoint/2010/main" val="2891433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9.jpe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l" defTabSz="914400" rtl="0" eaLnBrk="1" latinLnBrk="0" hangingPunct="1">
              <a:lnSpc>
                <a:spcPct val="90000"/>
              </a:lnSpc>
              <a:spcBef>
                <a:spcPts val="1000"/>
              </a:spcBef>
              <a:buClr>
                <a:srgbClr val="EE6234"/>
              </a:buClr>
              <a:buFont typeface="Wingdings" panose="05000000000000000000" pitchFamily="2" charset="2"/>
              <a:buChar char="§"/>
            </a:pPr>
            <a:r>
              <a:rPr lang="en-US" dirty="0"/>
              <a:t>Click to edit Master text styles</a:t>
            </a:r>
          </a:p>
          <a:p>
            <a:pPr marL="685800" lvl="1" indent="-228600" algn="l" defTabSz="914400" rtl="0" eaLnBrk="1" latinLnBrk="0" hangingPunct="1">
              <a:lnSpc>
                <a:spcPct val="90000"/>
              </a:lnSpc>
              <a:spcBef>
                <a:spcPts val="500"/>
              </a:spcBef>
              <a:buClr>
                <a:srgbClr val="13294B"/>
              </a:buClr>
              <a:buSzPct val="80000"/>
              <a:buFont typeface="Wingdings" panose="05000000000000000000" pitchFamily="2" charset="2"/>
              <a:buChar char="§"/>
            </a:pPr>
            <a:r>
              <a:rPr lang="en-US" dirty="0"/>
              <a:t>Second level</a:t>
            </a:r>
          </a:p>
          <a:p>
            <a:pPr marL="1143000" lvl="2" indent="-228600" algn="l" defTabSz="914400" rtl="0" eaLnBrk="1" latinLnBrk="0" hangingPunct="1">
              <a:lnSpc>
                <a:spcPct val="90000"/>
              </a:lnSpc>
              <a:spcBef>
                <a:spcPts val="500"/>
              </a:spcBef>
              <a:buClr>
                <a:srgbClr val="009FD4"/>
              </a:buClr>
              <a:buSzPct val="80000"/>
              <a:buFont typeface="Wingdings" panose="05000000000000000000" pitchFamily="2" charset="2"/>
              <a:buChar char="§"/>
            </a:pPr>
            <a:r>
              <a:rPr lang="en-US" dirty="0"/>
              <a:t>Third level</a:t>
            </a:r>
          </a:p>
          <a:p>
            <a:pPr marL="1600200" lvl="3" indent="-228600" algn="l" defTabSz="914400" rtl="0" eaLnBrk="1" latinLnBrk="0" hangingPunct="1">
              <a:lnSpc>
                <a:spcPct val="90000"/>
              </a:lnSpc>
              <a:spcBef>
                <a:spcPts val="500"/>
              </a:spcBef>
              <a:buClr>
                <a:srgbClr val="EE6234"/>
              </a:buClr>
              <a:buSzPct val="50000"/>
              <a:buFont typeface="Wingdings" panose="05000000000000000000" pitchFamily="2" charset="2"/>
              <a:buChar char="q"/>
            </a:pPr>
            <a:r>
              <a:rPr lang="en-US" dirty="0"/>
              <a:t>Fourth level</a:t>
            </a:r>
          </a:p>
          <a:p>
            <a:pPr marL="2057400" lvl="4" indent="-228600" algn="l" defTabSz="914400" rtl="0" eaLnBrk="1" latinLnBrk="0" hangingPunct="1">
              <a:lnSpc>
                <a:spcPct val="90000"/>
              </a:lnSpc>
              <a:spcBef>
                <a:spcPts val="500"/>
              </a:spcBef>
              <a:buClr>
                <a:srgbClr val="13294B"/>
              </a:buClr>
              <a:buSzPct val="50000"/>
              <a:buFont typeface="Wingdings" panose="05000000000000000000" pitchFamily="2" charset="2"/>
              <a:buChar char="q"/>
            </a:pPr>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9453F7-F2FD-4B11-A6FF-38E010B3270D}" type="datetime1">
              <a:rPr lang="en-US" smtClean="0"/>
              <a:t>10/22/2024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DBFB53F7-4D87-E844-B31E-B7D266CDFB23}" type="slidenum">
              <a:rPr lang="en-US" smtClean="0"/>
              <a:pPr/>
              <a:t>‹#›</a:t>
            </a:fld>
            <a:endParaRPr lang="en-US" dirty="0"/>
          </a:p>
        </p:txBody>
      </p:sp>
    </p:spTree>
    <p:extLst>
      <p:ext uri="{BB962C8B-B14F-4D97-AF65-F5344CB8AC3E}">
        <p14:creationId xmlns:p14="http://schemas.microsoft.com/office/powerpoint/2010/main" val="1719604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lnSpc>
          <a:spcPct val="90000"/>
        </a:lnSpc>
        <a:spcBef>
          <a:spcPct val="0"/>
        </a:spcBef>
        <a:buNone/>
        <a:defRPr sz="4400" b="1" kern="1200">
          <a:solidFill>
            <a:srgbClr val="13294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lang="en-US" sz="32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65000"/>
        <a:buFont typeface="Calibri" panose="020F0502020204030204" pitchFamily="34" charset="0"/>
        <a:buChar char="□"/>
        <a:defRPr lang="en-US" sz="28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50000"/>
        <a:buFont typeface="Wingdings" panose="05000000000000000000" pitchFamily="2" charset="2"/>
        <a:buChar char="q"/>
        <a:defRPr lang="en-US" sz="26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l" defTabSz="914400" rtl="0" eaLnBrk="1" latinLnBrk="0" hangingPunct="1">
              <a:lnSpc>
                <a:spcPct val="90000"/>
              </a:lnSpc>
              <a:spcBef>
                <a:spcPts val="1000"/>
              </a:spcBef>
              <a:buClr>
                <a:srgbClr val="EE6234"/>
              </a:buClr>
              <a:buFont typeface="Wingdings" panose="05000000000000000000" pitchFamily="2" charset="2"/>
              <a:buChar char="§"/>
            </a:pPr>
            <a:r>
              <a:rPr lang="en-US"/>
              <a:t>Click to edit Master text styles</a:t>
            </a:r>
          </a:p>
          <a:p>
            <a:pPr marL="685800" lvl="1" indent="-228600" algn="l" defTabSz="914400" rtl="0" eaLnBrk="1" latinLnBrk="0" hangingPunct="1">
              <a:lnSpc>
                <a:spcPct val="90000"/>
              </a:lnSpc>
              <a:spcBef>
                <a:spcPts val="500"/>
              </a:spcBef>
              <a:buClr>
                <a:srgbClr val="13294B"/>
              </a:buClr>
              <a:buSzPct val="80000"/>
              <a:buFont typeface="Wingdings" panose="05000000000000000000" pitchFamily="2" charset="2"/>
              <a:buChar char="§"/>
            </a:pPr>
            <a:r>
              <a:rPr lang="en-US"/>
              <a:t>Second level</a:t>
            </a:r>
          </a:p>
          <a:p>
            <a:pPr marL="1143000" lvl="2" indent="-228600" algn="l" defTabSz="914400" rtl="0" eaLnBrk="1" latinLnBrk="0" hangingPunct="1">
              <a:lnSpc>
                <a:spcPct val="90000"/>
              </a:lnSpc>
              <a:spcBef>
                <a:spcPts val="500"/>
              </a:spcBef>
              <a:buClr>
                <a:srgbClr val="009FD4"/>
              </a:buClr>
              <a:buSzPct val="80000"/>
              <a:buFont typeface="Wingdings" panose="05000000000000000000" pitchFamily="2" charset="2"/>
              <a:buChar char="§"/>
            </a:pPr>
            <a:r>
              <a:rPr lang="en-US"/>
              <a:t>Third level</a:t>
            </a:r>
          </a:p>
          <a:p>
            <a:pPr marL="1600200" lvl="3" indent="-228600" algn="l" defTabSz="914400" rtl="0" eaLnBrk="1" latinLnBrk="0" hangingPunct="1">
              <a:lnSpc>
                <a:spcPct val="90000"/>
              </a:lnSpc>
              <a:spcBef>
                <a:spcPts val="500"/>
              </a:spcBef>
              <a:buClr>
                <a:srgbClr val="EE6234"/>
              </a:buClr>
              <a:buSzPct val="50000"/>
              <a:buFont typeface="Wingdings" panose="05000000000000000000" pitchFamily="2" charset="2"/>
              <a:buChar char="q"/>
            </a:pPr>
            <a:r>
              <a:rPr lang="en-US"/>
              <a:t>Fourth level</a:t>
            </a:r>
          </a:p>
          <a:p>
            <a:pPr marL="2057400" lvl="4" indent="-228600" algn="l" defTabSz="914400" rtl="0" eaLnBrk="1" latinLnBrk="0" hangingPunct="1">
              <a:lnSpc>
                <a:spcPct val="90000"/>
              </a:lnSpc>
              <a:spcBef>
                <a:spcPts val="500"/>
              </a:spcBef>
              <a:buClr>
                <a:srgbClr val="13294B"/>
              </a:buClr>
              <a:buSzPct val="50000"/>
              <a:buFont typeface="Wingdings" panose="05000000000000000000" pitchFamily="2" charset="2"/>
              <a:buChar char="q"/>
            </a:pPr>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9453F7-F2FD-4B11-A6FF-38E010B3270D}" type="datetime1">
              <a:rPr lang="en-US" smtClean="0"/>
              <a:t>10/22/2024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DBFB53F7-4D87-E844-B31E-B7D266CDFB23}" type="slidenum">
              <a:rPr lang="en-US" smtClean="0"/>
              <a:pPr/>
              <a:t>‹#›</a:t>
            </a:fld>
            <a:endParaRPr lang="en-US"/>
          </a:p>
        </p:txBody>
      </p:sp>
    </p:spTree>
    <p:extLst>
      <p:ext uri="{BB962C8B-B14F-4D97-AF65-F5344CB8AC3E}">
        <p14:creationId xmlns:p14="http://schemas.microsoft.com/office/powerpoint/2010/main" val="27134077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defTabSz="914400" rtl="0" eaLnBrk="1" latinLnBrk="0" hangingPunct="1">
        <a:lnSpc>
          <a:spcPct val="90000"/>
        </a:lnSpc>
        <a:spcBef>
          <a:spcPct val="0"/>
        </a:spcBef>
        <a:buNone/>
        <a:defRPr sz="4400" b="1" kern="1200">
          <a:solidFill>
            <a:srgbClr val="13294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lang="en-US" sz="32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65000"/>
        <a:buFont typeface="Calibri" panose="020F0502020204030204" pitchFamily="34" charset="0"/>
        <a:buChar char="□"/>
        <a:defRPr lang="en-US" sz="28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50000"/>
        <a:buFont typeface="Wingdings" panose="05000000000000000000" pitchFamily="2" charset="2"/>
        <a:buChar char="q"/>
        <a:defRPr lang="en-US" sz="26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524000" y="1714500"/>
            <a:ext cx="9144000" cy="4457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583680"/>
            <a:ext cx="12192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1523999" y="6601556"/>
            <a:ext cx="6491381" cy="228600"/>
          </a:xfrm>
          <a:prstGeom prst="rect">
            <a:avLst/>
          </a:prstGeom>
        </p:spPr>
        <p:txBody>
          <a:bodyPr vert="horz" lIns="91440" tIns="45720" rIns="91440" bIns="45720" rtlCol="0" anchor="ctr"/>
          <a:lstStyle>
            <a:lvl1pPr algn="l">
              <a:defRPr sz="1100">
                <a:solidFill>
                  <a:schemeClr val="bg1"/>
                </a:solidFill>
              </a:defRPr>
            </a:lvl1pPr>
          </a:lstStyle>
          <a:p>
            <a:r>
              <a:rPr lang="en-US"/>
              <a:t>Add a footer</a:t>
            </a:r>
            <a:endParaRPr lang="en-US" dirty="0"/>
          </a:p>
        </p:txBody>
      </p:sp>
      <p:sp>
        <p:nvSpPr>
          <p:cNvPr id="4" name="Date Placeholder 3"/>
          <p:cNvSpPr>
            <a:spLocks noGrp="1"/>
          </p:cNvSpPr>
          <p:nvPr>
            <p:ph type="dt" sz="half" idx="2"/>
          </p:nvPr>
        </p:nvSpPr>
        <p:spPr>
          <a:xfrm>
            <a:off x="8187908" y="6601556"/>
            <a:ext cx="1534064" cy="228600"/>
          </a:xfrm>
          <a:prstGeom prst="rect">
            <a:avLst/>
          </a:prstGeom>
        </p:spPr>
        <p:txBody>
          <a:bodyPr vert="horz" lIns="91440" tIns="45720" rIns="91440" bIns="45720" rtlCol="0" anchor="ctr"/>
          <a:lstStyle>
            <a:lvl1pPr algn="r">
              <a:defRPr sz="1100">
                <a:solidFill>
                  <a:schemeClr val="bg1"/>
                </a:solidFill>
              </a:defRPr>
            </a:lvl1pPr>
          </a:lstStyle>
          <a:p>
            <a:fld id="{37CC0096-1860-4642-9CD2-0079EA5E7CD1}" type="datetimeFigureOut">
              <a:rPr lang="en-US" smtClean="0"/>
              <a:pPr/>
              <a:t>10/22/2024</a:t>
            </a:fld>
            <a:endParaRPr lang="en-US"/>
          </a:p>
        </p:txBody>
      </p:sp>
      <p:sp>
        <p:nvSpPr>
          <p:cNvPr id="6" name="Slide Number Placeholder 5"/>
          <p:cNvSpPr>
            <a:spLocks noGrp="1"/>
          </p:cNvSpPr>
          <p:nvPr>
            <p:ph type="sldNum" sz="quarter" idx="4"/>
          </p:nvPr>
        </p:nvSpPr>
        <p:spPr>
          <a:xfrm>
            <a:off x="9894499" y="6601556"/>
            <a:ext cx="773502" cy="228600"/>
          </a:xfrm>
          <a:prstGeom prst="rect">
            <a:avLst/>
          </a:prstGeom>
        </p:spPr>
        <p:txBody>
          <a:bodyPr vert="horz" lIns="91440" tIns="45720" rIns="91440" bIns="45720" rtlCol="0" anchor="ctr"/>
          <a:lstStyle>
            <a:lvl1pPr algn="r">
              <a:defRPr sz="1100">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24708094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cap="all" baseline="0">
          <a:solidFill>
            <a:schemeClr val="accent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8C176C-065F-124D-AAA4-94F2B7A2EC7C}" type="datetime1">
              <a:rPr lang="en-US" smtClean="0"/>
              <a:t>10/22/2024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b"/>
          <a:lstStyle>
            <a:lvl1pPr algn="r">
              <a:defRPr sz="1200">
                <a:solidFill>
                  <a:srgbClr val="FFFFFF"/>
                </a:solidFill>
                <a:latin typeface="Arial"/>
                <a:cs typeface="Arial"/>
              </a:defRPr>
            </a:lvl1pPr>
          </a:lstStyle>
          <a:p>
            <a:fld id="{106E12CD-FCB1-464E-A775-0B83FDDACE03}" type="slidenum">
              <a:rPr lang="en-US" smtClean="0"/>
              <a:pPr/>
              <a:t>‹#›</a:t>
            </a:fld>
            <a:endParaRPr lang="en-US"/>
          </a:p>
        </p:txBody>
      </p:sp>
    </p:spTree>
    <p:extLst>
      <p:ext uri="{BB962C8B-B14F-4D97-AF65-F5344CB8AC3E}">
        <p14:creationId xmlns:p14="http://schemas.microsoft.com/office/powerpoint/2010/main" val="130910601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hf hdr="0" ftr="0" dt="0"/>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9453F7-F2FD-4B11-A6FF-38E010B3270D}" type="datetime1">
              <a:rPr lang="en-US" smtClean="0"/>
              <a:t>10/22/2024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FB53F7-4D87-E844-B31E-B7D266CDFB23}" type="slidenum">
              <a:rPr lang="en-US" smtClean="0"/>
              <a:pPr/>
              <a:t>‹#›</a:t>
            </a:fld>
            <a:endParaRPr lang="en-US" dirty="0"/>
          </a:p>
        </p:txBody>
      </p:sp>
    </p:spTree>
    <p:extLst>
      <p:ext uri="{BB962C8B-B14F-4D97-AF65-F5344CB8AC3E}">
        <p14:creationId xmlns:p14="http://schemas.microsoft.com/office/powerpoint/2010/main" val="114030594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5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ideo" Target="https://www.youtube.com/embed/Faig9X8yAVs?feature=oembed" TargetMode="Externa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2.jpeg"/><Relationship Id="rId2" Type="http://schemas.openxmlformats.org/officeDocument/2006/relationships/slideLayout" Target="../slideLayouts/slideLayout27.xml"/><Relationship Id="rId1" Type="http://schemas.openxmlformats.org/officeDocument/2006/relationships/themeOverride" Target="../theme/themeOverride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Layout" Target="../slideLayouts/slideLayout27.xml"/><Relationship Id="rId1" Type="http://schemas.openxmlformats.org/officeDocument/2006/relationships/themeOverride" Target="../theme/themeOverride3.xml"/><Relationship Id="rId6" Type="http://schemas.openxmlformats.org/officeDocument/2006/relationships/slide" Target="slide20.xml"/><Relationship Id="rId5" Type="http://schemas.openxmlformats.org/officeDocument/2006/relationships/slide" Target="slide18.xml"/><Relationship Id="rId4" Type="http://schemas.openxmlformats.org/officeDocument/2006/relationships/slide" Target="slide19.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hemeOverride" Target="../theme/themeOverride4.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slideLayout" Target="../slideLayouts/slideLayout27.xml"/><Relationship Id="rId1" Type="http://schemas.openxmlformats.org/officeDocument/2006/relationships/themeOverride" Target="../theme/themeOverride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32.xml"/><Relationship Id="rId1" Type="http://schemas.openxmlformats.org/officeDocument/2006/relationships/themeOverride" Target="../theme/themeOverride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51.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hemeOverride" Target="../theme/themeOverr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41.xml"/><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hyperlink" Target="https://sites.northwestern.edu/risei/ourwork/virginiaepicproject/education-and-employment-outcomes/" TargetMode="External"/><Relationship Id="rId2" Type="http://schemas.openxmlformats.org/officeDocument/2006/relationships/notesSlide" Target="../notesSlides/notesSlide66.xml"/><Relationship Id="rId1" Type="http://schemas.openxmlformats.org/officeDocument/2006/relationships/slideLayout" Target="../slideLayouts/slideLayout41.xml"/><Relationship Id="rId4" Type="http://schemas.openxmlformats.org/officeDocument/2006/relationships/image" Target="../media/image66.png"/></Relationships>
</file>

<file path=ppt/slides/_rels/slide82.xml.rels><?xml version="1.0" encoding="UTF-8" standalone="yes"?>
<Relationships xmlns="http://schemas.openxmlformats.org/package/2006/relationships"><Relationship Id="rId3" Type="http://schemas.openxmlformats.org/officeDocument/2006/relationships/hyperlink" Target="https://sites.northwestern.edu/risei/ourwork/virginiaepicproject/virginia-epic-disabled-vs-non-disabled/" TargetMode="External"/><Relationship Id="rId2" Type="http://schemas.openxmlformats.org/officeDocument/2006/relationships/notesSlide" Target="../notesSlides/notesSlide67.xml"/><Relationship Id="rId1" Type="http://schemas.openxmlformats.org/officeDocument/2006/relationships/slideLayout" Target="../slideLayouts/slideLayout41.xml"/><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8" Type="http://schemas.openxmlformats.org/officeDocument/2006/relationships/hyperlink" Target="mailto:Robyn.lewis@illinois.gov" TargetMode="External"/><Relationship Id="rId3" Type="http://schemas.openxmlformats.org/officeDocument/2006/relationships/hyperlink" Target="mailto:michelle.yin@northwestern.edu" TargetMode="External"/><Relationship Id="rId7" Type="http://schemas.openxmlformats.org/officeDocument/2006/relationships/hyperlink" Target="mailto:jknau01s@illinois.edu" TargetMode="External"/><Relationship Id="rId2" Type="http://schemas.openxmlformats.org/officeDocument/2006/relationships/hyperlink" Target="mailto:Donna.Bonessi@dars.virginia.gov" TargetMode="External"/><Relationship Id="rId1" Type="http://schemas.openxmlformats.org/officeDocument/2006/relationships/slideLayout" Target="../slideLayouts/slideLayout5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hyperlink" Target="https://groups.webservices.illinois.edu/subscribe/181707" TargetMode="External"/><Relationship Id="rId4" Type="http://schemas.openxmlformats.org/officeDocument/2006/relationships/hyperlink" Target="https://sites.northwestern.edu/risei/ourwork/virginiaepicproject/" TargetMode="External"/><Relationship Id="rId9" Type="http://schemas.openxmlformats.org/officeDocument/2006/relationships/hyperlink" Target="https://swtcieillinois.ahs.illinois.edu/" TargetMode="Externa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30" name="Freeform: Shape 29">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1" name="Freeform: Shape 30">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2" name="Freeform: Shape 31">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3" name="Freeform: Shape 32">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6" name="Group 45">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36" name="Freeform: Shape 35">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683E120-45B9-608C-E00B-38E3C5B476F8}"/>
              </a:ext>
            </a:extLst>
          </p:cNvPr>
          <p:cNvSpPr>
            <a:spLocks noGrp="1"/>
          </p:cNvSpPr>
          <p:nvPr>
            <p:ph type="ctrTitle"/>
          </p:nvPr>
        </p:nvSpPr>
        <p:spPr>
          <a:xfrm>
            <a:off x="87781" y="802955"/>
            <a:ext cx="5861915" cy="1454051"/>
          </a:xfrm>
        </p:spPr>
        <p:txBody>
          <a:bodyPr vert="horz" lIns="91440" tIns="45720" rIns="91440" bIns="45720" rtlCol="0" anchor="b">
            <a:noAutofit/>
          </a:bodyPr>
          <a:lstStyle/>
          <a:p>
            <a:pPr algn="l"/>
            <a:r>
              <a:rPr lang="en-US" sz="3200" dirty="0">
                <a:solidFill>
                  <a:schemeClr val="tx2"/>
                </a:solidFill>
                <a:latin typeface="Aharoni" panose="02010803020104030203" pitchFamily="2" charset="-79"/>
                <a:cs typeface="Aharoni" panose="02010803020104030203" pitchFamily="2" charset="-79"/>
              </a:rPr>
              <a:t>Beyond Subminimum Wage:</a:t>
            </a:r>
            <a:br>
              <a:rPr lang="en-US" sz="3200" dirty="0">
                <a:solidFill>
                  <a:schemeClr val="tx2"/>
                </a:solidFill>
                <a:latin typeface="Aharoni" panose="02010803020104030203" pitchFamily="2" charset="-79"/>
                <a:cs typeface="Aharoni" panose="02010803020104030203" pitchFamily="2" charset="-79"/>
              </a:rPr>
            </a:br>
            <a:r>
              <a:rPr lang="en-US" sz="3200" dirty="0">
                <a:solidFill>
                  <a:schemeClr val="tx2"/>
                </a:solidFill>
                <a:latin typeface="Aharoni" panose="02010803020104030203" pitchFamily="2" charset="-79"/>
                <a:cs typeface="Aharoni" panose="02010803020104030203" pitchFamily="2" charset="-79"/>
              </a:rPr>
              <a:t>Vocational Rehabilitation as a Gateway to Equitable Employment</a:t>
            </a:r>
          </a:p>
        </p:txBody>
      </p:sp>
      <p:pic>
        <p:nvPicPr>
          <p:cNvPr id="4" name="Picture 3">
            <a:extLst>
              <a:ext uri="{FF2B5EF4-FFF2-40B4-BE49-F238E27FC236}">
                <a16:creationId xmlns:a16="http://schemas.microsoft.com/office/drawing/2014/main" id="{0C34B66D-CD87-EB20-3524-64A1587AC59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Lst>
          </a:blip>
          <a:stretch>
            <a:fillRect/>
          </a:stretch>
        </p:blipFill>
        <p:spPr>
          <a:xfrm>
            <a:off x="6198853" y="292630"/>
            <a:ext cx="2629372" cy="1675423"/>
          </a:xfrm>
          <a:prstGeom prst="rect">
            <a:avLst/>
          </a:prstGeom>
        </p:spPr>
      </p:pic>
      <p:sp>
        <p:nvSpPr>
          <p:cNvPr id="5" name="TextBox 4">
            <a:extLst>
              <a:ext uri="{FF2B5EF4-FFF2-40B4-BE49-F238E27FC236}">
                <a16:creationId xmlns:a16="http://schemas.microsoft.com/office/drawing/2014/main" id="{DCC8F1D2-2847-63BF-2967-BCB810F14867}"/>
              </a:ext>
            </a:extLst>
          </p:cNvPr>
          <p:cNvSpPr txBox="1"/>
          <p:nvPr/>
        </p:nvSpPr>
        <p:spPr>
          <a:xfrm>
            <a:off x="87781" y="2421682"/>
            <a:ext cx="9970619" cy="4436317"/>
          </a:xfrm>
          <a:prstGeom prst="rect">
            <a:avLst/>
          </a:prstGeom>
        </p:spPr>
        <p:txBody>
          <a:bodyPr vert="horz" lIns="91440" tIns="45720" rIns="91440" bIns="45720" rtlCol="0" anchor="ctr">
            <a:noAutofit/>
          </a:bodyPr>
          <a:lstStyle/>
          <a:p>
            <a:pPr marL="53975" marR="0">
              <a:lnSpc>
                <a:spcPct val="90000"/>
              </a:lnSpc>
              <a:spcBef>
                <a:spcPts val="0"/>
              </a:spcBef>
              <a:spcAft>
                <a:spcPts val="600"/>
              </a:spcAft>
              <a:tabLst>
                <a:tab pos="1657350" algn="l"/>
                <a:tab pos="4572000" algn="l"/>
              </a:tabLst>
            </a:pPr>
            <a:r>
              <a:rPr lang="en-US" sz="2400" b="1" dirty="0">
                <a:solidFill>
                  <a:schemeClr val="tx2"/>
                </a:solidFill>
                <a:effectLst/>
              </a:rPr>
              <a:t>Donna Bonessi</a:t>
            </a:r>
            <a:r>
              <a:rPr lang="en-US" sz="2400" dirty="0">
                <a:solidFill>
                  <a:schemeClr val="tx2"/>
                </a:solidFill>
                <a:effectLst/>
              </a:rPr>
              <a:t>, Director of Employment Services &amp; Special Programs, VA-G</a:t>
            </a:r>
          </a:p>
          <a:p>
            <a:pPr marL="1428750" marR="0">
              <a:lnSpc>
                <a:spcPct val="90000"/>
              </a:lnSpc>
              <a:spcBef>
                <a:spcPts val="0"/>
              </a:spcBef>
              <a:spcAft>
                <a:spcPts val="600"/>
              </a:spcAft>
              <a:tabLst>
                <a:tab pos="1657350" algn="l"/>
                <a:tab pos="4572000" algn="l"/>
              </a:tabLst>
            </a:pPr>
            <a:r>
              <a:rPr lang="en-US" sz="2400" dirty="0">
                <a:solidFill>
                  <a:schemeClr val="tx2"/>
                </a:solidFill>
                <a:effectLst/>
              </a:rPr>
              <a:t> </a:t>
            </a:r>
          </a:p>
          <a:p>
            <a:pPr marL="53975" marR="0">
              <a:lnSpc>
                <a:spcPct val="90000"/>
              </a:lnSpc>
              <a:spcBef>
                <a:spcPts val="0"/>
              </a:spcBef>
              <a:spcAft>
                <a:spcPts val="600"/>
              </a:spcAft>
              <a:tabLst>
                <a:tab pos="1657350" algn="l"/>
                <a:tab pos="4572000" algn="l"/>
              </a:tabLst>
            </a:pPr>
            <a:r>
              <a:rPr lang="en-US" sz="2400" b="1" dirty="0">
                <a:solidFill>
                  <a:schemeClr val="tx2"/>
                </a:solidFill>
                <a:effectLst/>
              </a:rPr>
              <a:t>Michelle Yin,</a:t>
            </a:r>
            <a:r>
              <a:rPr lang="en-US" sz="2400" dirty="0">
                <a:solidFill>
                  <a:schemeClr val="tx2"/>
                </a:solidFill>
                <a:effectLst/>
              </a:rPr>
              <a:t> Associate Professor, Northwestern University</a:t>
            </a:r>
          </a:p>
          <a:p>
            <a:pPr marL="53975" marR="0">
              <a:lnSpc>
                <a:spcPct val="90000"/>
              </a:lnSpc>
              <a:spcBef>
                <a:spcPts val="0"/>
              </a:spcBef>
              <a:spcAft>
                <a:spcPts val="600"/>
              </a:spcAft>
              <a:tabLst>
                <a:tab pos="1657350" algn="l"/>
                <a:tab pos="4572000" algn="l"/>
              </a:tabLst>
            </a:pPr>
            <a:r>
              <a:rPr lang="en-US" sz="2400" dirty="0">
                <a:solidFill>
                  <a:schemeClr val="tx2"/>
                </a:solidFill>
                <a:effectLst/>
              </a:rPr>
              <a:t> </a:t>
            </a:r>
          </a:p>
          <a:p>
            <a:pPr marL="53975" marR="0">
              <a:lnSpc>
                <a:spcPct val="90000"/>
              </a:lnSpc>
              <a:spcBef>
                <a:spcPts val="0"/>
              </a:spcBef>
              <a:spcAft>
                <a:spcPts val="600"/>
              </a:spcAft>
              <a:tabLst>
                <a:tab pos="1657350" algn="l"/>
                <a:tab pos="4572000" algn="l"/>
              </a:tabLst>
            </a:pPr>
            <a:r>
              <a:rPr lang="en-US" sz="2400" b="1" dirty="0">
                <a:solidFill>
                  <a:schemeClr val="tx2"/>
                </a:solidFill>
                <a:effectLst/>
              </a:rPr>
              <a:t>James Knauf,</a:t>
            </a:r>
            <a:r>
              <a:rPr lang="en-US" sz="2400" dirty="0">
                <a:solidFill>
                  <a:schemeClr val="tx2"/>
                </a:solidFill>
                <a:effectLst/>
              </a:rPr>
              <a:t> Director of Field Operations</a:t>
            </a:r>
          </a:p>
          <a:p>
            <a:pPr marL="53975" marR="0">
              <a:lnSpc>
                <a:spcPct val="90000"/>
              </a:lnSpc>
              <a:spcBef>
                <a:spcPts val="0"/>
              </a:spcBef>
              <a:spcAft>
                <a:spcPts val="600"/>
              </a:spcAft>
              <a:tabLst>
                <a:tab pos="1657350" algn="l"/>
                <a:tab pos="4572000" algn="l"/>
              </a:tabLst>
            </a:pPr>
            <a:r>
              <a:rPr lang="en-US" sz="2400" dirty="0">
                <a:solidFill>
                  <a:schemeClr val="tx2"/>
                </a:solidFill>
                <a:effectLst/>
              </a:rPr>
              <a:t>Illinois Institute for Rehabilitation &amp; Education Research, SWTCIE Project Manager</a:t>
            </a:r>
          </a:p>
          <a:p>
            <a:pPr marL="53975" marR="0">
              <a:lnSpc>
                <a:spcPct val="90000"/>
              </a:lnSpc>
              <a:spcBef>
                <a:spcPts val="0"/>
              </a:spcBef>
              <a:spcAft>
                <a:spcPts val="600"/>
              </a:spcAft>
              <a:tabLst>
                <a:tab pos="1657350" algn="l"/>
                <a:tab pos="4572000" algn="l"/>
              </a:tabLst>
            </a:pPr>
            <a:r>
              <a:rPr lang="en-US" sz="2400" dirty="0">
                <a:solidFill>
                  <a:schemeClr val="tx2"/>
                </a:solidFill>
                <a:effectLst/>
              </a:rPr>
              <a:t> </a:t>
            </a:r>
          </a:p>
          <a:p>
            <a:pPr marL="53975" marR="0">
              <a:lnSpc>
                <a:spcPct val="90000"/>
              </a:lnSpc>
              <a:spcBef>
                <a:spcPts val="0"/>
              </a:spcBef>
              <a:spcAft>
                <a:spcPts val="600"/>
              </a:spcAft>
              <a:tabLst>
                <a:tab pos="1657350" algn="l"/>
                <a:tab pos="4572000" algn="l"/>
              </a:tabLst>
            </a:pPr>
            <a:r>
              <a:rPr lang="en-US" sz="2400" b="1" dirty="0">
                <a:solidFill>
                  <a:schemeClr val="tx2"/>
                </a:solidFill>
                <a:effectLst/>
              </a:rPr>
              <a:t>Robyn Lewis,</a:t>
            </a:r>
            <a:r>
              <a:rPr lang="en-US" sz="2400" dirty="0">
                <a:solidFill>
                  <a:schemeClr val="tx2"/>
                </a:solidFill>
                <a:effectLst/>
              </a:rPr>
              <a:t> Policy Advisor, Division of Rehabilitation Services, SWTCIE Project Manager IL-C</a:t>
            </a:r>
            <a:endParaRPr lang="en-US" sz="2400" dirty="0">
              <a:solidFill>
                <a:schemeClr val="tx2"/>
              </a:solidFill>
            </a:endParaRPr>
          </a:p>
        </p:txBody>
      </p:sp>
      <p:pic>
        <p:nvPicPr>
          <p:cNvPr id="3" name="Picture 2">
            <a:extLst>
              <a:ext uri="{FF2B5EF4-FFF2-40B4-BE49-F238E27FC236}">
                <a16:creationId xmlns:a16="http://schemas.microsoft.com/office/drawing/2014/main" id="{CC5E08CC-C9D0-CEB1-71D5-0F50FB1FCA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92069" y="3863170"/>
            <a:ext cx="2679677" cy="1996361"/>
          </a:xfrm>
          <a:prstGeom prst="rect">
            <a:avLst/>
          </a:prstGeom>
        </p:spPr>
      </p:pic>
      <p:sp>
        <p:nvSpPr>
          <p:cNvPr id="6" name="TextBox 5">
            <a:extLst>
              <a:ext uri="{FF2B5EF4-FFF2-40B4-BE49-F238E27FC236}">
                <a16:creationId xmlns:a16="http://schemas.microsoft.com/office/drawing/2014/main" id="{ED1693E6-DB03-AEC5-31DC-48AF2E8EFB18}"/>
              </a:ext>
            </a:extLst>
          </p:cNvPr>
          <p:cNvSpPr txBox="1"/>
          <p:nvPr/>
        </p:nvSpPr>
        <p:spPr>
          <a:xfrm>
            <a:off x="9292069" y="599507"/>
            <a:ext cx="2629372" cy="1692771"/>
          </a:xfrm>
          <a:prstGeom prst="rect">
            <a:avLst/>
          </a:prstGeom>
          <a:noFill/>
        </p:spPr>
        <p:txBody>
          <a:bodyPr wrap="square" rtlCol="0">
            <a:spAutoFit/>
          </a:bodyPr>
          <a:lstStyle/>
          <a:p>
            <a:r>
              <a:rPr lang="en-US" sz="4400" dirty="0">
                <a:latin typeface="Aharoni" panose="02010803020104030203" pitchFamily="2" charset="-79"/>
                <a:cs typeface="Aharoni" panose="02010803020104030203" pitchFamily="2" charset="-79"/>
              </a:rPr>
              <a:t>CSVAR Fall </a:t>
            </a:r>
            <a:r>
              <a:rPr lang="en-US" sz="6000" dirty="0">
                <a:latin typeface="Aharoni" panose="02010803020104030203" pitchFamily="2" charset="-79"/>
                <a:cs typeface="Aharoni" panose="02010803020104030203" pitchFamily="2" charset="-79"/>
              </a:rPr>
              <a:t>2024</a:t>
            </a:r>
          </a:p>
        </p:txBody>
      </p:sp>
    </p:spTree>
    <p:extLst>
      <p:ext uri="{BB962C8B-B14F-4D97-AF65-F5344CB8AC3E}">
        <p14:creationId xmlns:p14="http://schemas.microsoft.com/office/powerpoint/2010/main" val="1253583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D9878-6B08-5D0F-8317-23EECD549E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A605E-B06F-02AE-3A05-F1EB607F11B9}"/>
              </a:ext>
            </a:extLst>
          </p:cNvPr>
          <p:cNvSpPr>
            <a:spLocks noGrp="1"/>
          </p:cNvSpPr>
          <p:nvPr>
            <p:ph type="title"/>
          </p:nvPr>
        </p:nvSpPr>
        <p:spPr>
          <a:xfrm>
            <a:off x="839788" y="365125"/>
            <a:ext cx="10515600" cy="782739"/>
          </a:xfrm>
        </p:spPr>
        <p:txBody>
          <a:bodyPr>
            <a:normAutofit/>
          </a:bodyPr>
          <a:lstStyle/>
          <a:p>
            <a:pPr>
              <a:spcAft>
                <a:spcPts val="600"/>
              </a:spcAft>
            </a:pPr>
            <a:r>
              <a:rPr lang="en-US" sz="3200" b="0" dirty="0">
                <a:solidFill>
                  <a:srgbClr val="020A78"/>
                </a:solidFill>
              </a:rPr>
              <a:t>Demonstration Year 1 Goals</a:t>
            </a:r>
          </a:p>
        </p:txBody>
      </p:sp>
      <p:sp>
        <p:nvSpPr>
          <p:cNvPr id="3" name="Content Placeholder 2">
            <a:extLst>
              <a:ext uri="{FF2B5EF4-FFF2-40B4-BE49-F238E27FC236}">
                <a16:creationId xmlns:a16="http://schemas.microsoft.com/office/drawing/2014/main" id="{0DFC42D8-0FA6-8DF9-2843-85445A1F4DA0}"/>
              </a:ext>
            </a:extLst>
          </p:cNvPr>
          <p:cNvSpPr>
            <a:spLocks noGrp="1"/>
          </p:cNvSpPr>
          <p:nvPr>
            <p:ph sz="half" idx="2"/>
          </p:nvPr>
        </p:nvSpPr>
        <p:spPr>
          <a:xfrm>
            <a:off x="839788" y="1342417"/>
            <a:ext cx="10677760" cy="4584599"/>
          </a:xfrm>
        </p:spPr>
        <p:txBody>
          <a:bodyPr vert="horz" lIns="91440" tIns="45720" rIns="91440" bIns="45720" rtlCol="0" anchor="t">
            <a:normAutofit lnSpcReduction="10000"/>
          </a:bodyPr>
          <a:lstStyle/>
          <a:p>
            <a:pPr>
              <a:lnSpc>
                <a:spcPct val="100000"/>
              </a:lnSpc>
              <a:spcAft>
                <a:spcPts val="600"/>
              </a:spcAft>
            </a:pPr>
            <a:r>
              <a:rPr lang="en-US" sz="2000" dirty="0"/>
              <a:t>Engage 60 customers (10 per agency)</a:t>
            </a:r>
          </a:p>
          <a:p>
            <a:pPr>
              <a:lnSpc>
                <a:spcPct val="100000"/>
              </a:lnSpc>
              <a:spcAft>
                <a:spcPts val="600"/>
              </a:spcAft>
            </a:pPr>
            <a:r>
              <a:rPr lang="en-US" sz="2000" dirty="0"/>
              <a:t>Emphasis on Transition outreach</a:t>
            </a:r>
          </a:p>
          <a:p>
            <a:pPr>
              <a:lnSpc>
                <a:spcPct val="100000"/>
              </a:lnSpc>
              <a:spcAft>
                <a:spcPts val="600"/>
              </a:spcAft>
            </a:pPr>
            <a:r>
              <a:rPr lang="en-US" sz="2000" dirty="0"/>
              <a:t>CRP Business models</a:t>
            </a:r>
          </a:p>
          <a:p>
            <a:pPr lvl="1">
              <a:lnSpc>
                <a:spcPct val="100000"/>
              </a:lnSpc>
              <a:spcAft>
                <a:spcPts val="600"/>
              </a:spcAft>
              <a:buFont typeface="Wingdings" panose="05000000000000000000" pitchFamily="2" charset="2"/>
              <a:buChar char="Ø"/>
            </a:pPr>
            <a:r>
              <a:rPr lang="en-US" sz="1800" dirty="0"/>
              <a:t>Increase and maximize use of VR contracts</a:t>
            </a:r>
          </a:p>
          <a:p>
            <a:pPr lvl="1">
              <a:lnSpc>
                <a:spcPct val="100000"/>
              </a:lnSpc>
              <a:spcAft>
                <a:spcPts val="600"/>
              </a:spcAft>
              <a:buFont typeface="Wingdings" panose="05000000000000000000" pitchFamily="2" charset="2"/>
              <a:buChar char="Ø"/>
            </a:pPr>
            <a:r>
              <a:rPr lang="en-US" sz="1800" dirty="0"/>
              <a:t>Increase and maximize use of other State dollars</a:t>
            </a:r>
          </a:p>
          <a:p>
            <a:pPr lvl="1">
              <a:lnSpc>
                <a:spcPct val="100000"/>
              </a:lnSpc>
              <a:spcAft>
                <a:spcPts val="600"/>
              </a:spcAft>
              <a:buFont typeface="Wingdings" panose="05000000000000000000" pitchFamily="2" charset="2"/>
              <a:buChar char="Ø"/>
            </a:pPr>
            <a:r>
              <a:rPr lang="en-US" sz="1800" dirty="0"/>
              <a:t>Focus on applying CIE best practice strategies</a:t>
            </a:r>
          </a:p>
          <a:p>
            <a:pPr lvl="1">
              <a:lnSpc>
                <a:spcPct val="100000"/>
              </a:lnSpc>
              <a:spcAft>
                <a:spcPts val="600"/>
              </a:spcAft>
              <a:buFont typeface="Wingdings" panose="05000000000000000000" pitchFamily="2" charset="2"/>
              <a:buChar char="Ø"/>
            </a:pPr>
            <a:r>
              <a:rPr lang="en-US" sz="1800" dirty="0"/>
              <a:t>Organizational Change</a:t>
            </a:r>
          </a:p>
          <a:p>
            <a:pPr>
              <a:lnSpc>
                <a:spcPct val="100000"/>
              </a:lnSpc>
              <a:spcAft>
                <a:spcPts val="600"/>
              </a:spcAft>
            </a:pPr>
            <a:r>
              <a:rPr lang="en-US" sz="2000" dirty="0"/>
              <a:t>DRS service provision; rapid engagement</a:t>
            </a:r>
          </a:p>
          <a:p>
            <a:pPr>
              <a:lnSpc>
                <a:spcPct val="100000"/>
              </a:lnSpc>
              <a:spcAft>
                <a:spcPts val="600"/>
              </a:spcAft>
            </a:pPr>
            <a:r>
              <a:rPr lang="en-US" sz="2000" dirty="0"/>
              <a:t>Continuity of services between Division of Developmental Disabilities and DRS</a:t>
            </a:r>
          </a:p>
          <a:p>
            <a:pPr>
              <a:lnSpc>
                <a:spcPct val="100000"/>
              </a:lnSpc>
              <a:spcAft>
                <a:spcPts val="600"/>
              </a:spcAft>
            </a:pPr>
            <a:r>
              <a:rPr lang="en-US" sz="2000" dirty="0"/>
              <a:t>Refining project data collection methods</a:t>
            </a:r>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86EE5837-AE87-83F2-5A82-3B09DDF36A0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FB53F7-4D87-E844-B31E-B7D266CDFB2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870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D9878-6B08-5D0F-8317-23EECD549E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A605E-B06F-02AE-3A05-F1EB607F11B9}"/>
              </a:ext>
            </a:extLst>
          </p:cNvPr>
          <p:cNvSpPr>
            <a:spLocks noGrp="1"/>
          </p:cNvSpPr>
          <p:nvPr>
            <p:ph type="title"/>
          </p:nvPr>
        </p:nvSpPr>
        <p:spPr>
          <a:xfrm>
            <a:off x="839788" y="365125"/>
            <a:ext cx="10515600" cy="782739"/>
          </a:xfrm>
        </p:spPr>
        <p:txBody>
          <a:bodyPr>
            <a:normAutofit/>
          </a:bodyPr>
          <a:lstStyle/>
          <a:p>
            <a:pPr>
              <a:spcAft>
                <a:spcPts val="600"/>
              </a:spcAft>
            </a:pPr>
            <a:r>
              <a:rPr lang="en-US" sz="3200" b="0" dirty="0">
                <a:solidFill>
                  <a:srgbClr val="020A78"/>
                </a:solidFill>
              </a:rPr>
              <a:t>CRP Business Transformation</a:t>
            </a:r>
          </a:p>
        </p:txBody>
      </p:sp>
      <p:sp>
        <p:nvSpPr>
          <p:cNvPr id="3" name="Content Placeholder 2">
            <a:extLst>
              <a:ext uri="{FF2B5EF4-FFF2-40B4-BE49-F238E27FC236}">
                <a16:creationId xmlns:a16="http://schemas.microsoft.com/office/drawing/2014/main" id="{0DFC42D8-0FA6-8DF9-2843-85445A1F4DA0}"/>
              </a:ext>
            </a:extLst>
          </p:cNvPr>
          <p:cNvSpPr>
            <a:spLocks noGrp="1"/>
          </p:cNvSpPr>
          <p:nvPr>
            <p:ph sz="half" idx="2"/>
          </p:nvPr>
        </p:nvSpPr>
        <p:spPr>
          <a:xfrm>
            <a:off x="839788" y="1342417"/>
            <a:ext cx="10677760" cy="4584599"/>
          </a:xfrm>
        </p:spPr>
        <p:txBody>
          <a:bodyPr vert="horz" lIns="91440" tIns="45720" rIns="91440" bIns="45720" rtlCol="0" anchor="t">
            <a:normAutofit fontScale="92500" lnSpcReduction="10000"/>
          </a:bodyPr>
          <a:lstStyle/>
          <a:p>
            <a:r>
              <a:rPr lang="en-US" sz="2400" dirty="0"/>
              <a:t>Creating organizational change to deliver business value</a:t>
            </a:r>
          </a:p>
          <a:p>
            <a:r>
              <a:rPr lang="en-US" sz="2400" dirty="0"/>
              <a:t>Intentional investments in development, enhancement, and improvement</a:t>
            </a:r>
          </a:p>
          <a:p>
            <a:pPr lvl="1">
              <a:buFont typeface="Wingdings" panose="05000000000000000000" pitchFamily="2" charset="2"/>
              <a:buChar char="Ø"/>
            </a:pPr>
            <a:r>
              <a:rPr lang="en-US" sz="1900" dirty="0"/>
              <a:t>Evaluating resources</a:t>
            </a:r>
          </a:p>
          <a:p>
            <a:pPr lvl="1">
              <a:buFont typeface="Wingdings" panose="05000000000000000000" pitchFamily="2" charset="2"/>
              <a:buChar char="Ø"/>
            </a:pPr>
            <a:r>
              <a:rPr lang="en-US" sz="1900" dirty="0"/>
              <a:t>Building organizational portfolios</a:t>
            </a:r>
          </a:p>
          <a:p>
            <a:pPr lvl="1">
              <a:buFont typeface="Wingdings" panose="05000000000000000000" pitchFamily="2" charset="2"/>
              <a:buChar char="Ø"/>
            </a:pPr>
            <a:r>
              <a:rPr lang="en-US" sz="1900" dirty="0"/>
              <a:t>Maximizing opportunities</a:t>
            </a:r>
          </a:p>
          <a:p>
            <a:r>
              <a:rPr lang="en-US" sz="2400" dirty="0"/>
              <a:t>Balancing Stakeholder Concerns</a:t>
            </a:r>
          </a:p>
          <a:p>
            <a:pPr lvl="1">
              <a:buFont typeface="Wingdings" panose="05000000000000000000" pitchFamily="2" charset="2"/>
              <a:buChar char="Ø"/>
            </a:pPr>
            <a:r>
              <a:rPr lang="en-US" sz="1900" dirty="0"/>
              <a:t>Social, Administrative, and Economic</a:t>
            </a:r>
          </a:p>
          <a:p>
            <a:pPr lvl="1">
              <a:buFont typeface="Wingdings" panose="05000000000000000000" pitchFamily="2" charset="2"/>
              <a:buChar char="Ø"/>
            </a:pPr>
            <a:r>
              <a:rPr lang="en-US" sz="1900" dirty="0"/>
              <a:t>Education and Awareness</a:t>
            </a:r>
          </a:p>
          <a:p>
            <a:r>
              <a:rPr lang="en-US" sz="2400" dirty="0"/>
              <a:t>Improving Efficiency</a:t>
            </a:r>
          </a:p>
          <a:p>
            <a:pPr lvl="1">
              <a:buFont typeface="Wingdings" panose="05000000000000000000" pitchFamily="2" charset="2"/>
              <a:buChar char="Ø"/>
            </a:pPr>
            <a:r>
              <a:rPr lang="en-US" sz="1900" dirty="0"/>
              <a:t>Service delivery</a:t>
            </a:r>
          </a:p>
          <a:p>
            <a:pPr lvl="1">
              <a:buFont typeface="Wingdings" panose="05000000000000000000" pitchFamily="2" charset="2"/>
              <a:buChar char="Ø"/>
            </a:pPr>
            <a:r>
              <a:rPr lang="en-US" sz="1900" dirty="0"/>
              <a:t>Compliance with State requirements</a:t>
            </a:r>
          </a:p>
          <a:p>
            <a:pPr lvl="1">
              <a:buFont typeface="Wingdings" panose="05000000000000000000" pitchFamily="2" charset="2"/>
              <a:buChar char="Ø"/>
            </a:pPr>
            <a:r>
              <a:rPr lang="en-US" sz="1900" dirty="0"/>
              <a:t>Contract utilization</a:t>
            </a:r>
          </a:p>
          <a:p>
            <a:r>
              <a:rPr lang="en-US" sz="2400" dirty="0"/>
              <a:t>Planning for the Future</a:t>
            </a:r>
          </a:p>
          <a:p>
            <a:pPr lvl="1">
              <a:buFont typeface="Wingdings" panose="05000000000000000000" pitchFamily="2" charset="2"/>
              <a:buChar char="Ø"/>
            </a:pPr>
            <a:r>
              <a:rPr lang="en-US" sz="2000" dirty="0"/>
              <a:t>Sustainability</a:t>
            </a:r>
          </a:p>
        </p:txBody>
      </p:sp>
      <p:sp>
        <p:nvSpPr>
          <p:cNvPr id="4" name="Slide Number Placeholder 3">
            <a:extLst>
              <a:ext uri="{FF2B5EF4-FFF2-40B4-BE49-F238E27FC236}">
                <a16:creationId xmlns:a16="http://schemas.microsoft.com/office/drawing/2014/main" id="{86EE5837-AE87-83F2-5A82-3B09DDF36A0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FB53F7-4D87-E844-B31E-B7D266CDFB2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605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D9878-6B08-5D0F-8317-23EECD549E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A605E-B06F-02AE-3A05-F1EB607F11B9}"/>
              </a:ext>
            </a:extLst>
          </p:cNvPr>
          <p:cNvSpPr>
            <a:spLocks noGrp="1"/>
          </p:cNvSpPr>
          <p:nvPr>
            <p:ph type="title"/>
          </p:nvPr>
        </p:nvSpPr>
        <p:spPr>
          <a:xfrm>
            <a:off x="838200" y="365126"/>
            <a:ext cx="10515600" cy="595928"/>
          </a:xfrm>
        </p:spPr>
        <p:txBody>
          <a:bodyPr>
            <a:normAutofit/>
          </a:bodyPr>
          <a:lstStyle/>
          <a:p>
            <a:r>
              <a:rPr lang="en-US" sz="3200" b="0" dirty="0">
                <a:solidFill>
                  <a:srgbClr val="020A78"/>
                </a:solidFill>
                <a:cs typeface="Calibri Light"/>
              </a:rPr>
              <a:t>Dignity In Pay.</a:t>
            </a:r>
          </a:p>
        </p:txBody>
      </p:sp>
      <p:sp>
        <p:nvSpPr>
          <p:cNvPr id="3" name="Content Placeholder 2">
            <a:extLst>
              <a:ext uri="{FF2B5EF4-FFF2-40B4-BE49-F238E27FC236}">
                <a16:creationId xmlns:a16="http://schemas.microsoft.com/office/drawing/2014/main" id="{0DFC42D8-0FA6-8DF9-2843-85445A1F4DA0}"/>
              </a:ext>
            </a:extLst>
          </p:cNvPr>
          <p:cNvSpPr>
            <a:spLocks noGrp="1"/>
          </p:cNvSpPr>
          <p:nvPr>
            <p:ph idx="1"/>
          </p:nvPr>
        </p:nvSpPr>
        <p:spPr>
          <a:xfrm>
            <a:off x="838200" y="1134414"/>
            <a:ext cx="10515600" cy="4589172"/>
          </a:xfrm>
        </p:spPr>
        <p:txBody>
          <a:bodyPr vert="horz" lIns="91440" tIns="45720" rIns="91440" bIns="45720" rtlCol="0" anchor="t">
            <a:normAutofit/>
          </a:bodyPr>
          <a:lstStyle/>
          <a:p>
            <a:pPr marL="0" indent="0" algn="l" rtl="0" fontAlgn="base">
              <a:buNone/>
            </a:pPr>
            <a:r>
              <a:rPr lang="en-US" sz="2000" u="sng" dirty="0">
                <a:solidFill>
                  <a:srgbClr val="0563C1"/>
                </a:solidFill>
              </a:rPr>
              <a:t>HB0793ham004</a:t>
            </a:r>
            <a:endParaRPr lang="en-US" sz="2000" b="0" i="0" dirty="0">
              <a:solidFill>
                <a:srgbClr val="000000"/>
              </a:solidFill>
              <a:effectLst/>
            </a:endParaRPr>
          </a:p>
          <a:p>
            <a:pPr fontAlgn="base">
              <a:lnSpc>
                <a:spcPct val="100000"/>
              </a:lnSpc>
              <a:buClrTx/>
            </a:pPr>
            <a:r>
              <a:rPr lang="en-US" sz="2000" b="1" i="0" u="none" strike="noStrike" dirty="0">
                <a:solidFill>
                  <a:srgbClr val="000000"/>
                </a:solidFill>
                <a:effectLst/>
              </a:rPr>
              <a:t>Passed House </a:t>
            </a:r>
            <a:r>
              <a:rPr lang="en-US" sz="2000" i="0" u="none" strike="noStrike" dirty="0">
                <a:solidFill>
                  <a:srgbClr val="000000"/>
                </a:solidFill>
                <a:effectLst/>
              </a:rPr>
              <a:t>with</a:t>
            </a:r>
            <a:r>
              <a:rPr lang="en-US" sz="2000" b="1" i="0" u="none" strike="noStrike" dirty="0">
                <a:solidFill>
                  <a:srgbClr val="000000"/>
                </a:solidFill>
                <a:effectLst/>
              </a:rPr>
              <a:t> </a:t>
            </a:r>
            <a:r>
              <a:rPr lang="en-US" sz="2000" i="0" u="none" strike="noStrike" dirty="0">
                <a:solidFill>
                  <a:srgbClr val="000000"/>
                </a:solidFill>
                <a:effectLst/>
              </a:rPr>
              <a:t>79 votes </a:t>
            </a:r>
            <a:r>
              <a:rPr lang="en-US" sz="2000" b="1" i="0" u="none" strike="noStrike" dirty="0">
                <a:solidFill>
                  <a:srgbClr val="000000"/>
                </a:solidFill>
                <a:effectLst/>
              </a:rPr>
              <a:t>May 2024, </a:t>
            </a:r>
          </a:p>
          <a:p>
            <a:pPr fontAlgn="base">
              <a:lnSpc>
                <a:spcPct val="100000"/>
              </a:lnSpc>
              <a:buClrTx/>
            </a:pPr>
            <a:r>
              <a:rPr lang="en-US" sz="2000" dirty="0">
                <a:solidFill>
                  <a:srgbClr val="000000"/>
                </a:solidFill>
              </a:rPr>
              <a:t>W</a:t>
            </a:r>
            <a:r>
              <a:rPr lang="en-US" sz="2000" i="0" u="none" strike="noStrike" dirty="0">
                <a:solidFill>
                  <a:srgbClr val="000000"/>
                </a:solidFill>
                <a:effectLst/>
              </a:rPr>
              <a:t>ill be presented to Senate in Veto session this fall. </a:t>
            </a:r>
          </a:p>
          <a:p>
            <a:pPr fontAlgn="base">
              <a:lnSpc>
                <a:spcPct val="100000"/>
              </a:lnSpc>
              <a:buClrTx/>
            </a:pPr>
            <a:r>
              <a:rPr lang="en-US" sz="2000" dirty="0">
                <a:solidFill>
                  <a:srgbClr val="000000"/>
                </a:solidFill>
              </a:rPr>
              <a:t>Requires </a:t>
            </a:r>
            <a:r>
              <a:rPr lang="en-US" sz="2000" b="1" dirty="0">
                <a:solidFill>
                  <a:srgbClr val="000000"/>
                </a:solidFill>
              </a:rPr>
              <a:t>responsible and gradual </a:t>
            </a:r>
            <a:r>
              <a:rPr lang="en-US" sz="2000" dirty="0">
                <a:solidFill>
                  <a:srgbClr val="000000"/>
                </a:solidFill>
              </a:rPr>
              <a:t>5-year phase out</a:t>
            </a:r>
            <a:endParaRPr lang="en-US" sz="2000" i="0" u="none" strike="noStrike" dirty="0">
              <a:solidFill>
                <a:srgbClr val="000000"/>
              </a:solidFill>
              <a:effectLst/>
            </a:endParaRPr>
          </a:p>
          <a:p>
            <a:pPr fontAlgn="base">
              <a:lnSpc>
                <a:spcPct val="100000"/>
              </a:lnSpc>
              <a:buClrTx/>
            </a:pPr>
            <a:r>
              <a:rPr lang="en-US" sz="2000" b="1" i="0" u="none" strike="noStrike" dirty="0">
                <a:solidFill>
                  <a:srgbClr val="000000"/>
                </a:solidFill>
                <a:effectLst/>
              </a:rPr>
              <a:t>Eliminates</a:t>
            </a:r>
            <a:r>
              <a:rPr lang="en-US" sz="2000" b="0" i="0" u="none" strike="noStrike" dirty="0">
                <a:solidFill>
                  <a:srgbClr val="000000"/>
                </a:solidFill>
                <a:effectLst/>
              </a:rPr>
              <a:t> on July 1, 2029 the use of active or pending 14(c) certificates </a:t>
            </a:r>
          </a:p>
          <a:p>
            <a:pPr fontAlgn="base">
              <a:lnSpc>
                <a:spcPct val="100000"/>
              </a:lnSpc>
              <a:buClrTx/>
            </a:pPr>
            <a:r>
              <a:rPr lang="en-US" sz="2000" b="1" i="0" u="none" strike="noStrike" dirty="0">
                <a:solidFill>
                  <a:srgbClr val="000000"/>
                </a:solidFill>
                <a:effectLst/>
              </a:rPr>
              <a:t>Prohibits</a:t>
            </a:r>
            <a:r>
              <a:rPr lang="en-US" sz="2000" b="0" i="0" u="none" strike="noStrike" dirty="0">
                <a:solidFill>
                  <a:srgbClr val="000000"/>
                </a:solidFill>
                <a:effectLst/>
              </a:rPr>
              <a:t> paying </a:t>
            </a:r>
            <a:r>
              <a:rPr lang="en-US" sz="2000" b="1" i="0" u="none" strike="noStrike" dirty="0">
                <a:solidFill>
                  <a:srgbClr val="000000"/>
                </a:solidFill>
                <a:effectLst/>
              </a:rPr>
              <a:t>subminimum wages</a:t>
            </a:r>
            <a:r>
              <a:rPr lang="en-US" sz="2000" b="0" i="0" u="none" strike="noStrike" dirty="0">
                <a:solidFill>
                  <a:srgbClr val="000000"/>
                </a:solidFill>
                <a:effectLst/>
              </a:rPr>
              <a:t> to employees with a disability.</a:t>
            </a:r>
            <a:r>
              <a:rPr lang="en-US" sz="2000" b="0" i="0" dirty="0">
                <a:solidFill>
                  <a:srgbClr val="000000"/>
                </a:solidFill>
                <a:effectLst/>
              </a:rPr>
              <a:t>​</a:t>
            </a:r>
          </a:p>
          <a:p>
            <a:pPr fontAlgn="base">
              <a:lnSpc>
                <a:spcPct val="100000"/>
              </a:lnSpc>
              <a:buClrTx/>
            </a:pPr>
            <a:r>
              <a:rPr lang="en-US" sz="2000" b="1" dirty="0">
                <a:solidFill>
                  <a:srgbClr val="000000"/>
                </a:solidFill>
              </a:rPr>
              <a:t>WILL NOT </a:t>
            </a:r>
            <a:r>
              <a:rPr lang="en-US" sz="2000" dirty="0">
                <a:solidFill>
                  <a:srgbClr val="000000"/>
                </a:solidFill>
              </a:rPr>
              <a:t>close day programs or sheltered work, but does mandate at least minimum wage payment for work</a:t>
            </a:r>
          </a:p>
          <a:p>
            <a:pPr fontAlgn="base">
              <a:lnSpc>
                <a:spcPct val="100000"/>
              </a:lnSpc>
              <a:buClrTx/>
            </a:pPr>
            <a:r>
              <a:rPr lang="en-US" sz="2000" b="0" i="0" dirty="0">
                <a:solidFill>
                  <a:srgbClr val="000000"/>
                </a:solidFill>
                <a:effectLst/>
              </a:rPr>
              <a:t>Addresses </a:t>
            </a:r>
            <a:r>
              <a:rPr lang="en-US" sz="2000" b="1" i="0" dirty="0">
                <a:solidFill>
                  <a:srgbClr val="000000"/>
                </a:solidFill>
                <a:effectLst/>
              </a:rPr>
              <a:t>fair pay </a:t>
            </a:r>
            <a:r>
              <a:rPr lang="en-US" sz="2000" b="0" i="0" dirty="0">
                <a:solidFill>
                  <a:srgbClr val="000000"/>
                </a:solidFill>
                <a:effectLst/>
              </a:rPr>
              <a:t>as both a civil rights and economic issue</a:t>
            </a:r>
          </a:p>
          <a:p>
            <a:pPr fontAlgn="base">
              <a:lnSpc>
                <a:spcPct val="100000"/>
              </a:lnSpc>
              <a:buClrTx/>
            </a:pPr>
            <a:r>
              <a:rPr lang="en-US" sz="2000" dirty="0">
                <a:solidFill>
                  <a:srgbClr val="000000"/>
                </a:solidFill>
              </a:rPr>
              <a:t>Prioritizes </a:t>
            </a:r>
            <a:r>
              <a:rPr lang="en-US" sz="2000" b="1" dirty="0">
                <a:solidFill>
                  <a:srgbClr val="000000"/>
                </a:solidFill>
              </a:rPr>
              <a:t>Person-Centered planning, </a:t>
            </a:r>
            <a:r>
              <a:rPr lang="en-US" sz="2000" dirty="0">
                <a:solidFill>
                  <a:srgbClr val="000000"/>
                </a:solidFill>
              </a:rPr>
              <a:t>especially for aging adults</a:t>
            </a:r>
            <a:r>
              <a:rPr lang="en-US" sz="2000" b="1" dirty="0">
                <a:solidFill>
                  <a:srgbClr val="000000"/>
                </a:solidFill>
              </a:rPr>
              <a:t> </a:t>
            </a:r>
          </a:p>
          <a:p>
            <a:pPr fontAlgn="base">
              <a:lnSpc>
                <a:spcPct val="100000"/>
              </a:lnSpc>
              <a:buClrTx/>
            </a:pPr>
            <a:r>
              <a:rPr lang="en-US" sz="2000" dirty="0">
                <a:solidFill>
                  <a:srgbClr val="000000"/>
                </a:solidFill>
              </a:rPr>
              <a:t>Increases </a:t>
            </a:r>
            <a:r>
              <a:rPr lang="en-US" sz="2000" b="1" dirty="0">
                <a:solidFill>
                  <a:srgbClr val="000000"/>
                </a:solidFill>
              </a:rPr>
              <a:t>personal needs allowances</a:t>
            </a:r>
            <a:endParaRPr lang="en-US" sz="2000" b="1" i="0" dirty="0">
              <a:solidFill>
                <a:srgbClr val="000000"/>
              </a:solidFill>
              <a:effectLst/>
            </a:endParaRPr>
          </a:p>
          <a:p>
            <a:pPr marL="0" indent="0">
              <a:buNone/>
            </a:pPr>
            <a:endParaRPr lang="en-US" dirty="0"/>
          </a:p>
        </p:txBody>
      </p:sp>
      <p:sp>
        <p:nvSpPr>
          <p:cNvPr id="4" name="Slide Number Placeholder 3">
            <a:extLst>
              <a:ext uri="{FF2B5EF4-FFF2-40B4-BE49-F238E27FC236}">
                <a16:creationId xmlns:a16="http://schemas.microsoft.com/office/drawing/2014/main" id="{86EE5837-AE87-83F2-5A82-3B09DDF36A0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FB53F7-4D87-E844-B31E-B7D266CDFB2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501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1F735-F80A-2400-ADD7-283CA03C190C}"/>
              </a:ext>
            </a:extLst>
          </p:cNvPr>
          <p:cNvSpPr>
            <a:spLocks noGrp="1"/>
          </p:cNvSpPr>
          <p:nvPr>
            <p:ph type="title"/>
          </p:nvPr>
        </p:nvSpPr>
        <p:spPr>
          <a:xfrm>
            <a:off x="312905" y="338"/>
            <a:ext cx="10515600" cy="1264258"/>
          </a:xfrm>
        </p:spPr>
        <p:txBody>
          <a:bodyPr>
            <a:normAutofit/>
          </a:bodyPr>
          <a:lstStyle/>
          <a:p>
            <a:pPr marL="0" indent="0">
              <a:lnSpc>
                <a:spcPct val="150000"/>
              </a:lnSpc>
            </a:pPr>
            <a:r>
              <a:rPr lang="en-US" sz="2400" b="0" dirty="0">
                <a:solidFill>
                  <a:srgbClr val="020A78"/>
                </a:solidFill>
                <a:latin typeface="Montserrat" panose="00000500000000000000" pitchFamily="2" charset="0"/>
              </a:rPr>
              <a:t>“Everybody has the right to be somebody and do something they love to do.” – Pablo, Kreider Services</a:t>
            </a:r>
            <a:endParaRPr lang="en-US" sz="3600" dirty="0"/>
          </a:p>
        </p:txBody>
      </p:sp>
      <p:sp>
        <p:nvSpPr>
          <p:cNvPr id="3" name="Slide Number Placeholder 2">
            <a:extLst>
              <a:ext uri="{FF2B5EF4-FFF2-40B4-BE49-F238E27FC236}">
                <a16:creationId xmlns:a16="http://schemas.microsoft.com/office/drawing/2014/main" id="{A083C99E-2541-6646-6504-DCC1EAF2A0F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FB53F7-4D87-E844-B31E-B7D266CDFB2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nline Media 3" title="SWTCIE STORIES  |  Kreider Services">
            <a:hlinkClick r:id="" action="ppaction://media"/>
            <a:extLst>
              <a:ext uri="{FF2B5EF4-FFF2-40B4-BE49-F238E27FC236}">
                <a16:creationId xmlns:a16="http://schemas.microsoft.com/office/drawing/2014/main" id="{2B71B3A5-B60B-F914-A6B9-92174B1D7C1B}"/>
              </a:ext>
            </a:extLst>
          </p:cNvPr>
          <p:cNvPicPr>
            <a:picLocks noRot="1" noChangeAspect="1"/>
          </p:cNvPicPr>
          <p:nvPr>
            <a:videoFile r:link="rId1"/>
          </p:nvPr>
        </p:nvPicPr>
        <p:blipFill>
          <a:blip r:embed="rId4"/>
          <a:stretch>
            <a:fillRect/>
          </a:stretch>
        </p:blipFill>
        <p:spPr>
          <a:xfrm>
            <a:off x="1963644" y="1287547"/>
            <a:ext cx="7807511" cy="4411244"/>
          </a:xfrm>
          <a:prstGeom prst="rect">
            <a:avLst/>
          </a:prstGeom>
        </p:spPr>
      </p:pic>
    </p:spTree>
    <p:extLst>
      <p:ext uri="{BB962C8B-B14F-4D97-AF65-F5344CB8AC3E}">
        <p14:creationId xmlns:p14="http://schemas.microsoft.com/office/powerpoint/2010/main" val="338909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3F3AC-33E9-460C-D158-4FBEF3E492AD}"/>
              </a:ext>
            </a:extLst>
          </p:cNvPr>
          <p:cNvSpPr>
            <a:spLocks noGrp="1"/>
          </p:cNvSpPr>
          <p:nvPr>
            <p:ph type="ctrTitle"/>
          </p:nvPr>
        </p:nvSpPr>
        <p:spPr/>
        <p:txBody>
          <a:bodyPr>
            <a:normAutofit fontScale="90000"/>
          </a:bodyPr>
          <a:lstStyle/>
          <a:p>
            <a:r>
              <a:rPr lang="en-US" dirty="0"/>
              <a:t>Beyond Subminimum Wage</a:t>
            </a:r>
            <a:r>
              <a:rPr lang="en-US" b="1" kern="0" dirty="0">
                <a:effectLst/>
                <a:latin typeface="Arial" panose="020B0604020202020204" pitchFamily="34" charset="0"/>
                <a:ea typeface="Times New Roman" panose="02020603050405020304" pitchFamily="18" charset="0"/>
              </a:rPr>
              <a:t>:</a:t>
            </a:r>
            <a:r>
              <a:rPr lang="en-US" sz="1800" b="1" kern="0" dirty="0">
                <a:effectLst/>
                <a:latin typeface="Arial" panose="020B0604020202020204" pitchFamily="34" charset="0"/>
                <a:ea typeface="Times New Roman" panose="02020603050405020304" pitchFamily="18" charset="0"/>
              </a:rPr>
              <a:t> </a:t>
            </a:r>
            <a:br>
              <a:rPr lang="en-US" sz="1800" b="1" kern="0" dirty="0">
                <a:effectLst/>
                <a:latin typeface="Arial" panose="020B0604020202020204" pitchFamily="34" charset="0"/>
                <a:ea typeface="Times New Roman" panose="02020603050405020304" pitchFamily="18" charset="0"/>
              </a:rPr>
            </a:br>
            <a:r>
              <a:rPr lang="en-US" sz="1800" b="1" kern="0" dirty="0">
                <a:effectLst/>
                <a:latin typeface="Arial" panose="020B0604020202020204" pitchFamily="34" charset="0"/>
                <a:ea typeface="Times New Roman" panose="02020603050405020304" pitchFamily="18" charset="0"/>
              </a:rPr>
              <a:t>Vocational Rehabilitation as a Gateway to Equitable Employment</a:t>
            </a:r>
            <a:endParaRPr lang="en-US" dirty="0"/>
          </a:p>
        </p:txBody>
      </p:sp>
      <p:sp>
        <p:nvSpPr>
          <p:cNvPr id="3" name="Picture Placeholder 2">
            <a:extLst>
              <a:ext uri="{FF2B5EF4-FFF2-40B4-BE49-F238E27FC236}">
                <a16:creationId xmlns:a16="http://schemas.microsoft.com/office/drawing/2014/main" id="{1C71EE44-DC15-1E39-6D78-E4430481B782}"/>
              </a:ext>
            </a:extLst>
          </p:cNvPr>
          <p:cNvSpPr>
            <a:spLocks noGrp="1"/>
          </p:cNvSpPr>
          <p:nvPr>
            <p:ph type="pic" idx="10"/>
          </p:nvPr>
        </p:nvSpPr>
        <p:spPr/>
        <p:txBody>
          <a:bodyPr/>
          <a:lstStyle/>
          <a:p>
            <a:endParaRPr lang="en-US" dirty="0"/>
          </a:p>
        </p:txBody>
      </p:sp>
      <p:sp>
        <p:nvSpPr>
          <p:cNvPr id="4" name="Picture Placeholder 3">
            <a:extLst>
              <a:ext uri="{FF2B5EF4-FFF2-40B4-BE49-F238E27FC236}">
                <a16:creationId xmlns:a16="http://schemas.microsoft.com/office/drawing/2014/main" id="{185D381C-D8F2-E7B0-83C3-EB8E6F6B311F}"/>
              </a:ext>
            </a:extLst>
          </p:cNvPr>
          <p:cNvSpPr>
            <a:spLocks noGrp="1"/>
          </p:cNvSpPr>
          <p:nvPr>
            <p:ph type="pic" idx="11"/>
          </p:nvPr>
        </p:nvSpPr>
        <p:spPr/>
        <p:txBody>
          <a:bodyPr/>
          <a:lstStyle/>
          <a:p>
            <a:endParaRPr lang="en-US"/>
          </a:p>
        </p:txBody>
      </p:sp>
      <p:sp>
        <p:nvSpPr>
          <p:cNvPr id="5" name="Picture Placeholder 4">
            <a:extLst>
              <a:ext uri="{FF2B5EF4-FFF2-40B4-BE49-F238E27FC236}">
                <a16:creationId xmlns:a16="http://schemas.microsoft.com/office/drawing/2014/main" id="{AD91550B-C9CA-9800-490F-5EE6F3EE71CE}"/>
              </a:ext>
            </a:extLst>
          </p:cNvPr>
          <p:cNvSpPr>
            <a:spLocks noGrp="1"/>
          </p:cNvSpPr>
          <p:nvPr>
            <p:ph type="pic" idx="12"/>
          </p:nvPr>
        </p:nvSpPr>
        <p:spPr/>
        <p:txBody>
          <a:bodyPr/>
          <a:lstStyle/>
          <a:p>
            <a:endParaRPr lang="en-US"/>
          </a:p>
        </p:txBody>
      </p:sp>
      <p:sp>
        <p:nvSpPr>
          <p:cNvPr id="6" name="Subtitle 5">
            <a:extLst>
              <a:ext uri="{FF2B5EF4-FFF2-40B4-BE49-F238E27FC236}">
                <a16:creationId xmlns:a16="http://schemas.microsoft.com/office/drawing/2014/main" id="{FEED1193-ADC2-BBD5-1CC6-40BCD15C76C0}"/>
              </a:ext>
            </a:extLst>
          </p:cNvPr>
          <p:cNvSpPr>
            <a:spLocks noGrp="1"/>
          </p:cNvSpPr>
          <p:nvPr>
            <p:ph type="subTitle" idx="1"/>
          </p:nvPr>
        </p:nvSpPr>
        <p:spPr>
          <a:xfrm>
            <a:off x="4023360" y="6175169"/>
            <a:ext cx="7635239" cy="439454"/>
          </a:xfrm>
        </p:spPr>
        <p:txBody>
          <a:bodyPr>
            <a:normAutofit/>
          </a:bodyPr>
          <a:lstStyle/>
          <a:p>
            <a:r>
              <a:rPr lang="en-US" dirty="0"/>
              <a:t>CSAVR – Fall 2024 Conference</a:t>
            </a:r>
          </a:p>
        </p:txBody>
      </p:sp>
    </p:spTree>
    <p:extLst>
      <p:ext uri="{BB962C8B-B14F-4D97-AF65-F5344CB8AC3E}">
        <p14:creationId xmlns:p14="http://schemas.microsoft.com/office/powerpoint/2010/main" val="247832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5B70-2BFB-D92F-E56D-39B999DBD3A9}"/>
              </a:ext>
            </a:extLst>
          </p:cNvPr>
          <p:cNvSpPr>
            <a:spLocks noGrp="1"/>
          </p:cNvSpPr>
          <p:nvPr>
            <p:ph type="title"/>
          </p:nvPr>
        </p:nvSpPr>
        <p:spPr>
          <a:xfrm>
            <a:off x="1295180" y="457200"/>
            <a:ext cx="9372820" cy="882190"/>
          </a:xfrm>
        </p:spPr>
        <p:txBody>
          <a:bodyPr/>
          <a:lstStyle/>
          <a:p>
            <a:r>
              <a:rPr lang="en-US" dirty="0"/>
              <a:t>   </a:t>
            </a:r>
            <a:r>
              <a:rPr lang="en-US" b="1" dirty="0">
                <a:latin typeface="+mn-lt"/>
              </a:rPr>
              <a:t>The                  mission</a:t>
            </a:r>
          </a:p>
        </p:txBody>
      </p:sp>
      <p:sp>
        <p:nvSpPr>
          <p:cNvPr id="3" name="Content Placeholder 2">
            <a:extLst>
              <a:ext uri="{FF2B5EF4-FFF2-40B4-BE49-F238E27FC236}">
                <a16:creationId xmlns:a16="http://schemas.microsoft.com/office/drawing/2014/main" id="{D628E29B-5403-F329-D931-2F56B88D2012}"/>
              </a:ext>
            </a:extLst>
          </p:cNvPr>
          <p:cNvSpPr>
            <a:spLocks noGrp="1"/>
          </p:cNvSpPr>
          <p:nvPr>
            <p:ph idx="1"/>
          </p:nvPr>
        </p:nvSpPr>
        <p:spPr>
          <a:xfrm>
            <a:off x="293166" y="1825625"/>
            <a:ext cx="11761558" cy="4351338"/>
          </a:xfrm>
        </p:spPr>
        <p:txBody>
          <a:bodyPr>
            <a:normAutofit lnSpcReduction="10000"/>
          </a:bodyPr>
          <a:lstStyle/>
          <a:p>
            <a:pPr marL="0" indent="0">
              <a:buNone/>
            </a:pPr>
            <a:r>
              <a:rPr lang="en-US" sz="3200" b="1"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EPIC Seeks to build sustainable supports and services to increase the accessibility of Competitive Integrated Employment (CIE) for all individuals with disabilities. </a:t>
            </a:r>
          </a:p>
          <a:p>
            <a:pPr marL="45720" indent="0">
              <a:buNone/>
            </a:pPr>
            <a:r>
              <a:rPr lang="en-US" sz="2400" b="1"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EPIC will serve 200 adults who</a:t>
            </a:r>
          </a:p>
          <a:p>
            <a:pPr marL="45720" indent="0">
              <a:buNone/>
            </a:pPr>
            <a:r>
              <a:rPr lang="en-US" sz="2400" b="1" kern="1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Are </a:t>
            </a:r>
            <a:r>
              <a:rPr lang="en-US" sz="2400" b="1"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currently employed in 14c employment, recently exited 14c employment, at risk 	of being closed disability too severe to benefit from VR services, currently in a trial 	work plan</a:t>
            </a:r>
          </a:p>
          <a:p>
            <a:pPr marL="45720" indent="0">
              <a:buNone/>
            </a:pPr>
            <a:r>
              <a:rPr lang="en-US" sz="2400" b="1" kern="1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400 Students with Disabilities who</a:t>
            </a:r>
          </a:p>
          <a:p>
            <a:pPr marL="45720" indent="0">
              <a:buNone/>
            </a:pPr>
            <a:r>
              <a:rPr lang="en-US" sz="2400" b="1"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Are </a:t>
            </a:r>
            <a:r>
              <a:rPr lang="en-US" sz="2400" b="1" kern="1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receiving education services </a:t>
            </a:r>
            <a:r>
              <a:rPr lang="en-US" sz="2400" b="1"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in a self-contained classroom for any part of their 	day</a:t>
            </a:r>
          </a:p>
          <a:p>
            <a:pPr marL="45720" inden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135A4413-D843-9ACB-20EB-97F2755EC5CF}"/>
              </a:ext>
            </a:extLst>
          </p:cNvPr>
          <p:cNvPicPr>
            <a:picLocks noChangeAspect="1"/>
          </p:cNvPicPr>
          <p:nvPr/>
        </p:nvPicPr>
        <p:blipFill>
          <a:blip r:embed="rId4">
            <a:alphaModFix/>
            <a:extLst>
              <a:ext uri="{BEBA8EAE-BF5A-486C-A8C5-ECC9F3942E4B}">
                <a14:imgProps xmlns:a14="http://schemas.microsoft.com/office/drawing/2010/main">
                  <a14:imgLayer r:embed="rId5">
                    <a14:imgEffect>
                      <a14:saturation sat="200000"/>
                    </a14:imgEffect>
                    <a14:imgEffect>
                      <a14:brightnessContrast contrast="40000"/>
                    </a14:imgEffect>
                  </a14:imgLayer>
                </a14:imgProps>
              </a:ext>
            </a:extLst>
          </a:blip>
          <a:stretch>
            <a:fillRect/>
          </a:stretch>
        </p:blipFill>
        <p:spPr>
          <a:xfrm>
            <a:off x="2375100" y="441325"/>
            <a:ext cx="1615975" cy="1029691"/>
          </a:xfrm>
          <a:prstGeom prst="rect">
            <a:avLst/>
          </a:prstGeom>
          <a:ln>
            <a:noFill/>
          </a:ln>
          <a:effectLst>
            <a:softEdge rad="112500"/>
          </a:effectLst>
        </p:spPr>
      </p:pic>
      <p:pic>
        <p:nvPicPr>
          <p:cNvPr id="19" name="Picture 18">
            <a:extLst>
              <a:ext uri="{FF2B5EF4-FFF2-40B4-BE49-F238E27FC236}">
                <a16:creationId xmlns:a16="http://schemas.microsoft.com/office/drawing/2014/main" id="{09A82845-825A-ACE6-9648-8AD9E9478BE8}"/>
              </a:ext>
            </a:extLst>
          </p:cNvPr>
          <p:cNvPicPr>
            <a:picLocks noChangeAspect="1"/>
          </p:cNvPicPr>
          <p:nvPr/>
        </p:nvPicPr>
        <p:blipFill rotWithShape="1">
          <a:blip r:embed="rId6"/>
          <a:srcRect r="68312"/>
          <a:stretch/>
        </p:blipFill>
        <p:spPr>
          <a:xfrm>
            <a:off x="7532341" y="441325"/>
            <a:ext cx="1337172" cy="973268"/>
          </a:xfrm>
          <a:prstGeom prst="rect">
            <a:avLst/>
          </a:prstGeom>
        </p:spPr>
      </p:pic>
      <p:pic>
        <p:nvPicPr>
          <p:cNvPr id="2050" name="Picture 2" descr="Image result for us dept of ed">
            <a:extLst>
              <a:ext uri="{FF2B5EF4-FFF2-40B4-BE49-F238E27FC236}">
                <a16:creationId xmlns:a16="http://schemas.microsoft.com/office/drawing/2014/main" id="{7817FB80-E8B2-ED81-AE91-B4D3320CC5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10568" y="441325"/>
            <a:ext cx="1001088" cy="102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142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57" name="Connector: Elbow 56">
            <a:extLst>
              <a:ext uri="{FF2B5EF4-FFF2-40B4-BE49-F238E27FC236}">
                <a16:creationId xmlns:a16="http://schemas.microsoft.com/office/drawing/2014/main" id="{CB775B6A-4856-8F3C-1EB8-D21DAB2144FF}"/>
              </a:ext>
            </a:extLst>
          </p:cNvPr>
          <p:cNvCxnSpPr/>
          <p:nvPr/>
        </p:nvCxnSpPr>
        <p:spPr>
          <a:xfrm rot="10800000" flipV="1">
            <a:off x="8316012" y="1746223"/>
            <a:ext cx="2402264" cy="100446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FF921BB-A8B3-4748-B8F9-F1E948B35B17}"/>
              </a:ext>
            </a:extLst>
          </p:cNvPr>
          <p:cNvCxnSpPr/>
          <p:nvPr/>
        </p:nvCxnSpPr>
        <p:spPr>
          <a:xfrm flipH="1">
            <a:off x="8336437" y="3204909"/>
            <a:ext cx="2508315" cy="18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5859196C-E256-6353-05FF-79CC6065846C}"/>
              </a:ext>
            </a:extLst>
          </p:cNvPr>
          <p:cNvCxnSpPr>
            <a:cxnSpLocks/>
          </p:cNvCxnSpPr>
          <p:nvPr/>
        </p:nvCxnSpPr>
        <p:spPr>
          <a:xfrm flipV="1">
            <a:off x="1656759" y="4400384"/>
            <a:ext cx="2257720" cy="148588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4FC2E300-DD0F-A43F-80AC-BBE966B182B9}"/>
              </a:ext>
            </a:extLst>
          </p:cNvPr>
          <p:cNvCxnSpPr/>
          <p:nvPr/>
        </p:nvCxnSpPr>
        <p:spPr>
          <a:xfrm>
            <a:off x="1404594" y="2267146"/>
            <a:ext cx="2623009" cy="504334"/>
          </a:xfrm>
          <a:prstGeom prst="bentConnector3">
            <a:avLst>
              <a:gd name="adj1" fmla="val 60063"/>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7DEC4AE-4D80-8964-5E74-377BCAA699CB}"/>
              </a:ext>
            </a:extLst>
          </p:cNvPr>
          <p:cNvSpPr>
            <a:spLocks noGrp="1"/>
          </p:cNvSpPr>
          <p:nvPr>
            <p:ph type="title"/>
          </p:nvPr>
        </p:nvSpPr>
        <p:spPr>
          <a:xfrm>
            <a:off x="838200" y="365126"/>
            <a:ext cx="10515600" cy="1256284"/>
          </a:xfrm>
        </p:spPr>
        <p:txBody>
          <a:bodyPr>
            <a:normAutofit fontScale="90000"/>
          </a:bodyPr>
          <a:lstStyle/>
          <a:p>
            <a:r>
              <a:rPr lang="en-US" sz="6000" dirty="0">
                <a:latin typeface="+mn-lt"/>
                <a:ea typeface="STHupo" panose="020B0503020204020204" pitchFamily="2" charset="-122"/>
                <a:cs typeface="Aharoni" panose="02010803020104030203" pitchFamily="2" charset="-79"/>
              </a:rPr>
              <a:t>The</a:t>
            </a:r>
            <a:r>
              <a:rPr lang="en-US" sz="6000" i="1" dirty="0">
                <a:solidFill>
                  <a:srgbClr val="6A06A2"/>
                </a:solidFill>
                <a:latin typeface="+mn-lt"/>
                <a:ea typeface="STHupo" panose="020B0503020204020204" pitchFamily="2" charset="-122"/>
                <a:cs typeface="Aharoni" panose="02010803020104030203" pitchFamily="2" charset="-79"/>
              </a:rPr>
              <a:t> </a:t>
            </a:r>
            <a:r>
              <a:rPr lang="en-US" sz="6000" cap="none" dirty="0">
                <a:solidFill>
                  <a:srgbClr val="FF0000"/>
                </a:solidFill>
                <a:latin typeface="Aharoni" panose="02010803020104030203" pitchFamily="2" charset="-79"/>
                <a:ea typeface="STHupo" panose="020B0503020204020204" pitchFamily="2" charset="-122"/>
                <a:cs typeface="Aharoni" panose="02010803020104030203" pitchFamily="2" charset="-79"/>
              </a:rPr>
              <a:t>epic</a:t>
            </a:r>
            <a:r>
              <a:rPr lang="en-US" sz="6000" dirty="0">
                <a:solidFill>
                  <a:srgbClr val="FF0000"/>
                </a:solidFill>
                <a:latin typeface="Aharoni" panose="02010803020104030203" pitchFamily="2" charset="-79"/>
                <a:ea typeface="STHupo" panose="020B0503020204020204" pitchFamily="2" charset="-122"/>
                <a:cs typeface="Aharoni" panose="02010803020104030203" pitchFamily="2" charset="-79"/>
              </a:rPr>
              <a:t>	</a:t>
            </a:r>
            <a:r>
              <a:rPr lang="en-US" sz="6000" dirty="0">
                <a:latin typeface="+mn-lt"/>
                <a:ea typeface="STHupo" panose="020B0503020204020204" pitchFamily="2" charset="-122"/>
                <a:cs typeface="Aharoni" panose="02010803020104030203" pitchFamily="2" charset="-79"/>
              </a:rPr>
              <a:t>model</a:t>
            </a:r>
            <a:br>
              <a:rPr lang="en-US" sz="4400" i="1" dirty="0">
                <a:solidFill>
                  <a:srgbClr val="6A06A2"/>
                </a:solidFill>
                <a:latin typeface="Aharoni" panose="02010803020104030203" pitchFamily="2" charset="-79"/>
                <a:ea typeface="STHupo" panose="020B0503020204020204" pitchFamily="2" charset="-122"/>
                <a:cs typeface="Aharoni" panose="02010803020104030203" pitchFamily="2" charset="-79"/>
              </a:rPr>
            </a:br>
            <a:endParaRPr lang="en-US" dirty="0"/>
          </a:p>
        </p:txBody>
      </p:sp>
      <p:cxnSp>
        <p:nvCxnSpPr>
          <p:cNvPr id="14" name="Straight Connector 13">
            <a:extLst>
              <a:ext uri="{FF2B5EF4-FFF2-40B4-BE49-F238E27FC236}">
                <a16:creationId xmlns:a16="http://schemas.microsoft.com/office/drawing/2014/main" id="{222FCA28-C9A9-E2E3-EAB3-DC07498522C2}"/>
              </a:ext>
            </a:extLst>
          </p:cNvPr>
          <p:cNvCxnSpPr/>
          <p:nvPr/>
        </p:nvCxnSpPr>
        <p:spPr>
          <a:xfrm>
            <a:off x="6096000" y="1168924"/>
            <a:ext cx="87984" cy="5392132"/>
          </a:xfrm>
          <a:prstGeom prst="line">
            <a:avLst/>
          </a:prstGeom>
          <a:ln>
            <a:solidFill>
              <a:srgbClr val="7030A0"/>
            </a:solidFill>
          </a:ln>
        </p:spPr>
        <p:style>
          <a:lnRef idx="3">
            <a:schemeClr val="accent6"/>
          </a:lnRef>
          <a:fillRef idx="0">
            <a:schemeClr val="accent6"/>
          </a:fillRef>
          <a:effectRef idx="2">
            <a:schemeClr val="accent6"/>
          </a:effectRef>
          <a:fontRef idx="minor">
            <a:schemeClr val="tx1"/>
          </a:fontRef>
        </p:style>
      </p:cxnSp>
      <p:cxnSp>
        <p:nvCxnSpPr>
          <p:cNvPr id="16" name="Straight Connector 15">
            <a:extLst>
              <a:ext uri="{FF2B5EF4-FFF2-40B4-BE49-F238E27FC236}">
                <a16:creationId xmlns:a16="http://schemas.microsoft.com/office/drawing/2014/main" id="{E7B5499E-A7FB-04F9-2697-4046DE942E74}"/>
              </a:ext>
            </a:extLst>
          </p:cNvPr>
          <p:cNvCxnSpPr/>
          <p:nvPr/>
        </p:nvCxnSpPr>
        <p:spPr>
          <a:xfrm>
            <a:off x="480767" y="3836709"/>
            <a:ext cx="11566689" cy="0"/>
          </a:xfrm>
          <a:prstGeom prst="line">
            <a:avLst/>
          </a:prstGeom>
          <a:ln>
            <a:solidFill>
              <a:srgbClr val="7030A0"/>
            </a:solidFill>
          </a:ln>
        </p:spPr>
        <p:style>
          <a:lnRef idx="3">
            <a:schemeClr val="accent5"/>
          </a:lnRef>
          <a:fillRef idx="0">
            <a:schemeClr val="accent5"/>
          </a:fillRef>
          <a:effectRef idx="2">
            <a:schemeClr val="accent5"/>
          </a:effectRef>
          <a:fontRef idx="minor">
            <a:schemeClr val="tx1"/>
          </a:fontRef>
        </p:style>
      </p:cxnSp>
      <p:sp>
        <p:nvSpPr>
          <p:cNvPr id="17" name="Rectangle 16">
            <a:hlinkClick r:id="rId3" action="ppaction://hlinksldjump"/>
            <a:extLst>
              <a:ext uri="{FF2B5EF4-FFF2-40B4-BE49-F238E27FC236}">
                <a16:creationId xmlns:a16="http://schemas.microsoft.com/office/drawing/2014/main" id="{2FD9B4C7-E3DB-CDCA-A297-EE5653083F13}"/>
              </a:ext>
            </a:extLst>
          </p:cNvPr>
          <p:cNvSpPr/>
          <p:nvPr/>
        </p:nvSpPr>
        <p:spPr>
          <a:xfrm>
            <a:off x="4027603" y="2660551"/>
            <a:ext cx="2004766" cy="1003954"/>
          </a:xfrm>
          <a:prstGeom prst="rect">
            <a:avLst/>
          </a:prstGeom>
          <a:solidFill>
            <a:srgbClr val="7030A0"/>
          </a:solidFill>
          <a:ln>
            <a:solidFill>
              <a:srgbClr val="7030A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education</a:t>
            </a:r>
          </a:p>
        </p:txBody>
      </p:sp>
      <p:sp>
        <p:nvSpPr>
          <p:cNvPr id="18" name="Rectangle 17">
            <a:hlinkClick r:id="rId4" action="ppaction://hlinksldjump"/>
            <a:extLst>
              <a:ext uri="{FF2B5EF4-FFF2-40B4-BE49-F238E27FC236}">
                <a16:creationId xmlns:a16="http://schemas.microsoft.com/office/drawing/2014/main" id="{3FC333DB-AA88-96A4-3E23-7E1EBE56A9E8}"/>
              </a:ext>
            </a:extLst>
          </p:cNvPr>
          <p:cNvSpPr/>
          <p:nvPr/>
        </p:nvSpPr>
        <p:spPr>
          <a:xfrm>
            <a:off x="3963972" y="4028225"/>
            <a:ext cx="2004766" cy="1003954"/>
          </a:xfrm>
          <a:prstGeom prst="rect">
            <a:avLst/>
          </a:prstGeom>
          <a:solidFill>
            <a:srgbClr val="7030A0"/>
          </a:solidFill>
          <a:ln>
            <a:solidFill>
              <a:srgbClr val="7030A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individualized services</a:t>
            </a:r>
          </a:p>
        </p:txBody>
      </p:sp>
      <p:sp>
        <p:nvSpPr>
          <p:cNvPr id="19" name="Rectangle 18">
            <a:hlinkClick r:id="rId5" action="ppaction://hlinksldjump"/>
            <a:extLst>
              <a:ext uri="{FF2B5EF4-FFF2-40B4-BE49-F238E27FC236}">
                <a16:creationId xmlns:a16="http://schemas.microsoft.com/office/drawing/2014/main" id="{49EF9F00-9BA0-FA3F-C38B-00322C386C29}"/>
              </a:ext>
            </a:extLst>
          </p:cNvPr>
          <p:cNvSpPr/>
          <p:nvPr/>
        </p:nvSpPr>
        <p:spPr>
          <a:xfrm>
            <a:off x="6348954" y="2637407"/>
            <a:ext cx="2004766" cy="1003954"/>
          </a:xfrm>
          <a:prstGeom prst="rect">
            <a:avLst/>
          </a:prstGeom>
          <a:solidFill>
            <a:srgbClr val="7030A0"/>
          </a:solidFill>
          <a:ln>
            <a:solidFill>
              <a:srgbClr val="7030A0"/>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partnership development</a:t>
            </a:r>
          </a:p>
        </p:txBody>
      </p:sp>
      <p:sp>
        <p:nvSpPr>
          <p:cNvPr id="20" name="Rectangle 19">
            <a:hlinkClick r:id="rId6" action="ppaction://hlinksldjump"/>
            <a:extLst>
              <a:ext uri="{FF2B5EF4-FFF2-40B4-BE49-F238E27FC236}">
                <a16:creationId xmlns:a16="http://schemas.microsoft.com/office/drawing/2014/main" id="{A9BDC3B1-6388-79B3-FC14-591173C99376}"/>
              </a:ext>
            </a:extLst>
          </p:cNvPr>
          <p:cNvSpPr/>
          <p:nvPr/>
        </p:nvSpPr>
        <p:spPr>
          <a:xfrm>
            <a:off x="6311246" y="3997752"/>
            <a:ext cx="2004766" cy="1003954"/>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capacity building</a:t>
            </a:r>
          </a:p>
        </p:txBody>
      </p:sp>
      <p:sp>
        <p:nvSpPr>
          <p:cNvPr id="21" name="Flowchart: Merge 20">
            <a:extLst>
              <a:ext uri="{FF2B5EF4-FFF2-40B4-BE49-F238E27FC236}">
                <a16:creationId xmlns:a16="http://schemas.microsoft.com/office/drawing/2014/main" id="{5A107E40-8FAE-9CB0-6467-E41A610374AB}"/>
              </a:ext>
            </a:extLst>
          </p:cNvPr>
          <p:cNvSpPr/>
          <p:nvPr/>
        </p:nvSpPr>
        <p:spPr>
          <a:xfrm>
            <a:off x="575819" y="1293665"/>
            <a:ext cx="1310326" cy="923827"/>
          </a:xfrm>
          <a:prstGeom prst="flowChartMerge">
            <a:avLst/>
          </a:prstGeom>
          <a:solidFill>
            <a:schemeClr val="accent1">
              <a:lumMod val="75000"/>
            </a:schemeClr>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PPWD</a:t>
            </a:r>
          </a:p>
        </p:txBody>
      </p:sp>
      <p:sp>
        <p:nvSpPr>
          <p:cNvPr id="23" name="Flowchart: Merge 22">
            <a:extLst>
              <a:ext uri="{FF2B5EF4-FFF2-40B4-BE49-F238E27FC236}">
                <a16:creationId xmlns:a16="http://schemas.microsoft.com/office/drawing/2014/main" id="{FDDE3123-F14A-991D-F6C8-344A3B14BFFA}"/>
              </a:ext>
            </a:extLst>
          </p:cNvPr>
          <p:cNvSpPr/>
          <p:nvPr/>
        </p:nvSpPr>
        <p:spPr>
          <a:xfrm>
            <a:off x="2254576" y="1293665"/>
            <a:ext cx="1310326" cy="923827"/>
          </a:xfrm>
          <a:prstGeom prst="flowChartMerge">
            <a:avLst/>
          </a:prstGeom>
          <a:solidFill>
            <a:schemeClr val="accent1">
              <a:lumMod val="75000"/>
            </a:schemeClr>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ARC of VA</a:t>
            </a:r>
          </a:p>
        </p:txBody>
      </p:sp>
      <p:sp>
        <p:nvSpPr>
          <p:cNvPr id="29" name="TextBox 28">
            <a:extLst>
              <a:ext uri="{FF2B5EF4-FFF2-40B4-BE49-F238E27FC236}">
                <a16:creationId xmlns:a16="http://schemas.microsoft.com/office/drawing/2014/main" id="{CD143974-8821-5F79-6620-7E6672E8BD42}"/>
              </a:ext>
            </a:extLst>
          </p:cNvPr>
          <p:cNvSpPr txBox="1"/>
          <p:nvPr/>
        </p:nvSpPr>
        <p:spPr>
          <a:xfrm>
            <a:off x="1706252" y="2057003"/>
            <a:ext cx="1140643" cy="430887"/>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Peer &amp; Family Mentoring</a:t>
            </a:r>
          </a:p>
        </p:txBody>
      </p:sp>
      <p:sp>
        <p:nvSpPr>
          <p:cNvPr id="31" name="Flowchart: Merge 30">
            <a:extLst>
              <a:ext uri="{FF2B5EF4-FFF2-40B4-BE49-F238E27FC236}">
                <a16:creationId xmlns:a16="http://schemas.microsoft.com/office/drawing/2014/main" id="{4DCCF2DD-C501-2FA7-5DDA-69152E817B4F}"/>
              </a:ext>
            </a:extLst>
          </p:cNvPr>
          <p:cNvSpPr/>
          <p:nvPr/>
        </p:nvSpPr>
        <p:spPr>
          <a:xfrm>
            <a:off x="10464537" y="1275496"/>
            <a:ext cx="1310326" cy="923827"/>
          </a:xfrm>
          <a:prstGeom prst="flowChartMerge">
            <a:avLst/>
          </a:prstGeom>
          <a:solidFill>
            <a:schemeClr val="accent1">
              <a:lumMod val="75000"/>
            </a:schemeClr>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GWU</a:t>
            </a:r>
          </a:p>
        </p:txBody>
      </p:sp>
      <p:sp>
        <p:nvSpPr>
          <p:cNvPr id="32" name="Flowchart: Merge 31">
            <a:extLst>
              <a:ext uri="{FF2B5EF4-FFF2-40B4-BE49-F238E27FC236}">
                <a16:creationId xmlns:a16="http://schemas.microsoft.com/office/drawing/2014/main" id="{C0AD3377-C196-1CB5-9373-069B323F164D}"/>
              </a:ext>
            </a:extLst>
          </p:cNvPr>
          <p:cNvSpPr/>
          <p:nvPr/>
        </p:nvSpPr>
        <p:spPr>
          <a:xfrm>
            <a:off x="10485748" y="2636500"/>
            <a:ext cx="1310326" cy="923827"/>
          </a:xfrm>
          <a:prstGeom prst="flowChartMerge">
            <a:avLst/>
          </a:prstGeom>
          <a:solidFill>
            <a:schemeClr val="accent1">
              <a:lumMod val="75000"/>
            </a:schemeClr>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No Wrong Door</a:t>
            </a:r>
          </a:p>
        </p:txBody>
      </p:sp>
      <p:sp>
        <p:nvSpPr>
          <p:cNvPr id="33" name="TextBox 32">
            <a:extLst>
              <a:ext uri="{FF2B5EF4-FFF2-40B4-BE49-F238E27FC236}">
                <a16:creationId xmlns:a16="http://schemas.microsoft.com/office/drawing/2014/main" id="{CEE51C8B-BAD8-4816-4740-AAEC2876BCC1}"/>
              </a:ext>
            </a:extLst>
          </p:cNvPr>
          <p:cNvSpPr txBox="1"/>
          <p:nvPr/>
        </p:nvSpPr>
        <p:spPr>
          <a:xfrm>
            <a:off x="9017524" y="2989466"/>
            <a:ext cx="1140643" cy="430887"/>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Virginia Easy Access</a:t>
            </a:r>
          </a:p>
        </p:txBody>
      </p:sp>
      <p:sp>
        <p:nvSpPr>
          <p:cNvPr id="34" name="TextBox 33">
            <a:extLst>
              <a:ext uri="{FF2B5EF4-FFF2-40B4-BE49-F238E27FC236}">
                <a16:creationId xmlns:a16="http://schemas.microsoft.com/office/drawing/2014/main" id="{5762BCF9-0513-C464-C0D8-B7DB7A94CB64}"/>
              </a:ext>
            </a:extLst>
          </p:cNvPr>
          <p:cNvSpPr txBox="1"/>
          <p:nvPr/>
        </p:nvSpPr>
        <p:spPr>
          <a:xfrm>
            <a:off x="8946822" y="2001664"/>
            <a:ext cx="1140643" cy="430887"/>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Community Academies</a:t>
            </a:r>
          </a:p>
        </p:txBody>
      </p:sp>
      <p:sp>
        <p:nvSpPr>
          <p:cNvPr id="35" name="TextBox 34">
            <a:extLst>
              <a:ext uri="{FF2B5EF4-FFF2-40B4-BE49-F238E27FC236}">
                <a16:creationId xmlns:a16="http://schemas.microsoft.com/office/drawing/2014/main" id="{B8DB20E8-7756-0BAA-7AFF-530366EF9038}"/>
              </a:ext>
            </a:extLst>
          </p:cNvPr>
          <p:cNvSpPr txBox="1"/>
          <p:nvPr/>
        </p:nvSpPr>
        <p:spPr>
          <a:xfrm>
            <a:off x="2189377" y="4983439"/>
            <a:ext cx="1140643" cy="430887"/>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Integrated Resource Teams</a:t>
            </a:r>
          </a:p>
        </p:txBody>
      </p:sp>
      <p:sp>
        <p:nvSpPr>
          <p:cNvPr id="37" name="Flowchart: Merge 36">
            <a:extLst>
              <a:ext uri="{FF2B5EF4-FFF2-40B4-BE49-F238E27FC236}">
                <a16:creationId xmlns:a16="http://schemas.microsoft.com/office/drawing/2014/main" id="{FAAE7A94-9D50-0C55-9179-E1DBDC058861}"/>
              </a:ext>
            </a:extLst>
          </p:cNvPr>
          <p:cNvSpPr/>
          <p:nvPr/>
        </p:nvSpPr>
        <p:spPr>
          <a:xfrm>
            <a:off x="480767" y="5665364"/>
            <a:ext cx="1310326" cy="923827"/>
          </a:xfrm>
          <a:prstGeom prst="flowChartMerge">
            <a:avLst/>
          </a:prstGeom>
          <a:solidFill>
            <a:schemeClr val="accent1">
              <a:lumMod val="75000"/>
            </a:schemeClr>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GWU</a:t>
            </a:r>
          </a:p>
        </p:txBody>
      </p:sp>
      <p:sp>
        <p:nvSpPr>
          <p:cNvPr id="38" name="Flowchart: Merge 37">
            <a:extLst>
              <a:ext uri="{FF2B5EF4-FFF2-40B4-BE49-F238E27FC236}">
                <a16:creationId xmlns:a16="http://schemas.microsoft.com/office/drawing/2014/main" id="{00455503-5709-CCB3-333F-68F35993A632}"/>
              </a:ext>
            </a:extLst>
          </p:cNvPr>
          <p:cNvSpPr/>
          <p:nvPr/>
        </p:nvSpPr>
        <p:spPr>
          <a:xfrm>
            <a:off x="10498318" y="4143079"/>
            <a:ext cx="1310326" cy="923827"/>
          </a:xfrm>
          <a:prstGeom prst="flowChartMerge">
            <a:avLst/>
          </a:prstGeom>
          <a:solidFill>
            <a:schemeClr val="accent1">
              <a:lumMod val="75000"/>
            </a:schemeClr>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VRTACQM</a:t>
            </a:r>
          </a:p>
        </p:txBody>
      </p:sp>
      <p:sp>
        <p:nvSpPr>
          <p:cNvPr id="39" name="Flowchart: Merge 38">
            <a:extLst>
              <a:ext uri="{FF2B5EF4-FFF2-40B4-BE49-F238E27FC236}">
                <a16:creationId xmlns:a16="http://schemas.microsoft.com/office/drawing/2014/main" id="{DF741347-074C-8666-933B-835C865AB885}"/>
              </a:ext>
            </a:extLst>
          </p:cNvPr>
          <p:cNvSpPr/>
          <p:nvPr/>
        </p:nvSpPr>
        <p:spPr>
          <a:xfrm>
            <a:off x="10464537" y="5634891"/>
            <a:ext cx="1310326" cy="923827"/>
          </a:xfrm>
          <a:prstGeom prst="flowChartMerge">
            <a:avLst/>
          </a:prstGeom>
          <a:solidFill>
            <a:schemeClr val="accent1">
              <a:lumMod val="75000"/>
            </a:schemeClr>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GHA</a:t>
            </a:r>
          </a:p>
        </p:txBody>
      </p:sp>
      <p:sp>
        <p:nvSpPr>
          <p:cNvPr id="40" name="Flowchart: Merge 39">
            <a:extLst>
              <a:ext uri="{FF2B5EF4-FFF2-40B4-BE49-F238E27FC236}">
                <a16:creationId xmlns:a16="http://schemas.microsoft.com/office/drawing/2014/main" id="{213DD551-8D38-D3AC-8E60-0F58CF534C05}"/>
              </a:ext>
            </a:extLst>
          </p:cNvPr>
          <p:cNvSpPr/>
          <p:nvPr/>
        </p:nvSpPr>
        <p:spPr>
          <a:xfrm>
            <a:off x="8631025" y="5637229"/>
            <a:ext cx="1310326" cy="923827"/>
          </a:xfrm>
          <a:prstGeom prst="flowChartMerge">
            <a:avLst/>
          </a:prstGeom>
          <a:solidFill>
            <a:schemeClr val="accent1">
              <a:lumMod val="75000"/>
            </a:schemeClr>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VCU-RRTC</a:t>
            </a:r>
          </a:p>
        </p:txBody>
      </p:sp>
      <p:cxnSp>
        <p:nvCxnSpPr>
          <p:cNvPr id="45" name="Connector: Elbow 44">
            <a:extLst>
              <a:ext uri="{FF2B5EF4-FFF2-40B4-BE49-F238E27FC236}">
                <a16:creationId xmlns:a16="http://schemas.microsoft.com/office/drawing/2014/main" id="{4765F09E-0C7F-FF99-6992-7DE39F0E1FE5}"/>
              </a:ext>
            </a:extLst>
          </p:cNvPr>
          <p:cNvCxnSpPr>
            <a:cxnSpLocks/>
          </p:cNvCxnSpPr>
          <p:nvPr/>
        </p:nvCxnSpPr>
        <p:spPr>
          <a:xfrm rot="10800000">
            <a:off x="8327011" y="4778159"/>
            <a:ext cx="2754196" cy="631317"/>
          </a:xfrm>
          <a:prstGeom prst="bentConnector3">
            <a:avLst>
              <a:gd name="adj1" fmla="val 66429"/>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16E1780-2764-1498-B957-33A6DA975589}"/>
              </a:ext>
            </a:extLst>
          </p:cNvPr>
          <p:cNvSpPr txBox="1"/>
          <p:nvPr/>
        </p:nvSpPr>
        <p:spPr>
          <a:xfrm>
            <a:off x="9704109" y="5182090"/>
            <a:ext cx="1140643" cy="430887"/>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CE/SE Technical Assistance</a:t>
            </a:r>
          </a:p>
        </p:txBody>
      </p:sp>
      <p:cxnSp>
        <p:nvCxnSpPr>
          <p:cNvPr id="52" name="Straight Arrow Connector 51">
            <a:extLst>
              <a:ext uri="{FF2B5EF4-FFF2-40B4-BE49-F238E27FC236}">
                <a16:creationId xmlns:a16="http://schemas.microsoft.com/office/drawing/2014/main" id="{9592A738-7DC6-35BE-1285-50A5A0BC9539}"/>
              </a:ext>
            </a:extLst>
          </p:cNvPr>
          <p:cNvCxnSpPr/>
          <p:nvPr/>
        </p:nvCxnSpPr>
        <p:spPr>
          <a:xfrm flipH="1">
            <a:off x="8336437" y="4400384"/>
            <a:ext cx="21281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FF732BD-0B0B-2D62-CE2E-1CE02C9254A5}"/>
              </a:ext>
            </a:extLst>
          </p:cNvPr>
          <p:cNvSpPr txBox="1"/>
          <p:nvPr/>
        </p:nvSpPr>
        <p:spPr>
          <a:xfrm>
            <a:off x="9076439" y="4174105"/>
            <a:ext cx="1140643" cy="430887"/>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Value Based Purchasing</a:t>
            </a:r>
          </a:p>
        </p:txBody>
      </p:sp>
    </p:spTree>
    <p:extLst>
      <p:ext uri="{BB962C8B-B14F-4D97-AF65-F5344CB8AC3E}">
        <p14:creationId xmlns:p14="http://schemas.microsoft.com/office/powerpoint/2010/main" val="3299029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65FEE2-1DE5-E535-8977-0FE2E35B86C6}"/>
              </a:ext>
            </a:extLst>
          </p:cNvPr>
          <p:cNvSpPr>
            <a:spLocks noGrp="1"/>
          </p:cNvSpPr>
          <p:nvPr>
            <p:ph type="title" idx="4294967295"/>
          </p:nvPr>
        </p:nvSpPr>
        <p:spPr>
          <a:xfrm>
            <a:off x="0" y="330200"/>
            <a:ext cx="10515600" cy="1325563"/>
          </a:xfrm>
        </p:spPr>
        <p:txBody>
          <a:bodyPr>
            <a:normAutofit fontScale="90000"/>
          </a:bodyPr>
          <a:lstStyle/>
          <a:p>
            <a:pPr marL="1828800" indent="-1828800"/>
            <a:r>
              <a:rPr lang="en-US" sz="8000" b="1" i="1" cap="none" dirty="0">
                <a:solidFill>
                  <a:srgbClr val="FF0000"/>
                </a:solidFill>
                <a:latin typeface="Aharoni" panose="02010803020104030203" pitchFamily="2" charset="-79"/>
                <a:cs typeface="Aharoni" panose="02010803020104030203" pitchFamily="2" charset="-79"/>
              </a:rPr>
              <a:t>e</a:t>
            </a:r>
            <a:r>
              <a:rPr lang="en-US" sz="3600" b="1" i="1" dirty="0">
                <a:latin typeface="Aharoni" panose="02010803020104030203" pitchFamily="2" charset="-79"/>
                <a:cs typeface="Aharoni" panose="02010803020104030203" pitchFamily="2" charset="-79"/>
              </a:rPr>
              <a:t>ducation</a:t>
            </a:r>
            <a:br>
              <a:rPr lang="en-US" b="1" i="1" dirty="0">
                <a:solidFill>
                  <a:srgbClr val="7030A0"/>
                </a:solidFill>
                <a:latin typeface="Aharoni" panose="02010803020104030203" pitchFamily="2" charset="-79"/>
                <a:cs typeface="Aharoni" panose="02010803020104030203" pitchFamily="2" charset="-79"/>
              </a:rPr>
            </a:br>
            <a:r>
              <a:rPr lang="en-US" sz="2800" b="1" i="1" dirty="0"/>
              <a:t>–</a:t>
            </a:r>
            <a:r>
              <a:rPr lang="en-US" sz="2800" dirty="0"/>
              <a:t>Peer &amp; Family Mentoring resources</a:t>
            </a:r>
          </a:p>
        </p:txBody>
      </p:sp>
      <p:sp>
        <p:nvSpPr>
          <p:cNvPr id="26" name="Flowchart: Merge 25">
            <a:extLst>
              <a:ext uri="{FF2B5EF4-FFF2-40B4-BE49-F238E27FC236}">
                <a16:creationId xmlns:a16="http://schemas.microsoft.com/office/drawing/2014/main" id="{68ADB1F4-7D0B-0598-A356-911CD06C459F}"/>
              </a:ext>
            </a:extLst>
          </p:cNvPr>
          <p:cNvSpPr/>
          <p:nvPr/>
        </p:nvSpPr>
        <p:spPr>
          <a:xfrm>
            <a:off x="6180618" y="2200011"/>
            <a:ext cx="2364447" cy="1679370"/>
          </a:xfrm>
          <a:prstGeom prst="flowChartMerge">
            <a:avLst/>
          </a:prstGeom>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Partnership for People With Disabilities</a:t>
            </a:r>
          </a:p>
        </p:txBody>
      </p:sp>
      <p:sp>
        <p:nvSpPr>
          <p:cNvPr id="27" name="Flowchart: Merge 26">
            <a:extLst>
              <a:ext uri="{FF2B5EF4-FFF2-40B4-BE49-F238E27FC236}">
                <a16:creationId xmlns:a16="http://schemas.microsoft.com/office/drawing/2014/main" id="{B00EAD9F-4132-11F9-34A8-4BA3D99D7CA2}"/>
              </a:ext>
            </a:extLst>
          </p:cNvPr>
          <p:cNvSpPr/>
          <p:nvPr/>
        </p:nvSpPr>
        <p:spPr>
          <a:xfrm>
            <a:off x="2677828" y="2105298"/>
            <a:ext cx="1758655" cy="1432934"/>
          </a:xfrm>
          <a:prstGeom prst="flowChartMerge">
            <a:avLst/>
          </a:prstGeom>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The Arc of VA</a:t>
            </a:r>
          </a:p>
        </p:txBody>
      </p:sp>
      <p:sp>
        <p:nvSpPr>
          <p:cNvPr id="29" name="TextBox 28">
            <a:extLst>
              <a:ext uri="{FF2B5EF4-FFF2-40B4-BE49-F238E27FC236}">
                <a16:creationId xmlns:a16="http://schemas.microsoft.com/office/drawing/2014/main" id="{2E6AF52B-F804-957F-4483-9A80D6EAFA70}"/>
              </a:ext>
            </a:extLst>
          </p:cNvPr>
          <p:cNvSpPr txBox="1"/>
          <p:nvPr/>
        </p:nvSpPr>
        <p:spPr>
          <a:xfrm>
            <a:off x="2467991" y="1706146"/>
            <a:ext cx="22481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Peer Mentoring</a:t>
            </a:r>
          </a:p>
        </p:txBody>
      </p:sp>
      <p:sp>
        <p:nvSpPr>
          <p:cNvPr id="30" name="TextBox 29">
            <a:extLst>
              <a:ext uri="{FF2B5EF4-FFF2-40B4-BE49-F238E27FC236}">
                <a16:creationId xmlns:a16="http://schemas.microsoft.com/office/drawing/2014/main" id="{DE142778-3BF7-0DE3-CAB5-1222D5B258D8}"/>
              </a:ext>
            </a:extLst>
          </p:cNvPr>
          <p:cNvSpPr txBox="1"/>
          <p:nvPr/>
        </p:nvSpPr>
        <p:spPr>
          <a:xfrm>
            <a:off x="6233621" y="1706146"/>
            <a:ext cx="2364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Family Mentoring</a:t>
            </a:r>
          </a:p>
        </p:txBody>
      </p:sp>
      <p:cxnSp>
        <p:nvCxnSpPr>
          <p:cNvPr id="31" name="Straight Arrow Connector 30">
            <a:extLst>
              <a:ext uri="{FF2B5EF4-FFF2-40B4-BE49-F238E27FC236}">
                <a16:creationId xmlns:a16="http://schemas.microsoft.com/office/drawing/2014/main" id="{74A2E7EF-15BC-F89B-D4A2-0D04F89FD150}"/>
              </a:ext>
            </a:extLst>
          </p:cNvPr>
          <p:cNvCxnSpPr/>
          <p:nvPr/>
        </p:nvCxnSpPr>
        <p:spPr>
          <a:xfrm>
            <a:off x="3555134" y="3600745"/>
            <a:ext cx="0" cy="5974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E32E6FDB-8093-2EF6-C0A9-756918B1CE55}"/>
              </a:ext>
            </a:extLst>
          </p:cNvPr>
          <p:cNvCxnSpPr/>
          <p:nvPr/>
        </p:nvCxnSpPr>
        <p:spPr>
          <a:xfrm>
            <a:off x="7362842" y="3899449"/>
            <a:ext cx="0" cy="5974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3" name="Oval 32">
            <a:extLst>
              <a:ext uri="{FF2B5EF4-FFF2-40B4-BE49-F238E27FC236}">
                <a16:creationId xmlns:a16="http://schemas.microsoft.com/office/drawing/2014/main" id="{9AE834B3-F1C5-A48E-2089-5E4B36B75B9E}"/>
              </a:ext>
            </a:extLst>
          </p:cNvPr>
          <p:cNvSpPr/>
          <p:nvPr/>
        </p:nvSpPr>
        <p:spPr>
          <a:xfrm>
            <a:off x="2659473" y="4247016"/>
            <a:ext cx="1758656" cy="1017496"/>
          </a:xfrm>
          <a:prstGeom prst="ellipse">
            <a:avLst/>
          </a:prstGeom>
          <a:solidFill>
            <a:srgbClr val="CE3AC3"/>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Students served in Self -contained Classrooms</a:t>
            </a:r>
          </a:p>
        </p:txBody>
      </p:sp>
      <p:sp>
        <p:nvSpPr>
          <p:cNvPr id="34" name="Oval 33">
            <a:extLst>
              <a:ext uri="{FF2B5EF4-FFF2-40B4-BE49-F238E27FC236}">
                <a16:creationId xmlns:a16="http://schemas.microsoft.com/office/drawing/2014/main" id="{75597571-BC36-22DB-61A5-9060595719E5}"/>
              </a:ext>
            </a:extLst>
          </p:cNvPr>
          <p:cNvSpPr/>
          <p:nvPr/>
        </p:nvSpPr>
        <p:spPr>
          <a:xfrm>
            <a:off x="2765984" y="5377604"/>
            <a:ext cx="1652145" cy="1066357"/>
          </a:xfrm>
          <a:prstGeom prst="ellipse">
            <a:avLst/>
          </a:prstGeom>
          <a:solidFill>
            <a:srgbClr val="CE3AC3"/>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Individual  in SMW</a:t>
            </a:r>
          </a:p>
        </p:txBody>
      </p:sp>
      <p:sp>
        <p:nvSpPr>
          <p:cNvPr id="35" name="Oval 34">
            <a:extLst>
              <a:ext uri="{FF2B5EF4-FFF2-40B4-BE49-F238E27FC236}">
                <a16:creationId xmlns:a16="http://schemas.microsoft.com/office/drawing/2014/main" id="{379EA0B7-2DB4-B269-1B67-0C207C42B2E3}"/>
              </a:ext>
            </a:extLst>
          </p:cNvPr>
          <p:cNvSpPr/>
          <p:nvPr/>
        </p:nvSpPr>
        <p:spPr>
          <a:xfrm>
            <a:off x="6332619" y="5645583"/>
            <a:ext cx="2060448" cy="963168"/>
          </a:xfrm>
          <a:prstGeom prst="ellipse">
            <a:avLst/>
          </a:prstGeom>
          <a:solidFill>
            <a:srgbClr val="7030A0"/>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Families of Individuals in SMW </a:t>
            </a:r>
          </a:p>
        </p:txBody>
      </p:sp>
      <p:sp>
        <p:nvSpPr>
          <p:cNvPr id="36" name="Oval 35">
            <a:extLst>
              <a:ext uri="{FF2B5EF4-FFF2-40B4-BE49-F238E27FC236}">
                <a16:creationId xmlns:a16="http://schemas.microsoft.com/office/drawing/2014/main" id="{D3C0B210-20AC-4EB1-2426-87739B34C958}"/>
              </a:ext>
            </a:extLst>
          </p:cNvPr>
          <p:cNvSpPr/>
          <p:nvPr/>
        </p:nvSpPr>
        <p:spPr>
          <a:xfrm>
            <a:off x="6413679" y="4536993"/>
            <a:ext cx="1898327" cy="923688"/>
          </a:xfrm>
          <a:prstGeom prst="ellipse">
            <a:avLst/>
          </a:prstGeom>
          <a:solidFill>
            <a:srgbClr val="7030A0"/>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Families of students</a:t>
            </a:r>
          </a:p>
        </p:txBody>
      </p:sp>
    </p:spTree>
    <p:extLst>
      <p:ext uri="{BB962C8B-B14F-4D97-AF65-F5344CB8AC3E}">
        <p14:creationId xmlns:p14="http://schemas.microsoft.com/office/powerpoint/2010/main" val="32764375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F8EBC-802A-2DBA-6F24-67947513555E}"/>
              </a:ext>
            </a:extLst>
          </p:cNvPr>
          <p:cNvSpPr>
            <a:spLocks noGrp="1"/>
          </p:cNvSpPr>
          <p:nvPr>
            <p:ph type="title"/>
          </p:nvPr>
        </p:nvSpPr>
        <p:spPr>
          <a:xfrm>
            <a:off x="455672" y="386590"/>
            <a:ext cx="11431528" cy="1325563"/>
          </a:xfrm>
        </p:spPr>
        <p:txBody>
          <a:bodyPr>
            <a:normAutofit fontScale="90000"/>
          </a:bodyPr>
          <a:lstStyle/>
          <a:p>
            <a:pPr marL="1828800" indent="-1828800"/>
            <a:r>
              <a:rPr lang="en-US" sz="8000" b="1" i="1" cap="none" dirty="0">
                <a:solidFill>
                  <a:srgbClr val="FF0000"/>
                </a:solidFill>
                <a:latin typeface="Aharoni" panose="02010803020104030203" pitchFamily="2" charset="-79"/>
                <a:cs typeface="Aharoni" panose="02010803020104030203" pitchFamily="2" charset="-79"/>
              </a:rPr>
              <a:t>p</a:t>
            </a:r>
            <a:r>
              <a:rPr lang="en-US" b="1" i="1" dirty="0">
                <a:latin typeface="Aharoni" panose="02010803020104030203" pitchFamily="2" charset="-79"/>
                <a:cs typeface="Aharoni" panose="02010803020104030203" pitchFamily="2" charset="-79"/>
              </a:rPr>
              <a:t>artnership</a:t>
            </a:r>
            <a:r>
              <a:rPr lang="en-US" b="1" i="1" dirty="0"/>
              <a:t> </a:t>
            </a:r>
            <a:r>
              <a:rPr lang="en-US" b="1" i="1" dirty="0">
                <a:latin typeface="Aharoni" panose="02010803020104030203" pitchFamily="2" charset="-79"/>
                <a:cs typeface="Aharoni" panose="02010803020104030203" pitchFamily="2" charset="-79"/>
              </a:rPr>
              <a:t>development</a:t>
            </a:r>
            <a:r>
              <a:rPr lang="en-US" sz="3200" b="1" i="1" dirty="0">
                <a:solidFill>
                  <a:srgbClr val="7030A0"/>
                </a:solidFill>
              </a:rPr>
              <a:t> </a:t>
            </a:r>
            <a:br>
              <a:rPr lang="en-US" sz="3200" b="1" i="1" dirty="0">
                <a:solidFill>
                  <a:srgbClr val="7030A0"/>
                </a:solidFill>
              </a:rPr>
            </a:br>
            <a:r>
              <a:rPr lang="en-US" sz="3200" b="1" i="1" dirty="0">
                <a:solidFill>
                  <a:srgbClr val="7030A0"/>
                </a:solidFill>
              </a:rPr>
              <a:t> </a:t>
            </a:r>
            <a:endParaRPr lang="en-US" sz="3200" dirty="0"/>
          </a:p>
        </p:txBody>
      </p:sp>
      <p:sp>
        <p:nvSpPr>
          <p:cNvPr id="56" name="Flowchart: Merge 55">
            <a:extLst>
              <a:ext uri="{FF2B5EF4-FFF2-40B4-BE49-F238E27FC236}">
                <a16:creationId xmlns:a16="http://schemas.microsoft.com/office/drawing/2014/main" id="{8D293C29-93A5-4595-B1E4-D3CAA901FBEB}"/>
              </a:ext>
            </a:extLst>
          </p:cNvPr>
          <p:cNvSpPr/>
          <p:nvPr/>
        </p:nvSpPr>
        <p:spPr>
          <a:xfrm>
            <a:off x="7793286" y="954114"/>
            <a:ext cx="2119791" cy="1652768"/>
          </a:xfrm>
          <a:prstGeom prst="flowChartMerge">
            <a:avLst/>
          </a:prstGeom>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No Wrong Door</a:t>
            </a:r>
          </a:p>
        </p:txBody>
      </p:sp>
      <p:sp>
        <p:nvSpPr>
          <p:cNvPr id="9" name="Rectangle: Rounded Corners 8">
            <a:extLst>
              <a:ext uri="{FF2B5EF4-FFF2-40B4-BE49-F238E27FC236}">
                <a16:creationId xmlns:a16="http://schemas.microsoft.com/office/drawing/2014/main" id="{10E6F3BA-94CB-534D-F830-BD9E20928071}"/>
              </a:ext>
            </a:extLst>
          </p:cNvPr>
          <p:cNvSpPr/>
          <p:nvPr/>
        </p:nvSpPr>
        <p:spPr>
          <a:xfrm>
            <a:off x="1125059" y="3378761"/>
            <a:ext cx="1454106" cy="580425"/>
          </a:xfrm>
          <a:prstGeom prst="roundRect">
            <a:avLst/>
          </a:prstGeom>
          <a:solidFill>
            <a:srgbClr val="9A2A35"/>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epic Coordinator</a:t>
            </a:r>
          </a:p>
        </p:txBody>
      </p:sp>
      <p:graphicFrame>
        <p:nvGraphicFramePr>
          <p:cNvPr id="19" name="Diagram 18">
            <a:extLst>
              <a:ext uri="{FF2B5EF4-FFF2-40B4-BE49-F238E27FC236}">
                <a16:creationId xmlns:a16="http://schemas.microsoft.com/office/drawing/2014/main" id="{3B36FD67-AD5A-821F-827A-728665FC771F}"/>
              </a:ext>
            </a:extLst>
          </p:cNvPr>
          <p:cNvGraphicFramePr/>
          <p:nvPr/>
        </p:nvGraphicFramePr>
        <p:xfrm>
          <a:off x="1244617" y="4489959"/>
          <a:ext cx="2945491" cy="187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Straight Arrow Connector 19">
            <a:extLst>
              <a:ext uri="{FF2B5EF4-FFF2-40B4-BE49-F238E27FC236}">
                <a16:creationId xmlns:a16="http://schemas.microsoft.com/office/drawing/2014/main" id="{CD285375-3152-68D5-46FD-54AA61C45659}"/>
              </a:ext>
            </a:extLst>
          </p:cNvPr>
          <p:cNvCxnSpPr>
            <a:cxnSpLocks/>
          </p:cNvCxnSpPr>
          <p:nvPr/>
        </p:nvCxnSpPr>
        <p:spPr>
          <a:xfrm>
            <a:off x="2717363" y="3012934"/>
            <a:ext cx="0" cy="3605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068BF380-635E-6E38-068A-8332960C2E3D}"/>
              </a:ext>
            </a:extLst>
          </p:cNvPr>
          <p:cNvCxnSpPr>
            <a:cxnSpLocks/>
          </p:cNvCxnSpPr>
          <p:nvPr/>
        </p:nvCxnSpPr>
        <p:spPr>
          <a:xfrm>
            <a:off x="2717363" y="4015333"/>
            <a:ext cx="0" cy="4124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0D9EB3AD-0896-6B99-D2B6-0653A8D1EF59}"/>
              </a:ext>
            </a:extLst>
          </p:cNvPr>
          <p:cNvCxnSpPr>
            <a:cxnSpLocks/>
          </p:cNvCxnSpPr>
          <p:nvPr/>
        </p:nvCxnSpPr>
        <p:spPr>
          <a:xfrm>
            <a:off x="8857215" y="2606883"/>
            <a:ext cx="0" cy="3605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aphicFrame>
        <p:nvGraphicFramePr>
          <p:cNvPr id="11" name="Diagram 10">
            <a:extLst>
              <a:ext uri="{FF2B5EF4-FFF2-40B4-BE49-F238E27FC236}">
                <a16:creationId xmlns:a16="http://schemas.microsoft.com/office/drawing/2014/main" id="{4C7A7B45-CE4E-C790-F79A-315580DA2F95}"/>
              </a:ext>
            </a:extLst>
          </p:cNvPr>
          <p:cNvGraphicFramePr/>
          <p:nvPr/>
        </p:nvGraphicFramePr>
        <p:xfrm>
          <a:off x="7380437" y="2967446"/>
          <a:ext cx="2945491" cy="18712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Oval 11">
            <a:extLst>
              <a:ext uri="{FF2B5EF4-FFF2-40B4-BE49-F238E27FC236}">
                <a16:creationId xmlns:a16="http://schemas.microsoft.com/office/drawing/2014/main" id="{ACC874DC-B37A-CDB2-BE66-7978C4D6CC53}"/>
              </a:ext>
            </a:extLst>
          </p:cNvPr>
          <p:cNvSpPr/>
          <p:nvPr/>
        </p:nvSpPr>
        <p:spPr>
          <a:xfrm>
            <a:off x="8170196" y="5176153"/>
            <a:ext cx="1365972" cy="1438909"/>
          </a:xfrm>
          <a:prstGeom prst="ellipse">
            <a:avLst/>
          </a:prstGeom>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Virginia Easy Access</a:t>
            </a:r>
          </a:p>
        </p:txBody>
      </p:sp>
      <p:cxnSp>
        <p:nvCxnSpPr>
          <p:cNvPr id="13" name="Straight Arrow Connector 12">
            <a:extLst>
              <a:ext uri="{FF2B5EF4-FFF2-40B4-BE49-F238E27FC236}">
                <a16:creationId xmlns:a16="http://schemas.microsoft.com/office/drawing/2014/main" id="{31077C66-FCFD-0ACC-78D5-9742C66FE74D}"/>
              </a:ext>
            </a:extLst>
          </p:cNvPr>
          <p:cNvCxnSpPr>
            <a:cxnSpLocks/>
          </p:cNvCxnSpPr>
          <p:nvPr/>
        </p:nvCxnSpPr>
        <p:spPr>
          <a:xfrm>
            <a:off x="8853182" y="4838696"/>
            <a:ext cx="0" cy="3605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 name="Flowchart: Merge 3">
            <a:extLst>
              <a:ext uri="{FF2B5EF4-FFF2-40B4-BE49-F238E27FC236}">
                <a16:creationId xmlns:a16="http://schemas.microsoft.com/office/drawing/2014/main" id="{3961D8D0-04D9-AF9B-3995-CE2C1C2E3C9B}"/>
              </a:ext>
            </a:extLst>
          </p:cNvPr>
          <p:cNvSpPr/>
          <p:nvPr/>
        </p:nvSpPr>
        <p:spPr>
          <a:xfrm>
            <a:off x="1350206" y="1506966"/>
            <a:ext cx="2734311" cy="1514036"/>
          </a:xfrm>
          <a:prstGeom prst="flowChartMerge">
            <a:avLst/>
          </a:prstGeom>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George Washington University </a:t>
            </a:r>
          </a:p>
        </p:txBody>
      </p:sp>
      <p:sp>
        <p:nvSpPr>
          <p:cNvPr id="15" name="Rectangle: Rounded Corners 14">
            <a:extLst>
              <a:ext uri="{FF2B5EF4-FFF2-40B4-BE49-F238E27FC236}">
                <a16:creationId xmlns:a16="http://schemas.microsoft.com/office/drawing/2014/main" id="{48893C6C-924B-997C-3B0A-55AB9E7C65CB}"/>
              </a:ext>
            </a:extLst>
          </p:cNvPr>
          <p:cNvSpPr/>
          <p:nvPr/>
        </p:nvSpPr>
        <p:spPr>
          <a:xfrm>
            <a:off x="2858194" y="3373497"/>
            <a:ext cx="1331910" cy="641836"/>
          </a:xfrm>
          <a:prstGeom prst="roundRect">
            <a:avLst/>
          </a:prstGeom>
          <a:solidFill>
            <a:srgbClr val="7030A0"/>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Local Advisory Council</a:t>
            </a:r>
          </a:p>
        </p:txBody>
      </p:sp>
      <p:sp>
        <p:nvSpPr>
          <p:cNvPr id="3" name="TextBox 2">
            <a:extLst>
              <a:ext uri="{FF2B5EF4-FFF2-40B4-BE49-F238E27FC236}">
                <a16:creationId xmlns:a16="http://schemas.microsoft.com/office/drawing/2014/main" id="{798DB8A7-5FBD-87B6-79B9-AF35DC65E181}"/>
              </a:ext>
            </a:extLst>
          </p:cNvPr>
          <p:cNvSpPr txBox="1"/>
          <p:nvPr/>
        </p:nvSpPr>
        <p:spPr>
          <a:xfrm>
            <a:off x="4909623" y="2161040"/>
            <a:ext cx="2265973"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F6FC6">
                    <a:lumMod val="75000"/>
                  </a:srgbClr>
                </a:solidFill>
                <a:effectLst/>
                <a:uLnTx/>
                <a:uFillTx/>
                <a:latin typeface="Calibri Light" panose="020F0302020204030204"/>
                <a:ea typeface="+mn-ea"/>
                <a:cs typeface="+mn-cs"/>
              </a:rPr>
              <a:t>ELIMINATING SILOS, BRAIDING AND INCREASING ACCESS TO RESOURCES</a:t>
            </a:r>
          </a:p>
        </p:txBody>
      </p:sp>
    </p:spTree>
    <p:extLst>
      <p:ext uri="{BB962C8B-B14F-4D97-AF65-F5344CB8AC3E}">
        <p14:creationId xmlns:p14="http://schemas.microsoft.com/office/powerpoint/2010/main" val="1447577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23FC2E90-FDDD-D82A-FE51-9EE471AB14DA}"/>
              </a:ext>
            </a:extLst>
          </p:cNvPr>
          <p:cNvGraphicFramePr/>
          <p:nvPr/>
        </p:nvGraphicFramePr>
        <p:xfrm>
          <a:off x="6274816" y="2810713"/>
          <a:ext cx="5917184" cy="3486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698655D-1E89-3F72-75D7-974BFD64C8E6}"/>
              </a:ext>
            </a:extLst>
          </p:cNvPr>
          <p:cNvSpPr txBox="1">
            <a:spLocks/>
          </p:cNvSpPr>
          <p:nvPr/>
        </p:nvSpPr>
        <p:spPr>
          <a:xfrm>
            <a:off x="612829" y="285133"/>
            <a:ext cx="10952154" cy="20188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1" u="none" strike="noStrike" kern="1200" cap="none" spc="0" normalizeH="0" baseline="0" noProof="0" dirty="0" err="1">
                <a:ln>
                  <a:noFill/>
                </a:ln>
                <a:solidFill>
                  <a:srgbClr val="FF0000"/>
                </a:solidFill>
                <a:effectLst/>
                <a:uLnTx/>
                <a:uFillTx/>
                <a:latin typeface="Aharoni" panose="02010803020104030203" pitchFamily="2" charset="-79"/>
                <a:ea typeface="+mj-ea"/>
                <a:cs typeface="Aharoni" panose="02010803020104030203" pitchFamily="2" charset="-79"/>
              </a:rPr>
              <a:t>i</a:t>
            </a:r>
            <a:r>
              <a:rPr kumimoji="0" lang="en-US" sz="3600" b="1" i="1" u="none" strike="noStrike" kern="1200" cap="none" spc="0" normalizeH="0" baseline="0" noProof="0" dirty="0" err="1">
                <a:ln>
                  <a:noFill/>
                </a:ln>
                <a:solidFill>
                  <a:srgbClr val="0F6FC6">
                    <a:lumMod val="75000"/>
                  </a:srgbClr>
                </a:solidFill>
                <a:effectLst/>
                <a:uLnTx/>
                <a:uFillTx/>
                <a:latin typeface="Aharoni" panose="02010803020104030203" pitchFamily="2" charset="-79"/>
                <a:ea typeface="+mj-ea"/>
                <a:cs typeface="Aharoni" panose="02010803020104030203" pitchFamily="2" charset="-79"/>
              </a:rPr>
              <a:t>NDIVIDUALIZED</a:t>
            </a:r>
            <a:r>
              <a:rPr kumimoji="0" lang="en-US" sz="3600" b="1" i="1" u="none" strike="noStrike" kern="1200" cap="none" spc="0" normalizeH="0" baseline="0" noProof="0" dirty="0">
                <a:ln>
                  <a:noFill/>
                </a:ln>
                <a:solidFill>
                  <a:srgbClr val="0F6FC6">
                    <a:lumMod val="75000"/>
                  </a:srgbClr>
                </a:solidFill>
                <a:effectLst/>
                <a:uLnTx/>
                <a:uFillTx/>
                <a:latin typeface="Aharoni" panose="02010803020104030203" pitchFamily="2" charset="-79"/>
                <a:ea typeface="+mj-ea"/>
                <a:cs typeface="Aharoni" panose="02010803020104030203" pitchFamily="2" charset="-79"/>
              </a:rPr>
              <a:t> SERVICES</a:t>
            </a:r>
            <a:r>
              <a:rPr kumimoji="0" lang="en-US" sz="3600" b="1" i="1" u="none" strike="noStrike" kern="1200" cap="none" spc="0" normalizeH="0" baseline="0" noProof="0" dirty="0">
                <a:ln>
                  <a:noFill/>
                </a:ln>
                <a:solidFill>
                  <a:srgbClr val="0F6FC6">
                    <a:lumMod val="75000"/>
                  </a:srgbClr>
                </a:solidFill>
                <a:effectLst/>
                <a:uLnTx/>
                <a:uFillTx/>
                <a:latin typeface="Calibri" panose="020F0502020204030204"/>
                <a:ea typeface="+mj-ea"/>
                <a:cs typeface="Aharoni" panose="02010803020104030203" pitchFamily="2" charset="-79"/>
              </a:rPr>
              <a:t> </a:t>
            </a:r>
          </a:p>
          <a:p>
            <a:pPr marL="1828800" marR="0" lvl="0" indent="-1828800" algn="l" defTabSz="914400" rtl="0" eaLnBrk="1" fontAlgn="auto" latinLnBrk="0" hangingPunct="1">
              <a:lnSpc>
                <a:spcPct val="90000"/>
              </a:lnSpc>
              <a:spcBef>
                <a:spcPct val="0"/>
              </a:spcBef>
              <a:spcAft>
                <a:spcPts val="0"/>
              </a:spcAft>
              <a:buClrTx/>
              <a:buSzTx/>
              <a:buFontTx/>
              <a:buNone/>
              <a:tabLst/>
              <a:defRPr/>
            </a:pPr>
            <a:r>
              <a:rPr kumimoji="0" lang="en-US" sz="3200" b="1" i="1" u="none" strike="noStrike" kern="1200" cap="none" spc="0" normalizeH="0" baseline="0" noProof="0" dirty="0">
                <a:ln>
                  <a:noFill/>
                </a:ln>
                <a:solidFill>
                  <a:srgbClr val="7030A0"/>
                </a:solidFill>
                <a:effectLst/>
                <a:uLnTx/>
                <a:uFillTx/>
                <a:latin typeface="Calibri" panose="020F0502020204030204"/>
                <a:ea typeface="+mj-ea"/>
                <a:cs typeface="Aharoni" panose="02010803020104030203" pitchFamily="2" charset="-79"/>
              </a:rPr>
              <a:t>	</a:t>
            </a:r>
            <a:r>
              <a:rPr kumimoji="0" lang="en-US" sz="2800" b="0" i="0" u="none" strike="noStrike" kern="1200" cap="none" spc="0" normalizeH="0" baseline="0" noProof="0" dirty="0">
                <a:ln>
                  <a:noFill/>
                </a:ln>
                <a:solidFill>
                  <a:srgbClr val="0F6FC6">
                    <a:lumMod val="75000"/>
                  </a:srgbClr>
                </a:solidFill>
                <a:effectLst/>
                <a:uLnTx/>
                <a:uFillTx/>
                <a:latin typeface="Calibri Light" panose="020F0302020204030204"/>
                <a:ea typeface="+mj-ea"/>
                <a:cs typeface="Aharoni" panose="02010803020104030203" pitchFamily="2" charset="-79"/>
              </a:rPr>
              <a:t>DEVELOPING IRTS AS TOOL FOR VRCS AND INDIVIDUALS TO ELIMINATE CIE BARRIERS</a:t>
            </a:r>
          </a:p>
        </p:txBody>
      </p:sp>
      <p:sp>
        <p:nvSpPr>
          <p:cNvPr id="3" name="Flowchart: Merge 2">
            <a:extLst>
              <a:ext uri="{FF2B5EF4-FFF2-40B4-BE49-F238E27FC236}">
                <a16:creationId xmlns:a16="http://schemas.microsoft.com/office/drawing/2014/main" id="{213884D8-8AD2-E90D-726C-CE57D2A57BCD}"/>
              </a:ext>
            </a:extLst>
          </p:cNvPr>
          <p:cNvSpPr/>
          <p:nvPr/>
        </p:nvSpPr>
        <p:spPr>
          <a:xfrm>
            <a:off x="1286758" y="3748372"/>
            <a:ext cx="2710951" cy="1889394"/>
          </a:xfrm>
          <a:prstGeom prst="flowChartMerge">
            <a:avLst/>
          </a:prstGeom>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George Washington University</a:t>
            </a:r>
          </a:p>
        </p:txBody>
      </p:sp>
      <p:sp>
        <p:nvSpPr>
          <p:cNvPr id="6" name="Rectangle: Rounded Corners 5">
            <a:extLst>
              <a:ext uri="{FF2B5EF4-FFF2-40B4-BE49-F238E27FC236}">
                <a16:creationId xmlns:a16="http://schemas.microsoft.com/office/drawing/2014/main" id="{5D73BEA6-FBEC-68B7-1063-A50A0275A9E2}"/>
              </a:ext>
            </a:extLst>
          </p:cNvPr>
          <p:cNvSpPr/>
          <p:nvPr/>
        </p:nvSpPr>
        <p:spPr>
          <a:xfrm>
            <a:off x="4765536" y="3853717"/>
            <a:ext cx="1454106" cy="580425"/>
          </a:xfrm>
          <a:prstGeom prst="roundRect">
            <a:avLst/>
          </a:prstGeom>
          <a:solidFill>
            <a:srgbClr val="9A2A35"/>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epic Coordinator</a:t>
            </a:r>
          </a:p>
        </p:txBody>
      </p:sp>
      <p:cxnSp>
        <p:nvCxnSpPr>
          <p:cNvPr id="14" name="Straight Arrow Connector 13">
            <a:extLst>
              <a:ext uri="{FF2B5EF4-FFF2-40B4-BE49-F238E27FC236}">
                <a16:creationId xmlns:a16="http://schemas.microsoft.com/office/drawing/2014/main" id="{869DF13A-65DE-F907-13EB-7413A954CDCA}"/>
              </a:ext>
            </a:extLst>
          </p:cNvPr>
          <p:cNvCxnSpPr>
            <a:cxnSpLocks/>
          </p:cNvCxnSpPr>
          <p:nvPr/>
        </p:nvCxnSpPr>
        <p:spPr>
          <a:xfrm>
            <a:off x="3913424" y="4553999"/>
            <a:ext cx="5469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C9211F0D-89D1-0F9C-8373-5F940BA740BA}"/>
              </a:ext>
            </a:extLst>
          </p:cNvPr>
          <p:cNvCxnSpPr>
            <a:cxnSpLocks/>
          </p:cNvCxnSpPr>
          <p:nvPr/>
        </p:nvCxnSpPr>
        <p:spPr>
          <a:xfrm>
            <a:off x="6385165" y="4553999"/>
            <a:ext cx="5469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 name="Rectangle: Rounded Corners 4">
            <a:extLst>
              <a:ext uri="{FF2B5EF4-FFF2-40B4-BE49-F238E27FC236}">
                <a16:creationId xmlns:a16="http://schemas.microsoft.com/office/drawing/2014/main" id="{537B674B-2F3F-2EB4-53E7-FC6091F38B89}"/>
              </a:ext>
            </a:extLst>
          </p:cNvPr>
          <p:cNvSpPr/>
          <p:nvPr/>
        </p:nvSpPr>
        <p:spPr>
          <a:xfrm>
            <a:off x="4765536" y="4553999"/>
            <a:ext cx="1454106" cy="580425"/>
          </a:xfrm>
          <a:prstGeom prst="roundRect">
            <a:avLst/>
          </a:prstGeom>
          <a:solidFill>
            <a:srgbClr val="9A2A35"/>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VRC</a:t>
            </a:r>
          </a:p>
        </p:txBody>
      </p:sp>
    </p:spTree>
    <p:extLst>
      <p:ext uri="{BB962C8B-B14F-4D97-AF65-F5344CB8AC3E}">
        <p14:creationId xmlns:p14="http://schemas.microsoft.com/office/powerpoint/2010/main" val="13102684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30" name="Freeform: Shape 29">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1" name="Freeform: Shape 30">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2" name="Freeform: Shape 31">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3" name="Freeform: Shape 32">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6" name="Group 45">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36" name="Freeform: Shape 35">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0C34B66D-CD87-EB20-3524-64A1587AC59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Lst>
          </a:blip>
          <a:stretch>
            <a:fillRect/>
          </a:stretch>
        </p:blipFill>
        <p:spPr>
          <a:xfrm>
            <a:off x="6198853" y="292630"/>
            <a:ext cx="2629372" cy="1675423"/>
          </a:xfrm>
          <a:prstGeom prst="rect">
            <a:avLst/>
          </a:prstGeom>
        </p:spPr>
      </p:pic>
      <p:sp>
        <p:nvSpPr>
          <p:cNvPr id="5" name="TextBox 4">
            <a:extLst>
              <a:ext uri="{FF2B5EF4-FFF2-40B4-BE49-F238E27FC236}">
                <a16:creationId xmlns:a16="http://schemas.microsoft.com/office/drawing/2014/main" id="{DCC8F1D2-2847-63BF-2967-BCB810F14867}"/>
              </a:ext>
            </a:extLst>
          </p:cNvPr>
          <p:cNvSpPr txBox="1"/>
          <p:nvPr/>
        </p:nvSpPr>
        <p:spPr>
          <a:xfrm>
            <a:off x="87781" y="2421682"/>
            <a:ext cx="9970619" cy="4436317"/>
          </a:xfrm>
          <a:prstGeom prst="rect">
            <a:avLst/>
          </a:prstGeom>
        </p:spPr>
        <p:txBody>
          <a:bodyPr vert="horz" lIns="91440" tIns="45720" rIns="91440" bIns="45720" rtlCol="0" anchor="ctr">
            <a:noAutofit/>
          </a:bodyPr>
          <a:lstStyle/>
          <a:p>
            <a:pPr marL="53975" marR="0">
              <a:lnSpc>
                <a:spcPct val="90000"/>
              </a:lnSpc>
              <a:spcBef>
                <a:spcPts val="0"/>
              </a:spcBef>
              <a:spcAft>
                <a:spcPts val="600"/>
              </a:spcAft>
              <a:tabLst>
                <a:tab pos="1657350" algn="l"/>
                <a:tab pos="4572000" algn="l"/>
              </a:tabLst>
            </a:pPr>
            <a:endParaRPr lang="en-US" sz="2400" dirty="0">
              <a:solidFill>
                <a:schemeClr val="tx2"/>
              </a:solidFill>
            </a:endParaRPr>
          </a:p>
        </p:txBody>
      </p:sp>
      <p:pic>
        <p:nvPicPr>
          <p:cNvPr id="3" name="Picture 2">
            <a:extLst>
              <a:ext uri="{FF2B5EF4-FFF2-40B4-BE49-F238E27FC236}">
                <a16:creationId xmlns:a16="http://schemas.microsoft.com/office/drawing/2014/main" id="{CC5E08CC-C9D0-CEB1-71D5-0F50FB1FCA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92069" y="3863170"/>
            <a:ext cx="2679677" cy="1996361"/>
          </a:xfrm>
          <a:prstGeom prst="rect">
            <a:avLst/>
          </a:prstGeom>
        </p:spPr>
      </p:pic>
      <p:sp>
        <p:nvSpPr>
          <p:cNvPr id="10" name="TextBox 9">
            <a:extLst>
              <a:ext uri="{FF2B5EF4-FFF2-40B4-BE49-F238E27FC236}">
                <a16:creationId xmlns:a16="http://schemas.microsoft.com/office/drawing/2014/main" id="{627DF34F-1115-EFDE-D63A-7D0DE77B2B8E}"/>
              </a:ext>
            </a:extLst>
          </p:cNvPr>
          <p:cNvSpPr txBox="1"/>
          <p:nvPr/>
        </p:nvSpPr>
        <p:spPr>
          <a:xfrm>
            <a:off x="220254" y="2545252"/>
            <a:ext cx="8966872" cy="3108543"/>
          </a:xfrm>
          <a:prstGeom prst="rect">
            <a:avLst/>
          </a:prstGeom>
          <a:noFill/>
        </p:spPr>
        <p:txBody>
          <a:bodyPr wrap="square">
            <a:spAutoFit/>
          </a:bodyPr>
          <a:lstStyle/>
          <a:p>
            <a:r>
              <a:rPr lang="en-US" sz="2800" dirty="0">
                <a:latin typeface="Abadi Extra Light" panose="020F0502020204030204" pitchFamily="34" charset="0"/>
                <a:cs typeface="Aharoni" panose="02010803020104030203" pitchFamily="2" charset="-79"/>
              </a:rPr>
              <a:t>The contents of this presentation were developed under a grant number </a:t>
            </a:r>
            <a:r>
              <a:rPr lang="en-US" sz="2800" dirty="0">
                <a:latin typeface="Abadi Extra Light" panose="020B0204020104020204" pitchFamily="34" charset="0"/>
              </a:rPr>
              <a:t>H421D220009 </a:t>
            </a:r>
            <a:r>
              <a:rPr lang="en-US" sz="2800" dirty="0">
                <a:latin typeface="Abadi Extra Light" panose="020F0502020204030204" pitchFamily="34" charset="0"/>
                <a:cs typeface="Aharoni" panose="02010803020104030203" pitchFamily="2" charset="-79"/>
              </a:rPr>
              <a:t>&amp; H421D220008 from the Department of Education. However, those contents do not necessarily represent the policy of the Department of Education, and you should not assume endorsement by the Federal Government. (Authority: 20 U.S.C. §§ 1221e-3 and 3474)</a:t>
            </a:r>
          </a:p>
        </p:txBody>
      </p:sp>
    </p:spTree>
    <p:extLst>
      <p:ext uri="{BB962C8B-B14F-4D97-AF65-F5344CB8AC3E}">
        <p14:creationId xmlns:p14="http://schemas.microsoft.com/office/powerpoint/2010/main" val="318719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65FEE2-1DE5-E535-8977-0FE2E35B86C6}"/>
              </a:ext>
            </a:extLst>
          </p:cNvPr>
          <p:cNvSpPr>
            <a:spLocks noGrp="1"/>
          </p:cNvSpPr>
          <p:nvPr>
            <p:ph type="title" idx="4294967295"/>
          </p:nvPr>
        </p:nvSpPr>
        <p:spPr>
          <a:xfrm>
            <a:off x="0" y="330200"/>
            <a:ext cx="10902950" cy="1325563"/>
          </a:xfrm>
        </p:spPr>
        <p:txBody>
          <a:bodyPr>
            <a:normAutofit fontScale="90000"/>
          </a:bodyPr>
          <a:lstStyle/>
          <a:p>
            <a:pPr marL="1828800" indent="-1828800"/>
            <a:r>
              <a:rPr lang="en-US" sz="8000" b="1" i="1" cap="none" dirty="0">
                <a:solidFill>
                  <a:srgbClr val="FF0000"/>
                </a:solidFill>
                <a:latin typeface="Aharoni" panose="02010803020104030203" pitchFamily="2" charset="-79"/>
                <a:cs typeface="Aharoni" panose="02010803020104030203" pitchFamily="2" charset="-79"/>
              </a:rPr>
              <a:t>c</a:t>
            </a:r>
            <a:r>
              <a:rPr lang="en-US" b="1" i="1" dirty="0">
                <a:latin typeface="Aharoni" panose="02010803020104030203" pitchFamily="2" charset="-79"/>
                <a:cs typeface="Aharoni" panose="02010803020104030203" pitchFamily="2" charset="-79"/>
              </a:rPr>
              <a:t>apacity building </a:t>
            </a:r>
            <a:r>
              <a:rPr lang="en-US" dirty="0"/>
              <a:t> </a:t>
            </a:r>
            <a:br>
              <a:rPr lang="en-US" b="1" i="1" dirty="0">
                <a:solidFill>
                  <a:srgbClr val="7030A0"/>
                </a:solidFill>
                <a:latin typeface="Aharoni" panose="02010803020104030203" pitchFamily="2" charset="-79"/>
                <a:cs typeface="Aharoni" panose="02010803020104030203" pitchFamily="2" charset="-79"/>
              </a:rPr>
            </a:br>
            <a:r>
              <a:rPr lang="en-US" sz="2400" dirty="0">
                <a:cs typeface="Aharoni" panose="02010803020104030203" pitchFamily="2" charset="-79"/>
              </a:rPr>
              <a:t>helping providers develop resources and services to retain quality staff and facilitate quality outcomes</a:t>
            </a:r>
            <a:endParaRPr lang="en-US" sz="2400" dirty="0"/>
          </a:p>
        </p:txBody>
      </p:sp>
      <p:sp>
        <p:nvSpPr>
          <p:cNvPr id="8" name="Text Placeholder 7">
            <a:extLst>
              <a:ext uri="{FF2B5EF4-FFF2-40B4-BE49-F238E27FC236}">
                <a16:creationId xmlns:a16="http://schemas.microsoft.com/office/drawing/2014/main" id="{6543911F-68E0-C9BF-D753-B3E65278DE75}"/>
              </a:ext>
            </a:extLst>
          </p:cNvPr>
          <p:cNvSpPr>
            <a:spLocks noGrp="1"/>
          </p:cNvSpPr>
          <p:nvPr>
            <p:ph type="body" idx="4294967295"/>
          </p:nvPr>
        </p:nvSpPr>
        <p:spPr>
          <a:xfrm>
            <a:off x="5453634" y="2155808"/>
            <a:ext cx="1725168" cy="823912"/>
          </a:xfrm>
        </p:spPr>
        <p:txBody>
          <a:bodyPr>
            <a:noAutofit/>
          </a:bodyPr>
          <a:lstStyle/>
          <a:p>
            <a:pPr marL="0" indent="0" algn="ctr">
              <a:buNone/>
            </a:pPr>
            <a:r>
              <a:rPr lang="en-US" dirty="0">
                <a:latin typeface="Aharoni" panose="02010803020104030203" pitchFamily="2" charset="-79"/>
                <a:cs typeface="Aharoni" panose="02010803020104030203" pitchFamily="2" charset="-79"/>
              </a:rPr>
              <a:t>Customized Employment </a:t>
            </a:r>
          </a:p>
        </p:txBody>
      </p:sp>
      <p:sp>
        <p:nvSpPr>
          <p:cNvPr id="13" name="Flowchart: Merge 12">
            <a:extLst>
              <a:ext uri="{FF2B5EF4-FFF2-40B4-BE49-F238E27FC236}">
                <a16:creationId xmlns:a16="http://schemas.microsoft.com/office/drawing/2014/main" id="{15E9F16F-F90E-4F76-B477-5E53C78EFE2F}"/>
              </a:ext>
            </a:extLst>
          </p:cNvPr>
          <p:cNvSpPr/>
          <p:nvPr/>
        </p:nvSpPr>
        <p:spPr>
          <a:xfrm>
            <a:off x="5403541" y="2912237"/>
            <a:ext cx="1825353" cy="1402455"/>
          </a:xfrm>
          <a:prstGeom prst="flowChartMerge">
            <a:avLst/>
          </a:prstGeom>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Griffin- Hammis Assoc</a:t>
            </a:r>
          </a:p>
        </p:txBody>
      </p:sp>
      <p:cxnSp>
        <p:nvCxnSpPr>
          <p:cNvPr id="15" name="Straight Arrow Connector 14">
            <a:extLst>
              <a:ext uri="{FF2B5EF4-FFF2-40B4-BE49-F238E27FC236}">
                <a16:creationId xmlns:a16="http://schemas.microsoft.com/office/drawing/2014/main" id="{EA3F3DBD-7959-FF3D-056B-12D02E6C7904}"/>
              </a:ext>
            </a:extLst>
          </p:cNvPr>
          <p:cNvCxnSpPr/>
          <p:nvPr/>
        </p:nvCxnSpPr>
        <p:spPr>
          <a:xfrm>
            <a:off x="6316218" y="4408841"/>
            <a:ext cx="0" cy="5974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2" name="Flowchart: Merge 21">
            <a:extLst>
              <a:ext uri="{FF2B5EF4-FFF2-40B4-BE49-F238E27FC236}">
                <a16:creationId xmlns:a16="http://schemas.microsoft.com/office/drawing/2014/main" id="{5A565696-F430-1ADA-1C75-761921B94354}"/>
              </a:ext>
            </a:extLst>
          </p:cNvPr>
          <p:cNvSpPr/>
          <p:nvPr/>
        </p:nvSpPr>
        <p:spPr>
          <a:xfrm>
            <a:off x="7787862" y="2247608"/>
            <a:ext cx="3073313" cy="2086611"/>
          </a:xfrm>
          <a:prstGeom prst="flowChartMerge">
            <a:avLst/>
          </a:prstGeom>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Virginia Commonwealth University-RRTC</a:t>
            </a:r>
          </a:p>
        </p:txBody>
      </p:sp>
      <p:cxnSp>
        <p:nvCxnSpPr>
          <p:cNvPr id="23" name="Straight Arrow Connector 22">
            <a:extLst>
              <a:ext uri="{FF2B5EF4-FFF2-40B4-BE49-F238E27FC236}">
                <a16:creationId xmlns:a16="http://schemas.microsoft.com/office/drawing/2014/main" id="{73205731-46A0-25A6-7BF5-D5C9E0A79DA3}"/>
              </a:ext>
            </a:extLst>
          </p:cNvPr>
          <p:cNvCxnSpPr/>
          <p:nvPr/>
        </p:nvCxnSpPr>
        <p:spPr>
          <a:xfrm>
            <a:off x="9324519" y="4408841"/>
            <a:ext cx="0" cy="5974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Flowchart: Merge 26">
            <a:extLst>
              <a:ext uri="{FF2B5EF4-FFF2-40B4-BE49-F238E27FC236}">
                <a16:creationId xmlns:a16="http://schemas.microsoft.com/office/drawing/2014/main" id="{B00EAD9F-4132-11F9-34A8-4BA3D99D7CA2}"/>
              </a:ext>
            </a:extLst>
          </p:cNvPr>
          <p:cNvSpPr/>
          <p:nvPr/>
        </p:nvSpPr>
        <p:spPr>
          <a:xfrm>
            <a:off x="1441089" y="3248334"/>
            <a:ext cx="1512968" cy="1066358"/>
          </a:xfrm>
          <a:prstGeom prst="flowChartMerge">
            <a:avLst/>
          </a:prstGeom>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VRTAC-QM</a:t>
            </a:r>
          </a:p>
        </p:txBody>
      </p:sp>
      <p:cxnSp>
        <p:nvCxnSpPr>
          <p:cNvPr id="31" name="Straight Arrow Connector 30">
            <a:extLst>
              <a:ext uri="{FF2B5EF4-FFF2-40B4-BE49-F238E27FC236}">
                <a16:creationId xmlns:a16="http://schemas.microsoft.com/office/drawing/2014/main" id="{74A2E7EF-15BC-F89B-D4A2-0D04F89FD150}"/>
              </a:ext>
            </a:extLst>
          </p:cNvPr>
          <p:cNvCxnSpPr/>
          <p:nvPr/>
        </p:nvCxnSpPr>
        <p:spPr>
          <a:xfrm>
            <a:off x="2197573" y="4513629"/>
            <a:ext cx="0" cy="5974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Text Placeholder 7">
            <a:extLst>
              <a:ext uri="{FF2B5EF4-FFF2-40B4-BE49-F238E27FC236}">
                <a16:creationId xmlns:a16="http://schemas.microsoft.com/office/drawing/2014/main" id="{92C8368A-C0B8-AC0A-62AE-B688A539945F}"/>
              </a:ext>
            </a:extLst>
          </p:cNvPr>
          <p:cNvSpPr txBox="1">
            <a:spLocks/>
          </p:cNvSpPr>
          <p:nvPr/>
        </p:nvSpPr>
        <p:spPr>
          <a:xfrm>
            <a:off x="8498711" y="1569856"/>
            <a:ext cx="1683162" cy="6777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Supported Employment</a:t>
            </a:r>
          </a:p>
        </p:txBody>
      </p:sp>
      <p:sp>
        <p:nvSpPr>
          <p:cNvPr id="3" name="Rectangle 2">
            <a:extLst>
              <a:ext uri="{FF2B5EF4-FFF2-40B4-BE49-F238E27FC236}">
                <a16:creationId xmlns:a16="http://schemas.microsoft.com/office/drawing/2014/main" id="{7DDB025F-E5B4-9232-4F52-C02E08E5D7FE}"/>
              </a:ext>
            </a:extLst>
          </p:cNvPr>
          <p:cNvSpPr/>
          <p:nvPr/>
        </p:nvSpPr>
        <p:spPr>
          <a:xfrm>
            <a:off x="5453634" y="5080817"/>
            <a:ext cx="1725168" cy="1560811"/>
          </a:xfrm>
          <a:prstGeom prst="rect">
            <a:avLst/>
          </a:prstGeom>
          <a:solidFill>
            <a:srgbClr val="002060"/>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14 (c) employers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CRPs</a:t>
            </a:r>
          </a:p>
        </p:txBody>
      </p:sp>
      <p:sp>
        <p:nvSpPr>
          <p:cNvPr id="4" name="Rectangle 3">
            <a:extLst>
              <a:ext uri="{FF2B5EF4-FFF2-40B4-BE49-F238E27FC236}">
                <a16:creationId xmlns:a16="http://schemas.microsoft.com/office/drawing/2014/main" id="{25607473-44EB-7E63-3178-197914E92632}"/>
              </a:ext>
            </a:extLst>
          </p:cNvPr>
          <p:cNvSpPr/>
          <p:nvPr/>
        </p:nvSpPr>
        <p:spPr>
          <a:xfrm>
            <a:off x="8542933" y="5080817"/>
            <a:ext cx="1725168" cy="1560811"/>
          </a:xfrm>
          <a:prstGeom prst="rect">
            <a:avLst/>
          </a:prstGeom>
          <a:solidFill>
            <a:srgbClr val="002060"/>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14 (c) employers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CRPs</a:t>
            </a:r>
          </a:p>
        </p:txBody>
      </p:sp>
      <p:sp>
        <p:nvSpPr>
          <p:cNvPr id="6" name="Text Placeholder 7">
            <a:extLst>
              <a:ext uri="{FF2B5EF4-FFF2-40B4-BE49-F238E27FC236}">
                <a16:creationId xmlns:a16="http://schemas.microsoft.com/office/drawing/2014/main" id="{6DA49AE4-FA55-1F07-E6B8-D577A7136FC9}"/>
              </a:ext>
            </a:extLst>
          </p:cNvPr>
          <p:cNvSpPr txBox="1">
            <a:spLocks/>
          </p:cNvSpPr>
          <p:nvPr/>
        </p:nvSpPr>
        <p:spPr>
          <a:xfrm>
            <a:off x="1436521" y="2367249"/>
            <a:ext cx="1471902" cy="104262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Value Based Purchasing</a:t>
            </a:r>
          </a:p>
        </p:txBody>
      </p:sp>
      <p:sp>
        <p:nvSpPr>
          <p:cNvPr id="9" name="Rectangle: Rounded Corners 8">
            <a:extLst>
              <a:ext uri="{FF2B5EF4-FFF2-40B4-BE49-F238E27FC236}">
                <a16:creationId xmlns:a16="http://schemas.microsoft.com/office/drawing/2014/main" id="{BED5FFEA-3321-1771-3AD4-ECA9336A7514}"/>
              </a:ext>
            </a:extLst>
          </p:cNvPr>
          <p:cNvSpPr/>
          <p:nvPr/>
        </p:nvSpPr>
        <p:spPr>
          <a:xfrm>
            <a:off x="1510834" y="5195777"/>
            <a:ext cx="1454106" cy="580425"/>
          </a:xfrm>
          <a:prstGeom prst="roundRect">
            <a:avLst/>
          </a:prstGeom>
          <a:solidFill>
            <a:srgbClr val="9A2A35"/>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DARS</a:t>
            </a:r>
          </a:p>
        </p:txBody>
      </p:sp>
    </p:spTree>
    <p:extLst>
      <p:ext uri="{BB962C8B-B14F-4D97-AF65-F5344CB8AC3E}">
        <p14:creationId xmlns:p14="http://schemas.microsoft.com/office/powerpoint/2010/main" val="3354401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7" y="-20187"/>
            <a:ext cx="12148898" cy="6366322"/>
          </a:xfrm>
          <a:prstGeom prst="rect">
            <a:avLst/>
          </a:prstGeom>
        </p:spPr>
      </p:pic>
      <p:sp>
        <p:nvSpPr>
          <p:cNvPr id="2" name="Title 1"/>
          <p:cNvSpPr>
            <a:spLocks noGrp="1"/>
          </p:cNvSpPr>
          <p:nvPr>
            <p:ph type="ctrTitle"/>
          </p:nvPr>
        </p:nvSpPr>
        <p:spPr>
          <a:xfrm>
            <a:off x="2647119" y="917572"/>
            <a:ext cx="7541911" cy="2198345"/>
          </a:xfrm>
        </p:spPr>
        <p:txBody>
          <a:bodyPr>
            <a:noAutofit/>
          </a:bodyPr>
          <a:lstStyle/>
          <a:p>
            <a:br>
              <a:rPr lang="en-US" sz="2800" b="1" dirty="0">
                <a:solidFill>
                  <a:srgbClr val="000000"/>
                </a:solidFill>
              </a:rPr>
            </a:br>
            <a:r>
              <a:rPr lang="en-US" sz="2800" b="1" dirty="0">
                <a:solidFill>
                  <a:srgbClr val="000000"/>
                </a:solidFill>
              </a:rPr>
              <a:t>Closing the Gap: Reevaluating Subminimum Wages and Enhancing Earnings Equity for People with Disabilities</a:t>
            </a:r>
          </a:p>
        </p:txBody>
      </p:sp>
      <p:sp>
        <p:nvSpPr>
          <p:cNvPr id="3" name="Subtitle 2"/>
          <p:cNvSpPr>
            <a:spLocks noGrp="1"/>
          </p:cNvSpPr>
          <p:nvPr>
            <p:ph type="subTitle" idx="1"/>
          </p:nvPr>
        </p:nvSpPr>
        <p:spPr>
          <a:xfrm>
            <a:off x="5015992" y="3357589"/>
            <a:ext cx="2992580" cy="1220803"/>
          </a:xfrm>
        </p:spPr>
        <p:txBody>
          <a:bodyPr>
            <a:normAutofit fontScale="92500"/>
          </a:bodyPr>
          <a:lstStyle/>
          <a:p>
            <a:r>
              <a:rPr lang="en-US" sz="2000" b="1" dirty="0">
                <a:solidFill>
                  <a:srgbClr val="000000"/>
                </a:solidFill>
              </a:rPr>
              <a:t>Michelle Yin, PhD</a:t>
            </a:r>
          </a:p>
          <a:p>
            <a:r>
              <a:rPr lang="en-US" sz="1600" dirty="0">
                <a:solidFill>
                  <a:srgbClr val="000000"/>
                </a:solidFill>
              </a:rPr>
              <a:t>Associate Professor</a:t>
            </a:r>
          </a:p>
          <a:p>
            <a:r>
              <a:rPr lang="en-US" sz="1600" dirty="0">
                <a:solidFill>
                  <a:srgbClr val="000000"/>
                </a:solidFill>
              </a:rPr>
              <a:t>Principal Investigator, RISEI Lab</a:t>
            </a:r>
          </a:p>
          <a:p>
            <a:r>
              <a:rPr lang="en-US" sz="1600" dirty="0">
                <a:solidFill>
                  <a:srgbClr val="000000"/>
                </a:solidFill>
              </a:rPr>
              <a:t>Northwestern University</a:t>
            </a:r>
          </a:p>
          <a:p>
            <a:endParaRPr lang="en-US" sz="2000" dirty="0">
              <a:solidFill>
                <a:srgbClr val="000000"/>
              </a:solidFill>
            </a:endParaRPr>
          </a:p>
        </p:txBody>
      </p:sp>
      <p:pic>
        <p:nvPicPr>
          <p:cNvPr id="10" name="Picture 9" descr="A black background with white text&#10;&#10;Description automatically generated">
            <a:extLst>
              <a:ext uri="{FF2B5EF4-FFF2-40B4-BE49-F238E27FC236}">
                <a16:creationId xmlns:a16="http://schemas.microsoft.com/office/drawing/2014/main" id="{DC72D330-C816-3835-53A4-B05F553E553E}"/>
              </a:ext>
            </a:extLst>
          </p:cNvPr>
          <p:cNvPicPr>
            <a:picLocks noChangeAspect="1"/>
          </p:cNvPicPr>
          <p:nvPr/>
        </p:nvPicPr>
        <p:blipFill>
          <a:blip r:embed="rId4"/>
          <a:stretch>
            <a:fillRect/>
          </a:stretch>
        </p:blipFill>
        <p:spPr>
          <a:xfrm>
            <a:off x="7749606" y="5102935"/>
            <a:ext cx="2687955" cy="981075"/>
          </a:xfrm>
          <a:prstGeom prst="rect">
            <a:avLst/>
          </a:prstGeom>
        </p:spPr>
      </p:pic>
    </p:spTree>
    <p:extLst>
      <p:ext uri="{BB962C8B-B14F-4D97-AF65-F5344CB8AC3E}">
        <p14:creationId xmlns:p14="http://schemas.microsoft.com/office/powerpoint/2010/main" val="854133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4467-93FF-3D1F-DE7A-A3BE03919C29}"/>
              </a:ext>
            </a:extLst>
          </p:cNvPr>
          <p:cNvSpPr>
            <a:spLocks noGrp="1"/>
          </p:cNvSpPr>
          <p:nvPr>
            <p:ph type="title"/>
          </p:nvPr>
        </p:nvSpPr>
        <p:spPr/>
        <p:txBody>
          <a:bodyPr/>
          <a:lstStyle/>
          <a:p>
            <a:r>
              <a:rPr lang="en-US"/>
              <a:t>Labor Market Gaps of </a:t>
            </a:r>
            <a:br>
              <a:rPr lang="en-US"/>
            </a:br>
            <a:r>
              <a:rPr lang="en-US"/>
              <a:t>People With Disabilities</a:t>
            </a:r>
          </a:p>
        </p:txBody>
      </p:sp>
    </p:spTree>
    <p:extLst>
      <p:ext uri="{BB962C8B-B14F-4D97-AF65-F5344CB8AC3E}">
        <p14:creationId xmlns:p14="http://schemas.microsoft.com/office/powerpoint/2010/main" val="4230602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ABD4-E7D7-9B20-75A9-161287BF7E5C}"/>
              </a:ext>
            </a:extLst>
          </p:cNvPr>
          <p:cNvSpPr>
            <a:spLocks noGrp="1"/>
          </p:cNvSpPr>
          <p:nvPr>
            <p:ph type="title"/>
          </p:nvPr>
        </p:nvSpPr>
        <p:spPr>
          <a:xfrm>
            <a:off x="1981200" y="136525"/>
            <a:ext cx="8229600" cy="1143000"/>
          </a:xfrm>
        </p:spPr>
        <p:txBody>
          <a:bodyPr anchor="ctr">
            <a:normAutofit/>
          </a:bodyPr>
          <a:lstStyle/>
          <a:p>
            <a:pPr>
              <a:lnSpc>
                <a:spcPct val="90000"/>
              </a:lnSpc>
            </a:pPr>
            <a:r>
              <a:rPr lang="en-US" sz="3700" b="1"/>
              <a:t>Employment Inequality in the U.S.</a:t>
            </a:r>
          </a:p>
        </p:txBody>
      </p:sp>
      <p:pic>
        <p:nvPicPr>
          <p:cNvPr id="7" name="Picture 6" descr="A graph with a line and a line graph&#10;&#10;Description automatically generated">
            <a:extLst>
              <a:ext uri="{FF2B5EF4-FFF2-40B4-BE49-F238E27FC236}">
                <a16:creationId xmlns:a16="http://schemas.microsoft.com/office/drawing/2014/main" id="{DBFFEEE1-FB32-8547-6B0D-8AE663CED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131" y="1229345"/>
            <a:ext cx="8812068" cy="4846638"/>
          </a:xfrm>
          <a:prstGeom prst="rect">
            <a:avLst/>
          </a:prstGeom>
          <a:noFill/>
        </p:spPr>
      </p:pic>
      <p:sp>
        <p:nvSpPr>
          <p:cNvPr id="4" name="Slide Number Placeholder 3">
            <a:extLst>
              <a:ext uri="{FF2B5EF4-FFF2-40B4-BE49-F238E27FC236}">
                <a16:creationId xmlns:a16="http://schemas.microsoft.com/office/drawing/2014/main" id="{453E41AD-2F62-18C1-DC4C-B7653290B4A2}"/>
              </a:ext>
            </a:extLst>
          </p:cNvPr>
          <p:cNvSpPr>
            <a:spLocks noGrp="1"/>
          </p:cNvSpPr>
          <p:nvPr>
            <p:ph type="sldNum" sz="quarter" idx="12"/>
          </p:nvPr>
        </p:nvSpPr>
        <p:spPr>
          <a:xfrm>
            <a:off x="8077200" y="6356351"/>
            <a:ext cx="2133600" cy="365125"/>
          </a:xfrm>
        </p:spPr>
        <p:txBody>
          <a:bodyPr anchor="b">
            <a:normAutofit/>
          </a:bodyPr>
          <a:lstStyle/>
          <a:p>
            <a:pPr>
              <a:spcAft>
                <a:spcPts val="600"/>
              </a:spcAft>
            </a:pPr>
            <a:fld id="{106E12CD-FCB1-464E-A775-0B83FDDACE03}" type="slidenum">
              <a:rPr lang="en-US" smtClean="0"/>
              <a:pPr>
                <a:spcAft>
                  <a:spcPts val="600"/>
                </a:spcAft>
              </a:pPr>
              <a:t>23</a:t>
            </a:fld>
            <a:endParaRPr lang="en-US"/>
          </a:p>
        </p:txBody>
      </p:sp>
    </p:spTree>
    <p:extLst>
      <p:ext uri="{BB962C8B-B14F-4D97-AF65-F5344CB8AC3E}">
        <p14:creationId xmlns:p14="http://schemas.microsoft.com/office/powerpoint/2010/main" val="3923239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84E40-256B-FF0B-3C90-5459F62DB06A}"/>
              </a:ext>
            </a:extLst>
          </p:cNvPr>
          <p:cNvSpPr>
            <a:spLocks noGrp="1"/>
          </p:cNvSpPr>
          <p:nvPr>
            <p:ph type="title"/>
          </p:nvPr>
        </p:nvSpPr>
        <p:spPr>
          <a:xfrm>
            <a:off x="1981200" y="274638"/>
            <a:ext cx="8229600" cy="1143000"/>
          </a:xfrm>
        </p:spPr>
        <p:txBody>
          <a:bodyPr anchor="ctr">
            <a:normAutofit/>
          </a:bodyPr>
          <a:lstStyle/>
          <a:p>
            <a:pPr>
              <a:lnSpc>
                <a:spcPct val="90000"/>
              </a:lnSpc>
            </a:pPr>
            <a:r>
              <a:rPr lang="en-US" sz="3700" b="1"/>
              <a:t>Employment Inequality in Virginia</a:t>
            </a:r>
          </a:p>
        </p:txBody>
      </p:sp>
      <p:pic>
        <p:nvPicPr>
          <p:cNvPr id="3" name="Picture 2" descr="A graph of people with disability&#10;&#10;Description automatically generated">
            <a:extLst>
              <a:ext uri="{FF2B5EF4-FFF2-40B4-BE49-F238E27FC236}">
                <a16:creationId xmlns:a16="http://schemas.microsoft.com/office/drawing/2014/main" id="{1B697B65-3467-AE5F-54BE-ECC180FFC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204" y="1276816"/>
            <a:ext cx="7982468" cy="4849348"/>
          </a:xfrm>
          <a:prstGeom prst="rect">
            <a:avLst/>
          </a:prstGeom>
          <a:noFill/>
        </p:spPr>
      </p:pic>
      <p:sp>
        <p:nvSpPr>
          <p:cNvPr id="4" name="Slide Number Placeholder 3">
            <a:extLst>
              <a:ext uri="{FF2B5EF4-FFF2-40B4-BE49-F238E27FC236}">
                <a16:creationId xmlns:a16="http://schemas.microsoft.com/office/drawing/2014/main" id="{261237B2-EDD9-6383-7D03-4026E8397739}"/>
              </a:ext>
            </a:extLst>
          </p:cNvPr>
          <p:cNvSpPr>
            <a:spLocks noGrp="1"/>
          </p:cNvSpPr>
          <p:nvPr>
            <p:ph type="sldNum" sz="quarter" idx="12"/>
          </p:nvPr>
        </p:nvSpPr>
        <p:spPr>
          <a:xfrm>
            <a:off x="8077200" y="6356351"/>
            <a:ext cx="2133600" cy="365125"/>
          </a:xfrm>
        </p:spPr>
        <p:txBody>
          <a:bodyPr anchor="b">
            <a:normAutofit/>
          </a:bodyPr>
          <a:lstStyle/>
          <a:p>
            <a:pPr>
              <a:spcAft>
                <a:spcPts val="600"/>
              </a:spcAft>
            </a:pPr>
            <a:fld id="{106E12CD-FCB1-464E-A775-0B83FDDACE03}" type="slidenum">
              <a:rPr lang="en-US" smtClean="0"/>
              <a:pPr>
                <a:spcAft>
                  <a:spcPts val="600"/>
                </a:spcAft>
              </a:pPr>
              <a:t>24</a:t>
            </a:fld>
            <a:endParaRPr lang="en-US"/>
          </a:p>
        </p:txBody>
      </p:sp>
    </p:spTree>
    <p:extLst>
      <p:ext uri="{BB962C8B-B14F-4D97-AF65-F5344CB8AC3E}">
        <p14:creationId xmlns:p14="http://schemas.microsoft.com/office/powerpoint/2010/main" val="2080866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ABD4-E7D7-9B20-75A9-161287BF7E5C}"/>
              </a:ext>
            </a:extLst>
          </p:cNvPr>
          <p:cNvSpPr>
            <a:spLocks noGrp="1"/>
          </p:cNvSpPr>
          <p:nvPr>
            <p:ph type="title"/>
          </p:nvPr>
        </p:nvSpPr>
        <p:spPr>
          <a:xfrm>
            <a:off x="1981200" y="274638"/>
            <a:ext cx="8229600" cy="612868"/>
          </a:xfrm>
        </p:spPr>
        <p:txBody>
          <a:bodyPr>
            <a:normAutofit/>
          </a:bodyPr>
          <a:lstStyle/>
          <a:p>
            <a:r>
              <a:rPr lang="en-US" sz="3200" b="1"/>
              <a:t>Pay Gap Inequality in the U.S.</a:t>
            </a:r>
          </a:p>
        </p:txBody>
      </p:sp>
      <p:sp>
        <p:nvSpPr>
          <p:cNvPr id="4" name="Slide Number Placeholder 3">
            <a:extLst>
              <a:ext uri="{FF2B5EF4-FFF2-40B4-BE49-F238E27FC236}">
                <a16:creationId xmlns:a16="http://schemas.microsoft.com/office/drawing/2014/main" id="{453E41AD-2F62-18C1-DC4C-B7653290B4A2}"/>
              </a:ext>
            </a:extLst>
          </p:cNvPr>
          <p:cNvSpPr>
            <a:spLocks noGrp="1"/>
          </p:cNvSpPr>
          <p:nvPr>
            <p:ph type="sldNum" sz="quarter" idx="12"/>
          </p:nvPr>
        </p:nvSpPr>
        <p:spPr/>
        <p:txBody>
          <a:bodyPr/>
          <a:lstStyle/>
          <a:p>
            <a:fld id="{106E12CD-FCB1-464E-A775-0B83FDDACE03}" type="slidenum">
              <a:rPr lang="en-US" smtClean="0"/>
              <a:pPr/>
              <a:t>25</a:t>
            </a:fld>
            <a:endParaRPr lang="en-US"/>
          </a:p>
        </p:txBody>
      </p:sp>
      <p:pic>
        <p:nvPicPr>
          <p:cNvPr id="7" name="Content Placeholder 6" descr="A green line graph with numbers&#10;&#10;Description automatically generated">
            <a:extLst>
              <a:ext uri="{FF2B5EF4-FFF2-40B4-BE49-F238E27FC236}">
                <a16:creationId xmlns:a16="http://schemas.microsoft.com/office/drawing/2014/main" id="{804F1B4D-6004-B7D2-FC70-9C7715647612}"/>
              </a:ext>
            </a:extLst>
          </p:cNvPr>
          <p:cNvPicPr>
            <a:picLocks noGrp="1" noChangeAspect="1"/>
          </p:cNvPicPr>
          <p:nvPr>
            <p:ph idx="1"/>
          </p:nvPr>
        </p:nvPicPr>
        <p:blipFill>
          <a:blip r:embed="rId3"/>
          <a:stretch>
            <a:fillRect/>
          </a:stretch>
        </p:blipFill>
        <p:spPr>
          <a:xfrm>
            <a:off x="1799359" y="980069"/>
            <a:ext cx="8510154" cy="5101209"/>
          </a:xfrm>
        </p:spPr>
      </p:pic>
      <p:sp>
        <p:nvSpPr>
          <p:cNvPr id="9" name="TextBox 8">
            <a:extLst>
              <a:ext uri="{FF2B5EF4-FFF2-40B4-BE49-F238E27FC236}">
                <a16:creationId xmlns:a16="http://schemas.microsoft.com/office/drawing/2014/main" id="{198337BF-85CA-404C-481D-F30C9B018E1E}"/>
              </a:ext>
            </a:extLst>
          </p:cNvPr>
          <p:cNvSpPr txBox="1"/>
          <p:nvPr/>
        </p:nvSpPr>
        <p:spPr>
          <a:xfrm>
            <a:off x="8607802" y="2664971"/>
            <a:ext cx="1130890" cy="307777"/>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1400">
                <a:latin typeface="Times New Roman"/>
                <a:cs typeface="Times New Roman"/>
              </a:rPr>
              <a:t>29% in 2022</a:t>
            </a:r>
          </a:p>
        </p:txBody>
      </p:sp>
      <p:cxnSp>
        <p:nvCxnSpPr>
          <p:cNvPr id="11" name="Straight Arrow Connector 10">
            <a:extLst>
              <a:ext uri="{FF2B5EF4-FFF2-40B4-BE49-F238E27FC236}">
                <a16:creationId xmlns:a16="http://schemas.microsoft.com/office/drawing/2014/main" id="{8CEBD54E-0858-F78C-BE82-2E00F7066771}"/>
              </a:ext>
            </a:extLst>
          </p:cNvPr>
          <p:cNvCxnSpPr>
            <a:cxnSpLocks/>
          </p:cNvCxnSpPr>
          <p:nvPr/>
        </p:nvCxnSpPr>
        <p:spPr>
          <a:xfrm>
            <a:off x="9259795" y="3011416"/>
            <a:ext cx="687619" cy="612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044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84E40-256B-FF0B-3C90-5459F62DB06A}"/>
              </a:ext>
            </a:extLst>
          </p:cNvPr>
          <p:cNvSpPr>
            <a:spLocks noGrp="1"/>
          </p:cNvSpPr>
          <p:nvPr>
            <p:ph type="title"/>
          </p:nvPr>
        </p:nvSpPr>
        <p:spPr>
          <a:xfrm>
            <a:off x="1981200" y="274638"/>
            <a:ext cx="8229600" cy="744212"/>
          </a:xfrm>
        </p:spPr>
        <p:txBody>
          <a:bodyPr>
            <a:normAutofit/>
          </a:bodyPr>
          <a:lstStyle/>
          <a:p>
            <a:r>
              <a:rPr lang="en-US" sz="3600" b="1"/>
              <a:t>Pay Gap Inequality in Virginia</a:t>
            </a:r>
          </a:p>
        </p:txBody>
      </p:sp>
      <p:sp>
        <p:nvSpPr>
          <p:cNvPr id="4" name="Slide Number Placeholder 3">
            <a:extLst>
              <a:ext uri="{FF2B5EF4-FFF2-40B4-BE49-F238E27FC236}">
                <a16:creationId xmlns:a16="http://schemas.microsoft.com/office/drawing/2014/main" id="{261237B2-EDD9-6383-7D03-4026E8397739}"/>
              </a:ext>
            </a:extLst>
          </p:cNvPr>
          <p:cNvSpPr>
            <a:spLocks noGrp="1"/>
          </p:cNvSpPr>
          <p:nvPr>
            <p:ph type="sldNum" sz="quarter" idx="12"/>
          </p:nvPr>
        </p:nvSpPr>
        <p:spPr/>
        <p:txBody>
          <a:bodyPr/>
          <a:lstStyle/>
          <a:p>
            <a:fld id="{106E12CD-FCB1-464E-A775-0B83FDDACE03}" type="slidenum">
              <a:rPr lang="en-US" smtClean="0"/>
              <a:pPr/>
              <a:t>26</a:t>
            </a:fld>
            <a:endParaRPr lang="en-US"/>
          </a:p>
        </p:txBody>
      </p:sp>
      <p:pic>
        <p:nvPicPr>
          <p:cNvPr id="8" name="Picture 7" descr="A green line graph with numbers&#10;&#10;Description automatically generated">
            <a:extLst>
              <a:ext uri="{FF2B5EF4-FFF2-40B4-BE49-F238E27FC236}">
                <a16:creationId xmlns:a16="http://schemas.microsoft.com/office/drawing/2014/main" id="{0241A5C5-B091-84A0-CF8C-1FFEC9735B0E}"/>
              </a:ext>
            </a:extLst>
          </p:cNvPr>
          <p:cNvPicPr>
            <a:picLocks noChangeAspect="1"/>
          </p:cNvPicPr>
          <p:nvPr/>
        </p:nvPicPr>
        <p:blipFill>
          <a:blip r:embed="rId3"/>
          <a:stretch>
            <a:fillRect/>
          </a:stretch>
        </p:blipFill>
        <p:spPr>
          <a:xfrm>
            <a:off x="2254250" y="1229050"/>
            <a:ext cx="7683500" cy="4610100"/>
          </a:xfrm>
          <a:prstGeom prst="rect">
            <a:avLst/>
          </a:prstGeom>
        </p:spPr>
      </p:pic>
      <p:sp>
        <p:nvSpPr>
          <p:cNvPr id="3" name="TextBox 2">
            <a:extLst>
              <a:ext uri="{FF2B5EF4-FFF2-40B4-BE49-F238E27FC236}">
                <a16:creationId xmlns:a16="http://schemas.microsoft.com/office/drawing/2014/main" id="{4930378D-9630-355B-A0DC-F76943D41351}"/>
              </a:ext>
            </a:extLst>
          </p:cNvPr>
          <p:cNvSpPr txBox="1"/>
          <p:nvPr/>
        </p:nvSpPr>
        <p:spPr>
          <a:xfrm>
            <a:off x="8264902" y="2218162"/>
            <a:ext cx="113089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a:latin typeface="Times New Roman" panose="02020603050405020304" pitchFamily="18" charset="0"/>
                <a:cs typeface="Times New Roman" panose="02020603050405020304" pitchFamily="18" charset="0"/>
              </a:rPr>
              <a:t>26% in 2022</a:t>
            </a:r>
          </a:p>
        </p:txBody>
      </p:sp>
      <p:cxnSp>
        <p:nvCxnSpPr>
          <p:cNvPr id="5" name="Straight Arrow Connector 4">
            <a:extLst>
              <a:ext uri="{FF2B5EF4-FFF2-40B4-BE49-F238E27FC236}">
                <a16:creationId xmlns:a16="http://schemas.microsoft.com/office/drawing/2014/main" id="{424754EE-0EEE-2ED4-E4DC-B42B0DF8B790}"/>
              </a:ext>
            </a:extLst>
          </p:cNvPr>
          <p:cNvCxnSpPr>
            <a:cxnSpLocks/>
          </p:cNvCxnSpPr>
          <p:nvPr/>
        </p:nvCxnSpPr>
        <p:spPr>
          <a:xfrm>
            <a:off x="8916895" y="2606171"/>
            <a:ext cx="687619" cy="612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047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ABD4-E7D7-9B20-75A9-161287BF7E5C}"/>
              </a:ext>
            </a:extLst>
          </p:cNvPr>
          <p:cNvSpPr>
            <a:spLocks noGrp="1"/>
          </p:cNvSpPr>
          <p:nvPr>
            <p:ph type="title"/>
          </p:nvPr>
        </p:nvSpPr>
        <p:spPr>
          <a:xfrm>
            <a:off x="1981200" y="508433"/>
            <a:ext cx="8229600" cy="612868"/>
          </a:xfrm>
        </p:spPr>
        <p:txBody>
          <a:bodyPr>
            <a:noAutofit/>
          </a:bodyPr>
          <a:lstStyle/>
          <a:p>
            <a:r>
              <a:rPr lang="en-US" sz="3200" b="1"/>
              <a:t>Employment Inequality in the U.S. </a:t>
            </a:r>
            <a:br>
              <a:rPr lang="en-US" sz="3200" b="1"/>
            </a:br>
            <a:r>
              <a:rPr lang="en-US" sz="3200" b="1"/>
              <a:t>by Disability Type</a:t>
            </a:r>
          </a:p>
        </p:txBody>
      </p:sp>
      <p:sp>
        <p:nvSpPr>
          <p:cNvPr id="4" name="Slide Number Placeholder 3">
            <a:extLst>
              <a:ext uri="{FF2B5EF4-FFF2-40B4-BE49-F238E27FC236}">
                <a16:creationId xmlns:a16="http://schemas.microsoft.com/office/drawing/2014/main" id="{453E41AD-2F62-18C1-DC4C-B7653290B4A2}"/>
              </a:ext>
            </a:extLst>
          </p:cNvPr>
          <p:cNvSpPr>
            <a:spLocks noGrp="1"/>
          </p:cNvSpPr>
          <p:nvPr>
            <p:ph type="sldNum" sz="quarter" idx="12"/>
          </p:nvPr>
        </p:nvSpPr>
        <p:spPr/>
        <p:txBody>
          <a:bodyPr/>
          <a:lstStyle/>
          <a:p>
            <a:fld id="{106E12CD-FCB1-464E-A775-0B83FDDACE03}" type="slidenum">
              <a:rPr lang="en-US" smtClean="0"/>
              <a:pPr/>
              <a:t>27</a:t>
            </a:fld>
            <a:endParaRPr lang="en-US"/>
          </a:p>
        </p:txBody>
      </p:sp>
      <p:pic>
        <p:nvPicPr>
          <p:cNvPr id="3" name="Picture 2" descr="A graph of different colored lines&#10;&#10;Description automatically generated">
            <a:extLst>
              <a:ext uri="{FF2B5EF4-FFF2-40B4-BE49-F238E27FC236}">
                <a16:creationId xmlns:a16="http://schemas.microsoft.com/office/drawing/2014/main" id="{07452B8C-130B-0904-6A97-481418BE058E}"/>
              </a:ext>
            </a:extLst>
          </p:cNvPr>
          <p:cNvPicPr>
            <a:picLocks noChangeAspect="1"/>
          </p:cNvPicPr>
          <p:nvPr/>
        </p:nvPicPr>
        <p:blipFill>
          <a:blip r:embed="rId3"/>
          <a:stretch>
            <a:fillRect/>
          </a:stretch>
        </p:blipFill>
        <p:spPr>
          <a:xfrm>
            <a:off x="2002632" y="1400539"/>
            <a:ext cx="8208168" cy="4957035"/>
          </a:xfrm>
          <a:prstGeom prst="rect">
            <a:avLst/>
          </a:prstGeom>
        </p:spPr>
      </p:pic>
    </p:spTree>
    <p:extLst>
      <p:ext uri="{BB962C8B-B14F-4D97-AF65-F5344CB8AC3E}">
        <p14:creationId xmlns:p14="http://schemas.microsoft.com/office/powerpoint/2010/main" val="3699601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ABD4-E7D7-9B20-75A9-161287BF7E5C}"/>
              </a:ext>
            </a:extLst>
          </p:cNvPr>
          <p:cNvSpPr>
            <a:spLocks noGrp="1"/>
          </p:cNvSpPr>
          <p:nvPr>
            <p:ph type="title"/>
          </p:nvPr>
        </p:nvSpPr>
        <p:spPr>
          <a:xfrm>
            <a:off x="1981200" y="570779"/>
            <a:ext cx="8229600" cy="612868"/>
          </a:xfrm>
        </p:spPr>
        <p:txBody>
          <a:bodyPr>
            <a:noAutofit/>
          </a:bodyPr>
          <a:lstStyle/>
          <a:p>
            <a:r>
              <a:rPr lang="en-US" sz="3200" b="1"/>
              <a:t>Pay Gap Inequality in the U.S.</a:t>
            </a:r>
            <a:br>
              <a:rPr lang="en-US" sz="3200" b="1"/>
            </a:br>
            <a:r>
              <a:rPr lang="en-US" sz="3200" b="1"/>
              <a:t>by Disability Type</a:t>
            </a:r>
          </a:p>
        </p:txBody>
      </p:sp>
      <p:sp>
        <p:nvSpPr>
          <p:cNvPr id="4" name="Slide Number Placeholder 3">
            <a:extLst>
              <a:ext uri="{FF2B5EF4-FFF2-40B4-BE49-F238E27FC236}">
                <a16:creationId xmlns:a16="http://schemas.microsoft.com/office/drawing/2014/main" id="{453E41AD-2F62-18C1-DC4C-B7653290B4A2}"/>
              </a:ext>
            </a:extLst>
          </p:cNvPr>
          <p:cNvSpPr>
            <a:spLocks noGrp="1"/>
          </p:cNvSpPr>
          <p:nvPr>
            <p:ph type="sldNum" sz="quarter" idx="12"/>
          </p:nvPr>
        </p:nvSpPr>
        <p:spPr/>
        <p:txBody>
          <a:bodyPr/>
          <a:lstStyle/>
          <a:p>
            <a:fld id="{106E12CD-FCB1-464E-A775-0B83FDDACE03}" type="slidenum">
              <a:rPr lang="en-US" smtClean="0"/>
              <a:pPr/>
              <a:t>28</a:t>
            </a:fld>
            <a:endParaRPr lang="en-US"/>
          </a:p>
        </p:txBody>
      </p:sp>
      <p:pic>
        <p:nvPicPr>
          <p:cNvPr id="3" name="Picture 2" descr="A graph of different colored lines&#10;&#10;Description automatically generated">
            <a:extLst>
              <a:ext uri="{FF2B5EF4-FFF2-40B4-BE49-F238E27FC236}">
                <a16:creationId xmlns:a16="http://schemas.microsoft.com/office/drawing/2014/main" id="{493272CD-DD00-EC0E-B511-AB88412F4A5A}"/>
              </a:ext>
            </a:extLst>
          </p:cNvPr>
          <p:cNvPicPr>
            <a:picLocks noChangeAspect="1"/>
          </p:cNvPicPr>
          <p:nvPr/>
        </p:nvPicPr>
        <p:blipFill>
          <a:blip r:embed="rId3"/>
          <a:stretch>
            <a:fillRect/>
          </a:stretch>
        </p:blipFill>
        <p:spPr>
          <a:xfrm>
            <a:off x="1933576" y="1402055"/>
            <a:ext cx="8234795" cy="4950541"/>
          </a:xfrm>
          <a:prstGeom prst="rect">
            <a:avLst/>
          </a:prstGeom>
        </p:spPr>
      </p:pic>
    </p:spTree>
    <p:extLst>
      <p:ext uri="{BB962C8B-B14F-4D97-AF65-F5344CB8AC3E}">
        <p14:creationId xmlns:p14="http://schemas.microsoft.com/office/powerpoint/2010/main" val="3586005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9671EF-CC33-BA55-166C-6488270DE215}"/>
              </a:ext>
            </a:extLst>
          </p:cNvPr>
          <p:cNvSpPr>
            <a:spLocks noGrp="1"/>
          </p:cNvSpPr>
          <p:nvPr>
            <p:ph type="title"/>
          </p:nvPr>
        </p:nvSpPr>
        <p:spPr/>
        <p:txBody>
          <a:bodyPr>
            <a:normAutofit/>
          </a:bodyPr>
          <a:lstStyle/>
          <a:p>
            <a:r>
              <a:rPr lang="en-US" sz="4000"/>
              <a:t>Landscape of Subminimum Wage Employment </a:t>
            </a:r>
          </a:p>
        </p:txBody>
      </p:sp>
      <p:sp>
        <p:nvSpPr>
          <p:cNvPr id="4" name="Slide Number Placeholder 3">
            <a:extLst>
              <a:ext uri="{FF2B5EF4-FFF2-40B4-BE49-F238E27FC236}">
                <a16:creationId xmlns:a16="http://schemas.microsoft.com/office/drawing/2014/main" id="{FC16FD8E-B36B-2082-E549-07DF94006D26}"/>
              </a:ext>
            </a:extLst>
          </p:cNvPr>
          <p:cNvSpPr>
            <a:spLocks noGrp="1"/>
          </p:cNvSpPr>
          <p:nvPr>
            <p:ph type="sldNum" sz="quarter" idx="4294967295"/>
          </p:nvPr>
        </p:nvSpPr>
        <p:spPr>
          <a:xfrm>
            <a:off x="8534400" y="6356351"/>
            <a:ext cx="2133600" cy="365125"/>
          </a:xfrm>
        </p:spPr>
        <p:txBody>
          <a:bodyPr/>
          <a:lstStyle/>
          <a:p>
            <a:fld id="{106E12CD-FCB1-464E-A775-0B83FDDACE03}" type="slidenum">
              <a:rPr lang="en-US" smtClean="0"/>
              <a:pPr/>
              <a:t>29</a:t>
            </a:fld>
            <a:endParaRPr lang="en-US"/>
          </a:p>
        </p:txBody>
      </p:sp>
    </p:spTree>
    <p:extLst>
      <p:ext uri="{BB962C8B-B14F-4D97-AF65-F5344CB8AC3E}">
        <p14:creationId xmlns:p14="http://schemas.microsoft.com/office/powerpoint/2010/main" val="3162725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1D3740-F873-299F-EF0A-FCB8440DE3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08FB0A98-24BD-732D-D872-65BE8C9AD3F6}"/>
              </a:ext>
            </a:extLst>
          </p:cNvPr>
          <p:cNvSpPr txBox="1">
            <a:spLocks noGrp="1"/>
          </p:cNvSpPr>
          <p:nvPr>
            <p:ph type="title" idx="4294967295"/>
          </p:nvPr>
        </p:nvSpPr>
        <p:spPr>
          <a:xfrm>
            <a:off x="393458" y="2828361"/>
            <a:ext cx="7071751" cy="30469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Mr. Jim Knauf</a:t>
            </a:r>
            <a:br>
              <a:rPr kumimoji="0" lang="en-US" sz="60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br>
            <a:r>
              <a:rPr kumimoji="0" lang="en-US" sz="28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UIUC SWTCIE IL Project Manager</a:t>
            </a:r>
            <a:endParaRPr kumimoji="0" lang="en-US" sz="36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Robyn Lewis, PhD.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IDHS-DRS Policy Advisor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IDHS-DRS SWTCIE IL Project Manager</a:t>
            </a:r>
            <a:endParaRPr kumimoji="0" lang="en-US" sz="20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endParaRPr>
          </a:p>
        </p:txBody>
      </p:sp>
      <p:sp>
        <p:nvSpPr>
          <p:cNvPr id="5" name="TextBox 4">
            <a:extLst>
              <a:ext uri="{FF2B5EF4-FFF2-40B4-BE49-F238E27FC236}">
                <a16:creationId xmlns:a16="http://schemas.microsoft.com/office/drawing/2014/main" id="{A2C405E5-A583-AFE8-1E23-2632496A3A2F}"/>
              </a:ext>
            </a:extLst>
          </p:cNvPr>
          <p:cNvSpPr txBox="1"/>
          <p:nvPr/>
        </p:nvSpPr>
        <p:spPr>
          <a:xfrm>
            <a:off x="8539701" y="3577896"/>
            <a:ext cx="2826291"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Fall 2024</a:t>
            </a:r>
          </a:p>
        </p:txBody>
      </p:sp>
      <p:pic>
        <p:nvPicPr>
          <p:cNvPr id="9" name="Picture 8">
            <a:extLst>
              <a:ext uri="{FF2B5EF4-FFF2-40B4-BE49-F238E27FC236}">
                <a16:creationId xmlns:a16="http://schemas.microsoft.com/office/drawing/2014/main" id="{2AD3C21B-C6E7-0B46-62D1-B3409911B2A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745128" y="348737"/>
            <a:ext cx="3706376" cy="2761494"/>
          </a:xfrm>
          <a:prstGeom prst="rect">
            <a:avLst/>
          </a:prstGeom>
        </p:spPr>
      </p:pic>
      <p:pic>
        <p:nvPicPr>
          <p:cNvPr id="11" name="Picture 10">
            <a:extLst>
              <a:ext uri="{FF2B5EF4-FFF2-40B4-BE49-F238E27FC236}">
                <a16:creationId xmlns:a16="http://schemas.microsoft.com/office/drawing/2014/main" id="{19C7E0EC-9E16-F843-F4B3-6E45C381897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3987" y="5954526"/>
            <a:ext cx="2822454" cy="554737"/>
          </a:xfrm>
          <a:prstGeom prst="rect">
            <a:avLst/>
          </a:prstGeom>
        </p:spPr>
      </p:pic>
    </p:spTree>
    <p:extLst>
      <p:ext uri="{BB962C8B-B14F-4D97-AF65-F5344CB8AC3E}">
        <p14:creationId xmlns:p14="http://schemas.microsoft.com/office/powerpoint/2010/main" val="3569539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95C8CC-7681-4975-60F7-9F8687E54B6C}"/>
              </a:ext>
            </a:extLst>
          </p:cNvPr>
          <p:cNvSpPr>
            <a:spLocks noGrp="1"/>
          </p:cNvSpPr>
          <p:nvPr>
            <p:ph idx="1"/>
          </p:nvPr>
        </p:nvSpPr>
        <p:spPr>
          <a:xfrm>
            <a:off x="1981200" y="1722120"/>
            <a:ext cx="8229600" cy="4401094"/>
          </a:xfrm>
        </p:spPr>
        <p:txBody>
          <a:bodyPr>
            <a:normAutofit/>
          </a:bodyPr>
          <a:lstStyle/>
          <a:p>
            <a:r>
              <a:rPr lang="en-US" sz="2400"/>
              <a:t>The Fair Labor Standards Act (FLSA) was signed into law in 1938. </a:t>
            </a:r>
          </a:p>
          <a:p>
            <a:endParaRPr lang="en-US" sz="2400"/>
          </a:p>
          <a:p>
            <a:r>
              <a:rPr lang="en-US" sz="2400"/>
              <a:t>Section 14(c) of FLSA permitted a subminimum wage for certain individuals with disabilities.</a:t>
            </a:r>
          </a:p>
          <a:p>
            <a:pPr lvl="1"/>
            <a:endParaRPr lang="en-US" sz="2000"/>
          </a:p>
          <a:p>
            <a:r>
              <a:rPr lang="en-US" sz="2400"/>
              <a:t>To pay a subminimum wage under Section 14(c), employers must obtain a certificate from the U.S. Department of Labor.</a:t>
            </a:r>
          </a:p>
          <a:p>
            <a:endParaRPr lang="en-US" sz="2400"/>
          </a:p>
        </p:txBody>
      </p:sp>
      <p:sp>
        <p:nvSpPr>
          <p:cNvPr id="4" name="Slide Number Placeholder 3">
            <a:extLst>
              <a:ext uri="{FF2B5EF4-FFF2-40B4-BE49-F238E27FC236}">
                <a16:creationId xmlns:a16="http://schemas.microsoft.com/office/drawing/2014/main" id="{62D20C93-0AEF-E426-B5FF-ABD286B93D81}"/>
              </a:ext>
            </a:extLst>
          </p:cNvPr>
          <p:cNvSpPr>
            <a:spLocks noGrp="1"/>
          </p:cNvSpPr>
          <p:nvPr>
            <p:ph type="sldNum" sz="quarter" idx="12"/>
          </p:nvPr>
        </p:nvSpPr>
        <p:spPr/>
        <p:txBody>
          <a:bodyPr/>
          <a:lstStyle/>
          <a:p>
            <a:fld id="{106E12CD-FCB1-464E-A775-0B83FDDACE03}" type="slidenum">
              <a:rPr lang="en-US" smtClean="0"/>
              <a:pPr/>
              <a:t>30</a:t>
            </a:fld>
            <a:endParaRPr lang="en-US"/>
          </a:p>
        </p:txBody>
      </p:sp>
      <p:sp>
        <p:nvSpPr>
          <p:cNvPr id="5" name="Title 1">
            <a:extLst>
              <a:ext uri="{FF2B5EF4-FFF2-40B4-BE49-F238E27FC236}">
                <a16:creationId xmlns:a16="http://schemas.microsoft.com/office/drawing/2014/main" id="{014D9FBF-0458-F6AC-0644-27C986509CF3}"/>
              </a:ext>
            </a:extLst>
          </p:cNvPr>
          <p:cNvSpPr txBox="1">
            <a:spLocks/>
          </p:cNvSpPr>
          <p:nvPr/>
        </p:nvSpPr>
        <p:spPr>
          <a:xfrm>
            <a:off x="1981200" y="502724"/>
            <a:ext cx="8229600" cy="64617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Arial"/>
                <a:ea typeface="+mj-ea"/>
                <a:cs typeface="Arial"/>
              </a:defRPr>
            </a:lvl1pPr>
          </a:lstStyle>
          <a:p>
            <a:r>
              <a:rPr lang="en-US" sz="3200" b="1"/>
              <a:t>Subminimum Wage Employment (SWE)</a:t>
            </a:r>
          </a:p>
        </p:txBody>
      </p:sp>
    </p:spTree>
    <p:extLst>
      <p:ext uri="{BB962C8B-B14F-4D97-AF65-F5344CB8AC3E}">
        <p14:creationId xmlns:p14="http://schemas.microsoft.com/office/powerpoint/2010/main" val="3557359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34CC-3555-2C90-94B7-8F6B4DD32031}"/>
              </a:ext>
            </a:extLst>
          </p:cNvPr>
          <p:cNvSpPr>
            <a:spLocks noGrp="1"/>
          </p:cNvSpPr>
          <p:nvPr>
            <p:ph type="title"/>
          </p:nvPr>
        </p:nvSpPr>
        <p:spPr>
          <a:xfrm>
            <a:off x="1981200" y="250033"/>
            <a:ext cx="8229600" cy="365125"/>
          </a:xfrm>
        </p:spPr>
        <p:txBody>
          <a:bodyPr>
            <a:noAutofit/>
          </a:bodyPr>
          <a:lstStyle/>
          <a:p>
            <a:r>
              <a:rPr lang="en-US" sz="3200" b="1"/>
              <a:t>Decline in 14(c) Certificate Holders</a:t>
            </a:r>
          </a:p>
        </p:txBody>
      </p:sp>
      <p:pic>
        <p:nvPicPr>
          <p:cNvPr id="6" name="Content Placeholder 5" descr="A map of the united states of america&#10;&#10;Description automatically generated">
            <a:extLst>
              <a:ext uri="{FF2B5EF4-FFF2-40B4-BE49-F238E27FC236}">
                <a16:creationId xmlns:a16="http://schemas.microsoft.com/office/drawing/2014/main" id="{64D36B96-B6A8-D207-AECB-6036C04D4452}"/>
              </a:ext>
            </a:extLst>
          </p:cNvPr>
          <p:cNvPicPr>
            <a:picLocks noGrp="1" noChangeAspect="1"/>
          </p:cNvPicPr>
          <p:nvPr>
            <p:ph idx="1"/>
          </p:nvPr>
        </p:nvPicPr>
        <p:blipFill>
          <a:blip r:embed="rId3"/>
          <a:stretch>
            <a:fillRect/>
          </a:stretch>
        </p:blipFill>
        <p:spPr>
          <a:xfrm>
            <a:off x="1981201" y="735893"/>
            <a:ext cx="5868895" cy="5499723"/>
          </a:xfrm>
        </p:spPr>
      </p:pic>
      <p:sp>
        <p:nvSpPr>
          <p:cNvPr id="4" name="Slide Number Placeholder 3">
            <a:extLst>
              <a:ext uri="{FF2B5EF4-FFF2-40B4-BE49-F238E27FC236}">
                <a16:creationId xmlns:a16="http://schemas.microsoft.com/office/drawing/2014/main" id="{98487301-C6D8-11AA-0329-67A9AD35D688}"/>
              </a:ext>
            </a:extLst>
          </p:cNvPr>
          <p:cNvSpPr>
            <a:spLocks noGrp="1"/>
          </p:cNvSpPr>
          <p:nvPr>
            <p:ph type="sldNum" sz="quarter" idx="12"/>
          </p:nvPr>
        </p:nvSpPr>
        <p:spPr/>
        <p:txBody>
          <a:bodyPr/>
          <a:lstStyle/>
          <a:p>
            <a:fld id="{106E12CD-FCB1-464E-A775-0B83FDDACE03}" type="slidenum">
              <a:rPr lang="en-US" smtClean="0"/>
              <a:pPr/>
              <a:t>31</a:t>
            </a:fld>
            <a:endParaRPr lang="en-US"/>
          </a:p>
        </p:txBody>
      </p:sp>
      <p:graphicFrame>
        <p:nvGraphicFramePr>
          <p:cNvPr id="8" name="Table 7">
            <a:extLst>
              <a:ext uri="{FF2B5EF4-FFF2-40B4-BE49-F238E27FC236}">
                <a16:creationId xmlns:a16="http://schemas.microsoft.com/office/drawing/2014/main" id="{0738ACFD-374E-B636-C684-E3DC3BDDA42E}"/>
              </a:ext>
            </a:extLst>
          </p:cNvPr>
          <p:cNvGraphicFramePr>
            <a:graphicFrameLocks noGrp="1"/>
          </p:cNvGraphicFramePr>
          <p:nvPr>
            <p:extLst>
              <p:ext uri="{D42A27DB-BD31-4B8C-83A1-F6EECF244321}">
                <p14:modId xmlns:p14="http://schemas.microsoft.com/office/powerpoint/2010/main" val="4278992175"/>
              </p:ext>
            </p:extLst>
          </p:nvPr>
        </p:nvGraphicFramePr>
        <p:xfrm>
          <a:off x="8356769" y="1392796"/>
          <a:ext cx="2965098" cy="4414550"/>
        </p:xfrm>
        <a:graphic>
          <a:graphicData uri="http://schemas.openxmlformats.org/drawingml/2006/table">
            <a:tbl>
              <a:tblPr firstRow="1" firstCol="1" bandRow="1">
                <a:tableStyleId>{00A15C55-8517-42AA-B614-E9B94910E393}</a:tableStyleId>
              </a:tblPr>
              <a:tblGrid>
                <a:gridCol w="968194">
                  <a:extLst>
                    <a:ext uri="{9D8B030D-6E8A-4147-A177-3AD203B41FA5}">
                      <a16:colId xmlns:a16="http://schemas.microsoft.com/office/drawing/2014/main" val="2358856254"/>
                    </a:ext>
                  </a:extLst>
                </a:gridCol>
                <a:gridCol w="1996904">
                  <a:extLst>
                    <a:ext uri="{9D8B030D-6E8A-4147-A177-3AD203B41FA5}">
                      <a16:colId xmlns:a16="http://schemas.microsoft.com/office/drawing/2014/main" val="1744648464"/>
                    </a:ext>
                  </a:extLst>
                </a:gridCol>
              </a:tblGrid>
              <a:tr h="705230">
                <a:tc>
                  <a:txBody>
                    <a:bodyPr/>
                    <a:lstStyle/>
                    <a:p>
                      <a:pPr marL="0" marR="0" algn="ctr">
                        <a:lnSpc>
                          <a:spcPct val="107000"/>
                        </a:lnSpc>
                        <a:spcBef>
                          <a:spcPts val="0"/>
                        </a:spcBef>
                        <a:spcAft>
                          <a:spcPts val="0"/>
                        </a:spcAft>
                      </a:pPr>
                      <a:r>
                        <a:rPr lang="en-US" sz="1100" kern="0" dirty="0">
                          <a:effectLst/>
                        </a:rPr>
                        <a:t>Year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kern="0" dirty="0">
                          <a:effectLst/>
                        </a:rPr>
                        <a:t>Number of 14(c) Certificates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2283563"/>
                  </a:ext>
                </a:extLst>
              </a:tr>
              <a:tr h="370932">
                <a:tc>
                  <a:txBody>
                    <a:bodyPr/>
                    <a:lstStyle/>
                    <a:p>
                      <a:pPr marL="0" marR="0" algn="ctr">
                        <a:lnSpc>
                          <a:spcPct val="107000"/>
                        </a:lnSpc>
                        <a:spcBef>
                          <a:spcPts val="0"/>
                        </a:spcBef>
                        <a:spcAft>
                          <a:spcPts val="0"/>
                        </a:spcAft>
                      </a:pPr>
                      <a:r>
                        <a:rPr lang="en-US" sz="1100" kern="0">
                          <a:effectLst/>
                        </a:rPr>
                        <a:t>2015</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dirty="0">
                          <a:effectLst/>
                        </a:rPr>
                        <a:t>2,088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36410143"/>
                  </a:ext>
                </a:extLst>
              </a:tr>
              <a:tr h="370932">
                <a:tc>
                  <a:txBody>
                    <a:bodyPr/>
                    <a:lstStyle/>
                    <a:p>
                      <a:pPr marL="0" marR="0" algn="ctr">
                        <a:lnSpc>
                          <a:spcPct val="107000"/>
                        </a:lnSpc>
                        <a:spcBef>
                          <a:spcPts val="0"/>
                        </a:spcBef>
                        <a:spcAft>
                          <a:spcPts val="0"/>
                        </a:spcAft>
                      </a:pPr>
                      <a:r>
                        <a:rPr lang="en-US" sz="1100" kern="0">
                          <a:effectLst/>
                        </a:rPr>
                        <a:t>2016</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2,368</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6043406"/>
                  </a:ext>
                </a:extLst>
              </a:tr>
              <a:tr h="370932">
                <a:tc>
                  <a:txBody>
                    <a:bodyPr/>
                    <a:lstStyle/>
                    <a:p>
                      <a:pPr marL="0" marR="0" algn="ctr">
                        <a:lnSpc>
                          <a:spcPct val="107000"/>
                        </a:lnSpc>
                        <a:spcBef>
                          <a:spcPts val="0"/>
                        </a:spcBef>
                        <a:spcAft>
                          <a:spcPts val="0"/>
                        </a:spcAft>
                      </a:pPr>
                      <a:r>
                        <a:rPr lang="en-US" sz="1100" kern="0">
                          <a:effectLst/>
                        </a:rPr>
                        <a:t>2017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dirty="0">
                          <a:effectLst/>
                        </a:rPr>
                        <a:t>1,888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5584865"/>
                  </a:ext>
                </a:extLst>
              </a:tr>
              <a:tr h="370932">
                <a:tc>
                  <a:txBody>
                    <a:bodyPr/>
                    <a:lstStyle/>
                    <a:p>
                      <a:pPr marL="0" marR="0" algn="ctr">
                        <a:lnSpc>
                          <a:spcPct val="107000"/>
                        </a:lnSpc>
                        <a:spcBef>
                          <a:spcPts val="0"/>
                        </a:spcBef>
                        <a:spcAft>
                          <a:spcPts val="0"/>
                        </a:spcAft>
                      </a:pPr>
                      <a:r>
                        <a:rPr lang="en-US" sz="1100" kern="0">
                          <a:effectLst/>
                        </a:rPr>
                        <a:t>2018</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dirty="0">
                          <a:effectLst/>
                        </a:rPr>
                        <a:t>1,571</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5482345"/>
                  </a:ext>
                </a:extLst>
              </a:tr>
              <a:tr h="370932">
                <a:tc>
                  <a:txBody>
                    <a:bodyPr/>
                    <a:lstStyle/>
                    <a:p>
                      <a:pPr marL="0" marR="0" algn="ctr">
                        <a:lnSpc>
                          <a:spcPct val="107000"/>
                        </a:lnSpc>
                        <a:spcBef>
                          <a:spcPts val="0"/>
                        </a:spcBef>
                        <a:spcAft>
                          <a:spcPts val="0"/>
                        </a:spcAft>
                      </a:pPr>
                      <a:r>
                        <a:rPr lang="en-US" sz="1100" kern="0">
                          <a:effectLst/>
                        </a:rPr>
                        <a:t>2019</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dirty="0">
                          <a:effectLst/>
                        </a:rPr>
                        <a:t>1,377</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3348862"/>
                  </a:ext>
                </a:extLst>
              </a:tr>
              <a:tr h="370932">
                <a:tc>
                  <a:txBody>
                    <a:bodyPr/>
                    <a:lstStyle/>
                    <a:p>
                      <a:pPr marL="0" marR="0" algn="ctr">
                        <a:lnSpc>
                          <a:spcPct val="107000"/>
                        </a:lnSpc>
                        <a:spcBef>
                          <a:spcPts val="0"/>
                        </a:spcBef>
                        <a:spcAft>
                          <a:spcPts val="0"/>
                        </a:spcAft>
                      </a:pPr>
                      <a:r>
                        <a:rPr lang="en-US" sz="1100" kern="0">
                          <a:effectLst/>
                        </a:rPr>
                        <a:t>2020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dirty="0">
                          <a:effectLst/>
                        </a:rPr>
                        <a:t>989</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7064975"/>
                  </a:ext>
                </a:extLst>
              </a:tr>
              <a:tr h="370932">
                <a:tc>
                  <a:txBody>
                    <a:bodyPr/>
                    <a:lstStyle/>
                    <a:p>
                      <a:pPr marL="0" marR="0" algn="ctr">
                        <a:lnSpc>
                          <a:spcPct val="107000"/>
                        </a:lnSpc>
                        <a:spcBef>
                          <a:spcPts val="0"/>
                        </a:spcBef>
                        <a:spcAft>
                          <a:spcPts val="0"/>
                        </a:spcAft>
                      </a:pPr>
                      <a:r>
                        <a:rPr lang="en-US" sz="1100" kern="0">
                          <a:effectLst/>
                        </a:rPr>
                        <a:t>2021</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dirty="0">
                          <a:effectLst/>
                        </a:rPr>
                        <a:t>668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0861381"/>
                  </a:ext>
                </a:extLst>
              </a:tr>
              <a:tr h="370932">
                <a:tc>
                  <a:txBody>
                    <a:bodyPr/>
                    <a:lstStyle/>
                    <a:p>
                      <a:pPr marL="0" marR="0" algn="ctr">
                        <a:lnSpc>
                          <a:spcPct val="107000"/>
                        </a:lnSpc>
                        <a:spcBef>
                          <a:spcPts val="0"/>
                        </a:spcBef>
                        <a:spcAft>
                          <a:spcPts val="0"/>
                        </a:spcAft>
                      </a:pPr>
                      <a:r>
                        <a:rPr lang="en-US" sz="1100" kern="0">
                          <a:effectLst/>
                        </a:rPr>
                        <a:t>2022</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dirty="0">
                          <a:effectLst/>
                        </a:rPr>
                        <a:t>689</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9801613"/>
                  </a:ext>
                </a:extLst>
              </a:tr>
              <a:tr h="370932">
                <a:tc>
                  <a:txBody>
                    <a:bodyPr/>
                    <a:lstStyle/>
                    <a:p>
                      <a:pPr marL="0" marR="0" algn="ctr">
                        <a:lnSpc>
                          <a:spcPct val="107000"/>
                        </a:lnSpc>
                        <a:spcBef>
                          <a:spcPts val="0"/>
                        </a:spcBef>
                        <a:spcAft>
                          <a:spcPts val="0"/>
                        </a:spcAft>
                      </a:pPr>
                      <a:r>
                        <a:rPr lang="en-US" sz="1100" kern="0">
                          <a:effectLst/>
                        </a:rPr>
                        <a:t>2023</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dirty="0">
                          <a:effectLst/>
                        </a:rPr>
                        <a:t>781</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4572712"/>
                  </a:ext>
                </a:extLst>
              </a:tr>
              <a:tr h="370932">
                <a:tc>
                  <a:txBody>
                    <a:bodyPr/>
                    <a:lstStyle/>
                    <a:p>
                      <a:pPr marL="0" marR="0" algn="ctr">
                        <a:lnSpc>
                          <a:spcPct val="107000"/>
                        </a:lnSpc>
                        <a:spcBef>
                          <a:spcPts val="0"/>
                        </a:spcBef>
                        <a:spcAft>
                          <a:spcPts val="0"/>
                        </a:spcAft>
                      </a:pPr>
                      <a:r>
                        <a:rPr lang="en-US" sz="1100" kern="0">
                          <a:effectLst/>
                        </a:rPr>
                        <a:t>2024</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dirty="0">
                          <a:effectLst/>
                        </a:rPr>
                        <a:t>748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21407023"/>
                  </a:ext>
                </a:extLst>
              </a:tr>
            </a:tbl>
          </a:graphicData>
        </a:graphic>
      </p:graphicFrame>
    </p:spTree>
    <p:extLst>
      <p:ext uri="{BB962C8B-B14F-4D97-AF65-F5344CB8AC3E}">
        <p14:creationId xmlns:p14="http://schemas.microsoft.com/office/powerpoint/2010/main" val="1581741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B3D6B-D1E5-1488-5994-B51451CCB6A1}"/>
              </a:ext>
            </a:extLst>
          </p:cNvPr>
          <p:cNvSpPr>
            <a:spLocks noGrp="1"/>
          </p:cNvSpPr>
          <p:nvPr>
            <p:ph type="title"/>
          </p:nvPr>
        </p:nvSpPr>
        <p:spPr>
          <a:xfrm>
            <a:off x="1981200" y="274639"/>
            <a:ext cx="8229600" cy="365125"/>
          </a:xfrm>
        </p:spPr>
        <p:txBody>
          <a:bodyPr>
            <a:noAutofit/>
          </a:bodyPr>
          <a:lstStyle/>
          <a:p>
            <a:r>
              <a:rPr lang="en-US" sz="3200" b="1"/>
              <a:t>Decline in Subminimum Wage Workers</a:t>
            </a:r>
          </a:p>
        </p:txBody>
      </p:sp>
      <p:pic>
        <p:nvPicPr>
          <p:cNvPr id="6" name="Content Placeholder 5" descr="A map of the united states of america&#10;&#10;Description automatically generated">
            <a:extLst>
              <a:ext uri="{FF2B5EF4-FFF2-40B4-BE49-F238E27FC236}">
                <a16:creationId xmlns:a16="http://schemas.microsoft.com/office/drawing/2014/main" id="{0E3DD9CD-9464-9D21-3834-E56A4472E634}"/>
              </a:ext>
            </a:extLst>
          </p:cNvPr>
          <p:cNvPicPr>
            <a:picLocks noGrp="1" noChangeAspect="1"/>
          </p:cNvPicPr>
          <p:nvPr>
            <p:ph idx="1"/>
          </p:nvPr>
        </p:nvPicPr>
        <p:blipFill>
          <a:blip r:embed="rId3"/>
          <a:stretch>
            <a:fillRect/>
          </a:stretch>
        </p:blipFill>
        <p:spPr>
          <a:xfrm>
            <a:off x="2462148" y="753927"/>
            <a:ext cx="5615053" cy="5488261"/>
          </a:xfrm>
        </p:spPr>
      </p:pic>
      <p:sp>
        <p:nvSpPr>
          <p:cNvPr id="4" name="Slide Number Placeholder 3">
            <a:extLst>
              <a:ext uri="{FF2B5EF4-FFF2-40B4-BE49-F238E27FC236}">
                <a16:creationId xmlns:a16="http://schemas.microsoft.com/office/drawing/2014/main" id="{5EBA0777-D85B-BD7A-C585-10271E8469A3}"/>
              </a:ext>
            </a:extLst>
          </p:cNvPr>
          <p:cNvSpPr>
            <a:spLocks noGrp="1"/>
          </p:cNvSpPr>
          <p:nvPr>
            <p:ph type="sldNum" sz="quarter" idx="12"/>
          </p:nvPr>
        </p:nvSpPr>
        <p:spPr/>
        <p:txBody>
          <a:bodyPr/>
          <a:lstStyle/>
          <a:p>
            <a:fld id="{106E12CD-FCB1-464E-A775-0B83FDDACE03}" type="slidenum">
              <a:rPr lang="en-US" smtClean="0"/>
              <a:pPr/>
              <a:t>32</a:t>
            </a:fld>
            <a:endParaRPr lang="en-US"/>
          </a:p>
        </p:txBody>
      </p:sp>
      <p:graphicFrame>
        <p:nvGraphicFramePr>
          <p:cNvPr id="7" name="Table 6">
            <a:extLst>
              <a:ext uri="{FF2B5EF4-FFF2-40B4-BE49-F238E27FC236}">
                <a16:creationId xmlns:a16="http://schemas.microsoft.com/office/drawing/2014/main" id="{26901AE4-E94A-9AB2-1E52-DC825B09DBC0}"/>
              </a:ext>
            </a:extLst>
          </p:cNvPr>
          <p:cNvGraphicFramePr>
            <a:graphicFrameLocks noGrp="1"/>
          </p:cNvGraphicFramePr>
          <p:nvPr>
            <p:extLst>
              <p:ext uri="{D42A27DB-BD31-4B8C-83A1-F6EECF244321}">
                <p14:modId xmlns:p14="http://schemas.microsoft.com/office/powerpoint/2010/main" val="4254844473"/>
              </p:ext>
            </p:extLst>
          </p:nvPr>
        </p:nvGraphicFramePr>
        <p:xfrm>
          <a:off x="8737600" y="1320127"/>
          <a:ext cx="2844800" cy="4402444"/>
        </p:xfrm>
        <a:graphic>
          <a:graphicData uri="http://schemas.openxmlformats.org/drawingml/2006/table">
            <a:tbl>
              <a:tblPr firstRow="1" firstCol="1" bandRow="1">
                <a:tableStyleId>{00A15C55-8517-42AA-B614-E9B94910E393}</a:tableStyleId>
              </a:tblPr>
              <a:tblGrid>
                <a:gridCol w="784771">
                  <a:extLst>
                    <a:ext uri="{9D8B030D-6E8A-4147-A177-3AD203B41FA5}">
                      <a16:colId xmlns:a16="http://schemas.microsoft.com/office/drawing/2014/main" val="3980883544"/>
                    </a:ext>
                  </a:extLst>
                </a:gridCol>
                <a:gridCol w="2060029">
                  <a:extLst>
                    <a:ext uri="{9D8B030D-6E8A-4147-A177-3AD203B41FA5}">
                      <a16:colId xmlns:a16="http://schemas.microsoft.com/office/drawing/2014/main" val="3612605707"/>
                    </a:ext>
                  </a:extLst>
                </a:gridCol>
              </a:tblGrid>
              <a:tr h="827894">
                <a:tc>
                  <a:txBody>
                    <a:bodyPr/>
                    <a:lstStyle/>
                    <a:p>
                      <a:pPr marL="0" marR="0" algn="ctr">
                        <a:lnSpc>
                          <a:spcPct val="107000"/>
                        </a:lnSpc>
                        <a:spcBef>
                          <a:spcPts val="0"/>
                        </a:spcBef>
                        <a:spcAft>
                          <a:spcPts val="0"/>
                        </a:spcAft>
                      </a:pPr>
                      <a:r>
                        <a:rPr lang="en-US" sz="1100" kern="0" dirty="0">
                          <a:effectLst/>
                        </a:rPr>
                        <a:t>Year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kern="0" dirty="0">
                          <a:effectLst/>
                        </a:rPr>
                        <a:t>Number of Workers Paid Subminimum Wage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1808229"/>
                  </a:ext>
                </a:extLst>
              </a:tr>
              <a:tr h="357455">
                <a:tc>
                  <a:txBody>
                    <a:bodyPr/>
                    <a:lstStyle/>
                    <a:p>
                      <a:pPr marL="0" marR="0" algn="ctr">
                        <a:lnSpc>
                          <a:spcPct val="107000"/>
                        </a:lnSpc>
                        <a:spcBef>
                          <a:spcPts val="0"/>
                        </a:spcBef>
                        <a:spcAft>
                          <a:spcPts val="0"/>
                        </a:spcAft>
                      </a:pPr>
                      <a:r>
                        <a:rPr lang="en-US" sz="1100" kern="0">
                          <a:effectLst/>
                        </a:rPr>
                        <a:t>2015</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dirty="0">
                          <a:effectLst/>
                        </a:rPr>
                        <a:t>201,906</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2844971"/>
                  </a:ext>
                </a:extLst>
              </a:tr>
              <a:tr h="357455">
                <a:tc>
                  <a:txBody>
                    <a:bodyPr/>
                    <a:lstStyle/>
                    <a:p>
                      <a:pPr marL="0" marR="0" algn="ctr">
                        <a:lnSpc>
                          <a:spcPct val="107000"/>
                        </a:lnSpc>
                        <a:spcBef>
                          <a:spcPts val="0"/>
                        </a:spcBef>
                        <a:spcAft>
                          <a:spcPts val="0"/>
                        </a:spcAft>
                      </a:pPr>
                      <a:r>
                        <a:rPr lang="en-US" sz="1100" kern="0">
                          <a:effectLst/>
                        </a:rPr>
                        <a:t>2016</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dirty="0">
                          <a:effectLst/>
                        </a:rPr>
                        <a:t>219,749</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32655690"/>
                  </a:ext>
                </a:extLst>
              </a:tr>
              <a:tr h="357455">
                <a:tc>
                  <a:txBody>
                    <a:bodyPr/>
                    <a:lstStyle/>
                    <a:p>
                      <a:pPr marL="0" marR="0" algn="ctr">
                        <a:lnSpc>
                          <a:spcPct val="107000"/>
                        </a:lnSpc>
                        <a:spcBef>
                          <a:spcPts val="0"/>
                        </a:spcBef>
                        <a:spcAft>
                          <a:spcPts val="0"/>
                        </a:spcAft>
                      </a:pPr>
                      <a:r>
                        <a:rPr lang="en-US" sz="1100" kern="0">
                          <a:effectLst/>
                        </a:rPr>
                        <a:t>2017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dirty="0">
                          <a:effectLst/>
                        </a:rPr>
                        <a:t>174,117</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52702292"/>
                  </a:ext>
                </a:extLst>
              </a:tr>
              <a:tr h="357455">
                <a:tc>
                  <a:txBody>
                    <a:bodyPr/>
                    <a:lstStyle/>
                    <a:p>
                      <a:pPr marL="0" marR="0" algn="ctr">
                        <a:lnSpc>
                          <a:spcPct val="107000"/>
                        </a:lnSpc>
                        <a:spcBef>
                          <a:spcPts val="0"/>
                        </a:spcBef>
                        <a:spcAft>
                          <a:spcPts val="0"/>
                        </a:spcAft>
                      </a:pPr>
                      <a:r>
                        <a:rPr lang="en-US" sz="1100" kern="0">
                          <a:effectLst/>
                        </a:rPr>
                        <a:t>2018</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dirty="0">
                          <a:effectLst/>
                        </a:rPr>
                        <a:t>136,229</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1824135"/>
                  </a:ext>
                </a:extLst>
              </a:tr>
              <a:tr h="357455">
                <a:tc>
                  <a:txBody>
                    <a:bodyPr/>
                    <a:lstStyle/>
                    <a:p>
                      <a:pPr marL="0" marR="0" algn="ctr">
                        <a:lnSpc>
                          <a:spcPct val="107000"/>
                        </a:lnSpc>
                        <a:spcBef>
                          <a:spcPts val="0"/>
                        </a:spcBef>
                        <a:spcAft>
                          <a:spcPts val="0"/>
                        </a:spcAft>
                      </a:pPr>
                      <a:r>
                        <a:rPr lang="en-US" sz="1100" kern="0">
                          <a:effectLst/>
                        </a:rPr>
                        <a:t>2019</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107,337</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9939225"/>
                  </a:ext>
                </a:extLst>
              </a:tr>
              <a:tr h="357455">
                <a:tc>
                  <a:txBody>
                    <a:bodyPr/>
                    <a:lstStyle/>
                    <a:p>
                      <a:pPr marL="0" marR="0" algn="ctr">
                        <a:lnSpc>
                          <a:spcPct val="107000"/>
                        </a:lnSpc>
                        <a:spcBef>
                          <a:spcPts val="0"/>
                        </a:spcBef>
                        <a:spcAft>
                          <a:spcPts val="0"/>
                        </a:spcAft>
                      </a:pPr>
                      <a:r>
                        <a:rPr lang="en-US" sz="1100" kern="0">
                          <a:effectLst/>
                        </a:rPr>
                        <a:t>2020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dirty="0">
                          <a:effectLst/>
                        </a:rPr>
                        <a:t>75,333</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64646385"/>
                  </a:ext>
                </a:extLst>
              </a:tr>
              <a:tr h="357455">
                <a:tc>
                  <a:txBody>
                    <a:bodyPr/>
                    <a:lstStyle/>
                    <a:p>
                      <a:pPr marL="0" marR="0" algn="ctr">
                        <a:lnSpc>
                          <a:spcPct val="107000"/>
                        </a:lnSpc>
                        <a:spcBef>
                          <a:spcPts val="0"/>
                        </a:spcBef>
                        <a:spcAft>
                          <a:spcPts val="0"/>
                        </a:spcAft>
                      </a:pPr>
                      <a:r>
                        <a:rPr lang="en-US" sz="1100" kern="0">
                          <a:effectLst/>
                        </a:rPr>
                        <a:t>2021</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dirty="0">
                          <a:effectLst/>
                        </a:rPr>
                        <a:t>42,434</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310428"/>
                  </a:ext>
                </a:extLst>
              </a:tr>
              <a:tr h="357455">
                <a:tc>
                  <a:txBody>
                    <a:bodyPr/>
                    <a:lstStyle/>
                    <a:p>
                      <a:pPr marL="0" marR="0" algn="ctr">
                        <a:lnSpc>
                          <a:spcPct val="107000"/>
                        </a:lnSpc>
                        <a:spcBef>
                          <a:spcPts val="0"/>
                        </a:spcBef>
                        <a:spcAft>
                          <a:spcPts val="0"/>
                        </a:spcAft>
                      </a:pPr>
                      <a:r>
                        <a:rPr lang="en-US" sz="1100" kern="0">
                          <a:effectLst/>
                        </a:rPr>
                        <a:t>2022</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37,696</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4086674"/>
                  </a:ext>
                </a:extLst>
              </a:tr>
              <a:tr h="357455">
                <a:tc>
                  <a:txBody>
                    <a:bodyPr/>
                    <a:lstStyle/>
                    <a:p>
                      <a:pPr marL="0" marR="0" algn="ctr">
                        <a:lnSpc>
                          <a:spcPct val="107000"/>
                        </a:lnSpc>
                        <a:spcBef>
                          <a:spcPts val="0"/>
                        </a:spcBef>
                        <a:spcAft>
                          <a:spcPts val="0"/>
                        </a:spcAft>
                      </a:pPr>
                      <a:r>
                        <a:rPr lang="en-US" sz="1100" kern="0">
                          <a:effectLst/>
                        </a:rPr>
                        <a:t>2023</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dirty="0">
                          <a:effectLst/>
                        </a:rPr>
                        <a:t>41,626</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6906870"/>
                  </a:ext>
                </a:extLst>
              </a:tr>
              <a:tr h="357455">
                <a:tc>
                  <a:txBody>
                    <a:bodyPr/>
                    <a:lstStyle/>
                    <a:p>
                      <a:pPr marL="0" marR="0" algn="ctr">
                        <a:lnSpc>
                          <a:spcPct val="107000"/>
                        </a:lnSpc>
                        <a:spcBef>
                          <a:spcPts val="0"/>
                        </a:spcBef>
                        <a:spcAft>
                          <a:spcPts val="0"/>
                        </a:spcAft>
                      </a:pPr>
                      <a:r>
                        <a:rPr lang="en-US" sz="1100" kern="0">
                          <a:effectLst/>
                        </a:rPr>
                        <a:t>2024</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kern="0" dirty="0">
                          <a:effectLst/>
                        </a:rPr>
                        <a:t>40,579</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69289890"/>
                  </a:ext>
                </a:extLst>
              </a:tr>
            </a:tbl>
          </a:graphicData>
        </a:graphic>
      </p:graphicFrame>
    </p:spTree>
    <p:extLst>
      <p:ext uri="{BB962C8B-B14F-4D97-AF65-F5344CB8AC3E}">
        <p14:creationId xmlns:p14="http://schemas.microsoft.com/office/powerpoint/2010/main" val="1342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9DF68-D9DE-AD0D-0B06-28F3DE3CE1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733DFE-3A27-23CD-79D5-DF8D21768521}"/>
              </a:ext>
            </a:extLst>
          </p:cNvPr>
          <p:cNvSpPr>
            <a:spLocks noGrp="1"/>
          </p:cNvSpPr>
          <p:nvPr>
            <p:ph type="title"/>
          </p:nvPr>
        </p:nvSpPr>
        <p:spPr>
          <a:xfrm>
            <a:off x="1981200" y="326530"/>
            <a:ext cx="8229600" cy="365126"/>
          </a:xfrm>
        </p:spPr>
        <p:txBody>
          <a:bodyPr>
            <a:noAutofit/>
          </a:bodyPr>
          <a:lstStyle/>
          <a:p>
            <a:r>
              <a:rPr lang="en-US" sz="2800" b="1"/>
              <a:t>Share of Workers in SWE by Disability</a:t>
            </a:r>
          </a:p>
        </p:txBody>
      </p:sp>
      <p:sp>
        <p:nvSpPr>
          <p:cNvPr id="4" name="Slide Number Placeholder 3">
            <a:extLst>
              <a:ext uri="{FF2B5EF4-FFF2-40B4-BE49-F238E27FC236}">
                <a16:creationId xmlns:a16="http://schemas.microsoft.com/office/drawing/2014/main" id="{6DCEB19B-689E-0572-0695-02C5C96B10D6}"/>
              </a:ext>
            </a:extLst>
          </p:cNvPr>
          <p:cNvSpPr>
            <a:spLocks noGrp="1"/>
          </p:cNvSpPr>
          <p:nvPr>
            <p:ph type="sldNum" sz="quarter" idx="12"/>
          </p:nvPr>
        </p:nvSpPr>
        <p:spPr/>
        <p:txBody>
          <a:bodyPr/>
          <a:lstStyle/>
          <a:p>
            <a:fld id="{106E12CD-FCB1-464E-A775-0B83FDDACE03}" type="slidenum">
              <a:rPr lang="en-US" smtClean="0"/>
              <a:pPr/>
              <a:t>33</a:t>
            </a:fld>
            <a:endParaRPr lang="en-US"/>
          </a:p>
        </p:txBody>
      </p:sp>
      <p:sp>
        <p:nvSpPr>
          <p:cNvPr id="8" name="TextBox 7">
            <a:extLst>
              <a:ext uri="{FF2B5EF4-FFF2-40B4-BE49-F238E27FC236}">
                <a16:creationId xmlns:a16="http://schemas.microsoft.com/office/drawing/2014/main" id="{F1C18B40-FCE0-7809-2EF8-B3945984C98C}"/>
              </a:ext>
            </a:extLst>
          </p:cNvPr>
          <p:cNvSpPr txBox="1"/>
          <p:nvPr/>
        </p:nvSpPr>
        <p:spPr>
          <a:xfrm>
            <a:off x="2683625" y="5969251"/>
            <a:ext cx="6824751" cy="287707"/>
          </a:xfrm>
          <a:prstGeom prst="rect">
            <a:avLst/>
          </a:prstGeom>
          <a:noFill/>
        </p:spPr>
        <p:txBody>
          <a:bodyPr wrap="square">
            <a:spAutoFit/>
          </a:bodyPr>
          <a:lstStyle/>
          <a:p>
            <a:pPr>
              <a:lnSpc>
                <a:spcPct val="115000"/>
              </a:lnSpc>
            </a:pPr>
            <a:r>
              <a:rPr lang="en-US" sz="1200" kern="100">
                <a:latin typeface="Times New Roman" panose="02020603050405020304" pitchFamily="18" charset="0"/>
                <a:ea typeface="Malgun Gothic" panose="020B0503020000020004" pitchFamily="34" charset="-127"/>
                <a:cs typeface="Times New Roman" panose="02020603050405020304" pitchFamily="18" charset="0"/>
              </a:rPr>
              <a:t>Data source: Current Population Survey (CPS) Outgoing Rotation Group (ORG) Earnings Data, 2008-2023</a:t>
            </a:r>
            <a:endParaRPr lang="en-US" kern="100">
              <a:latin typeface="Times New Roman" panose="02020603050405020304" pitchFamily="18" charset="0"/>
              <a:ea typeface="Malgun Gothic" panose="020B0503020000020004" pitchFamily="34" charset="-127"/>
              <a:cs typeface="Arial" panose="020B0604020202020204" pitchFamily="34" charset="0"/>
            </a:endParaRPr>
          </a:p>
        </p:txBody>
      </p:sp>
      <p:pic>
        <p:nvPicPr>
          <p:cNvPr id="6" name="Picture 5" descr="A graph of different colored lines&#10;&#10;Description automatically generated">
            <a:extLst>
              <a:ext uri="{FF2B5EF4-FFF2-40B4-BE49-F238E27FC236}">
                <a16:creationId xmlns:a16="http://schemas.microsoft.com/office/drawing/2014/main" id="{8BAD5979-0A1B-9D8B-6F06-699C41B2CC7D}"/>
              </a:ext>
            </a:extLst>
          </p:cNvPr>
          <p:cNvPicPr>
            <a:picLocks noChangeAspect="1"/>
          </p:cNvPicPr>
          <p:nvPr/>
        </p:nvPicPr>
        <p:blipFill>
          <a:blip r:embed="rId3"/>
          <a:stretch>
            <a:fillRect/>
          </a:stretch>
        </p:blipFill>
        <p:spPr>
          <a:xfrm>
            <a:off x="1792803" y="944936"/>
            <a:ext cx="8611783" cy="4958279"/>
          </a:xfrm>
          <a:prstGeom prst="rect">
            <a:avLst/>
          </a:prstGeom>
        </p:spPr>
      </p:pic>
    </p:spTree>
    <p:extLst>
      <p:ext uri="{BB962C8B-B14F-4D97-AF65-F5344CB8AC3E}">
        <p14:creationId xmlns:p14="http://schemas.microsoft.com/office/powerpoint/2010/main" val="3651536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A2E15-4CCB-445A-AF55-B63A3028A3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D6CEE6-7AC8-FE2A-4DEC-652497445CD7}"/>
              </a:ext>
            </a:extLst>
          </p:cNvPr>
          <p:cNvSpPr>
            <a:spLocks noGrp="1"/>
          </p:cNvSpPr>
          <p:nvPr>
            <p:ph type="title"/>
          </p:nvPr>
        </p:nvSpPr>
        <p:spPr>
          <a:xfrm>
            <a:off x="1981200" y="321127"/>
            <a:ext cx="8229600" cy="457199"/>
          </a:xfrm>
        </p:spPr>
        <p:txBody>
          <a:bodyPr>
            <a:noAutofit/>
          </a:bodyPr>
          <a:lstStyle/>
          <a:p>
            <a:r>
              <a:rPr lang="en-US" sz="2800" b="1"/>
              <a:t>Share of PWD in SWE by Age Group</a:t>
            </a:r>
          </a:p>
        </p:txBody>
      </p:sp>
      <p:sp>
        <p:nvSpPr>
          <p:cNvPr id="4" name="Slide Number Placeholder 3">
            <a:extLst>
              <a:ext uri="{FF2B5EF4-FFF2-40B4-BE49-F238E27FC236}">
                <a16:creationId xmlns:a16="http://schemas.microsoft.com/office/drawing/2014/main" id="{76C7F8DA-1F68-93F7-20E4-E3E0D7CD6864}"/>
              </a:ext>
            </a:extLst>
          </p:cNvPr>
          <p:cNvSpPr>
            <a:spLocks noGrp="1"/>
          </p:cNvSpPr>
          <p:nvPr>
            <p:ph type="sldNum" sz="quarter" idx="12"/>
          </p:nvPr>
        </p:nvSpPr>
        <p:spPr/>
        <p:txBody>
          <a:bodyPr/>
          <a:lstStyle/>
          <a:p>
            <a:fld id="{106E12CD-FCB1-464E-A775-0B83FDDACE03}" type="slidenum">
              <a:rPr lang="en-US" smtClean="0"/>
              <a:pPr/>
              <a:t>34</a:t>
            </a:fld>
            <a:endParaRPr lang="en-US"/>
          </a:p>
        </p:txBody>
      </p:sp>
      <p:sp>
        <p:nvSpPr>
          <p:cNvPr id="5" name="TextBox 4">
            <a:extLst>
              <a:ext uri="{FF2B5EF4-FFF2-40B4-BE49-F238E27FC236}">
                <a16:creationId xmlns:a16="http://schemas.microsoft.com/office/drawing/2014/main" id="{47927171-89D1-FA60-57F6-8A0D4F5B4604}"/>
              </a:ext>
            </a:extLst>
          </p:cNvPr>
          <p:cNvSpPr txBox="1"/>
          <p:nvPr/>
        </p:nvSpPr>
        <p:spPr>
          <a:xfrm>
            <a:off x="2688786" y="5988908"/>
            <a:ext cx="6824751" cy="287707"/>
          </a:xfrm>
          <a:prstGeom prst="rect">
            <a:avLst/>
          </a:prstGeom>
          <a:noFill/>
        </p:spPr>
        <p:txBody>
          <a:bodyPr wrap="square">
            <a:spAutoFit/>
          </a:bodyPr>
          <a:lstStyle/>
          <a:p>
            <a:pPr>
              <a:lnSpc>
                <a:spcPct val="115000"/>
              </a:lnSpc>
            </a:pPr>
            <a:r>
              <a:rPr lang="en-US" sz="1200" kern="100">
                <a:latin typeface="Times New Roman" panose="02020603050405020304" pitchFamily="18" charset="0"/>
                <a:ea typeface="Malgun Gothic" panose="020B0503020000020004" pitchFamily="34" charset="-127"/>
                <a:cs typeface="Times New Roman" panose="02020603050405020304" pitchFamily="18" charset="0"/>
              </a:rPr>
              <a:t>Data source: Current Population Survey (CPS) Outgoing Rotation Group (ORG) Earnings Data, 2008-2023</a:t>
            </a:r>
            <a:endParaRPr lang="en-US" kern="100">
              <a:latin typeface="Times New Roman" panose="02020603050405020304" pitchFamily="18" charset="0"/>
              <a:ea typeface="Malgun Gothic" panose="020B0503020000020004" pitchFamily="34" charset="-127"/>
              <a:cs typeface="Arial" panose="020B0604020202020204" pitchFamily="34" charset="0"/>
            </a:endParaRPr>
          </a:p>
        </p:txBody>
      </p:sp>
      <p:pic>
        <p:nvPicPr>
          <p:cNvPr id="6" name="Picture 5">
            <a:extLst>
              <a:ext uri="{FF2B5EF4-FFF2-40B4-BE49-F238E27FC236}">
                <a16:creationId xmlns:a16="http://schemas.microsoft.com/office/drawing/2014/main" id="{1AFF7766-03CA-F9D0-70C5-EF2B3ABFFFA5}"/>
              </a:ext>
            </a:extLst>
          </p:cNvPr>
          <p:cNvPicPr>
            <a:picLocks noChangeAspect="1"/>
          </p:cNvPicPr>
          <p:nvPr/>
        </p:nvPicPr>
        <p:blipFill>
          <a:blip r:embed="rId3"/>
          <a:stretch>
            <a:fillRect/>
          </a:stretch>
        </p:blipFill>
        <p:spPr>
          <a:xfrm>
            <a:off x="1752600" y="997146"/>
            <a:ext cx="8686800" cy="4871331"/>
          </a:xfrm>
          <a:prstGeom prst="rect">
            <a:avLst/>
          </a:prstGeom>
        </p:spPr>
      </p:pic>
    </p:spTree>
    <p:extLst>
      <p:ext uri="{BB962C8B-B14F-4D97-AF65-F5344CB8AC3E}">
        <p14:creationId xmlns:p14="http://schemas.microsoft.com/office/powerpoint/2010/main" val="4235247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B54876B-FEBA-FD1C-8AE9-A177E1DAF2EC}"/>
              </a:ext>
            </a:extLst>
          </p:cNvPr>
          <p:cNvSpPr txBox="1">
            <a:spLocks/>
          </p:cNvSpPr>
          <p:nvPr/>
        </p:nvSpPr>
        <p:spPr>
          <a:xfrm>
            <a:off x="293204" y="274638"/>
            <a:ext cx="1164369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Arial"/>
                <a:ea typeface="+mj-ea"/>
                <a:cs typeface="Arial"/>
              </a:defRPr>
            </a:lvl1pPr>
          </a:lstStyle>
          <a:p>
            <a:pPr>
              <a:lnSpc>
                <a:spcPct val="90000"/>
              </a:lnSpc>
              <a:spcAft>
                <a:spcPts val="600"/>
              </a:spcAft>
            </a:pPr>
            <a:r>
              <a:rPr lang="en-US" sz="3700" b="1" dirty="0"/>
              <a:t>Trends in Virginia: </a:t>
            </a:r>
            <a:br>
              <a:rPr lang="en-US" sz="3700" b="1" dirty="0"/>
            </a:br>
            <a:r>
              <a:rPr lang="en-US" sz="3700" b="1" dirty="0"/>
              <a:t>Subminimum Wage Employers</a:t>
            </a:r>
          </a:p>
        </p:txBody>
      </p:sp>
      <p:pic>
        <p:nvPicPr>
          <p:cNvPr id="6" name="Picture 5" descr="A graph of a number of workers&#10;&#10;Description automatically generated">
            <a:extLst>
              <a:ext uri="{FF2B5EF4-FFF2-40B4-BE49-F238E27FC236}">
                <a16:creationId xmlns:a16="http://schemas.microsoft.com/office/drawing/2014/main" id="{A1838331-1ABC-35F3-E373-441648FB8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1259" y="1373188"/>
            <a:ext cx="5744279" cy="4983162"/>
          </a:xfrm>
          <a:prstGeom prst="rect">
            <a:avLst/>
          </a:prstGeom>
          <a:noFill/>
        </p:spPr>
      </p:pic>
      <p:sp>
        <p:nvSpPr>
          <p:cNvPr id="4" name="Slide Number Placeholder 3">
            <a:extLst>
              <a:ext uri="{FF2B5EF4-FFF2-40B4-BE49-F238E27FC236}">
                <a16:creationId xmlns:a16="http://schemas.microsoft.com/office/drawing/2014/main" id="{E97CEE67-774A-C202-8C7B-0DA214FE3DF9}"/>
              </a:ext>
            </a:extLst>
          </p:cNvPr>
          <p:cNvSpPr>
            <a:spLocks noGrp="1"/>
          </p:cNvSpPr>
          <p:nvPr>
            <p:ph type="sldNum" sz="quarter" idx="12"/>
          </p:nvPr>
        </p:nvSpPr>
        <p:spPr>
          <a:xfrm>
            <a:off x="8077200" y="6356351"/>
            <a:ext cx="2133600" cy="365125"/>
          </a:xfrm>
        </p:spPr>
        <p:txBody>
          <a:bodyPr vert="horz" lIns="91440" tIns="45720" rIns="91440" bIns="45720" rtlCol="0" anchor="b">
            <a:normAutofit/>
          </a:bodyPr>
          <a:lstStyle/>
          <a:p>
            <a:pPr>
              <a:spcAft>
                <a:spcPts val="600"/>
              </a:spcAft>
            </a:pPr>
            <a:fld id="{106E12CD-FCB1-464E-A775-0B83FDDACE03}" type="slidenum">
              <a:rPr lang="en-US" smtClean="0"/>
              <a:pPr>
                <a:spcAft>
                  <a:spcPts val="600"/>
                </a:spcAft>
              </a:pPr>
              <a:t>35</a:t>
            </a:fld>
            <a:endParaRPr lang="en-US"/>
          </a:p>
        </p:txBody>
      </p:sp>
    </p:spTree>
    <p:extLst>
      <p:ext uri="{BB962C8B-B14F-4D97-AF65-F5344CB8AC3E}">
        <p14:creationId xmlns:p14="http://schemas.microsoft.com/office/powerpoint/2010/main" val="3658826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B54876B-FEBA-FD1C-8AE9-A177E1DAF2EC}"/>
              </a:ext>
            </a:extLst>
          </p:cNvPr>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Arial"/>
                <a:ea typeface="+mj-ea"/>
                <a:cs typeface="Arial"/>
              </a:defRPr>
            </a:lvl1pPr>
          </a:lstStyle>
          <a:p>
            <a:pPr>
              <a:lnSpc>
                <a:spcPct val="90000"/>
              </a:lnSpc>
              <a:spcAft>
                <a:spcPts val="600"/>
              </a:spcAft>
            </a:pPr>
            <a:r>
              <a:rPr lang="en-US" sz="3700" b="1"/>
              <a:t>Trends in Virginia: </a:t>
            </a:r>
            <a:br>
              <a:rPr lang="en-US" sz="3700" b="1"/>
            </a:br>
            <a:r>
              <a:rPr lang="en-US" sz="3700" b="1"/>
              <a:t>Subminimum Wage Employees</a:t>
            </a:r>
          </a:p>
        </p:txBody>
      </p:sp>
      <p:pic>
        <p:nvPicPr>
          <p:cNvPr id="2" name="Picture 1" descr="A graph of a number of workers&#10;&#10;Description automatically generated">
            <a:extLst>
              <a:ext uri="{FF2B5EF4-FFF2-40B4-BE49-F238E27FC236}">
                <a16:creationId xmlns:a16="http://schemas.microsoft.com/office/drawing/2014/main" id="{4C71FD93-77BA-03F7-9BC6-28A060D7C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685" y="1360448"/>
            <a:ext cx="5587964" cy="4833588"/>
          </a:xfrm>
          <a:prstGeom prst="rect">
            <a:avLst/>
          </a:prstGeom>
          <a:noFill/>
        </p:spPr>
      </p:pic>
      <p:sp>
        <p:nvSpPr>
          <p:cNvPr id="4" name="Slide Number Placeholder 3">
            <a:extLst>
              <a:ext uri="{FF2B5EF4-FFF2-40B4-BE49-F238E27FC236}">
                <a16:creationId xmlns:a16="http://schemas.microsoft.com/office/drawing/2014/main" id="{E97CEE67-774A-C202-8C7B-0DA214FE3DF9}"/>
              </a:ext>
            </a:extLst>
          </p:cNvPr>
          <p:cNvSpPr>
            <a:spLocks noGrp="1"/>
          </p:cNvSpPr>
          <p:nvPr>
            <p:ph type="sldNum" sz="quarter" idx="12"/>
          </p:nvPr>
        </p:nvSpPr>
        <p:spPr>
          <a:xfrm>
            <a:off x="8077200" y="6356351"/>
            <a:ext cx="2133600" cy="365125"/>
          </a:xfrm>
        </p:spPr>
        <p:txBody>
          <a:bodyPr vert="horz" lIns="91440" tIns="45720" rIns="91440" bIns="45720" rtlCol="0" anchor="b">
            <a:normAutofit/>
          </a:bodyPr>
          <a:lstStyle/>
          <a:p>
            <a:pPr>
              <a:spcAft>
                <a:spcPts val="600"/>
              </a:spcAft>
            </a:pPr>
            <a:fld id="{106E12CD-FCB1-464E-A775-0B83FDDACE03}" type="slidenum">
              <a:rPr lang="en-US" smtClean="0"/>
              <a:pPr>
                <a:spcAft>
                  <a:spcPts val="600"/>
                </a:spcAft>
              </a:pPr>
              <a:t>36</a:t>
            </a:fld>
            <a:endParaRPr lang="en-US"/>
          </a:p>
        </p:txBody>
      </p:sp>
    </p:spTree>
    <p:extLst>
      <p:ext uri="{BB962C8B-B14F-4D97-AF65-F5344CB8AC3E}">
        <p14:creationId xmlns:p14="http://schemas.microsoft.com/office/powerpoint/2010/main" val="4032921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E7418-8528-F804-D17A-D39C38CB2080}"/>
              </a:ext>
            </a:extLst>
          </p:cNvPr>
          <p:cNvSpPr>
            <a:spLocks noGrp="1"/>
          </p:cNvSpPr>
          <p:nvPr>
            <p:ph type="title"/>
          </p:nvPr>
        </p:nvSpPr>
        <p:spPr>
          <a:xfrm>
            <a:off x="1981200" y="136526"/>
            <a:ext cx="8229600" cy="1149664"/>
          </a:xfrm>
        </p:spPr>
        <p:txBody>
          <a:bodyPr>
            <a:noAutofit/>
          </a:bodyPr>
          <a:lstStyle/>
          <a:p>
            <a:r>
              <a:rPr lang="en-US" sz="3200" b="1"/>
              <a:t>Trends in Virginia: </a:t>
            </a:r>
            <a:br>
              <a:rPr lang="en-US" sz="3200" b="1"/>
            </a:br>
            <a:r>
              <a:rPr lang="en-US" sz="2400" b="1"/>
              <a:t>Subminimum Wage Employers and PWD Employment</a:t>
            </a:r>
            <a:endParaRPr lang="en-US" sz="3200" b="1"/>
          </a:p>
        </p:txBody>
      </p:sp>
      <p:sp>
        <p:nvSpPr>
          <p:cNvPr id="4" name="Slide Number Placeholder 3">
            <a:extLst>
              <a:ext uri="{FF2B5EF4-FFF2-40B4-BE49-F238E27FC236}">
                <a16:creationId xmlns:a16="http://schemas.microsoft.com/office/drawing/2014/main" id="{ED761C4B-8FFF-7AFA-A10E-29E276C63497}"/>
              </a:ext>
            </a:extLst>
          </p:cNvPr>
          <p:cNvSpPr>
            <a:spLocks noGrp="1"/>
          </p:cNvSpPr>
          <p:nvPr>
            <p:ph type="sldNum" sz="quarter" idx="12"/>
          </p:nvPr>
        </p:nvSpPr>
        <p:spPr/>
        <p:txBody>
          <a:bodyPr/>
          <a:lstStyle/>
          <a:p>
            <a:fld id="{106E12CD-FCB1-464E-A775-0B83FDDACE03}" type="slidenum">
              <a:rPr lang="en-US" smtClean="0"/>
              <a:pPr/>
              <a:t>37</a:t>
            </a:fld>
            <a:endParaRPr lang="en-US"/>
          </a:p>
        </p:txBody>
      </p:sp>
      <p:pic>
        <p:nvPicPr>
          <p:cNvPr id="7" name="Picture 6" descr="A graph with blue lines and a black text&#10;&#10;Description automatically generated">
            <a:extLst>
              <a:ext uri="{FF2B5EF4-FFF2-40B4-BE49-F238E27FC236}">
                <a16:creationId xmlns:a16="http://schemas.microsoft.com/office/drawing/2014/main" id="{0155314F-F5B8-0023-7DD6-312FDC640740}"/>
              </a:ext>
            </a:extLst>
          </p:cNvPr>
          <p:cNvPicPr>
            <a:picLocks noChangeAspect="1"/>
          </p:cNvPicPr>
          <p:nvPr/>
        </p:nvPicPr>
        <p:blipFill rotWithShape="1">
          <a:blip r:embed="rId3"/>
          <a:srcRect t="27018"/>
          <a:stretch/>
        </p:blipFill>
        <p:spPr>
          <a:xfrm>
            <a:off x="2209800" y="1507320"/>
            <a:ext cx="7772400" cy="4849031"/>
          </a:xfrm>
          <a:prstGeom prst="rect">
            <a:avLst/>
          </a:prstGeom>
        </p:spPr>
      </p:pic>
    </p:spTree>
    <p:extLst>
      <p:ext uri="{BB962C8B-B14F-4D97-AF65-F5344CB8AC3E}">
        <p14:creationId xmlns:p14="http://schemas.microsoft.com/office/powerpoint/2010/main" val="1954331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EAA55-E7EF-4378-135C-7484C7A22DBF}"/>
              </a:ext>
            </a:extLst>
          </p:cNvPr>
          <p:cNvSpPr>
            <a:spLocks noGrp="1"/>
          </p:cNvSpPr>
          <p:nvPr>
            <p:ph type="title"/>
          </p:nvPr>
        </p:nvSpPr>
        <p:spPr/>
        <p:txBody>
          <a:bodyPr/>
          <a:lstStyle/>
          <a:p>
            <a:r>
              <a:rPr lang="en-US"/>
              <a:t>Effects of Eliminating Subminimum Wage Employment</a:t>
            </a:r>
          </a:p>
        </p:txBody>
      </p:sp>
    </p:spTree>
    <p:extLst>
      <p:ext uri="{BB962C8B-B14F-4D97-AF65-F5344CB8AC3E}">
        <p14:creationId xmlns:p14="http://schemas.microsoft.com/office/powerpoint/2010/main" val="3465655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DF154-9F57-9DCA-912C-D03E7E9DF43E}"/>
              </a:ext>
            </a:extLst>
          </p:cNvPr>
          <p:cNvSpPr>
            <a:spLocks noGrp="1"/>
          </p:cNvSpPr>
          <p:nvPr>
            <p:ph type="title"/>
          </p:nvPr>
        </p:nvSpPr>
        <p:spPr>
          <a:xfrm>
            <a:off x="1981200" y="274638"/>
            <a:ext cx="8229600" cy="885568"/>
          </a:xfrm>
        </p:spPr>
        <p:txBody>
          <a:bodyPr>
            <a:normAutofit/>
          </a:bodyPr>
          <a:lstStyle/>
          <a:p>
            <a:r>
              <a:rPr lang="en-US" sz="3600" b="1"/>
              <a:t>SWE Elimination Across States</a:t>
            </a:r>
          </a:p>
        </p:txBody>
      </p:sp>
      <p:sp>
        <p:nvSpPr>
          <p:cNvPr id="4" name="Slide Number Placeholder 3">
            <a:extLst>
              <a:ext uri="{FF2B5EF4-FFF2-40B4-BE49-F238E27FC236}">
                <a16:creationId xmlns:a16="http://schemas.microsoft.com/office/drawing/2014/main" id="{31FD64DE-5842-AA3D-C4F1-A22FDC6A6DA9}"/>
              </a:ext>
            </a:extLst>
          </p:cNvPr>
          <p:cNvSpPr>
            <a:spLocks noGrp="1"/>
          </p:cNvSpPr>
          <p:nvPr>
            <p:ph type="sldNum" sz="quarter" idx="12"/>
          </p:nvPr>
        </p:nvSpPr>
        <p:spPr/>
        <p:txBody>
          <a:bodyPr/>
          <a:lstStyle/>
          <a:p>
            <a:fld id="{106E12CD-FCB1-464E-A775-0B83FDDACE03}" type="slidenum">
              <a:rPr lang="en-US" smtClean="0"/>
              <a:pPr/>
              <a:t>39</a:t>
            </a:fld>
            <a:endParaRPr lang="en-US"/>
          </a:p>
        </p:txBody>
      </p:sp>
      <p:graphicFrame>
        <p:nvGraphicFramePr>
          <p:cNvPr id="7" name="Content Placeholder 6">
            <a:extLst>
              <a:ext uri="{FF2B5EF4-FFF2-40B4-BE49-F238E27FC236}">
                <a16:creationId xmlns:a16="http://schemas.microsoft.com/office/drawing/2014/main" id="{9DCD6E4A-F373-0295-91AF-E1B3F1BFEDFD}"/>
              </a:ext>
            </a:extLst>
          </p:cNvPr>
          <p:cNvGraphicFramePr>
            <a:graphicFrameLocks noGrp="1"/>
          </p:cNvGraphicFramePr>
          <p:nvPr>
            <p:ph idx="1"/>
            <p:extLst>
              <p:ext uri="{D42A27DB-BD31-4B8C-83A1-F6EECF244321}">
                <p14:modId xmlns:p14="http://schemas.microsoft.com/office/powerpoint/2010/main" val="2514959442"/>
              </p:ext>
            </p:extLst>
          </p:nvPr>
        </p:nvGraphicFramePr>
        <p:xfrm>
          <a:off x="2411606" y="3157160"/>
          <a:ext cx="7202130" cy="3004459"/>
        </p:xfrm>
        <a:graphic>
          <a:graphicData uri="http://schemas.openxmlformats.org/drawingml/2006/table">
            <a:tbl>
              <a:tblPr firstRow="1">
                <a:tableStyleId>{17292A2E-F333-43FB-9621-5CBBE7FDCDCB}</a:tableStyleId>
              </a:tblPr>
              <a:tblGrid>
                <a:gridCol w="2400710">
                  <a:extLst>
                    <a:ext uri="{9D8B030D-6E8A-4147-A177-3AD203B41FA5}">
                      <a16:colId xmlns:a16="http://schemas.microsoft.com/office/drawing/2014/main" val="564935416"/>
                    </a:ext>
                  </a:extLst>
                </a:gridCol>
                <a:gridCol w="2400710">
                  <a:extLst>
                    <a:ext uri="{9D8B030D-6E8A-4147-A177-3AD203B41FA5}">
                      <a16:colId xmlns:a16="http://schemas.microsoft.com/office/drawing/2014/main" val="143350341"/>
                    </a:ext>
                  </a:extLst>
                </a:gridCol>
                <a:gridCol w="2400710">
                  <a:extLst>
                    <a:ext uri="{9D8B030D-6E8A-4147-A177-3AD203B41FA5}">
                      <a16:colId xmlns:a16="http://schemas.microsoft.com/office/drawing/2014/main" val="3106023235"/>
                    </a:ext>
                  </a:extLst>
                </a:gridCol>
              </a:tblGrid>
              <a:tr h="322219">
                <a:tc>
                  <a:txBody>
                    <a:bodyPr/>
                    <a:lstStyle/>
                    <a:p>
                      <a:pPr marL="0" marR="0" algn="ctr">
                        <a:lnSpc>
                          <a:spcPct val="107000"/>
                        </a:lnSpc>
                        <a:spcBef>
                          <a:spcPts val="480"/>
                        </a:spcBef>
                        <a:spcAft>
                          <a:spcPts val="480"/>
                        </a:spcAft>
                      </a:pPr>
                      <a:r>
                        <a:rPr lang="en-US" sz="1600" kern="0">
                          <a:effectLst/>
                        </a:rPr>
                        <a:t> Eliminated</a:t>
                      </a:r>
                      <a:endParaRPr lang="en-US" sz="1600" kern="100">
                        <a:effectLst/>
                        <a:latin typeface="Aptos"/>
                        <a:ea typeface="Aptos" panose="020B0004020202020204" pitchFamily="34" charset="0"/>
                        <a:cs typeface="Times New Roman"/>
                      </a:endParaRPr>
                    </a:p>
                  </a:txBody>
                  <a:tcPr marL="26786" marR="26786" marT="0" marB="0"/>
                </a:tc>
                <a:tc>
                  <a:txBody>
                    <a:bodyPr/>
                    <a:lstStyle/>
                    <a:p>
                      <a:pPr marL="0" marR="0" algn="ctr">
                        <a:lnSpc>
                          <a:spcPct val="107000"/>
                        </a:lnSpc>
                        <a:spcBef>
                          <a:spcPts val="480"/>
                        </a:spcBef>
                        <a:spcAft>
                          <a:spcPts val="480"/>
                        </a:spcAft>
                      </a:pPr>
                      <a:r>
                        <a:rPr lang="en-US" sz="1600" kern="0">
                          <a:effectLst/>
                        </a:rPr>
                        <a:t> Phasing Out</a:t>
                      </a:r>
                      <a:endParaRPr lang="en-US" sz="1600" kern="100">
                        <a:effectLst/>
                        <a:latin typeface="Aptos"/>
                        <a:ea typeface="Aptos" panose="020B0004020202020204" pitchFamily="34" charset="0"/>
                        <a:cs typeface="Times New Roman"/>
                      </a:endParaRPr>
                    </a:p>
                  </a:txBody>
                  <a:tcPr marL="26786" marR="26786" marT="0" marB="0"/>
                </a:tc>
                <a:tc>
                  <a:txBody>
                    <a:bodyPr/>
                    <a:lstStyle/>
                    <a:p>
                      <a:pPr marL="0" marR="0" algn="ctr">
                        <a:lnSpc>
                          <a:spcPct val="107000"/>
                        </a:lnSpc>
                        <a:spcBef>
                          <a:spcPts val="480"/>
                        </a:spcBef>
                        <a:spcAft>
                          <a:spcPts val="480"/>
                        </a:spcAft>
                      </a:pPr>
                      <a:r>
                        <a:rPr lang="en-US" sz="1600" kern="0">
                          <a:effectLst/>
                        </a:rPr>
                        <a:t>Still in Effect </a:t>
                      </a:r>
                      <a:endParaRPr lang="en-US" sz="1800" kern="100">
                        <a:effectLst/>
                        <a:latin typeface="Aptos"/>
                        <a:ea typeface="Aptos" panose="020B0004020202020204" pitchFamily="34" charset="0"/>
                        <a:cs typeface="Times New Roman"/>
                      </a:endParaRPr>
                    </a:p>
                  </a:txBody>
                  <a:tcPr marL="26786" marR="26786" marT="0" marB="0"/>
                </a:tc>
                <a:extLst>
                  <a:ext uri="{0D108BD9-81ED-4DB2-BD59-A6C34878D82A}">
                    <a16:rowId xmlns:a16="http://schemas.microsoft.com/office/drawing/2014/main" val="1487965624"/>
                  </a:ext>
                </a:extLst>
              </a:tr>
              <a:tr h="1884173">
                <a:tc>
                  <a:txBody>
                    <a:bodyPr/>
                    <a:lstStyle/>
                    <a:p>
                      <a:pPr marL="342900" marR="0" lvl="0" indent="-342900">
                        <a:lnSpc>
                          <a:spcPct val="100000"/>
                        </a:lnSpc>
                        <a:spcBef>
                          <a:spcPts val="0"/>
                        </a:spcBef>
                        <a:spcAft>
                          <a:spcPts val="0"/>
                        </a:spcAft>
                        <a:buFont typeface="+mj-lt"/>
                        <a:buAutoNum type="arabicPeriod"/>
                      </a:pPr>
                      <a:r>
                        <a:rPr lang="en-US" sz="1600" kern="0">
                          <a:effectLst/>
                        </a:rPr>
                        <a:t>Alaska </a:t>
                      </a:r>
                      <a:endParaRPr lang="en-US" sz="1800" kern="100">
                        <a:effectLst/>
                      </a:endParaRPr>
                    </a:p>
                    <a:p>
                      <a:pPr marL="342900" marR="0" lvl="0" indent="-342900">
                        <a:lnSpc>
                          <a:spcPct val="100000"/>
                        </a:lnSpc>
                        <a:spcBef>
                          <a:spcPts val="0"/>
                        </a:spcBef>
                        <a:spcAft>
                          <a:spcPts val="0"/>
                        </a:spcAft>
                        <a:buFont typeface="+mj-lt"/>
                        <a:buAutoNum type="arabicPeriod"/>
                      </a:pPr>
                      <a:r>
                        <a:rPr lang="en-US" sz="1600" kern="0">
                          <a:effectLst/>
                        </a:rPr>
                        <a:t>Delaware </a:t>
                      </a:r>
                      <a:endParaRPr lang="en-US" sz="1800" kern="100">
                        <a:effectLst/>
                      </a:endParaRPr>
                    </a:p>
                    <a:p>
                      <a:pPr marL="342900" marR="0" lvl="0" indent="-342900">
                        <a:lnSpc>
                          <a:spcPct val="100000"/>
                        </a:lnSpc>
                        <a:spcBef>
                          <a:spcPts val="0"/>
                        </a:spcBef>
                        <a:spcAft>
                          <a:spcPts val="0"/>
                        </a:spcAft>
                        <a:buFont typeface="+mj-lt"/>
                        <a:buAutoNum type="arabicPeriod"/>
                      </a:pPr>
                      <a:r>
                        <a:rPr lang="en-US" sz="1600" kern="0">
                          <a:effectLst/>
                        </a:rPr>
                        <a:t>Hawaii</a:t>
                      </a:r>
                      <a:endParaRPr lang="en-US" sz="1600" kern="100">
                        <a:effectLst/>
                      </a:endParaRPr>
                    </a:p>
                    <a:p>
                      <a:pPr marL="342900" marR="0" lvl="0" indent="-342900">
                        <a:lnSpc>
                          <a:spcPct val="100000"/>
                        </a:lnSpc>
                        <a:spcBef>
                          <a:spcPts val="0"/>
                        </a:spcBef>
                        <a:spcAft>
                          <a:spcPts val="0"/>
                        </a:spcAft>
                        <a:buFont typeface="+mj-lt"/>
                        <a:buAutoNum type="arabicPeriod"/>
                      </a:pPr>
                      <a:r>
                        <a:rPr lang="en-US" sz="1600" kern="0">
                          <a:effectLst/>
                        </a:rPr>
                        <a:t>Maine </a:t>
                      </a:r>
                      <a:endParaRPr lang="en-US" sz="1800" kern="100">
                        <a:effectLst/>
                      </a:endParaRPr>
                    </a:p>
                    <a:p>
                      <a:pPr marL="342900" marR="0" lvl="0" indent="-342900">
                        <a:lnSpc>
                          <a:spcPct val="100000"/>
                        </a:lnSpc>
                        <a:spcBef>
                          <a:spcPts val="0"/>
                        </a:spcBef>
                        <a:spcAft>
                          <a:spcPts val="0"/>
                        </a:spcAft>
                        <a:buFont typeface="+mj-lt"/>
                        <a:buAutoNum type="arabicPeriod"/>
                      </a:pPr>
                      <a:r>
                        <a:rPr lang="en-US" sz="1600" kern="0">
                          <a:effectLst/>
                        </a:rPr>
                        <a:t>Maryland </a:t>
                      </a:r>
                      <a:endParaRPr lang="en-US" sz="1800" kern="100">
                        <a:effectLst/>
                      </a:endParaRPr>
                    </a:p>
                    <a:p>
                      <a:pPr marL="342900" marR="0" lvl="0" indent="-342900">
                        <a:lnSpc>
                          <a:spcPct val="100000"/>
                        </a:lnSpc>
                        <a:spcBef>
                          <a:spcPts val="0"/>
                        </a:spcBef>
                        <a:spcAft>
                          <a:spcPts val="0"/>
                        </a:spcAft>
                        <a:buFont typeface="+mj-lt"/>
                        <a:buAutoNum type="arabicPeriod"/>
                      </a:pPr>
                      <a:r>
                        <a:rPr lang="en-US" sz="1600" kern="0">
                          <a:effectLst/>
                        </a:rPr>
                        <a:t>New Hampshire </a:t>
                      </a:r>
                      <a:endParaRPr lang="en-US" sz="1800" kern="100">
                        <a:effectLst/>
                      </a:endParaRPr>
                    </a:p>
                    <a:p>
                      <a:pPr marL="342900" marR="0" lvl="0" indent="-342900">
                        <a:lnSpc>
                          <a:spcPct val="100000"/>
                        </a:lnSpc>
                        <a:spcBef>
                          <a:spcPts val="0"/>
                        </a:spcBef>
                        <a:spcAft>
                          <a:spcPts val="0"/>
                        </a:spcAft>
                        <a:buFont typeface="+mj-lt"/>
                        <a:buAutoNum type="arabicPeriod"/>
                      </a:pPr>
                      <a:r>
                        <a:rPr lang="en-US" sz="1600" kern="0">
                          <a:effectLst/>
                        </a:rPr>
                        <a:t>Oregon </a:t>
                      </a:r>
                      <a:endParaRPr lang="en-US" sz="1800" kern="100">
                        <a:effectLst/>
                      </a:endParaRPr>
                    </a:p>
                    <a:p>
                      <a:pPr marL="342900" marR="0" lvl="0" indent="-342900">
                        <a:lnSpc>
                          <a:spcPct val="100000"/>
                        </a:lnSpc>
                        <a:spcBef>
                          <a:spcPts val="0"/>
                        </a:spcBef>
                        <a:spcAft>
                          <a:spcPts val="0"/>
                        </a:spcAft>
                        <a:buFont typeface="+mj-lt"/>
                        <a:buAutoNum type="arabicPeriod"/>
                      </a:pPr>
                      <a:r>
                        <a:rPr lang="en-US" sz="1600" kern="0">
                          <a:effectLst/>
                        </a:rPr>
                        <a:t>Rhode Island </a:t>
                      </a:r>
                      <a:endParaRPr lang="en-US" sz="1800" kern="100">
                        <a:effectLst/>
                      </a:endParaRPr>
                    </a:p>
                    <a:p>
                      <a:pPr marL="342900" marR="0" lvl="0" indent="-342900">
                        <a:lnSpc>
                          <a:spcPct val="100000"/>
                        </a:lnSpc>
                        <a:spcBef>
                          <a:spcPts val="0"/>
                        </a:spcBef>
                        <a:spcAft>
                          <a:spcPts val="0"/>
                        </a:spcAft>
                        <a:buFont typeface="+mj-lt"/>
                        <a:buAutoNum type="arabicPeriod"/>
                      </a:pPr>
                      <a:r>
                        <a:rPr lang="en-US" sz="1600" kern="0">
                          <a:effectLst/>
                        </a:rPr>
                        <a:t>Tennessee </a:t>
                      </a:r>
                      <a:endParaRPr lang="en-US" sz="1800" kern="100">
                        <a:effectLst/>
                      </a:endParaRPr>
                    </a:p>
                    <a:p>
                      <a:pPr marL="342900" marR="0" lvl="0" indent="-342900">
                        <a:lnSpc>
                          <a:spcPct val="100000"/>
                        </a:lnSpc>
                        <a:spcBef>
                          <a:spcPts val="0"/>
                        </a:spcBef>
                        <a:spcAft>
                          <a:spcPts val="0"/>
                        </a:spcAft>
                        <a:buFont typeface="+mj-lt"/>
                        <a:buAutoNum type="arabicPeriod"/>
                      </a:pPr>
                      <a:r>
                        <a:rPr lang="en-US" sz="1600" kern="0">
                          <a:effectLst/>
                        </a:rPr>
                        <a:t>Vermont</a:t>
                      </a:r>
                      <a:endParaRPr lang="en-US" sz="1600" kern="100">
                        <a:effectLst/>
                      </a:endParaRPr>
                    </a:p>
                    <a:p>
                      <a:pPr marL="342900" marR="0" lvl="0" indent="-342900">
                        <a:lnSpc>
                          <a:spcPct val="100000"/>
                        </a:lnSpc>
                        <a:spcBef>
                          <a:spcPts val="0"/>
                        </a:spcBef>
                        <a:spcAft>
                          <a:spcPts val="0"/>
                        </a:spcAft>
                        <a:buFont typeface="+mj-lt"/>
                        <a:buAutoNum type="arabicPeriod"/>
                      </a:pPr>
                      <a:r>
                        <a:rPr lang="en-US" sz="1600" kern="0">
                          <a:effectLst/>
                        </a:rPr>
                        <a:t>Washington </a:t>
                      </a:r>
                      <a:endParaRPr lang="en-US" sz="1800" kern="100">
                        <a:effectLst/>
                        <a:latin typeface="Aptos"/>
                        <a:ea typeface="Aptos" panose="020B0004020202020204" pitchFamily="34" charset="0"/>
                        <a:cs typeface="Times New Roman"/>
                      </a:endParaRPr>
                    </a:p>
                  </a:txBody>
                  <a:tcPr marL="26786" marR="26786" marT="0" marB="0"/>
                </a:tc>
                <a:tc>
                  <a:txBody>
                    <a:bodyPr/>
                    <a:lstStyle/>
                    <a:p>
                      <a:pPr marL="342900" marR="0" lvl="0" indent="-342900">
                        <a:lnSpc>
                          <a:spcPct val="115000"/>
                        </a:lnSpc>
                        <a:spcBef>
                          <a:spcPts val="0"/>
                        </a:spcBef>
                        <a:spcAft>
                          <a:spcPts val="0"/>
                        </a:spcAft>
                        <a:buFont typeface="+mj-lt"/>
                        <a:buAutoNum type="arabicPeriod"/>
                      </a:pPr>
                      <a:r>
                        <a:rPr lang="en-US" sz="1600" kern="0">
                          <a:effectLst/>
                        </a:rPr>
                        <a:t>California (2025)</a:t>
                      </a:r>
                      <a:endParaRPr lang="en-US" sz="1600" kern="100">
                        <a:effectLst/>
                      </a:endParaRPr>
                    </a:p>
                    <a:p>
                      <a:pPr marL="342900" marR="0" lvl="0" indent="-342900">
                        <a:lnSpc>
                          <a:spcPct val="115000"/>
                        </a:lnSpc>
                        <a:spcBef>
                          <a:spcPts val="0"/>
                        </a:spcBef>
                        <a:spcAft>
                          <a:spcPts val="0"/>
                        </a:spcAft>
                        <a:buFont typeface="+mj-lt"/>
                        <a:buAutoNum type="arabicPeriod"/>
                      </a:pPr>
                      <a:r>
                        <a:rPr lang="en-US" sz="1600" kern="0">
                          <a:effectLst/>
                        </a:rPr>
                        <a:t>Colorado (2025)</a:t>
                      </a:r>
                      <a:endParaRPr lang="en-US" sz="1600" kern="100">
                        <a:effectLst/>
                      </a:endParaRPr>
                    </a:p>
                    <a:p>
                      <a:pPr marL="342900" marR="0" lvl="0" indent="-342900">
                        <a:lnSpc>
                          <a:spcPct val="115000"/>
                        </a:lnSpc>
                        <a:spcBef>
                          <a:spcPts val="0"/>
                        </a:spcBef>
                        <a:spcAft>
                          <a:spcPts val="0"/>
                        </a:spcAft>
                        <a:buFont typeface="+mj-lt"/>
                        <a:buAutoNum type="arabicPeriod"/>
                      </a:pPr>
                      <a:r>
                        <a:rPr lang="en-US" sz="1600" kern="0">
                          <a:effectLst/>
                        </a:rPr>
                        <a:t>Massachusetts (2024)</a:t>
                      </a:r>
                      <a:endParaRPr lang="en-US" sz="1600" kern="100">
                        <a:effectLst/>
                      </a:endParaRPr>
                    </a:p>
                    <a:p>
                      <a:pPr marL="342900" marR="0" lvl="0" indent="-342900">
                        <a:lnSpc>
                          <a:spcPct val="115000"/>
                        </a:lnSpc>
                        <a:spcBef>
                          <a:spcPts val="0"/>
                        </a:spcBef>
                        <a:spcAft>
                          <a:spcPts val="0"/>
                        </a:spcAft>
                        <a:buFont typeface="+mj-lt"/>
                        <a:buAutoNum type="arabicPeriod"/>
                      </a:pPr>
                      <a:r>
                        <a:rPr lang="en-US" sz="1600" kern="0">
                          <a:effectLst/>
                        </a:rPr>
                        <a:t>Nevada (2028)</a:t>
                      </a:r>
                      <a:endParaRPr lang="en-US" sz="1600" kern="100">
                        <a:effectLst/>
                      </a:endParaRPr>
                    </a:p>
                    <a:p>
                      <a:pPr marL="342900" marR="0" lvl="0" indent="-342900">
                        <a:lnSpc>
                          <a:spcPct val="115000"/>
                        </a:lnSpc>
                        <a:spcBef>
                          <a:spcPts val="0"/>
                        </a:spcBef>
                        <a:spcAft>
                          <a:spcPts val="0"/>
                        </a:spcAft>
                        <a:buFont typeface="+mj-lt"/>
                        <a:buAutoNum type="arabicPeriod"/>
                      </a:pPr>
                      <a:r>
                        <a:rPr lang="en-US" sz="1600" kern="0">
                          <a:effectLst/>
                        </a:rPr>
                        <a:t>South Carolina (2024)</a:t>
                      </a:r>
                      <a:endParaRPr lang="en-US" sz="1600" kern="100">
                        <a:effectLst/>
                      </a:endParaRPr>
                    </a:p>
                    <a:p>
                      <a:pPr marL="342900" marR="0" lvl="0" indent="-342900">
                        <a:lnSpc>
                          <a:spcPct val="115000"/>
                        </a:lnSpc>
                        <a:spcBef>
                          <a:spcPts val="0"/>
                        </a:spcBef>
                        <a:spcAft>
                          <a:spcPts val="0"/>
                        </a:spcAft>
                        <a:buFont typeface="+mj-lt"/>
                        <a:buAutoNum type="arabicPeriod"/>
                      </a:pPr>
                      <a:r>
                        <a:rPr lang="en-US" sz="1600" kern="0">
                          <a:effectLst/>
                        </a:rPr>
                        <a:t>Virginia (2030) </a:t>
                      </a:r>
                      <a:endParaRPr lang="en-US" sz="1800" kern="100">
                        <a:effectLst/>
                      </a:endParaRPr>
                    </a:p>
                    <a:p>
                      <a:pPr marL="0" marR="0">
                        <a:lnSpc>
                          <a:spcPct val="107000"/>
                        </a:lnSpc>
                        <a:spcBef>
                          <a:spcPts val="480"/>
                        </a:spcBef>
                        <a:spcAft>
                          <a:spcPts val="480"/>
                        </a:spcAft>
                      </a:pPr>
                      <a:endParaRPr lang="en-US" sz="1600" kern="100">
                        <a:effectLst/>
                      </a:endParaRPr>
                    </a:p>
                    <a:p>
                      <a:pPr marL="0" marR="0">
                        <a:lnSpc>
                          <a:spcPct val="107000"/>
                        </a:lnSpc>
                        <a:spcBef>
                          <a:spcPts val="480"/>
                        </a:spcBef>
                        <a:spcAft>
                          <a:spcPts val="480"/>
                        </a:spcAft>
                      </a:pPr>
                      <a:endParaRPr lang="en-US" sz="1600" kern="100">
                        <a:effectLst/>
                        <a:latin typeface="Aptos"/>
                        <a:ea typeface="Aptos" panose="020B0004020202020204" pitchFamily="34" charset="0"/>
                        <a:cs typeface="Times New Roman"/>
                      </a:endParaRPr>
                    </a:p>
                  </a:txBody>
                  <a:tcPr marL="26786" marR="26786" marT="0" marB="0"/>
                </a:tc>
                <a:tc>
                  <a:txBody>
                    <a:bodyPr/>
                    <a:lstStyle/>
                    <a:p>
                      <a:pPr marL="0" marR="0" lvl="0" indent="0" algn="ctr">
                        <a:lnSpc>
                          <a:spcPct val="115000"/>
                        </a:lnSpc>
                        <a:spcBef>
                          <a:spcPts val="480"/>
                        </a:spcBef>
                        <a:spcAft>
                          <a:spcPts val="480"/>
                        </a:spcAft>
                        <a:buFont typeface="+mj-lt"/>
                        <a:buNone/>
                      </a:pPr>
                      <a:r>
                        <a:rPr lang="en-US" sz="1800" kern="100">
                          <a:effectLst/>
                          <a:latin typeface="Aptos"/>
                          <a:ea typeface="Aptos" panose="020B0004020202020204" pitchFamily="34" charset="0"/>
                          <a:cs typeface="Times New Roman"/>
                        </a:rPr>
                        <a:t>Other 35 states</a:t>
                      </a:r>
                    </a:p>
                  </a:txBody>
                  <a:tcPr marL="26786" marR="26786" marT="0" marB="0" anchor="ctr"/>
                </a:tc>
                <a:extLst>
                  <a:ext uri="{0D108BD9-81ED-4DB2-BD59-A6C34878D82A}">
                    <a16:rowId xmlns:a16="http://schemas.microsoft.com/office/drawing/2014/main" val="368600428"/>
                  </a:ext>
                </a:extLst>
              </a:tr>
            </a:tbl>
          </a:graphicData>
        </a:graphic>
      </p:graphicFrame>
      <p:sp>
        <p:nvSpPr>
          <p:cNvPr id="8" name="Content Placeholder 2">
            <a:extLst>
              <a:ext uri="{FF2B5EF4-FFF2-40B4-BE49-F238E27FC236}">
                <a16:creationId xmlns:a16="http://schemas.microsoft.com/office/drawing/2014/main" id="{9C9D4871-C892-7ED9-386F-B20A1E098A13}"/>
              </a:ext>
            </a:extLst>
          </p:cNvPr>
          <p:cNvSpPr txBox="1">
            <a:spLocks/>
          </p:cNvSpPr>
          <p:nvPr/>
        </p:nvSpPr>
        <p:spPr>
          <a:xfrm>
            <a:off x="1981200" y="1307691"/>
            <a:ext cx="8229600" cy="21213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Vermont eliminated SWE without legislation in 2002. </a:t>
            </a:r>
          </a:p>
          <a:p>
            <a:r>
              <a:rPr lang="en-US" sz="2000"/>
              <a:t>Subsequently, 10 states have eliminated 14(c) certificates through legislations.  </a:t>
            </a:r>
          </a:p>
          <a:p>
            <a:r>
              <a:rPr lang="en-US" sz="2000"/>
              <a:t>6 other states have enacted legislations and are in the process of phasing out SWE. </a:t>
            </a:r>
          </a:p>
        </p:txBody>
      </p:sp>
    </p:spTree>
    <p:extLst>
      <p:ext uri="{BB962C8B-B14F-4D97-AF65-F5344CB8AC3E}">
        <p14:creationId xmlns:p14="http://schemas.microsoft.com/office/powerpoint/2010/main" val="776503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393B3F-A2EA-0E08-2897-8E4005481A45}"/>
              </a:ext>
            </a:extLst>
          </p:cNvPr>
          <p:cNvSpPr>
            <a:spLocks noGrp="1"/>
          </p:cNvSpPr>
          <p:nvPr>
            <p:ph type="title"/>
          </p:nvPr>
        </p:nvSpPr>
        <p:spPr>
          <a:xfrm>
            <a:off x="862014" y="209663"/>
            <a:ext cx="10515600" cy="892857"/>
          </a:xfrm>
        </p:spPr>
        <p:txBody>
          <a:bodyPr>
            <a:normAutofit/>
          </a:bodyPr>
          <a:lstStyle/>
          <a:p>
            <a:r>
              <a:rPr lang="en-US" sz="3200" b="0" dirty="0"/>
              <a:t>Illinois Subminimum Wage Reach</a:t>
            </a:r>
          </a:p>
        </p:txBody>
      </p:sp>
      <p:sp>
        <p:nvSpPr>
          <p:cNvPr id="7" name="Text Placeholder 6">
            <a:extLst>
              <a:ext uri="{FF2B5EF4-FFF2-40B4-BE49-F238E27FC236}">
                <a16:creationId xmlns:a16="http://schemas.microsoft.com/office/drawing/2014/main" id="{E624C026-0CBC-2195-A109-910F12BE8473}"/>
              </a:ext>
            </a:extLst>
          </p:cNvPr>
          <p:cNvSpPr>
            <a:spLocks noGrp="1"/>
          </p:cNvSpPr>
          <p:nvPr>
            <p:ph type="body" sz="quarter" idx="3"/>
          </p:nvPr>
        </p:nvSpPr>
        <p:spPr>
          <a:xfrm>
            <a:off x="862014" y="1181925"/>
            <a:ext cx="10571160" cy="508568"/>
          </a:xfrm>
        </p:spPr>
        <p:txBody>
          <a:bodyPr>
            <a:normAutofit/>
          </a:bodyPr>
          <a:lstStyle/>
          <a:p>
            <a:pPr algn="ctr"/>
            <a:r>
              <a:rPr lang="en-US" sz="2800" b="0" dirty="0">
                <a:latin typeface="+mj-lt"/>
              </a:rPr>
              <a:t>As of July 2024</a:t>
            </a:r>
            <a:endParaRPr lang="en-US" sz="2000" b="0" dirty="0">
              <a:latin typeface="+mj-lt"/>
            </a:endParaRPr>
          </a:p>
        </p:txBody>
      </p:sp>
      <p:sp>
        <p:nvSpPr>
          <p:cNvPr id="9" name="Content Placeholder 8">
            <a:extLst>
              <a:ext uri="{FF2B5EF4-FFF2-40B4-BE49-F238E27FC236}">
                <a16:creationId xmlns:a16="http://schemas.microsoft.com/office/drawing/2014/main" id="{DDF43BCF-F3C7-E408-DC17-AE09CD9773E3}"/>
              </a:ext>
            </a:extLst>
          </p:cNvPr>
          <p:cNvSpPr>
            <a:spLocks noGrp="1"/>
          </p:cNvSpPr>
          <p:nvPr>
            <p:ph sz="quarter" idx="4"/>
          </p:nvPr>
        </p:nvSpPr>
        <p:spPr>
          <a:xfrm>
            <a:off x="793103" y="1987420"/>
            <a:ext cx="10640072" cy="3978308"/>
          </a:xfrm>
        </p:spPr>
        <p:txBody>
          <a:bodyPr>
            <a:normAutofit/>
          </a:bodyPr>
          <a:lstStyle/>
          <a:p>
            <a:pPr>
              <a:lnSpc>
                <a:spcPct val="120000"/>
              </a:lnSpc>
              <a:spcAft>
                <a:spcPts val="600"/>
              </a:spcAft>
            </a:pPr>
            <a:r>
              <a:rPr lang="en-US" sz="2000" b="1" dirty="0"/>
              <a:t>65 </a:t>
            </a:r>
            <a:r>
              <a:rPr lang="en-US" sz="2000" dirty="0"/>
              <a:t>applications for 14(c) certificates</a:t>
            </a:r>
          </a:p>
          <a:p>
            <a:pPr>
              <a:lnSpc>
                <a:spcPct val="120000"/>
              </a:lnSpc>
              <a:spcAft>
                <a:spcPts val="600"/>
              </a:spcAft>
            </a:pPr>
            <a:r>
              <a:rPr lang="en-US" sz="2000" dirty="0"/>
              <a:t>7% of the Nation’s certificates</a:t>
            </a:r>
          </a:p>
          <a:p>
            <a:pPr>
              <a:lnSpc>
                <a:spcPct val="120000"/>
              </a:lnSpc>
            </a:pPr>
            <a:r>
              <a:rPr lang="en-US" sz="2000" dirty="0"/>
              <a:t>Approximately </a:t>
            </a:r>
            <a:r>
              <a:rPr lang="en-US" sz="2000" b="1" dirty="0"/>
              <a:t>3,175 </a:t>
            </a:r>
            <a:r>
              <a:rPr lang="en-US" sz="2000" dirty="0"/>
              <a:t>employed under Active 14c Certificates earning SMW</a:t>
            </a:r>
          </a:p>
          <a:p>
            <a:pPr marL="0" indent="0">
              <a:buNone/>
            </a:pPr>
            <a:endParaRPr lang="en-US" dirty="0"/>
          </a:p>
        </p:txBody>
      </p:sp>
      <p:sp>
        <p:nvSpPr>
          <p:cNvPr id="2" name="Slide Number Placeholder 1">
            <a:extLst>
              <a:ext uri="{FF2B5EF4-FFF2-40B4-BE49-F238E27FC236}">
                <a16:creationId xmlns:a16="http://schemas.microsoft.com/office/drawing/2014/main" id="{093C0A9B-7D4D-25E0-9D2B-F99A268E1A2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F6F2DA-B01E-0F4A-9C3D-CC5E8B20FA62}"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0510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E5435D-B21E-5354-3219-AB70FF9395BF}"/>
              </a:ext>
            </a:extLst>
          </p:cNvPr>
          <p:cNvSpPr>
            <a:spLocks noGrp="1"/>
          </p:cNvSpPr>
          <p:nvPr>
            <p:ph type="sldNum" sz="quarter" idx="12"/>
          </p:nvPr>
        </p:nvSpPr>
        <p:spPr/>
        <p:txBody>
          <a:bodyPr/>
          <a:lstStyle/>
          <a:p>
            <a:fld id="{106E12CD-FCB1-464E-A775-0B83FDDACE03}" type="slidenum">
              <a:rPr lang="en-US" smtClean="0"/>
              <a:pPr/>
              <a:t>40</a:t>
            </a:fld>
            <a:endParaRPr lang="en-US"/>
          </a:p>
        </p:txBody>
      </p:sp>
      <p:pic>
        <p:nvPicPr>
          <p:cNvPr id="8" name="Picture 7" descr="A map of the united states&#10;&#10;Description automatically generated">
            <a:extLst>
              <a:ext uri="{FF2B5EF4-FFF2-40B4-BE49-F238E27FC236}">
                <a16:creationId xmlns:a16="http://schemas.microsoft.com/office/drawing/2014/main" id="{A77C680B-C8D6-A61C-E337-FD6A1706DBA6}"/>
              </a:ext>
            </a:extLst>
          </p:cNvPr>
          <p:cNvPicPr>
            <a:picLocks noChangeAspect="1"/>
          </p:cNvPicPr>
          <p:nvPr/>
        </p:nvPicPr>
        <p:blipFill rotWithShape="1">
          <a:blip r:embed="rId3"/>
          <a:srcRect b="6241"/>
          <a:stretch/>
        </p:blipFill>
        <p:spPr>
          <a:xfrm>
            <a:off x="2146593" y="31759"/>
            <a:ext cx="8483307" cy="6324592"/>
          </a:xfrm>
          <a:prstGeom prst="rect">
            <a:avLst/>
          </a:prstGeom>
        </p:spPr>
      </p:pic>
    </p:spTree>
    <p:extLst>
      <p:ext uri="{BB962C8B-B14F-4D97-AF65-F5344CB8AC3E}">
        <p14:creationId xmlns:p14="http://schemas.microsoft.com/office/powerpoint/2010/main" val="956969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1BBB-BB37-31CA-1D02-91E408C47EBC}"/>
              </a:ext>
            </a:extLst>
          </p:cNvPr>
          <p:cNvSpPr>
            <a:spLocks noGrp="1"/>
          </p:cNvSpPr>
          <p:nvPr>
            <p:ph type="title"/>
          </p:nvPr>
        </p:nvSpPr>
        <p:spPr>
          <a:xfrm>
            <a:off x="1981200" y="402720"/>
            <a:ext cx="8229600" cy="658235"/>
          </a:xfrm>
        </p:spPr>
        <p:txBody>
          <a:bodyPr>
            <a:noAutofit/>
          </a:bodyPr>
          <a:lstStyle/>
          <a:p>
            <a:r>
              <a:rPr lang="en-US" sz="3200" b="1"/>
              <a:t>Difference-in-Differences (</a:t>
            </a:r>
            <a:r>
              <a:rPr lang="en-US" sz="3200" b="1" err="1"/>
              <a:t>DiD</a:t>
            </a:r>
            <a:r>
              <a:rPr lang="en-US" sz="3200" b="1"/>
              <a:t>) Design</a:t>
            </a:r>
            <a:endParaRPr lang="en-US"/>
          </a:p>
        </p:txBody>
      </p:sp>
      <p:sp>
        <p:nvSpPr>
          <p:cNvPr id="4" name="Slide Number Placeholder 3">
            <a:extLst>
              <a:ext uri="{FF2B5EF4-FFF2-40B4-BE49-F238E27FC236}">
                <a16:creationId xmlns:a16="http://schemas.microsoft.com/office/drawing/2014/main" id="{0A0AEF7D-7504-A0F2-7033-F295A7528415}"/>
              </a:ext>
            </a:extLst>
          </p:cNvPr>
          <p:cNvSpPr>
            <a:spLocks noGrp="1"/>
          </p:cNvSpPr>
          <p:nvPr>
            <p:ph type="sldNum" sz="quarter" idx="12"/>
          </p:nvPr>
        </p:nvSpPr>
        <p:spPr/>
        <p:txBody>
          <a:bodyPr/>
          <a:lstStyle/>
          <a:p>
            <a:fld id="{106E12CD-FCB1-464E-A775-0B83FDDACE03}" type="slidenum">
              <a:rPr lang="en-US" smtClean="0"/>
              <a:pPr/>
              <a:t>41</a:t>
            </a:fld>
            <a:endParaRPr lang="en-US"/>
          </a:p>
        </p:txBody>
      </p:sp>
      <p:graphicFrame>
        <p:nvGraphicFramePr>
          <p:cNvPr id="5" name="Content Placeholder 9">
            <a:extLst>
              <a:ext uri="{FF2B5EF4-FFF2-40B4-BE49-F238E27FC236}">
                <a16:creationId xmlns:a16="http://schemas.microsoft.com/office/drawing/2014/main" id="{9E0593BB-0DC1-354B-2FFD-CF9DB14E3FCC}"/>
              </a:ext>
            </a:extLst>
          </p:cNvPr>
          <p:cNvGraphicFramePr>
            <a:graphicFrameLocks/>
          </p:cNvGraphicFramePr>
          <p:nvPr>
            <p:extLst>
              <p:ext uri="{D42A27DB-BD31-4B8C-83A1-F6EECF244321}">
                <p14:modId xmlns:p14="http://schemas.microsoft.com/office/powerpoint/2010/main" val="335903685"/>
              </p:ext>
            </p:extLst>
          </p:nvPr>
        </p:nvGraphicFramePr>
        <p:xfrm>
          <a:off x="2021441" y="1997556"/>
          <a:ext cx="8150775" cy="1100492"/>
        </p:xfrm>
        <a:graphic>
          <a:graphicData uri="http://schemas.openxmlformats.org/drawingml/2006/table">
            <a:tbl>
              <a:tblPr firstRow="1">
                <a:tableStyleId>{D27102A9-8310-4765-A935-A1911B00CA55}</a:tableStyleId>
              </a:tblPr>
              <a:tblGrid>
                <a:gridCol w="1630155">
                  <a:extLst>
                    <a:ext uri="{9D8B030D-6E8A-4147-A177-3AD203B41FA5}">
                      <a16:colId xmlns:a16="http://schemas.microsoft.com/office/drawing/2014/main" val="1981381531"/>
                    </a:ext>
                  </a:extLst>
                </a:gridCol>
                <a:gridCol w="1630155">
                  <a:extLst>
                    <a:ext uri="{9D8B030D-6E8A-4147-A177-3AD203B41FA5}">
                      <a16:colId xmlns:a16="http://schemas.microsoft.com/office/drawing/2014/main" val="451985185"/>
                    </a:ext>
                  </a:extLst>
                </a:gridCol>
                <a:gridCol w="1630155">
                  <a:extLst>
                    <a:ext uri="{9D8B030D-6E8A-4147-A177-3AD203B41FA5}">
                      <a16:colId xmlns:a16="http://schemas.microsoft.com/office/drawing/2014/main" val="3183852062"/>
                    </a:ext>
                  </a:extLst>
                </a:gridCol>
                <a:gridCol w="1630155">
                  <a:extLst>
                    <a:ext uri="{9D8B030D-6E8A-4147-A177-3AD203B41FA5}">
                      <a16:colId xmlns:a16="http://schemas.microsoft.com/office/drawing/2014/main" val="2904613804"/>
                    </a:ext>
                  </a:extLst>
                </a:gridCol>
                <a:gridCol w="1630155">
                  <a:extLst>
                    <a:ext uri="{9D8B030D-6E8A-4147-A177-3AD203B41FA5}">
                      <a16:colId xmlns:a16="http://schemas.microsoft.com/office/drawing/2014/main" val="2006936935"/>
                    </a:ext>
                  </a:extLst>
                </a:gridCol>
              </a:tblGrid>
              <a:tr h="373765">
                <a:tc>
                  <a:txBody>
                    <a:bodyPr/>
                    <a:lstStyle/>
                    <a:p>
                      <a:pPr algn="ctr"/>
                      <a:r>
                        <a:rPr lang="en-US"/>
                        <a:t>2015</a:t>
                      </a:r>
                    </a:p>
                  </a:txBody>
                  <a:tcPr/>
                </a:tc>
                <a:tc>
                  <a:txBody>
                    <a:bodyPr/>
                    <a:lstStyle/>
                    <a:p>
                      <a:pPr algn="ctr"/>
                      <a:r>
                        <a:rPr lang="en-US"/>
                        <a:t>2020</a:t>
                      </a:r>
                    </a:p>
                  </a:txBody>
                  <a:tcPr/>
                </a:tc>
                <a:tc>
                  <a:txBody>
                    <a:bodyPr/>
                    <a:lstStyle/>
                    <a:p>
                      <a:pPr algn="ctr"/>
                      <a:r>
                        <a:rPr lang="en-US"/>
                        <a:t>2021</a:t>
                      </a:r>
                    </a:p>
                  </a:txBody>
                  <a:tcPr/>
                </a:tc>
                <a:tc>
                  <a:txBody>
                    <a:bodyPr/>
                    <a:lstStyle/>
                    <a:p>
                      <a:pPr algn="ctr"/>
                      <a:r>
                        <a:rPr lang="en-US"/>
                        <a:t>2022</a:t>
                      </a:r>
                    </a:p>
                  </a:txBody>
                  <a:tcPr/>
                </a:tc>
                <a:tc>
                  <a:txBody>
                    <a:bodyPr/>
                    <a:lstStyle/>
                    <a:p>
                      <a:pPr algn="ctr"/>
                      <a:r>
                        <a:rPr lang="en-US"/>
                        <a:t>2023</a:t>
                      </a:r>
                    </a:p>
                  </a:txBody>
                  <a:tcPr/>
                </a:tc>
                <a:extLst>
                  <a:ext uri="{0D108BD9-81ED-4DB2-BD59-A6C34878D82A}">
                    <a16:rowId xmlns:a16="http://schemas.microsoft.com/office/drawing/2014/main" val="1776293894"/>
                  </a:ext>
                </a:extLst>
              </a:tr>
              <a:tr h="726727">
                <a:tc>
                  <a:txBody>
                    <a:bodyPr/>
                    <a:lstStyle/>
                    <a:p>
                      <a:pPr algn="ctr"/>
                      <a:r>
                        <a:rPr lang="en-US"/>
                        <a:t>New Hampshire</a:t>
                      </a:r>
                    </a:p>
                  </a:txBody>
                  <a:tcPr/>
                </a:tc>
                <a:tc>
                  <a:txBody>
                    <a:bodyPr/>
                    <a:lstStyle/>
                    <a:p>
                      <a:pPr algn="ctr"/>
                      <a:r>
                        <a:rPr lang="en-US"/>
                        <a:t>Maine Maryland</a:t>
                      </a:r>
                    </a:p>
                  </a:txBody>
                  <a:tcPr/>
                </a:tc>
                <a:tc>
                  <a:txBody>
                    <a:bodyPr/>
                    <a:lstStyle/>
                    <a:p>
                      <a:pPr algn="ctr"/>
                      <a:r>
                        <a:rPr lang="en-US"/>
                        <a:t>Hawaii Washington</a:t>
                      </a:r>
                    </a:p>
                  </a:txBody>
                  <a:tcPr/>
                </a:tc>
                <a:tc>
                  <a:txBody>
                    <a:bodyPr/>
                    <a:lstStyle/>
                    <a:p>
                      <a:pPr algn="ctr"/>
                      <a:r>
                        <a:rPr lang="en-US"/>
                        <a:t>Rhode Island Tennessee</a:t>
                      </a:r>
                    </a:p>
                  </a:txBody>
                  <a:tcPr/>
                </a:tc>
                <a:tc>
                  <a:txBody>
                    <a:bodyPr/>
                    <a:lstStyle/>
                    <a:p>
                      <a:pPr algn="ctr"/>
                      <a:r>
                        <a:rPr lang="en-US"/>
                        <a:t>Oregon</a:t>
                      </a:r>
                    </a:p>
                    <a:p>
                      <a:pPr algn="ctr"/>
                      <a:r>
                        <a:rPr lang="en-US"/>
                        <a:t>South Carolina</a:t>
                      </a:r>
                    </a:p>
                  </a:txBody>
                  <a:tcPr/>
                </a:tc>
                <a:extLst>
                  <a:ext uri="{0D108BD9-81ED-4DB2-BD59-A6C34878D82A}">
                    <a16:rowId xmlns:a16="http://schemas.microsoft.com/office/drawing/2014/main" val="1264308010"/>
                  </a:ext>
                </a:extLst>
              </a:tr>
            </a:tbl>
          </a:graphicData>
        </a:graphic>
      </p:graphicFrame>
      <p:graphicFrame>
        <p:nvGraphicFramePr>
          <p:cNvPr id="8" name="Content Placeholder 7">
            <a:extLst>
              <a:ext uri="{FF2B5EF4-FFF2-40B4-BE49-F238E27FC236}">
                <a16:creationId xmlns:a16="http://schemas.microsoft.com/office/drawing/2014/main" id="{25FA64B0-7CE9-1F07-530D-45DAB424307D}"/>
              </a:ext>
            </a:extLst>
          </p:cNvPr>
          <p:cNvGraphicFramePr>
            <a:graphicFrameLocks noGrp="1"/>
          </p:cNvGraphicFramePr>
          <p:nvPr>
            <p:ph idx="1"/>
            <p:extLst>
              <p:ext uri="{D42A27DB-BD31-4B8C-83A1-F6EECF244321}">
                <p14:modId xmlns:p14="http://schemas.microsoft.com/office/powerpoint/2010/main" val="1862946995"/>
              </p:ext>
            </p:extLst>
          </p:nvPr>
        </p:nvGraphicFramePr>
        <p:xfrm>
          <a:off x="2029428" y="4136984"/>
          <a:ext cx="8229600" cy="1112520"/>
        </p:xfrm>
        <a:graphic>
          <a:graphicData uri="http://schemas.openxmlformats.org/drawingml/2006/table">
            <a:tbl>
              <a:tblPr firstRow="1" firstCol="1">
                <a:tableStyleId>{D27102A9-8310-4765-A935-A1911B00CA55}</a:tableStyleId>
              </a:tblPr>
              <a:tblGrid>
                <a:gridCol w="2743200">
                  <a:extLst>
                    <a:ext uri="{9D8B030D-6E8A-4147-A177-3AD203B41FA5}">
                      <a16:colId xmlns:a16="http://schemas.microsoft.com/office/drawing/2014/main" val="2913736570"/>
                    </a:ext>
                  </a:extLst>
                </a:gridCol>
                <a:gridCol w="2743200">
                  <a:extLst>
                    <a:ext uri="{9D8B030D-6E8A-4147-A177-3AD203B41FA5}">
                      <a16:colId xmlns:a16="http://schemas.microsoft.com/office/drawing/2014/main" val="2511427566"/>
                    </a:ext>
                  </a:extLst>
                </a:gridCol>
                <a:gridCol w="2743200">
                  <a:extLst>
                    <a:ext uri="{9D8B030D-6E8A-4147-A177-3AD203B41FA5}">
                      <a16:colId xmlns:a16="http://schemas.microsoft.com/office/drawing/2014/main" val="3216890668"/>
                    </a:ext>
                  </a:extLst>
                </a:gridCol>
              </a:tblGrid>
              <a:tr h="370840">
                <a:tc>
                  <a:txBody>
                    <a:bodyPr/>
                    <a:lstStyle/>
                    <a:p>
                      <a:pPr algn="ctr"/>
                      <a:endParaRPr lang="en-US"/>
                    </a:p>
                  </a:txBody>
                  <a:tcPr>
                    <a:lnL w="3175">
                      <a:solidFill>
                        <a:schemeClr val="accent4"/>
                      </a:solidFill>
                    </a:lnL>
                    <a:lnR w="3175">
                      <a:solidFill>
                        <a:schemeClr val="accent4"/>
                      </a:solidFill>
                    </a:lnR>
                    <a:lnT w="3175">
                      <a:solidFill>
                        <a:schemeClr val="accent4"/>
                      </a:solidFill>
                    </a:lnT>
                    <a:lnB w="3175">
                      <a:solidFill>
                        <a:schemeClr val="accent4"/>
                      </a:solidFill>
                    </a:lnB>
                  </a:tcPr>
                </a:tc>
                <a:tc>
                  <a:txBody>
                    <a:bodyPr/>
                    <a:lstStyle/>
                    <a:p>
                      <a:pPr algn="ctr"/>
                      <a:r>
                        <a:rPr lang="en-US"/>
                        <a:t>Before Elimination</a:t>
                      </a:r>
                    </a:p>
                  </a:txBody>
                  <a:tcPr>
                    <a:lnL w="3175">
                      <a:solidFill>
                        <a:schemeClr val="accent4"/>
                      </a:solidFill>
                    </a:lnL>
                    <a:lnR w="3175">
                      <a:solidFill>
                        <a:schemeClr val="accent4"/>
                      </a:solidFill>
                    </a:lnR>
                    <a:lnT w="3175">
                      <a:solidFill>
                        <a:schemeClr val="accent4"/>
                      </a:solidFill>
                    </a:lnT>
                    <a:lnB w="3175">
                      <a:solidFill>
                        <a:schemeClr val="accent4"/>
                      </a:solidFill>
                    </a:lnB>
                  </a:tcPr>
                </a:tc>
                <a:tc>
                  <a:txBody>
                    <a:bodyPr/>
                    <a:lstStyle/>
                    <a:p>
                      <a:pPr lvl="0" algn="ctr">
                        <a:buNone/>
                      </a:pPr>
                      <a:r>
                        <a:rPr lang="en-US"/>
                        <a:t>After Elimination</a:t>
                      </a:r>
                    </a:p>
                  </a:txBody>
                  <a:tcPr>
                    <a:lnL w="3175">
                      <a:solidFill>
                        <a:schemeClr val="accent4"/>
                      </a:solidFill>
                    </a:lnL>
                    <a:lnR w="3175">
                      <a:solidFill>
                        <a:schemeClr val="accent4"/>
                      </a:solidFill>
                    </a:lnR>
                    <a:lnT w="3175">
                      <a:solidFill>
                        <a:schemeClr val="accent4"/>
                      </a:solidFill>
                    </a:lnT>
                    <a:lnB w="3175">
                      <a:solidFill>
                        <a:schemeClr val="accent4"/>
                      </a:solidFill>
                    </a:lnB>
                  </a:tcPr>
                </a:tc>
                <a:extLst>
                  <a:ext uri="{0D108BD9-81ED-4DB2-BD59-A6C34878D82A}">
                    <a16:rowId xmlns:a16="http://schemas.microsoft.com/office/drawing/2014/main" val="1298753809"/>
                  </a:ext>
                </a:extLst>
              </a:tr>
              <a:tr h="370840">
                <a:tc>
                  <a:txBody>
                    <a:bodyPr/>
                    <a:lstStyle/>
                    <a:p>
                      <a:pPr algn="ctr"/>
                      <a:r>
                        <a:rPr lang="en-US"/>
                        <a:t>Treatment States</a:t>
                      </a:r>
                    </a:p>
                  </a:txBody>
                  <a:tcPr>
                    <a:lnL w="3175">
                      <a:solidFill>
                        <a:schemeClr val="accent4"/>
                      </a:solidFill>
                    </a:lnL>
                    <a:lnR w="3175">
                      <a:solidFill>
                        <a:schemeClr val="accent4"/>
                      </a:solidFill>
                    </a:lnR>
                    <a:lnT w="3175">
                      <a:solidFill>
                        <a:schemeClr val="accent4"/>
                      </a:solidFill>
                    </a:lnT>
                    <a:lnB w="3175">
                      <a:solidFill>
                        <a:schemeClr val="accent4"/>
                      </a:solidFill>
                    </a:lnB>
                  </a:tcPr>
                </a:tc>
                <a:tc>
                  <a:txBody>
                    <a:bodyPr/>
                    <a:lstStyle/>
                    <a:p>
                      <a:pPr algn="ctr"/>
                      <a:r>
                        <a:rPr lang="en-US"/>
                        <a:t>A</a:t>
                      </a:r>
                    </a:p>
                  </a:txBody>
                  <a:tcPr>
                    <a:lnL w="3175">
                      <a:solidFill>
                        <a:schemeClr val="accent4"/>
                      </a:solidFill>
                    </a:lnL>
                    <a:lnR w="3175">
                      <a:solidFill>
                        <a:schemeClr val="accent4"/>
                      </a:solidFill>
                    </a:lnR>
                    <a:lnT w="3175">
                      <a:solidFill>
                        <a:schemeClr val="accent4"/>
                      </a:solidFill>
                    </a:lnT>
                    <a:lnB w="3175">
                      <a:solidFill>
                        <a:schemeClr val="accent4"/>
                      </a:solidFill>
                    </a:lnB>
                  </a:tcPr>
                </a:tc>
                <a:tc>
                  <a:txBody>
                    <a:bodyPr/>
                    <a:lstStyle/>
                    <a:p>
                      <a:pPr algn="ctr"/>
                      <a:r>
                        <a:rPr lang="en-US"/>
                        <a:t>B</a:t>
                      </a:r>
                    </a:p>
                  </a:txBody>
                  <a:tcPr>
                    <a:lnL w="3175">
                      <a:solidFill>
                        <a:schemeClr val="accent4"/>
                      </a:solidFill>
                    </a:lnL>
                    <a:lnR w="3175">
                      <a:solidFill>
                        <a:schemeClr val="accent4"/>
                      </a:solidFill>
                    </a:lnR>
                    <a:lnT w="3175">
                      <a:solidFill>
                        <a:schemeClr val="accent4"/>
                      </a:solidFill>
                    </a:lnT>
                    <a:lnB w="3175">
                      <a:solidFill>
                        <a:schemeClr val="accent4"/>
                      </a:solidFill>
                    </a:lnB>
                  </a:tcPr>
                </a:tc>
                <a:extLst>
                  <a:ext uri="{0D108BD9-81ED-4DB2-BD59-A6C34878D82A}">
                    <a16:rowId xmlns:a16="http://schemas.microsoft.com/office/drawing/2014/main" val="1243795305"/>
                  </a:ext>
                </a:extLst>
              </a:tr>
              <a:tr h="370840">
                <a:tc>
                  <a:txBody>
                    <a:bodyPr/>
                    <a:lstStyle/>
                    <a:p>
                      <a:pPr algn="ctr"/>
                      <a:r>
                        <a:rPr lang="en-US"/>
                        <a:t>Control States</a:t>
                      </a:r>
                    </a:p>
                  </a:txBody>
                  <a:tcPr>
                    <a:lnL w="3175">
                      <a:solidFill>
                        <a:schemeClr val="accent4"/>
                      </a:solidFill>
                    </a:lnL>
                    <a:lnR w="3175">
                      <a:solidFill>
                        <a:schemeClr val="accent4"/>
                      </a:solidFill>
                    </a:lnR>
                    <a:lnT w="3175">
                      <a:solidFill>
                        <a:schemeClr val="accent4"/>
                      </a:solidFill>
                    </a:lnT>
                    <a:lnB w="3175">
                      <a:solidFill>
                        <a:schemeClr val="accent4"/>
                      </a:solidFill>
                    </a:lnB>
                  </a:tcPr>
                </a:tc>
                <a:tc>
                  <a:txBody>
                    <a:bodyPr/>
                    <a:lstStyle/>
                    <a:p>
                      <a:pPr algn="ctr"/>
                      <a:r>
                        <a:rPr lang="en-US"/>
                        <a:t>C</a:t>
                      </a:r>
                    </a:p>
                  </a:txBody>
                  <a:tcPr>
                    <a:lnL w="3175">
                      <a:solidFill>
                        <a:schemeClr val="accent4"/>
                      </a:solidFill>
                    </a:lnL>
                    <a:lnR w="3175">
                      <a:solidFill>
                        <a:schemeClr val="accent4"/>
                      </a:solidFill>
                    </a:lnR>
                    <a:lnT w="3175">
                      <a:solidFill>
                        <a:schemeClr val="accent4"/>
                      </a:solidFill>
                    </a:lnT>
                    <a:lnB w="3175">
                      <a:solidFill>
                        <a:schemeClr val="accent4"/>
                      </a:solidFill>
                    </a:lnB>
                  </a:tcPr>
                </a:tc>
                <a:tc>
                  <a:txBody>
                    <a:bodyPr/>
                    <a:lstStyle/>
                    <a:p>
                      <a:pPr algn="ctr"/>
                      <a:r>
                        <a:rPr lang="en-US"/>
                        <a:t>D</a:t>
                      </a:r>
                    </a:p>
                  </a:txBody>
                  <a:tcPr>
                    <a:lnL w="3175">
                      <a:solidFill>
                        <a:schemeClr val="accent4"/>
                      </a:solidFill>
                    </a:lnL>
                    <a:lnR w="3175">
                      <a:solidFill>
                        <a:schemeClr val="accent4"/>
                      </a:solidFill>
                    </a:lnR>
                    <a:lnT w="3175">
                      <a:solidFill>
                        <a:schemeClr val="accent4"/>
                      </a:solidFill>
                    </a:lnT>
                    <a:lnB w="3175">
                      <a:solidFill>
                        <a:schemeClr val="accent4"/>
                      </a:solidFill>
                    </a:lnB>
                  </a:tcPr>
                </a:tc>
                <a:extLst>
                  <a:ext uri="{0D108BD9-81ED-4DB2-BD59-A6C34878D82A}">
                    <a16:rowId xmlns:a16="http://schemas.microsoft.com/office/drawing/2014/main" val="3969776128"/>
                  </a:ext>
                </a:extLst>
              </a:tr>
            </a:tbl>
          </a:graphicData>
        </a:graphic>
      </p:graphicFrame>
      <p:sp>
        <p:nvSpPr>
          <p:cNvPr id="9" name="TextBox 8">
            <a:extLst>
              <a:ext uri="{FF2B5EF4-FFF2-40B4-BE49-F238E27FC236}">
                <a16:creationId xmlns:a16="http://schemas.microsoft.com/office/drawing/2014/main" id="{D4EDBC0F-77E0-56DE-DA3B-10BC737A2086}"/>
              </a:ext>
            </a:extLst>
          </p:cNvPr>
          <p:cNvSpPr txBox="1"/>
          <p:nvPr/>
        </p:nvSpPr>
        <p:spPr>
          <a:xfrm>
            <a:off x="1977342" y="153364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ea typeface="Calibri"/>
                <a:cs typeface="Arial"/>
              </a:rPr>
              <a:t>Treatment States:</a:t>
            </a:r>
            <a:endParaRPr lang="en-US" b="1">
              <a:ea typeface="Calibri"/>
              <a:cs typeface="Calibri"/>
            </a:endParaRPr>
          </a:p>
        </p:txBody>
      </p:sp>
      <p:sp>
        <p:nvSpPr>
          <p:cNvPr id="10" name="TextBox 9">
            <a:extLst>
              <a:ext uri="{FF2B5EF4-FFF2-40B4-BE49-F238E27FC236}">
                <a16:creationId xmlns:a16="http://schemas.microsoft.com/office/drawing/2014/main" id="{C26D065B-3028-D174-B814-804AAE0D4B4D}"/>
              </a:ext>
            </a:extLst>
          </p:cNvPr>
          <p:cNvSpPr txBox="1"/>
          <p:nvPr/>
        </p:nvSpPr>
        <p:spPr>
          <a:xfrm>
            <a:off x="4774557" y="547868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ea typeface="Calibri"/>
                <a:cs typeface="Arial"/>
              </a:rPr>
              <a:t>DID = (B - A) - (D - C)</a:t>
            </a:r>
            <a:endParaRPr lang="en-US"/>
          </a:p>
        </p:txBody>
      </p:sp>
      <p:sp>
        <p:nvSpPr>
          <p:cNvPr id="11" name="TextBox 10">
            <a:extLst>
              <a:ext uri="{FF2B5EF4-FFF2-40B4-BE49-F238E27FC236}">
                <a16:creationId xmlns:a16="http://schemas.microsoft.com/office/drawing/2014/main" id="{5E990A74-4BB8-2594-1A4A-70DD18E06C78}"/>
              </a:ext>
            </a:extLst>
          </p:cNvPr>
          <p:cNvSpPr txBox="1"/>
          <p:nvPr/>
        </p:nvSpPr>
        <p:spPr>
          <a:xfrm>
            <a:off x="2025570" y="3250556"/>
            <a:ext cx="75659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ea typeface="Calibri"/>
                <a:cs typeface="Arial"/>
              </a:rPr>
              <a:t>Control States: </a:t>
            </a:r>
            <a:r>
              <a:rPr lang="en-US">
                <a:latin typeface="Arial"/>
                <a:ea typeface="Calibri"/>
                <a:cs typeface="Arial"/>
              </a:rPr>
              <a:t>all other states except Vermont, Texas, and Illinois</a:t>
            </a:r>
            <a:endParaRPr lang="en-US" b="1">
              <a:ea typeface="Calibri"/>
              <a:cs typeface="Calibri"/>
            </a:endParaRPr>
          </a:p>
        </p:txBody>
      </p:sp>
    </p:spTree>
    <p:extLst>
      <p:ext uri="{BB962C8B-B14F-4D97-AF65-F5344CB8AC3E}">
        <p14:creationId xmlns:p14="http://schemas.microsoft.com/office/powerpoint/2010/main" val="253101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E0872-F9E2-70A0-2D93-F5C3C5AAF5A7}"/>
              </a:ext>
            </a:extLst>
          </p:cNvPr>
          <p:cNvSpPr>
            <a:spLocks noGrp="1"/>
          </p:cNvSpPr>
          <p:nvPr>
            <p:ph type="title"/>
          </p:nvPr>
        </p:nvSpPr>
        <p:spPr>
          <a:xfrm>
            <a:off x="1981200" y="219459"/>
            <a:ext cx="8229600" cy="442693"/>
          </a:xfrm>
        </p:spPr>
        <p:txBody>
          <a:bodyPr>
            <a:noAutofit/>
          </a:bodyPr>
          <a:lstStyle/>
          <a:p>
            <a:r>
              <a:rPr lang="en-US" sz="3200" b="1"/>
              <a:t>Legislations Reduced SWE for PWD</a:t>
            </a:r>
            <a:endParaRPr lang="en-US"/>
          </a:p>
        </p:txBody>
      </p:sp>
      <p:sp>
        <p:nvSpPr>
          <p:cNvPr id="4" name="Slide Number Placeholder 3">
            <a:extLst>
              <a:ext uri="{FF2B5EF4-FFF2-40B4-BE49-F238E27FC236}">
                <a16:creationId xmlns:a16="http://schemas.microsoft.com/office/drawing/2014/main" id="{91A12A1A-1B61-717C-3E66-D219CBE6A7A1}"/>
              </a:ext>
            </a:extLst>
          </p:cNvPr>
          <p:cNvSpPr>
            <a:spLocks noGrp="1"/>
          </p:cNvSpPr>
          <p:nvPr>
            <p:ph type="sldNum" sz="quarter" idx="12"/>
          </p:nvPr>
        </p:nvSpPr>
        <p:spPr/>
        <p:txBody>
          <a:bodyPr/>
          <a:lstStyle/>
          <a:p>
            <a:fld id="{106E12CD-FCB1-464E-A775-0B83FDDACE03}" type="slidenum">
              <a:rPr lang="en-US" smtClean="0"/>
              <a:pPr/>
              <a:t>42</a:t>
            </a:fld>
            <a:endParaRPr lang="en-US"/>
          </a:p>
        </p:txBody>
      </p:sp>
      <p:sp>
        <p:nvSpPr>
          <p:cNvPr id="5" name="Oval 4">
            <a:extLst>
              <a:ext uri="{FF2B5EF4-FFF2-40B4-BE49-F238E27FC236}">
                <a16:creationId xmlns:a16="http://schemas.microsoft.com/office/drawing/2014/main" id="{8385B44A-045C-4787-1274-BC67C7DC28F2}"/>
              </a:ext>
            </a:extLst>
          </p:cNvPr>
          <p:cNvSpPr/>
          <p:nvPr/>
        </p:nvSpPr>
        <p:spPr>
          <a:xfrm>
            <a:off x="5562600" y="4671060"/>
            <a:ext cx="914400" cy="914400"/>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9BFB5AFC-72F0-B2A8-29A8-7A550EEFAB57}"/>
              </a:ext>
            </a:extLst>
          </p:cNvPr>
          <p:cNvSpPr/>
          <p:nvPr/>
        </p:nvSpPr>
        <p:spPr>
          <a:xfrm>
            <a:off x="8077199" y="4381500"/>
            <a:ext cx="914400" cy="914400"/>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9" name="Picture 8" descr="A graph of a number of people with disabilities&#10;&#10;Description automatically generated">
            <a:extLst>
              <a:ext uri="{FF2B5EF4-FFF2-40B4-BE49-F238E27FC236}">
                <a16:creationId xmlns:a16="http://schemas.microsoft.com/office/drawing/2014/main" id="{CBA1EFA1-37F8-B092-BA2E-5FEAEC1DB640}"/>
              </a:ext>
            </a:extLst>
          </p:cNvPr>
          <p:cNvPicPr>
            <a:picLocks noChangeAspect="1"/>
          </p:cNvPicPr>
          <p:nvPr/>
        </p:nvPicPr>
        <p:blipFill>
          <a:blip r:embed="rId3"/>
          <a:stretch>
            <a:fillRect/>
          </a:stretch>
        </p:blipFill>
        <p:spPr>
          <a:xfrm>
            <a:off x="1623060" y="905113"/>
            <a:ext cx="9044940" cy="5268754"/>
          </a:xfrm>
          <a:prstGeom prst="rect">
            <a:avLst/>
          </a:prstGeom>
        </p:spPr>
      </p:pic>
      <p:sp>
        <p:nvSpPr>
          <p:cNvPr id="10" name="Oval 9">
            <a:extLst>
              <a:ext uri="{FF2B5EF4-FFF2-40B4-BE49-F238E27FC236}">
                <a16:creationId xmlns:a16="http://schemas.microsoft.com/office/drawing/2014/main" id="{FB6E1AE1-781B-7E2D-0DC4-7FE019D4B9A7}"/>
              </a:ext>
            </a:extLst>
          </p:cNvPr>
          <p:cNvSpPr/>
          <p:nvPr/>
        </p:nvSpPr>
        <p:spPr>
          <a:xfrm>
            <a:off x="5634990" y="4667250"/>
            <a:ext cx="914400" cy="9144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34DF6079-439B-C59D-6700-DD617861BF7E}"/>
              </a:ext>
            </a:extLst>
          </p:cNvPr>
          <p:cNvSpPr/>
          <p:nvPr/>
        </p:nvSpPr>
        <p:spPr>
          <a:xfrm>
            <a:off x="8149590" y="4385309"/>
            <a:ext cx="914400" cy="9144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479D6F74-2847-D9BB-71A2-D2BB4F863C66}"/>
              </a:ext>
            </a:extLst>
          </p:cNvPr>
          <p:cNvSpPr/>
          <p:nvPr/>
        </p:nvSpPr>
        <p:spPr>
          <a:xfrm>
            <a:off x="6624430" y="780222"/>
            <a:ext cx="4696240" cy="548143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8F933F0E-3D83-3A42-62DB-93DF44A17D14}"/>
              </a:ext>
            </a:extLst>
          </p:cNvPr>
          <p:cNvSpPr/>
          <p:nvPr/>
        </p:nvSpPr>
        <p:spPr>
          <a:xfrm>
            <a:off x="1890670" y="780222"/>
            <a:ext cx="4696240" cy="548143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602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E0872-F9E2-70A0-2D93-F5C3C5AAF5A7}"/>
              </a:ext>
            </a:extLst>
          </p:cNvPr>
          <p:cNvSpPr>
            <a:spLocks noGrp="1"/>
          </p:cNvSpPr>
          <p:nvPr>
            <p:ph type="title"/>
          </p:nvPr>
        </p:nvSpPr>
        <p:spPr>
          <a:xfrm>
            <a:off x="1981200" y="273850"/>
            <a:ext cx="8229600" cy="489990"/>
          </a:xfrm>
        </p:spPr>
        <p:txBody>
          <a:bodyPr>
            <a:noAutofit/>
          </a:bodyPr>
          <a:lstStyle/>
          <a:p>
            <a:r>
              <a:rPr lang="en-US" sz="2800" b="1"/>
              <a:t>Legislations Did Not Affect PWD Employment</a:t>
            </a:r>
            <a:endParaRPr lang="en-US" sz="4000"/>
          </a:p>
        </p:txBody>
      </p:sp>
      <p:sp>
        <p:nvSpPr>
          <p:cNvPr id="4" name="Slide Number Placeholder 3">
            <a:extLst>
              <a:ext uri="{FF2B5EF4-FFF2-40B4-BE49-F238E27FC236}">
                <a16:creationId xmlns:a16="http://schemas.microsoft.com/office/drawing/2014/main" id="{91A12A1A-1B61-717C-3E66-D219CBE6A7A1}"/>
              </a:ext>
            </a:extLst>
          </p:cNvPr>
          <p:cNvSpPr>
            <a:spLocks noGrp="1"/>
          </p:cNvSpPr>
          <p:nvPr>
            <p:ph type="sldNum" sz="quarter" idx="12"/>
          </p:nvPr>
        </p:nvSpPr>
        <p:spPr/>
        <p:txBody>
          <a:bodyPr/>
          <a:lstStyle/>
          <a:p>
            <a:fld id="{106E12CD-FCB1-464E-A775-0B83FDDACE03}" type="slidenum">
              <a:rPr lang="en-US" smtClean="0"/>
              <a:pPr/>
              <a:t>43</a:t>
            </a:fld>
            <a:endParaRPr lang="en-US"/>
          </a:p>
        </p:txBody>
      </p:sp>
      <p:pic>
        <p:nvPicPr>
          <p:cNvPr id="3" name="Picture 2" descr="A graph of a number of people with disabilities&#10;&#10;Description automatically generated">
            <a:extLst>
              <a:ext uri="{FF2B5EF4-FFF2-40B4-BE49-F238E27FC236}">
                <a16:creationId xmlns:a16="http://schemas.microsoft.com/office/drawing/2014/main" id="{01EE9129-88C6-BD5B-F83C-D5BDF365C179}"/>
              </a:ext>
            </a:extLst>
          </p:cNvPr>
          <p:cNvPicPr>
            <a:picLocks noChangeAspect="1"/>
          </p:cNvPicPr>
          <p:nvPr/>
        </p:nvPicPr>
        <p:blipFill>
          <a:blip r:embed="rId3"/>
          <a:stretch>
            <a:fillRect/>
          </a:stretch>
        </p:blipFill>
        <p:spPr>
          <a:xfrm>
            <a:off x="1592580" y="980264"/>
            <a:ext cx="9075420" cy="5301332"/>
          </a:xfrm>
          <a:prstGeom prst="rect">
            <a:avLst/>
          </a:prstGeom>
        </p:spPr>
      </p:pic>
      <p:sp>
        <p:nvSpPr>
          <p:cNvPr id="5" name="Rectangle 4">
            <a:extLst>
              <a:ext uri="{FF2B5EF4-FFF2-40B4-BE49-F238E27FC236}">
                <a16:creationId xmlns:a16="http://schemas.microsoft.com/office/drawing/2014/main" id="{73A52FDF-D64E-5A45-722E-523C83FBE1C7}"/>
              </a:ext>
            </a:extLst>
          </p:cNvPr>
          <p:cNvSpPr/>
          <p:nvPr/>
        </p:nvSpPr>
        <p:spPr>
          <a:xfrm>
            <a:off x="6624430" y="780222"/>
            <a:ext cx="4696240" cy="548143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1B3A7FE3-6D81-6203-8B2E-FAA3A3C8EDD3}"/>
              </a:ext>
            </a:extLst>
          </p:cNvPr>
          <p:cNvSpPr/>
          <p:nvPr/>
        </p:nvSpPr>
        <p:spPr>
          <a:xfrm>
            <a:off x="1890670" y="780222"/>
            <a:ext cx="4696240" cy="548143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9951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E663CB-1606-5535-064D-987673C645E8}"/>
              </a:ext>
            </a:extLst>
          </p:cNvPr>
          <p:cNvSpPr>
            <a:spLocks noGrp="1"/>
          </p:cNvSpPr>
          <p:nvPr>
            <p:ph type="title"/>
          </p:nvPr>
        </p:nvSpPr>
        <p:spPr/>
        <p:txBody>
          <a:bodyPr>
            <a:normAutofit/>
          </a:bodyPr>
          <a:lstStyle/>
          <a:p>
            <a:r>
              <a:rPr lang="en-US" sz="3600"/>
              <a:t>Beyond Subminimum Wage Law –</a:t>
            </a:r>
            <a:br>
              <a:rPr lang="en-US" sz="3600"/>
            </a:br>
            <a:r>
              <a:rPr lang="en-US" sz="3600"/>
              <a:t>Disability Employment Inequality</a:t>
            </a:r>
          </a:p>
        </p:txBody>
      </p:sp>
      <p:sp>
        <p:nvSpPr>
          <p:cNvPr id="4" name="Slide Number Placeholder 3">
            <a:extLst>
              <a:ext uri="{FF2B5EF4-FFF2-40B4-BE49-F238E27FC236}">
                <a16:creationId xmlns:a16="http://schemas.microsoft.com/office/drawing/2014/main" id="{F9845FDD-B865-E9E8-FAA1-EA8B67196D7F}"/>
              </a:ext>
            </a:extLst>
          </p:cNvPr>
          <p:cNvSpPr>
            <a:spLocks noGrp="1"/>
          </p:cNvSpPr>
          <p:nvPr>
            <p:ph type="sldNum" sz="quarter" idx="4294967295"/>
          </p:nvPr>
        </p:nvSpPr>
        <p:spPr>
          <a:xfrm>
            <a:off x="8534400" y="6356351"/>
            <a:ext cx="2133600" cy="365125"/>
          </a:xfrm>
        </p:spPr>
        <p:txBody>
          <a:bodyPr/>
          <a:lstStyle/>
          <a:p>
            <a:fld id="{106E12CD-FCB1-464E-A775-0B83FDDACE03}" type="slidenum">
              <a:rPr lang="en-US" smtClean="0"/>
              <a:pPr/>
              <a:t>44</a:t>
            </a:fld>
            <a:endParaRPr lang="en-US"/>
          </a:p>
        </p:txBody>
      </p:sp>
    </p:spTree>
    <p:extLst>
      <p:ext uri="{BB962C8B-B14F-4D97-AF65-F5344CB8AC3E}">
        <p14:creationId xmlns:p14="http://schemas.microsoft.com/office/powerpoint/2010/main" val="2114698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67808-A06D-494A-5669-260243E365DA}"/>
              </a:ext>
            </a:extLst>
          </p:cNvPr>
          <p:cNvSpPr>
            <a:spLocks noGrp="1"/>
          </p:cNvSpPr>
          <p:nvPr>
            <p:ph type="title"/>
          </p:nvPr>
        </p:nvSpPr>
        <p:spPr>
          <a:xfrm>
            <a:off x="1981200" y="431587"/>
            <a:ext cx="8229600" cy="710100"/>
          </a:xfrm>
        </p:spPr>
        <p:txBody>
          <a:bodyPr>
            <a:normAutofit/>
          </a:bodyPr>
          <a:lstStyle/>
          <a:p>
            <a:r>
              <a:rPr lang="en-US" sz="3600" b="1"/>
              <a:t>Why Pay Inequality in the US?</a:t>
            </a:r>
          </a:p>
        </p:txBody>
      </p:sp>
      <p:sp>
        <p:nvSpPr>
          <p:cNvPr id="4" name="Slide Number Placeholder 3">
            <a:extLst>
              <a:ext uri="{FF2B5EF4-FFF2-40B4-BE49-F238E27FC236}">
                <a16:creationId xmlns:a16="http://schemas.microsoft.com/office/drawing/2014/main" id="{B40A789D-663A-BC25-46CE-D4E14F9E680B}"/>
              </a:ext>
            </a:extLst>
          </p:cNvPr>
          <p:cNvSpPr>
            <a:spLocks noGrp="1"/>
          </p:cNvSpPr>
          <p:nvPr>
            <p:ph type="sldNum" sz="quarter" idx="12"/>
          </p:nvPr>
        </p:nvSpPr>
        <p:spPr/>
        <p:txBody>
          <a:bodyPr/>
          <a:lstStyle/>
          <a:p>
            <a:fld id="{106E12CD-FCB1-464E-A775-0B83FDDACE03}" type="slidenum">
              <a:rPr lang="en-US" smtClean="0"/>
              <a:pPr/>
              <a:t>45</a:t>
            </a:fld>
            <a:endParaRPr lang="en-US"/>
          </a:p>
        </p:txBody>
      </p:sp>
      <p:pic>
        <p:nvPicPr>
          <p:cNvPr id="5" name="Picture 4" descr="A green bar graph with white text&#10;&#10;Description automatically generated">
            <a:extLst>
              <a:ext uri="{FF2B5EF4-FFF2-40B4-BE49-F238E27FC236}">
                <a16:creationId xmlns:a16="http://schemas.microsoft.com/office/drawing/2014/main" id="{8DA6B8A6-5A91-9972-1B73-1D9EE016F280}"/>
              </a:ext>
            </a:extLst>
          </p:cNvPr>
          <p:cNvPicPr>
            <a:picLocks noChangeAspect="1"/>
          </p:cNvPicPr>
          <p:nvPr/>
        </p:nvPicPr>
        <p:blipFill>
          <a:blip r:embed="rId3"/>
          <a:stretch>
            <a:fillRect/>
          </a:stretch>
        </p:blipFill>
        <p:spPr>
          <a:xfrm>
            <a:off x="2254250" y="1123950"/>
            <a:ext cx="7683500" cy="4610100"/>
          </a:xfrm>
          <a:prstGeom prst="rect">
            <a:avLst/>
          </a:prstGeom>
        </p:spPr>
      </p:pic>
    </p:spTree>
    <p:extLst>
      <p:ext uri="{BB962C8B-B14F-4D97-AF65-F5344CB8AC3E}">
        <p14:creationId xmlns:p14="http://schemas.microsoft.com/office/powerpoint/2010/main" val="3208564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67808-A06D-494A-5669-260243E365DA}"/>
              </a:ext>
            </a:extLst>
          </p:cNvPr>
          <p:cNvSpPr>
            <a:spLocks noGrp="1"/>
          </p:cNvSpPr>
          <p:nvPr>
            <p:ph type="title"/>
          </p:nvPr>
        </p:nvSpPr>
        <p:spPr>
          <a:xfrm>
            <a:off x="1981200" y="431587"/>
            <a:ext cx="8229600" cy="710100"/>
          </a:xfrm>
        </p:spPr>
        <p:txBody>
          <a:bodyPr>
            <a:normAutofit/>
          </a:bodyPr>
          <a:lstStyle/>
          <a:p>
            <a:r>
              <a:rPr lang="en-US" sz="3600" b="1"/>
              <a:t>Why Pay Inequality in the US?</a:t>
            </a:r>
          </a:p>
        </p:txBody>
      </p:sp>
      <p:sp>
        <p:nvSpPr>
          <p:cNvPr id="4" name="Slide Number Placeholder 3">
            <a:extLst>
              <a:ext uri="{FF2B5EF4-FFF2-40B4-BE49-F238E27FC236}">
                <a16:creationId xmlns:a16="http://schemas.microsoft.com/office/drawing/2014/main" id="{B40A789D-663A-BC25-46CE-D4E14F9E680B}"/>
              </a:ext>
            </a:extLst>
          </p:cNvPr>
          <p:cNvSpPr>
            <a:spLocks noGrp="1"/>
          </p:cNvSpPr>
          <p:nvPr>
            <p:ph type="sldNum" sz="quarter" idx="12"/>
          </p:nvPr>
        </p:nvSpPr>
        <p:spPr/>
        <p:txBody>
          <a:bodyPr/>
          <a:lstStyle/>
          <a:p>
            <a:fld id="{106E12CD-FCB1-464E-A775-0B83FDDACE03}" type="slidenum">
              <a:rPr lang="en-US" smtClean="0"/>
              <a:pPr/>
              <a:t>46</a:t>
            </a:fld>
            <a:endParaRPr lang="en-US"/>
          </a:p>
        </p:txBody>
      </p:sp>
      <p:pic>
        <p:nvPicPr>
          <p:cNvPr id="13" name="Picture 12" descr="A green and red rectangles&#10;&#10;Description automatically generated">
            <a:extLst>
              <a:ext uri="{FF2B5EF4-FFF2-40B4-BE49-F238E27FC236}">
                <a16:creationId xmlns:a16="http://schemas.microsoft.com/office/drawing/2014/main" id="{A0BDE8CB-FF90-AD95-B363-0164B9B0FC24}"/>
              </a:ext>
            </a:extLst>
          </p:cNvPr>
          <p:cNvPicPr>
            <a:picLocks noChangeAspect="1"/>
          </p:cNvPicPr>
          <p:nvPr/>
        </p:nvPicPr>
        <p:blipFill>
          <a:blip r:embed="rId3"/>
          <a:stretch>
            <a:fillRect/>
          </a:stretch>
        </p:blipFill>
        <p:spPr>
          <a:xfrm>
            <a:off x="2254250" y="1123950"/>
            <a:ext cx="7683500" cy="4610100"/>
          </a:xfrm>
          <a:prstGeom prst="rect">
            <a:avLst/>
          </a:prstGeom>
        </p:spPr>
      </p:pic>
    </p:spTree>
    <p:extLst>
      <p:ext uri="{BB962C8B-B14F-4D97-AF65-F5344CB8AC3E}">
        <p14:creationId xmlns:p14="http://schemas.microsoft.com/office/powerpoint/2010/main" val="2398947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67808-A06D-494A-5669-260243E365DA}"/>
              </a:ext>
            </a:extLst>
          </p:cNvPr>
          <p:cNvSpPr>
            <a:spLocks noGrp="1"/>
          </p:cNvSpPr>
          <p:nvPr>
            <p:ph type="title"/>
          </p:nvPr>
        </p:nvSpPr>
        <p:spPr>
          <a:xfrm>
            <a:off x="1981200" y="431587"/>
            <a:ext cx="8229600" cy="710100"/>
          </a:xfrm>
        </p:spPr>
        <p:txBody>
          <a:bodyPr>
            <a:normAutofit/>
          </a:bodyPr>
          <a:lstStyle/>
          <a:p>
            <a:r>
              <a:rPr lang="en-US" sz="3600" b="1" dirty="0"/>
              <a:t>Why Pay Inequality in the </a:t>
            </a:r>
            <a:r>
              <a:rPr lang="en-US" sz="3600" b="1" dirty="0">
                <a:solidFill>
                  <a:srgbClr val="C00000"/>
                </a:solidFill>
              </a:rPr>
              <a:t>US</a:t>
            </a:r>
            <a:r>
              <a:rPr lang="en-US" sz="3600" b="1" dirty="0"/>
              <a:t>?</a:t>
            </a:r>
          </a:p>
        </p:txBody>
      </p:sp>
      <p:sp>
        <p:nvSpPr>
          <p:cNvPr id="4" name="Slide Number Placeholder 3">
            <a:extLst>
              <a:ext uri="{FF2B5EF4-FFF2-40B4-BE49-F238E27FC236}">
                <a16:creationId xmlns:a16="http://schemas.microsoft.com/office/drawing/2014/main" id="{B40A789D-663A-BC25-46CE-D4E14F9E680B}"/>
              </a:ext>
            </a:extLst>
          </p:cNvPr>
          <p:cNvSpPr>
            <a:spLocks noGrp="1"/>
          </p:cNvSpPr>
          <p:nvPr>
            <p:ph type="sldNum" sz="quarter" idx="12"/>
          </p:nvPr>
        </p:nvSpPr>
        <p:spPr/>
        <p:txBody>
          <a:bodyPr/>
          <a:lstStyle/>
          <a:p>
            <a:fld id="{106E12CD-FCB1-464E-A775-0B83FDDACE03}" type="slidenum">
              <a:rPr lang="en-US" smtClean="0"/>
              <a:pPr/>
              <a:t>47</a:t>
            </a:fld>
            <a:endParaRPr lang="en-US"/>
          </a:p>
        </p:txBody>
      </p:sp>
      <p:pic>
        <p:nvPicPr>
          <p:cNvPr id="10" name="Picture 9" descr="A graph showing different colored rectangles&#10;&#10;Description automatically generated">
            <a:extLst>
              <a:ext uri="{FF2B5EF4-FFF2-40B4-BE49-F238E27FC236}">
                <a16:creationId xmlns:a16="http://schemas.microsoft.com/office/drawing/2014/main" id="{CF39B78D-D01E-F993-526E-A6AD536A6C1D}"/>
              </a:ext>
            </a:extLst>
          </p:cNvPr>
          <p:cNvPicPr>
            <a:picLocks noChangeAspect="1"/>
          </p:cNvPicPr>
          <p:nvPr/>
        </p:nvPicPr>
        <p:blipFill>
          <a:blip r:embed="rId3"/>
          <a:stretch>
            <a:fillRect/>
          </a:stretch>
        </p:blipFill>
        <p:spPr>
          <a:xfrm>
            <a:off x="2230820" y="1141689"/>
            <a:ext cx="7680960" cy="4608575"/>
          </a:xfrm>
          <a:prstGeom prst="rect">
            <a:avLst/>
          </a:prstGeom>
        </p:spPr>
      </p:pic>
    </p:spTree>
    <p:extLst>
      <p:ext uri="{BB962C8B-B14F-4D97-AF65-F5344CB8AC3E}">
        <p14:creationId xmlns:p14="http://schemas.microsoft.com/office/powerpoint/2010/main" val="21533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52B84-A190-7276-A91B-38D34347F8EB}"/>
              </a:ext>
            </a:extLst>
          </p:cNvPr>
          <p:cNvSpPr>
            <a:spLocks noGrp="1"/>
          </p:cNvSpPr>
          <p:nvPr>
            <p:ph type="title"/>
          </p:nvPr>
        </p:nvSpPr>
        <p:spPr/>
        <p:txBody>
          <a:bodyPr>
            <a:normAutofit/>
          </a:bodyPr>
          <a:lstStyle/>
          <a:p>
            <a:r>
              <a:rPr lang="en-US" sz="3600" b="1" dirty="0"/>
              <a:t>Pay inequality in </a:t>
            </a:r>
            <a:r>
              <a:rPr lang="en-US" sz="3600" b="1" dirty="0">
                <a:solidFill>
                  <a:srgbClr val="C00000"/>
                </a:solidFill>
              </a:rPr>
              <a:t>Virginia</a:t>
            </a:r>
          </a:p>
        </p:txBody>
      </p:sp>
      <p:sp>
        <p:nvSpPr>
          <p:cNvPr id="4" name="Slide Number Placeholder 3">
            <a:extLst>
              <a:ext uri="{FF2B5EF4-FFF2-40B4-BE49-F238E27FC236}">
                <a16:creationId xmlns:a16="http://schemas.microsoft.com/office/drawing/2014/main" id="{FAEFE887-2844-2307-E484-249EE65B9757}"/>
              </a:ext>
            </a:extLst>
          </p:cNvPr>
          <p:cNvSpPr>
            <a:spLocks noGrp="1"/>
          </p:cNvSpPr>
          <p:nvPr>
            <p:ph type="sldNum" sz="quarter" idx="12"/>
          </p:nvPr>
        </p:nvSpPr>
        <p:spPr/>
        <p:txBody>
          <a:bodyPr/>
          <a:lstStyle/>
          <a:p>
            <a:fld id="{106E12CD-FCB1-464E-A775-0B83FDDACE03}" type="slidenum">
              <a:rPr lang="en-US" smtClean="0"/>
              <a:pPr/>
              <a:t>48</a:t>
            </a:fld>
            <a:endParaRPr lang="en-US"/>
          </a:p>
        </p:txBody>
      </p:sp>
      <p:pic>
        <p:nvPicPr>
          <p:cNvPr id="6" name="Picture 5" descr="A graph showing different colored rectangles&#10;&#10;Description automatically generated">
            <a:extLst>
              <a:ext uri="{FF2B5EF4-FFF2-40B4-BE49-F238E27FC236}">
                <a16:creationId xmlns:a16="http://schemas.microsoft.com/office/drawing/2014/main" id="{F4C3F02C-879C-E611-2B09-0DDA2971C5B8}"/>
              </a:ext>
            </a:extLst>
          </p:cNvPr>
          <p:cNvPicPr>
            <a:picLocks noChangeAspect="1"/>
          </p:cNvPicPr>
          <p:nvPr/>
        </p:nvPicPr>
        <p:blipFill>
          <a:blip r:embed="rId3"/>
          <a:stretch>
            <a:fillRect/>
          </a:stretch>
        </p:blipFill>
        <p:spPr>
          <a:xfrm>
            <a:off x="2316656" y="1371600"/>
            <a:ext cx="7208345" cy="4325007"/>
          </a:xfrm>
          <a:prstGeom prst="rect">
            <a:avLst/>
          </a:prstGeom>
        </p:spPr>
      </p:pic>
    </p:spTree>
    <p:extLst>
      <p:ext uri="{BB962C8B-B14F-4D97-AF65-F5344CB8AC3E}">
        <p14:creationId xmlns:p14="http://schemas.microsoft.com/office/powerpoint/2010/main" val="1183219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67808-A06D-494A-5669-260243E365DA}"/>
              </a:ext>
            </a:extLst>
          </p:cNvPr>
          <p:cNvSpPr>
            <a:spLocks noGrp="1"/>
          </p:cNvSpPr>
          <p:nvPr>
            <p:ph type="title"/>
          </p:nvPr>
        </p:nvSpPr>
        <p:spPr>
          <a:xfrm>
            <a:off x="1981200" y="431587"/>
            <a:ext cx="8229600" cy="710100"/>
          </a:xfrm>
        </p:spPr>
        <p:txBody>
          <a:bodyPr>
            <a:normAutofit/>
          </a:bodyPr>
          <a:lstStyle/>
          <a:p>
            <a:r>
              <a:rPr lang="en-US" sz="3600" b="1"/>
              <a:t>Why Pay Inequality?</a:t>
            </a:r>
          </a:p>
        </p:txBody>
      </p:sp>
      <p:sp>
        <p:nvSpPr>
          <p:cNvPr id="4" name="Slide Number Placeholder 3">
            <a:extLst>
              <a:ext uri="{FF2B5EF4-FFF2-40B4-BE49-F238E27FC236}">
                <a16:creationId xmlns:a16="http://schemas.microsoft.com/office/drawing/2014/main" id="{B40A789D-663A-BC25-46CE-D4E14F9E680B}"/>
              </a:ext>
            </a:extLst>
          </p:cNvPr>
          <p:cNvSpPr>
            <a:spLocks noGrp="1"/>
          </p:cNvSpPr>
          <p:nvPr>
            <p:ph type="sldNum" sz="quarter" idx="12"/>
          </p:nvPr>
        </p:nvSpPr>
        <p:spPr/>
        <p:txBody>
          <a:bodyPr/>
          <a:lstStyle/>
          <a:p>
            <a:fld id="{106E12CD-FCB1-464E-A775-0B83FDDACE03}" type="slidenum">
              <a:rPr lang="en-US" smtClean="0"/>
              <a:pPr/>
              <a:t>49</a:t>
            </a:fld>
            <a:endParaRPr lang="en-US"/>
          </a:p>
        </p:txBody>
      </p:sp>
      <p:pic>
        <p:nvPicPr>
          <p:cNvPr id="10" name="Picture 9" descr="A graph showing different colored rectangles&#10;&#10;Description automatically generated">
            <a:extLst>
              <a:ext uri="{FF2B5EF4-FFF2-40B4-BE49-F238E27FC236}">
                <a16:creationId xmlns:a16="http://schemas.microsoft.com/office/drawing/2014/main" id="{CF39B78D-D01E-F993-526E-A6AD536A6C1D}"/>
              </a:ext>
            </a:extLst>
          </p:cNvPr>
          <p:cNvPicPr>
            <a:picLocks noChangeAspect="1"/>
          </p:cNvPicPr>
          <p:nvPr/>
        </p:nvPicPr>
        <p:blipFill>
          <a:blip r:embed="rId3"/>
          <a:stretch>
            <a:fillRect/>
          </a:stretch>
        </p:blipFill>
        <p:spPr>
          <a:xfrm>
            <a:off x="2230821" y="1141688"/>
            <a:ext cx="7730359" cy="4638215"/>
          </a:xfrm>
          <a:prstGeom prst="rect">
            <a:avLst/>
          </a:prstGeom>
        </p:spPr>
      </p:pic>
      <p:sp>
        <p:nvSpPr>
          <p:cNvPr id="3" name="TextBox 2">
            <a:extLst>
              <a:ext uri="{FF2B5EF4-FFF2-40B4-BE49-F238E27FC236}">
                <a16:creationId xmlns:a16="http://schemas.microsoft.com/office/drawing/2014/main" id="{F5588433-9188-9FC6-A640-65F0BDF5AC86}"/>
              </a:ext>
            </a:extLst>
          </p:cNvPr>
          <p:cNvSpPr txBox="1"/>
          <p:nvPr/>
        </p:nvSpPr>
        <p:spPr>
          <a:xfrm>
            <a:off x="8513380" y="4499062"/>
            <a:ext cx="1902372"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a:latin typeface="Times New Roman" panose="02020603050405020304" pitchFamily="18" charset="0"/>
                <a:cs typeface="Times New Roman" panose="02020603050405020304" pitchFamily="18" charset="0"/>
              </a:rPr>
              <a:t>What explains this gap?</a:t>
            </a:r>
          </a:p>
        </p:txBody>
      </p:sp>
      <p:cxnSp>
        <p:nvCxnSpPr>
          <p:cNvPr id="5" name="Straight Arrow Connector 4">
            <a:extLst>
              <a:ext uri="{FF2B5EF4-FFF2-40B4-BE49-F238E27FC236}">
                <a16:creationId xmlns:a16="http://schemas.microsoft.com/office/drawing/2014/main" id="{75AC7B5E-5617-C99E-B8B0-BA83DA634E0F}"/>
              </a:ext>
            </a:extLst>
          </p:cNvPr>
          <p:cNvCxnSpPr>
            <a:cxnSpLocks/>
          </p:cNvCxnSpPr>
          <p:nvPr/>
        </p:nvCxnSpPr>
        <p:spPr>
          <a:xfrm flipH="1" flipV="1">
            <a:off x="8912774" y="3756045"/>
            <a:ext cx="630621" cy="707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974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393B3F-A2EA-0E08-2897-8E4005481A45}"/>
              </a:ext>
            </a:extLst>
          </p:cNvPr>
          <p:cNvSpPr>
            <a:spLocks noGrp="1"/>
          </p:cNvSpPr>
          <p:nvPr>
            <p:ph type="title"/>
          </p:nvPr>
        </p:nvSpPr>
        <p:spPr>
          <a:xfrm>
            <a:off x="862014" y="209663"/>
            <a:ext cx="10515600" cy="1387135"/>
          </a:xfrm>
        </p:spPr>
        <p:txBody>
          <a:bodyPr>
            <a:noAutofit/>
          </a:bodyPr>
          <a:lstStyle/>
          <a:p>
            <a:pPr algn="l">
              <a:lnSpc>
                <a:spcPct val="110000"/>
              </a:lnSpc>
            </a:pPr>
            <a:r>
              <a:rPr lang="en-US" sz="3200" b="0" dirty="0"/>
              <a:t>Subminimum Wage to Competitive Integrated Employment (SWTCIE) Illinois Innovative Model Demonstration Project</a:t>
            </a:r>
          </a:p>
        </p:txBody>
      </p:sp>
      <p:sp>
        <p:nvSpPr>
          <p:cNvPr id="9" name="Content Placeholder 8">
            <a:extLst>
              <a:ext uri="{FF2B5EF4-FFF2-40B4-BE49-F238E27FC236}">
                <a16:creationId xmlns:a16="http://schemas.microsoft.com/office/drawing/2014/main" id="{DDF43BCF-F3C7-E408-DC17-AE09CD9773E3}"/>
              </a:ext>
            </a:extLst>
          </p:cNvPr>
          <p:cNvSpPr>
            <a:spLocks noGrp="1"/>
          </p:cNvSpPr>
          <p:nvPr>
            <p:ph sz="quarter" idx="4"/>
          </p:nvPr>
        </p:nvSpPr>
        <p:spPr>
          <a:xfrm>
            <a:off x="793103" y="1772816"/>
            <a:ext cx="10640072" cy="4192912"/>
          </a:xfrm>
        </p:spPr>
        <p:txBody>
          <a:bodyPr>
            <a:normAutofit fontScale="62500" lnSpcReduction="20000"/>
          </a:bodyPr>
          <a:lstStyle/>
          <a:p>
            <a:pPr marL="0" indent="0">
              <a:lnSpc>
                <a:spcPct val="120000"/>
              </a:lnSpc>
              <a:spcAft>
                <a:spcPts val="600"/>
              </a:spcAft>
              <a:buNone/>
            </a:pPr>
            <a:r>
              <a:rPr lang="en-US" dirty="0"/>
              <a:t>Awarded $14,193,946.00, the second highest dollar amount</a:t>
            </a:r>
            <a:endParaRPr lang="en-US" sz="2000" dirty="0"/>
          </a:p>
          <a:p>
            <a:pPr marL="0" indent="0">
              <a:lnSpc>
                <a:spcPct val="100000"/>
              </a:lnSpc>
              <a:buNone/>
            </a:pPr>
            <a:r>
              <a:rPr lang="en-US" u="sng" dirty="0">
                <a:ea typeface="Verdana" panose="020B0604030504040204" pitchFamily="34" charset="0"/>
                <a:cs typeface="Arial" panose="020B0604020202020204" pitchFamily="34" charset="0"/>
              </a:rPr>
              <a:t>Purpose: </a:t>
            </a:r>
          </a:p>
          <a:p>
            <a:pPr lvl="1">
              <a:lnSpc>
                <a:spcPct val="120000"/>
              </a:lnSpc>
              <a:buFont typeface="Wingdings" panose="05000000000000000000" pitchFamily="2" charset="2"/>
              <a:buChar char="Ø"/>
            </a:pPr>
            <a:r>
              <a:rPr lang="en-US" dirty="0">
                <a:ea typeface="Verdana" panose="020B0604030504040204" pitchFamily="34" charset="0"/>
                <a:cs typeface="Arial" panose="020B0604020202020204" pitchFamily="34" charset="0"/>
              </a:rPr>
              <a:t>increase the opportunity for adults, students, and youth with disabilities who are currently earning or contemplating subminimum wage work to obtain competitive integrated employment (CIE</a:t>
            </a:r>
            <a:r>
              <a:rPr lang="en-US" dirty="0">
                <a:cs typeface="Arial" panose="020B0604020202020204" pitchFamily="34" charset="0"/>
              </a:rPr>
              <a:t>). </a:t>
            </a:r>
          </a:p>
          <a:p>
            <a:pPr lvl="1">
              <a:lnSpc>
                <a:spcPct val="120000"/>
              </a:lnSpc>
              <a:buFont typeface="Wingdings" panose="05000000000000000000" pitchFamily="2" charset="2"/>
              <a:buChar char="Ø"/>
            </a:pPr>
            <a:r>
              <a:rPr lang="en-US" dirty="0">
                <a:cs typeface="Arial" panose="020B0604020202020204" pitchFamily="34" charset="0"/>
              </a:rPr>
              <a:t>Assist 14c certificate holders in business model transformation </a:t>
            </a:r>
          </a:p>
          <a:p>
            <a:pPr marL="0" indent="0">
              <a:lnSpc>
                <a:spcPct val="100000"/>
              </a:lnSpc>
              <a:buNone/>
            </a:pPr>
            <a:r>
              <a:rPr lang="en-US" u="sng" dirty="0">
                <a:cs typeface="Arial" panose="020B0604020202020204" pitchFamily="34" charset="0"/>
              </a:rPr>
              <a:t>Partners:</a:t>
            </a:r>
          </a:p>
          <a:p>
            <a:pPr lvl="1">
              <a:lnSpc>
                <a:spcPct val="150000"/>
              </a:lnSpc>
              <a:buFont typeface="Wingdings" panose="05000000000000000000" pitchFamily="2" charset="2"/>
              <a:buChar char="Ø"/>
            </a:pPr>
            <a:r>
              <a:rPr lang="en-US" b="1" dirty="0">
                <a:cs typeface="Arial" panose="020B0604020202020204" pitchFamily="34" charset="0"/>
              </a:rPr>
              <a:t>Project Implementation and Evaluation:</a:t>
            </a:r>
            <a:r>
              <a:rPr lang="en-US" dirty="0">
                <a:cs typeface="Arial" panose="020B0604020202020204" pitchFamily="34" charset="0"/>
              </a:rPr>
              <a:t> University of Illinois- Urbana-Champaign</a:t>
            </a:r>
          </a:p>
          <a:p>
            <a:pPr lvl="1">
              <a:lnSpc>
                <a:spcPct val="150000"/>
              </a:lnSpc>
              <a:buFont typeface="Wingdings" panose="05000000000000000000" pitchFamily="2" charset="2"/>
              <a:buChar char="Ø"/>
            </a:pPr>
            <a:r>
              <a:rPr lang="en-US" b="1" dirty="0">
                <a:cs typeface="Arial" panose="020B0604020202020204" pitchFamily="34" charset="0"/>
              </a:rPr>
              <a:t>Training and Technical Assistance: </a:t>
            </a:r>
            <a:r>
              <a:rPr lang="en-US" dirty="0">
                <a:cs typeface="Arial" panose="020B0604020202020204" pitchFamily="34" charset="0"/>
              </a:rPr>
              <a:t>Virginia Commonwealth University</a:t>
            </a:r>
          </a:p>
          <a:p>
            <a:pPr lvl="1">
              <a:lnSpc>
                <a:spcPct val="150000"/>
              </a:lnSpc>
              <a:buFont typeface="Wingdings" panose="05000000000000000000" pitchFamily="2" charset="2"/>
              <a:buChar char="Ø"/>
            </a:pPr>
            <a:r>
              <a:rPr lang="en-US" b="1" dirty="0">
                <a:cs typeface="Arial" panose="020B0604020202020204" pitchFamily="34" charset="0"/>
              </a:rPr>
              <a:t>14c Certificate Holders: </a:t>
            </a:r>
            <a:r>
              <a:rPr lang="en-US" dirty="0">
                <a:cs typeface="Arial" panose="020B0604020202020204" pitchFamily="34" charset="0"/>
              </a:rPr>
              <a:t>The Workshop, Kreider Services, AID, CTF Illinois, Human Support Services, Centerstone</a:t>
            </a:r>
          </a:p>
          <a:p>
            <a:pPr>
              <a:lnSpc>
                <a:spcPct val="120000"/>
              </a:lnSpc>
              <a:spcAft>
                <a:spcPts val="600"/>
              </a:spcAft>
            </a:pPr>
            <a:endParaRPr lang="en-US" dirty="0"/>
          </a:p>
        </p:txBody>
      </p:sp>
      <p:sp>
        <p:nvSpPr>
          <p:cNvPr id="2" name="Slide Number Placeholder 1">
            <a:extLst>
              <a:ext uri="{FF2B5EF4-FFF2-40B4-BE49-F238E27FC236}">
                <a16:creationId xmlns:a16="http://schemas.microsoft.com/office/drawing/2014/main" id="{093C0A9B-7D4D-25E0-9D2B-F99A268E1A2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F6F2DA-B01E-0F4A-9C3D-CC5E8B20FA62}"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189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95C8CC-7681-4975-60F7-9F8687E54B6C}"/>
              </a:ext>
            </a:extLst>
          </p:cNvPr>
          <p:cNvSpPr>
            <a:spLocks noGrp="1"/>
          </p:cNvSpPr>
          <p:nvPr>
            <p:ph idx="1"/>
          </p:nvPr>
        </p:nvSpPr>
        <p:spPr>
          <a:xfrm>
            <a:off x="1981200" y="1600200"/>
            <a:ext cx="8229600" cy="4401094"/>
          </a:xfrm>
        </p:spPr>
        <p:txBody>
          <a:bodyPr>
            <a:normAutofit/>
          </a:bodyPr>
          <a:lstStyle/>
          <a:p>
            <a:endParaRPr lang="en-US" sz="2400" dirty="0"/>
          </a:p>
          <a:p>
            <a:r>
              <a:rPr lang="en-US" sz="2400" dirty="0"/>
              <a:t>Employers might think that a worker with a disability possesses fewer abilities to perform a job and not hire them.</a:t>
            </a:r>
          </a:p>
          <a:p>
            <a:endParaRPr lang="en-US" sz="2400" dirty="0"/>
          </a:p>
          <a:p>
            <a:r>
              <a:rPr lang="en-US" sz="2400" dirty="0"/>
              <a:t>Experimental evidence is consistent with this view.</a:t>
            </a:r>
          </a:p>
          <a:p>
            <a:pPr lvl="1"/>
            <a:endParaRPr lang="en-US" sz="2000" dirty="0"/>
          </a:p>
          <a:p>
            <a:r>
              <a:rPr lang="en-US" sz="2400" dirty="0"/>
              <a:t>Fake applicants’ resumes mentioning a disability sent to employers receive fewer callbacks</a:t>
            </a:r>
          </a:p>
          <a:p>
            <a:pPr lvl="1"/>
            <a:endParaRPr lang="en-US" sz="2000" dirty="0"/>
          </a:p>
          <a:p>
            <a:pPr marL="0" indent="0">
              <a:buNone/>
            </a:pPr>
            <a:endParaRPr lang="en-US" sz="2000" dirty="0"/>
          </a:p>
        </p:txBody>
      </p:sp>
      <p:sp>
        <p:nvSpPr>
          <p:cNvPr id="4" name="Slide Number Placeholder 3">
            <a:extLst>
              <a:ext uri="{FF2B5EF4-FFF2-40B4-BE49-F238E27FC236}">
                <a16:creationId xmlns:a16="http://schemas.microsoft.com/office/drawing/2014/main" id="{62D20C93-0AEF-E426-B5FF-ABD286B93D81}"/>
              </a:ext>
            </a:extLst>
          </p:cNvPr>
          <p:cNvSpPr>
            <a:spLocks noGrp="1"/>
          </p:cNvSpPr>
          <p:nvPr>
            <p:ph type="sldNum" sz="quarter" idx="12"/>
          </p:nvPr>
        </p:nvSpPr>
        <p:spPr/>
        <p:txBody>
          <a:bodyPr/>
          <a:lstStyle/>
          <a:p>
            <a:fld id="{106E12CD-FCB1-464E-A775-0B83FDDACE03}" type="slidenum">
              <a:rPr lang="en-US" smtClean="0"/>
              <a:pPr/>
              <a:t>50</a:t>
            </a:fld>
            <a:endParaRPr lang="en-US"/>
          </a:p>
        </p:txBody>
      </p:sp>
      <p:sp>
        <p:nvSpPr>
          <p:cNvPr id="2" name="Title 1">
            <a:extLst>
              <a:ext uri="{FF2B5EF4-FFF2-40B4-BE49-F238E27FC236}">
                <a16:creationId xmlns:a16="http://schemas.microsoft.com/office/drawing/2014/main" id="{7F5141BE-2701-180F-95C5-73A0F8461BF1}"/>
              </a:ext>
            </a:extLst>
          </p:cNvPr>
          <p:cNvSpPr>
            <a:spLocks noGrp="1"/>
          </p:cNvSpPr>
          <p:nvPr>
            <p:ph type="title"/>
          </p:nvPr>
        </p:nvSpPr>
        <p:spPr>
          <a:xfrm>
            <a:off x="1981200" y="457200"/>
            <a:ext cx="8229600" cy="1143000"/>
          </a:xfrm>
        </p:spPr>
        <p:txBody>
          <a:bodyPr>
            <a:noAutofit/>
          </a:bodyPr>
          <a:lstStyle/>
          <a:p>
            <a:r>
              <a:rPr lang="en-US" sz="3200" b="1"/>
              <a:t>Challenging Assumption: </a:t>
            </a:r>
            <a:br>
              <a:rPr lang="en-US" sz="3200" b="1"/>
            </a:br>
            <a:r>
              <a:rPr lang="en-US" sz="3200" b="1"/>
              <a:t>Pay gap=Skill gap?</a:t>
            </a:r>
          </a:p>
        </p:txBody>
      </p:sp>
    </p:spTree>
    <p:extLst>
      <p:ext uri="{BB962C8B-B14F-4D97-AF65-F5344CB8AC3E}">
        <p14:creationId xmlns:p14="http://schemas.microsoft.com/office/powerpoint/2010/main" val="1971056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4113D-D365-C48D-18BE-511E387A8DBA}"/>
              </a:ext>
            </a:extLst>
          </p:cNvPr>
          <p:cNvSpPr>
            <a:spLocks noGrp="1"/>
          </p:cNvSpPr>
          <p:nvPr>
            <p:ph type="title"/>
          </p:nvPr>
        </p:nvSpPr>
        <p:spPr/>
        <p:txBody>
          <a:bodyPr>
            <a:noAutofit/>
          </a:bodyPr>
          <a:lstStyle/>
          <a:p>
            <a:r>
              <a:rPr lang="en-US" sz="3600" b="1"/>
              <a:t>Data</a:t>
            </a:r>
          </a:p>
        </p:txBody>
      </p:sp>
      <p:sp>
        <p:nvSpPr>
          <p:cNvPr id="3" name="Content Placeholder 2">
            <a:extLst>
              <a:ext uri="{FF2B5EF4-FFF2-40B4-BE49-F238E27FC236}">
                <a16:creationId xmlns:a16="http://schemas.microsoft.com/office/drawing/2014/main" id="{3C8F01F9-28EF-C6D0-AE40-E44E7B7FDCC0}"/>
              </a:ext>
            </a:extLst>
          </p:cNvPr>
          <p:cNvSpPr>
            <a:spLocks noGrp="1"/>
          </p:cNvSpPr>
          <p:nvPr>
            <p:ph sz="half" idx="1"/>
          </p:nvPr>
        </p:nvSpPr>
        <p:spPr>
          <a:xfrm>
            <a:off x="1644869" y="1830388"/>
            <a:ext cx="5165834" cy="4525963"/>
          </a:xfrm>
        </p:spPr>
        <p:txBody>
          <a:bodyPr>
            <a:normAutofit/>
          </a:bodyPr>
          <a:lstStyle/>
          <a:p>
            <a:r>
              <a:rPr lang="en-US" sz="2400" dirty="0"/>
              <a:t>National Longitudinal Survey of Youth 1997 (NLSY97):</a:t>
            </a:r>
          </a:p>
          <a:p>
            <a:pPr lvl="1"/>
            <a:r>
              <a:rPr lang="en-US" sz="2000" dirty="0"/>
              <a:t>Representative panel of youth aged 12-16 in 1997 (born 1980-1984)</a:t>
            </a:r>
          </a:p>
          <a:p>
            <a:pPr lvl="1"/>
            <a:r>
              <a:rPr lang="en-US" sz="2000" dirty="0"/>
              <a:t>Captures annual earnings and hours worked</a:t>
            </a:r>
          </a:p>
          <a:p>
            <a:pPr lvl="1"/>
            <a:r>
              <a:rPr lang="en-US" sz="2000" dirty="0"/>
              <a:t>Collects information on the severity and type of disability in the first round: </a:t>
            </a:r>
            <a:r>
              <a:rPr lang="en-US" sz="2000" u="sng" dirty="0"/>
              <a:t>physical, chronic, sensory, and learning impairments</a:t>
            </a:r>
          </a:p>
          <a:p>
            <a:pPr marL="0" indent="0">
              <a:buNone/>
            </a:pPr>
            <a:endParaRPr lang="en-US" dirty="0"/>
          </a:p>
        </p:txBody>
      </p:sp>
      <p:sp>
        <p:nvSpPr>
          <p:cNvPr id="4" name="Slide Number Placeholder 3">
            <a:extLst>
              <a:ext uri="{FF2B5EF4-FFF2-40B4-BE49-F238E27FC236}">
                <a16:creationId xmlns:a16="http://schemas.microsoft.com/office/drawing/2014/main" id="{5C6CC9B3-6836-7743-C21F-680D87087F5C}"/>
              </a:ext>
            </a:extLst>
          </p:cNvPr>
          <p:cNvSpPr>
            <a:spLocks noGrp="1"/>
          </p:cNvSpPr>
          <p:nvPr>
            <p:ph type="sldNum" sz="quarter" idx="12"/>
          </p:nvPr>
        </p:nvSpPr>
        <p:spPr/>
        <p:txBody>
          <a:bodyPr/>
          <a:lstStyle/>
          <a:p>
            <a:fld id="{106E12CD-FCB1-464E-A775-0B83FDDACE03}" type="slidenum">
              <a:rPr lang="en-US" smtClean="0"/>
              <a:pPr/>
              <a:t>51</a:t>
            </a:fld>
            <a:endParaRPr lang="en-US"/>
          </a:p>
        </p:txBody>
      </p:sp>
      <p:pic>
        <p:nvPicPr>
          <p:cNvPr id="7" name="Picture 6" descr="A person writing on a clipboard&#10;&#10;Description automatically generated">
            <a:extLst>
              <a:ext uri="{FF2B5EF4-FFF2-40B4-BE49-F238E27FC236}">
                <a16:creationId xmlns:a16="http://schemas.microsoft.com/office/drawing/2014/main" id="{6665EC88-E41F-2DFE-1C17-F7796651C0B1}"/>
              </a:ext>
            </a:extLst>
          </p:cNvPr>
          <p:cNvPicPr>
            <a:picLocks noChangeAspect="1"/>
          </p:cNvPicPr>
          <p:nvPr/>
        </p:nvPicPr>
        <p:blipFill>
          <a:blip r:embed="rId3"/>
          <a:stretch>
            <a:fillRect/>
          </a:stretch>
        </p:blipFill>
        <p:spPr>
          <a:xfrm flipH="1">
            <a:off x="6909499" y="1953666"/>
            <a:ext cx="3637633" cy="2792491"/>
          </a:xfrm>
          <a:prstGeom prst="rect">
            <a:avLst/>
          </a:prstGeom>
        </p:spPr>
      </p:pic>
    </p:spTree>
    <p:extLst>
      <p:ext uri="{BB962C8B-B14F-4D97-AF65-F5344CB8AC3E}">
        <p14:creationId xmlns:p14="http://schemas.microsoft.com/office/powerpoint/2010/main" val="41111961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CAED3-9269-B8A4-3B8F-B2713AC760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832CF8-7656-E1A2-A0D1-366916094A6E}"/>
              </a:ext>
            </a:extLst>
          </p:cNvPr>
          <p:cNvSpPr>
            <a:spLocks noGrp="1"/>
          </p:cNvSpPr>
          <p:nvPr>
            <p:ph type="title"/>
          </p:nvPr>
        </p:nvSpPr>
        <p:spPr/>
        <p:txBody>
          <a:bodyPr>
            <a:noAutofit/>
          </a:bodyPr>
          <a:lstStyle/>
          <a:p>
            <a:r>
              <a:rPr lang="en-US" sz="3600" b="1"/>
              <a:t>How we measure skills</a:t>
            </a:r>
            <a:endParaRPr lang="en-US" sz="3600"/>
          </a:p>
        </p:txBody>
      </p:sp>
      <p:sp>
        <p:nvSpPr>
          <p:cNvPr id="3" name="Content Placeholder 2">
            <a:extLst>
              <a:ext uri="{FF2B5EF4-FFF2-40B4-BE49-F238E27FC236}">
                <a16:creationId xmlns:a16="http://schemas.microsoft.com/office/drawing/2014/main" id="{0A063F08-F6DB-3715-AA94-6072B6725891}"/>
              </a:ext>
            </a:extLst>
          </p:cNvPr>
          <p:cNvSpPr>
            <a:spLocks noGrp="1"/>
          </p:cNvSpPr>
          <p:nvPr>
            <p:ph idx="1"/>
          </p:nvPr>
        </p:nvSpPr>
        <p:spPr>
          <a:xfrm>
            <a:off x="1871870" y="1707357"/>
            <a:ext cx="8484254" cy="3955489"/>
          </a:xfrm>
        </p:spPr>
        <p:txBody>
          <a:bodyPr vert="horz" lIns="91440" tIns="45720" rIns="91440" bIns="45720" rtlCol="0" anchor="t">
            <a:noAutofit/>
          </a:bodyPr>
          <a:lstStyle/>
          <a:p>
            <a:pPr lvl="1">
              <a:buFont typeface="Arial" panose="020B0604020202020204" pitchFamily="34" charset="0"/>
              <a:buChar char="•"/>
            </a:pPr>
            <a:r>
              <a:rPr lang="en-US" sz="2400" dirty="0"/>
              <a:t>Cognitive skills:</a:t>
            </a:r>
          </a:p>
          <a:p>
            <a:pPr marL="457200" lvl="1" indent="0">
              <a:buNone/>
            </a:pPr>
            <a:r>
              <a:rPr lang="en-US" sz="2400" dirty="0"/>
              <a:t>- </a:t>
            </a:r>
            <a:r>
              <a:rPr lang="en-US" sz="2000" dirty="0"/>
              <a:t>Math and language percentile scores (</a:t>
            </a:r>
            <a:r>
              <a:rPr lang="en-US" sz="2000" i="1" dirty="0"/>
              <a:t>Armed Services Vocational Aptitude Battery</a:t>
            </a:r>
            <a:r>
              <a:rPr lang="en-US" sz="2000" dirty="0"/>
              <a:t>)</a:t>
            </a:r>
          </a:p>
          <a:p>
            <a:pPr marL="457200" lvl="1" indent="0" algn="ctr">
              <a:buNone/>
            </a:pPr>
            <a:endParaRPr lang="en-US" sz="1800" b="1" dirty="0"/>
          </a:p>
          <a:p>
            <a:pPr lvl="1">
              <a:buFont typeface="Arial" panose="020B0604020202020204" pitchFamily="34" charset="0"/>
              <a:buChar char="•"/>
            </a:pPr>
            <a:r>
              <a:rPr lang="en-US" sz="2400" dirty="0"/>
              <a:t>Non-cognitive skills (“soft” skills): </a:t>
            </a:r>
          </a:p>
          <a:p>
            <a:pPr marL="457200" lvl="1" indent="0">
              <a:buNone/>
            </a:pPr>
            <a:r>
              <a:rPr lang="en-US" sz="2000" dirty="0"/>
              <a:t>- Discipline and self-care (</a:t>
            </a:r>
            <a:r>
              <a:rPr lang="en-US" sz="2000" i="1" dirty="0"/>
              <a:t>Ten Item Personality Inventory Scale)</a:t>
            </a:r>
          </a:p>
          <a:p>
            <a:pPr marL="457200" lvl="1" indent="0">
              <a:buNone/>
            </a:pPr>
            <a:r>
              <a:rPr lang="en-US" sz="2000" dirty="0"/>
              <a:t>- Conscientiousness (</a:t>
            </a:r>
            <a:r>
              <a:rPr lang="en-US" sz="2000" i="1" dirty="0"/>
              <a:t>Big Five</a:t>
            </a:r>
            <a:r>
              <a:rPr lang="en-US" sz="2000" dirty="0"/>
              <a:t> assessment)</a:t>
            </a:r>
          </a:p>
          <a:p>
            <a:pPr marL="457200" lvl="1" indent="0" algn="ctr">
              <a:buNone/>
            </a:pPr>
            <a:endParaRPr lang="en-US" sz="1800" b="1" dirty="0"/>
          </a:p>
          <a:p>
            <a:pPr lvl="1">
              <a:buFont typeface="Arial" panose="020B0604020202020204" pitchFamily="34" charset="0"/>
              <a:buChar char="•"/>
            </a:pPr>
            <a:r>
              <a:rPr lang="en-US" sz="2400" dirty="0"/>
              <a:t>Social skills: </a:t>
            </a:r>
          </a:p>
          <a:p>
            <a:pPr marL="457200" lvl="1" indent="0">
              <a:buNone/>
            </a:pPr>
            <a:r>
              <a:rPr lang="en-US" sz="2000" dirty="0"/>
              <a:t>- Extroversion (</a:t>
            </a:r>
            <a:r>
              <a:rPr lang="en-US" sz="2000" i="1" dirty="0"/>
              <a:t>Big Five</a:t>
            </a:r>
            <a:r>
              <a:rPr lang="en-US" sz="2000" dirty="0"/>
              <a:t> assessment)</a:t>
            </a:r>
          </a:p>
          <a:p>
            <a:pPr lvl="1"/>
            <a:endParaRPr lang="en-US" sz="1800" dirty="0"/>
          </a:p>
        </p:txBody>
      </p:sp>
      <p:sp>
        <p:nvSpPr>
          <p:cNvPr id="4" name="Slide Number Placeholder 3">
            <a:extLst>
              <a:ext uri="{FF2B5EF4-FFF2-40B4-BE49-F238E27FC236}">
                <a16:creationId xmlns:a16="http://schemas.microsoft.com/office/drawing/2014/main" id="{0CEFBD04-50B6-16AA-A203-30322112ADB2}"/>
              </a:ext>
            </a:extLst>
          </p:cNvPr>
          <p:cNvSpPr>
            <a:spLocks noGrp="1"/>
          </p:cNvSpPr>
          <p:nvPr>
            <p:ph type="sldNum" sz="quarter" idx="12"/>
          </p:nvPr>
        </p:nvSpPr>
        <p:spPr/>
        <p:txBody>
          <a:bodyPr/>
          <a:lstStyle/>
          <a:p>
            <a:fld id="{106E12CD-FCB1-464E-A775-0B83FDDACE03}" type="slidenum">
              <a:rPr lang="en-US" smtClean="0"/>
              <a:pPr/>
              <a:t>52</a:t>
            </a:fld>
            <a:endParaRPr lang="en-US"/>
          </a:p>
        </p:txBody>
      </p:sp>
    </p:spTree>
    <p:extLst>
      <p:ext uri="{BB962C8B-B14F-4D97-AF65-F5344CB8AC3E}">
        <p14:creationId xmlns:p14="http://schemas.microsoft.com/office/powerpoint/2010/main" val="2663565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67808-A06D-494A-5669-260243E365DA}"/>
              </a:ext>
            </a:extLst>
          </p:cNvPr>
          <p:cNvSpPr>
            <a:spLocks noGrp="1"/>
          </p:cNvSpPr>
          <p:nvPr>
            <p:ph type="title"/>
          </p:nvPr>
        </p:nvSpPr>
        <p:spPr>
          <a:xfrm>
            <a:off x="1981200" y="213867"/>
            <a:ext cx="8229600" cy="710100"/>
          </a:xfrm>
        </p:spPr>
        <p:txBody>
          <a:bodyPr>
            <a:normAutofit/>
          </a:bodyPr>
          <a:lstStyle/>
          <a:p>
            <a:r>
              <a:rPr lang="en-US" sz="3600" b="1"/>
              <a:t>Summary Statistics (N=8,980)</a:t>
            </a:r>
          </a:p>
        </p:txBody>
      </p:sp>
      <p:sp>
        <p:nvSpPr>
          <p:cNvPr id="4" name="Slide Number Placeholder 3">
            <a:extLst>
              <a:ext uri="{FF2B5EF4-FFF2-40B4-BE49-F238E27FC236}">
                <a16:creationId xmlns:a16="http://schemas.microsoft.com/office/drawing/2014/main" id="{B40A789D-663A-BC25-46CE-D4E14F9E680B}"/>
              </a:ext>
            </a:extLst>
          </p:cNvPr>
          <p:cNvSpPr>
            <a:spLocks noGrp="1"/>
          </p:cNvSpPr>
          <p:nvPr>
            <p:ph type="sldNum" sz="quarter" idx="12"/>
          </p:nvPr>
        </p:nvSpPr>
        <p:spPr/>
        <p:txBody>
          <a:bodyPr/>
          <a:lstStyle/>
          <a:p>
            <a:fld id="{106E12CD-FCB1-464E-A775-0B83FDDACE03}" type="slidenum">
              <a:rPr lang="en-US" smtClean="0"/>
              <a:pPr/>
              <a:t>53</a:t>
            </a:fld>
            <a:endParaRPr lang="en-US"/>
          </a:p>
        </p:txBody>
      </p:sp>
      <p:graphicFrame>
        <p:nvGraphicFramePr>
          <p:cNvPr id="7" name="Table 6">
            <a:extLst>
              <a:ext uri="{FF2B5EF4-FFF2-40B4-BE49-F238E27FC236}">
                <a16:creationId xmlns:a16="http://schemas.microsoft.com/office/drawing/2014/main" id="{84EBD253-9D62-85F1-B78C-6E34C40C6AC3}"/>
              </a:ext>
            </a:extLst>
          </p:cNvPr>
          <p:cNvGraphicFramePr>
            <a:graphicFrameLocks noGrp="1"/>
          </p:cNvGraphicFramePr>
          <p:nvPr>
            <p:extLst>
              <p:ext uri="{D42A27DB-BD31-4B8C-83A1-F6EECF244321}">
                <p14:modId xmlns:p14="http://schemas.microsoft.com/office/powerpoint/2010/main" val="4182804289"/>
              </p:ext>
            </p:extLst>
          </p:nvPr>
        </p:nvGraphicFramePr>
        <p:xfrm>
          <a:off x="1981201" y="1054599"/>
          <a:ext cx="8316685" cy="4719320"/>
        </p:xfrm>
        <a:graphic>
          <a:graphicData uri="http://schemas.openxmlformats.org/drawingml/2006/table">
            <a:tbl>
              <a:tblPr firstRow="1" bandRow="1">
                <a:tableStyleId>{5C22544A-7EE6-4342-B048-85BDC9FD1C3A}</a:tableStyleId>
              </a:tblPr>
              <a:tblGrid>
                <a:gridCol w="1621971">
                  <a:extLst>
                    <a:ext uri="{9D8B030D-6E8A-4147-A177-3AD203B41FA5}">
                      <a16:colId xmlns:a16="http://schemas.microsoft.com/office/drawing/2014/main" val="3488273057"/>
                    </a:ext>
                  </a:extLst>
                </a:gridCol>
                <a:gridCol w="3037115">
                  <a:extLst>
                    <a:ext uri="{9D8B030D-6E8A-4147-A177-3AD203B41FA5}">
                      <a16:colId xmlns:a16="http://schemas.microsoft.com/office/drawing/2014/main" val="2482302244"/>
                    </a:ext>
                  </a:extLst>
                </a:gridCol>
                <a:gridCol w="1861457">
                  <a:extLst>
                    <a:ext uri="{9D8B030D-6E8A-4147-A177-3AD203B41FA5}">
                      <a16:colId xmlns:a16="http://schemas.microsoft.com/office/drawing/2014/main" val="908700144"/>
                    </a:ext>
                  </a:extLst>
                </a:gridCol>
                <a:gridCol w="1796142">
                  <a:extLst>
                    <a:ext uri="{9D8B030D-6E8A-4147-A177-3AD203B41FA5}">
                      <a16:colId xmlns:a16="http://schemas.microsoft.com/office/drawing/2014/main" val="3859466507"/>
                    </a:ext>
                  </a:extLst>
                </a:gridCol>
              </a:tblGrid>
              <a:tr h="370840">
                <a:tc>
                  <a:txBody>
                    <a:bodyPr/>
                    <a:lstStyle/>
                    <a:p>
                      <a:pPr algn="ctr"/>
                      <a:r>
                        <a:rPr lang="en-US">
                          <a:latin typeface="Arial" panose="020B0604020202020204" pitchFamily="34" charset="0"/>
                          <a:cs typeface="Arial" panose="020B0604020202020204" pitchFamily="34" charset="0"/>
                        </a:rPr>
                        <a:t>Unit of observation</a:t>
                      </a: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pPr algn="ctr"/>
                      <a:r>
                        <a:rPr lang="en-US">
                          <a:latin typeface="Arial" panose="020B0604020202020204" pitchFamily="34" charset="0"/>
                          <a:cs typeface="Arial" panose="020B0604020202020204" pitchFamily="34" charset="0"/>
                        </a:rPr>
                        <a:t>No disability</a:t>
                      </a:r>
                    </a:p>
                  </a:txBody>
                  <a:tcPr/>
                </a:tc>
                <a:tc>
                  <a:txBody>
                    <a:bodyPr/>
                    <a:lstStyle/>
                    <a:p>
                      <a:pPr algn="ctr"/>
                      <a:r>
                        <a:rPr lang="en-US">
                          <a:latin typeface="Arial" panose="020B0604020202020204" pitchFamily="34" charset="0"/>
                          <a:cs typeface="Arial" panose="020B0604020202020204" pitchFamily="34" charset="0"/>
                        </a:rPr>
                        <a:t>Any disability in 1997</a:t>
                      </a:r>
                    </a:p>
                  </a:txBody>
                  <a:tcPr/>
                </a:tc>
                <a:extLst>
                  <a:ext uri="{0D108BD9-81ED-4DB2-BD59-A6C34878D82A}">
                    <a16:rowId xmlns:a16="http://schemas.microsoft.com/office/drawing/2014/main" val="198352161"/>
                  </a:ext>
                </a:extLst>
              </a:tr>
              <a:tr h="370840">
                <a:tc>
                  <a:txBody>
                    <a:bodyPr/>
                    <a:lstStyle/>
                    <a:p>
                      <a:r>
                        <a:rPr lang="en-US">
                          <a:latin typeface="Arial" panose="020B0604020202020204" pitchFamily="34" charset="0"/>
                          <a:cs typeface="Arial" panose="020B0604020202020204" pitchFamily="34" charset="0"/>
                        </a:rPr>
                        <a:t>Person</a:t>
                      </a:r>
                    </a:p>
                  </a:txBody>
                  <a:tcPr/>
                </a:tc>
                <a:tc>
                  <a:txBody>
                    <a:bodyPr/>
                    <a:lstStyle/>
                    <a:p>
                      <a:r>
                        <a:rPr lang="en-US">
                          <a:latin typeface="Arial" panose="020B0604020202020204" pitchFamily="34" charset="0"/>
                          <a:cs typeface="Arial" panose="020B0604020202020204" pitchFamily="34" charset="0"/>
                        </a:rPr>
                        <a:t>Female</a:t>
                      </a:r>
                    </a:p>
                  </a:txBody>
                  <a:tcPr/>
                </a:tc>
                <a:tc>
                  <a:txBody>
                    <a:bodyPr/>
                    <a:lstStyle/>
                    <a:p>
                      <a:pPr algn="ctr"/>
                      <a:r>
                        <a:rPr lang="en-US">
                          <a:latin typeface="Arial" panose="020B0604020202020204" pitchFamily="34" charset="0"/>
                          <a:cs typeface="Arial" panose="020B0604020202020204" pitchFamily="34" charset="0"/>
                        </a:rPr>
                        <a:t>0.52</a:t>
                      </a:r>
                    </a:p>
                  </a:txBody>
                  <a:tcPr/>
                </a:tc>
                <a:tc>
                  <a:txBody>
                    <a:bodyPr/>
                    <a:lstStyle/>
                    <a:p>
                      <a:pPr algn="ctr"/>
                      <a:r>
                        <a:rPr lang="en-US">
                          <a:latin typeface="Arial" panose="020B0604020202020204" pitchFamily="34" charset="0"/>
                          <a:cs typeface="Arial" panose="020B0604020202020204" pitchFamily="34" charset="0"/>
                        </a:rPr>
                        <a:t>0.46</a:t>
                      </a:r>
                    </a:p>
                  </a:txBody>
                  <a:tcPr/>
                </a:tc>
                <a:extLst>
                  <a:ext uri="{0D108BD9-81ED-4DB2-BD59-A6C34878D82A}">
                    <a16:rowId xmlns:a16="http://schemas.microsoft.com/office/drawing/2014/main" val="3769342229"/>
                  </a:ext>
                </a:extLst>
              </a:tr>
              <a:tr h="370840">
                <a:tc>
                  <a:txBody>
                    <a:bodyPr/>
                    <a:lstStyle/>
                    <a:p>
                      <a:endParaRPr lang="en-US">
                        <a:latin typeface="Arial" panose="020B0604020202020204" pitchFamily="34" charset="0"/>
                        <a:cs typeface="Arial" panose="020B0604020202020204" pitchFamily="34" charset="0"/>
                      </a:endParaRPr>
                    </a:p>
                  </a:txBody>
                  <a:tcPr/>
                </a:tc>
                <a:tc>
                  <a:txBody>
                    <a:bodyPr/>
                    <a:lstStyle/>
                    <a:p>
                      <a:r>
                        <a:rPr lang="en-US">
                          <a:latin typeface="Arial" panose="020B0604020202020204" pitchFamily="34" charset="0"/>
                          <a:cs typeface="Arial" panose="020B0604020202020204" pitchFamily="34" charset="0"/>
                        </a:rPr>
                        <a:t>Hispanic</a:t>
                      </a:r>
                    </a:p>
                  </a:txBody>
                  <a:tcPr/>
                </a:tc>
                <a:tc>
                  <a:txBody>
                    <a:bodyPr/>
                    <a:lstStyle/>
                    <a:p>
                      <a:pPr algn="ctr"/>
                      <a:r>
                        <a:rPr lang="en-US">
                          <a:latin typeface="Arial" panose="020B0604020202020204" pitchFamily="34" charset="0"/>
                          <a:cs typeface="Arial" panose="020B0604020202020204" pitchFamily="34" charset="0"/>
                        </a:rPr>
                        <a:t>0.21</a:t>
                      </a:r>
                    </a:p>
                  </a:txBody>
                  <a:tcPr/>
                </a:tc>
                <a:tc>
                  <a:txBody>
                    <a:bodyPr/>
                    <a:lstStyle/>
                    <a:p>
                      <a:pPr algn="ctr"/>
                      <a:r>
                        <a:rPr lang="en-US">
                          <a:latin typeface="Arial" panose="020B0604020202020204" pitchFamily="34" charset="0"/>
                          <a:cs typeface="Arial" panose="020B0604020202020204" pitchFamily="34" charset="0"/>
                        </a:rPr>
                        <a:t>0.16</a:t>
                      </a:r>
                    </a:p>
                  </a:txBody>
                  <a:tcPr/>
                </a:tc>
                <a:extLst>
                  <a:ext uri="{0D108BD9-81ED-4DB2-BD59-A6C34878D82A}">
                    <a16:rowId xmlns:a16="http://schemas.microsoft.com/office/drawing/2014/main" val="2085587981"/>
                  </a:ext>
                </a:extLst>
              </a:tr>
              <a:tr h="370840">
                <a:tc>
                  <a:txBody>
                    <a:bodyPr/>
                    <a:lstStyle/>
                    <a:p>
                      <a:endParaRPr lang="en-US">
                        <a:latin typeface="Arial" panose="020B0604020202020204" pitchFamily="34" charset="0"/>
                        <a:cs typeface="Arial" panose="020B0604020202020204" pitchFamily="34" charset="0"/>
                      </a:endParaRPr>
                    </a:p>
                  </a:txBody>
                  <a:tcPr/>
                </a:tc>
                <a:tc>
                  <a:txBody>
                    <a:bodyPr/>
                    <a:lstStyle/>
                    <a:p>
                      <a:r>
                        <a:rPr lang="en-US">
                          <a:latin typeface="Arial" panose="020B0604020202020204" pitchFamily="34" charset="0"/>
                          <a:cs typeface="Arial" panose="020B0604020202020204" pitchFamily="34" charset="0"/>
                        </a:rPr>
                        <a:t>Black</a:t>
                      </a:r>
                    </a:p>
                  </a:txBody>
                  <a:tcPr/>
                </a:tc>
                <a:tc>
                  <a:txBody>
                    <a:bodyPr/>
                    <a:lstStyle/>
                    <a:p>
                      <a:pPr algn="ctr"/>
                      <a:r>
                        <a:rPr lang="en-US">
                          <a:latin typeface="Arial" panose="020B0604020202020204" pitchFamily="34" charset="0"/>
                          <a:cs typeface="Arial" panose="020B0604020202020204" pitchFamily="34" charset="0"/>
                        </a:rPr>
                        <a:t>0.29</a:t>
                      </a:r>
                    </a:p>
                  </a:txBody>
                  <a:tcPr/>
                </a:tc>
                <a:tc>
                  <a:txBody>
                    <a:bodyPr/>
                    <a:lstStyle/>
                    <a:p>
                      <a:pPr algn="ctr"/>
                      <a:r>
                        <a:rPr lang="en-US">
                          <a:latin typeface="Arial" panose="020B0604020202020204" pitchFamily="34" charset="0"/>
                          <a:cs typeface="Arial" panose="020B0604020202020204" pitchFamily="34" charset="0"/>
                        </a:rPr>
                        <a:t>0.24</a:t>
                      </a:r>
                    </a:p>
                  </a:txBody>
                  <a:tcPr/>
                </a:tc>
                <a:extLst>
                  <a:ext uri="{0D108BD9-81ED-4DB2-BD59-A6C34878D82A}">
                    <a16:rowId xmlns:a16="http://schemas.microsoft.com/office/drawing/2014/main" val="2424036684"/>
                  </a:ext>
                </a:extLst>
              </a:tr>
              <a:tr h="370840">
                <a:tc>
                  <a:txBody>
                    <a:bodyPr/>
                    <a:lstStyle/>
                    <a:p>
                      <a:endParaRPr lang="en-US">
                        <a:latin typeface="Arial" panose="020B0604020202020204" pitchFamily="34" charset="0"/>
                        <a:cs typeface="Arial" panose="020B0604020202020204" pitchFamily="34" charset="0"/>
                      </a:endParaRPr>
                    </a:p>
                  </a:txBody>
                  <a:tcPr/>
                </a:tc>
                <a:tc>
                  <a:txBody>
                    <a:bodyPr/>
                    <a:lstStyle/>
                    <a:p>
                      <a:r>
                        <a:rPr lang="en-US">
                          <a:latin typeface="Arial" panose="020B0604020202020204" pitchFamily="34" charset="0"/>
                          <a:cs typeface="Arial" panose="020B0604020202020204" pitchFamily="34" charset="0"/>
                        </a:rPr>
                        <a:t>Disability in 1997: Physical</a:t>
                      </a: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r>
                        <a:rPr lang="en-US">
                          <a:solidFill>
                            <a:srgbClr val="C00000"/>
                          </a:solidFill>
                          <a:latin typeface="Arial" panose="020B0604020202020204" pitchFamily="34" charset="0"/>
                          <a:cs typeface="Arial" panose="020B0604020202020204" pitchFamily="34" charset="0"/>
                        </a:rPr>
                        <a:t>0.05</a:t>
                      </a:r>
                    </a:p>
                  </a:txBody>
                  <a:tcPr/>
                </a:tc>
                <a:extLst>
                  <a:ext uri="{0D108BD9-81ED-4DB2-BD59-A6C34878D82A}">
                    <a16:rowId xmlns:a16="http://schemas.microsoft.com/office/drawing/2014/main" val="426185555"/>
                  </a:ext>
                </a:extLst>
              </a:tr>
              <a:tr h="370840">
                <a:tc>
                  <a:txBody>
                    <a:bodyPr/>
                    <a:lstStyle/>
                    <a:p>
                      <a:endParaRPr lang="en-US">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Disability in 1997: Chronic</a:t>
                      </a: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r>
                        <a:rPr lang="en-US">
                          <a:solidFill>
                            <a:srgbClr val="C00000"/>
                          </a:solidFill>
                          <a:latin typeface="Arial" panose="020B0604020202020204" pitchFamily="34" charset="0"/>
                          <a:cs typeface="Arial" panose="020B0604020202020204" pitchFamily="34" charset="0"/>
                        </a:rPr>
                        <a:t>0.33</a:t>
                      </a:r>
                    </a:p>
                  </a:txBody>
                  <a:tcPr/>
                </a:tc>
                <a:extLst>
                  <a:ext uri="{0D108BD9-81ED-4DB2-BD59-A6C34878D82A}">
                    <a16:rowId xmlns:a16="http://schemas.microsoft.com/office/drawing/2014/main" val="740519585"/>
                  </a:ext>
                </a:extLst>
              </a:tr>
              <a:tr h="370840">
                <a:tc>
                  <a:txBody>
                    <a:bodyPr/>
                    <a:lstStyle/>
                    <a:p>
                      <a:endParaRPr lang="en-US">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Disability in 1997: Sensory</a:t>
                      </a: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r>
                        <a:rPr lang="en-US">
                          <a:solidFill>
                            <a:srgbClr val="C00000"/>
                          </a:solidFill>
                          <a:latin typeface="Arial" panose="020B0604020202020204" pitchFamily="34" charset="0"/>
                          <a:cs typeface="Arial" panose="020B0604020202020204" pitchFamily="34" charset="0"/>
                        </a:rPr>
                        <a:t>0.51</a:t>
                      </a:r>
                    </a:p>
                  </a:txBody>
                  <a:tcPr/>
                </a:tc>
                <a:extLst>
                  <a:ext uri="{0D108BD9-81ED-4DB2-BD59-A6C34878D82A}">
                    <a16:rowId xmlns:a16="http://schemas.microsoft.com/office/drawing/2014/main" val="160495252"/>
                  </a:ext>
                </a:extLst>
              </a:tr>
              <a:tr h="370840">
                <a:tc>
                  <a:txBody>
                    <a:bodyPr/>
                    <a:lstStyle/>
                    <a:p>
                      <a:endParaRPr lang="en-US">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Disability in 1997: Learning</a:t>
                      </a: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r>
                        <a:rPr lang="en-US">
                          <a:solidFill>
                            <a:srgbClr val="C00000"/>
                          </a:solidFill>
                          <a:latin typeface="Arial" panose="020B0604020202020204" pitchFamily="34" charset="0"/>
                          <a:cs typeface="Arial" panose="020B0604020202020204" pitchFamily="34" charset="0"/>
                        </a:rPr>
                        <a:t>0.38</a:t>
                      </a:r>
                    </a:p>
                  </a:txBody>
                  <a:tcPr/>
                </a:tc>
                <a:extLst>
                  <a:ext uri="{0D108BD9-81ED-4DB2-BD59-A6C34878D82A}">
                    <a16:rowId xmlns:a16="http://schemas.microsoft.com/office/drawing/2014/main" val="97613469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txBody>
                  <a:tcPr/>
                </a:tc>
                <a:tc>
                  <a:txBody>
                    <a:bodyPr/>
                    <a:lstStyle/>
                    <a:p>
                      <a:r>
                        <a:rPr lang="en-US">
                          <a:latin typeface="Arial" panose="020B0604020202020204" pitchFamily="34" charset="0"/>
                          <a:cs typeface="Arial" panose="020B0604020202020204" pitchFamily="34" charset="0"/>
                        </a:rPr>
                        <a:t>Years of education</a:t>
                      </a:r>
                    </a:p>
                  </a:txBody>
                  <a:tcPr/>
                </a:tc>
                <a:tc>
                  <a:txBody>
                    <a:bodyPr/>
                    <a:lstStyle/>
                    <a:p>
                      <a:pPr algn="ctr"/>
                      <a:r>
                        <a:rPr lang="en-US">
                          <a:latin typeface="Arial" panose="020B0604020202020204" pitchFamily="34" charset="0"/>
                          <a:cs typeface="Arial" panose="020B0604020202020204" pitchFamily="34" charset="0"/>
                        </a:rPr>
                        <a:t>14.31</a:t>
                      </a:r>
                    </a:p>
                  </a:txBody>
                  <a:tcPr/>
                </a:tc>
                <a:tc>
                  <a:txBody>
                    <a:bodyPr/>
                    <a:lstStyle/>
                    <a:p>
                      <a:pPr algn="ctr"/>
                      <a:r>
                        <a:rPr lang="en-US">
                          <a:latin typeface="Arial" panose="020B0604020202020204" pitchFamily="34" charset="0"/>
                          <a:cs typeface="Arial" panose="020B0604020202020204" pitchFamily="34" charset="0"/>
                        </a:rPr>
                        <a:t>13.76</a:t>
                      </a:r>
                    </a:p>
                  </a:txBody>
                  <a:tcPr/>
                </a:tc>
                <a:extLst>
                  <a:ext uri="{0D108BD9-81ED-4DB2-BD59-A6C34878D82A}">
                    <a16:rowId xmlns:a16="http://schemas.microsoft.com/office/drawing/2014/main" val="238759360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Person-year</a:t>
                      </a:r>
                    </a:p>
                  </a:txBody>
                  <a:tcPr/>
                </a:tc>
                <a:tc>
                  <a:txBody>
                    <a:bodyPr/>
                    <a:lstStyle/>
                    <a:p>
                      <a:r>
                        <a:rPr lang="en-US">
                          <a:latin typeface="Arial" panose="020B0604020202020204" pitchFamily="34" charset="0"/>
                          <a:cs typeface="Arial" panose="020B0604020202020204" pitchFamily="34" charset="0"/>
                        </a:rPr>
                        <a:t>Annual income (US$2017)</a:t>
                      </a:r>
                    </a:p>
                  </a:txBody>
                  <a:tcPr/>
                </a:tc>
                <a:tc>
                  <a:txBody>
                    <a:bodyPr/>
                    <a:lstStyle/>
                    <a:p>
                      <a:pPr algn="ctr"/>
                      <a:r>
                        <a:rPr lang="en-US">
                          <a:solidFill>
                            <a:srgbClr val="C00000"/>
                          </a:solidFill>
                          <a:latin typeface="Arial" panose="020B0604020202020204" pitchFamily="34" charset="0"/>
                          <a:cs typeface="Arial" panose="020B0604020202020204" pitchFamily="34" charset="0"/>
                        </a:rPr>
                        <a:t>40,882</a:t>
                      </a:r>
                    </a:p>
                  </a:txBody>
                  <a:tcPr/>
                </a:tc>
                <a:tc>
                  <a:txBody>
                    <a:bodyPr/>
                    <a:lstStyle/>
                    <a:p>
                      <a:pPr algn="ctr"/>
                      <a:r>
                        <a:rPr lang="en-US">
                          <a:solidFill>
                            <a:srgbClr val="C00000"/>
                          </a:solidFill>
                          <a:latin typeface="Arial" panose="020B0604020202020204" pitchFamily="34" charset="0"/>
                          <a:cs typeface="Arial" panose="020B0604020202020204" pitchFamily="34" charset="0"/>
                        </a:rPr>
                        <a:t>37,550</a:t>
                      </a:r>
                    </a:p>
                  </a:txBody>
                  <a:tcPr/>
                </a:tc>
                <a:extLst>
                  <a:ext uri="{0D108BD9-81ED-4DB2-BD59-A6C34878D82A}">
                    <a16:rowId xmlns:a16="http://schemas.microsoft.com/office/drawing/2014/main" val="519369323"/>
                  </a:ext>
                </a:extLst>
              </a:tr>
              <a:tr h="370840">
                <a:tc>
                  <a:txBody>
                    <a:bodyPr/>
                    <a:lstStyle/>
                    <a:p>
                      <a:endParaRPr lang="en-US">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Hourly wage (US$2017)</a:t>
                      </a:r>
                    </a:p>
                  </a:txBody>
                  <a:tcPr/>
                </a:tc>
                <a:tc>
                  <a:txBody>
                    <a:bodyPr/>
                    <a:lstStyle/>
                    <a:p>
                      <a:pPr algn="ctr"/>
                      <a:r>
                        <a:rPr lang="en-US">
                          <a:latin typeface="Arial" panose="020B0604020202020204" pitchFamily="34" charset="0"/>
                          <a:cs typeface="Arial" panose="020B0604020202020204" pitchFamily="34" charset="0"/>
                        </a:rPr>
                        <a:t>22.6</a:t>
                      </a:r>
                    </a:p>
                  </a:txBody>
                  <a:tcPr/>
                </a:tc>
                <a:tc>
                  <a:txBody>
                    <a:bodyPr/>
                    <a:lstStyle/>
                    <a:p>
                      <a:pPr algn="ctr"/>
                      <a:r>
                        <a:rPr lang="en-US">
                          <a:latin typeface="Arial" panose="020B0604020202020204" pitchFamily="34" charset="0"/>
                          <a:cs typeface="Arial" panose="020B0604020202020204" pitchFamily="34" charset="0"/>
                        </a:rPr>
                        <a:t>20.7</a:t>
                      </a:r>
                    </a:p>
                  </a:txBody>
                  <a:tcPr/>
                </a:tc>
                <a:extLst>
                  <a:ext uri="{0D108BD9-81ED-4DB2-BD59-A6C34878D82A}">
                    <a16:rowId xmlns:a16="http://schemas.microsoft.com/office/drawing/2014/main" val="1091484409"/>
                  </a:ext>
                </a:extLst>
              </a:tr>
              <a:tr h="370840">
                <a:tc>
                  <a:txBody>
                    <a:bodyPr/>
                    <a:lstStyle/>
                    <a:p>
                      <a:endParaRPr lang="en-US">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Weekly hours</a:t>
                      </a:r>
                    </a:p>
                  </a:txBody>
                  <a:tcPr/>
                </a:tc>
                <a:tc>
                  <a:txBody>
                    <a:bodyPr/>
                    <a:lstStyle/>
                    <a:p>
                      <a:pPr algn="ctr"/>
                      <a:r>
                        <a:rPr lang="en-US">
                          <a:solidFill>
                            <a:srgbClr val="C00000"/>
                          </a:solidFill>
                          <a:latin typeface="Arial" panose="020B0604020202020204" pitchFamily="34" charset="0"/>
                          <a:cs typeface="Arial" panose="020B0604020202020204" pitchFamily="34" charset="0"/>
                        </a:rPr>
                        <a:t>38.5</a:t>
                      </a:r>
                    </a:p>
                  </a:txBody>
                  <a:tcPr/>
                </a:tc>
                <a:tc>
                  <a:txBody>
                    <a:bodyPr/>
                    <a:lstStyle/>
                    <a:p>
                      <a:pPr algn="ctr"/>
                      <a:r>
                        <a:rPr lang="en-US">
                          <a:solidFill>
                            <a:srgbClr val="C00000"/>
                          </a:solidFill>
                          <a:latin typeface="Arial" panose="020B0604020202020204" pitchFamily="34" charset="0"/>
                          <a:cs typeface="Arial" panose="020B0604020202020204" pitchFamily="34" charset="0"/>
                        </a:rPr>
                        <a:t>38.1</a:t>
                      </a:r>
                    </a:p>
                  </a:txBody>
                  <a:tcPr/>
                </a:tc>
                <a:extLst>
                  <a:ext uri="{0D108BD9-81ED-4DB2-BD59-A6C34878D82A}">
                    <a16:rowId xmlns:a16="http://schemas.microsoft.com/office/drawing/2014/main" val="4195338144"/>
                  </a:ext>
                </a:extLst>
              </a:tr>
            </a:tbl>
          </a:graphicData>
        </a:graphic>
      </p:graphicFrame>
    </p:spTree>
    <p:extLst>
      <p:ext uri="{BB962C8B-B14F-4D97-AF65-F5344CB8AC3E}">
        <p14:creationId xmlns:p14="http://schemas.microsoft.com/office/powerpoint/2010/main" val="3022311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4113D-D365-C48D-18BE-511E387A8DBA}"/>
              </a:ext>
            </a:extLst>
          </p:cNvPr>
          <p:cNvSpPr>
            <a:spLocks noGrp="1"/>
          </p:cNvSpPr>
          <p:nvPr>
            <p:ph type="title"/>
          </p:nvPr>
        </p:nvSpPr>
        <p:spPr>
          <a:xfrm>
            <a:off x="1981200" y="457200"/>
            <a:ext cx="8229600" cy="1143000"/>
          </a:xfrm>
        </p:spPr>
        <p:txBody>
          <a:bodyPr>
            <a:noAutofit/>
          </a:bodyPr>
          <a:lstStyle/>
          <a:p>
            <a:r>
              <a:rPr lang="en-US" sz="3200" b="1"/>
              <a:t>Distribution of cognitive skills between people with and without disabilities</a:t>
            </a:r>
          </a:p>
        </p:txBody>
      </p:sp>
      <p:sp>
        <p:nvSpPr>
          <p:cNvPr id="3" name="Content Placeholder 2">
            <a:extLst>
              <a:ext uri="{FF2B5EF4-FFF2-40B4-BE49-F238E27FC236}">
                <a16:creationId xmlns:a16="http://schemas.microsoft.com/office/drawing/2014/main" id="{3C8F01F9-28EF-C6D0-AE40-E44E7B7FDCC0}"/>
              </a:ext>
            </a:extLst>
          </p:cNvPr>
          <p:cNvSpPr>
            <a:spLocks noGrp="1"/>
          </p:cNvSpPr>
          <p:nvPr>
            <p:ph idx="1"/>
          </p:nvPr>
        </p:nvSpPr>
        <p:spPr/>
        <p:txBody>
          <a:bodyPr>
            <a:normAutofit/>
          </a:bodyPr>
          <a:lstStyle/>
          <a:p>
            <a:endParaRPr lang="en-US" sz="2400"/>
          </a:p>
          <a:p>
            <a:pPr marL="0" indent="0">
              <a:buNone/>
            </a:pPr>
            <a:endParaRPr lang="en-US"/>
          </a:p>
        </p:txBody>
      </p:sp>
      <p:sp>
        <p:nvSpPr>
          <p:cNvPr id="4" name="Slide Number Placeholder 3">
            <a:extLst>
              <a:ext uri="{FF2B5EF4-FFF2-40B4-BE49-F238E27FC236}">
                <a16:creationId xmlns:a16="http://schemas.microsoft.com/office/drawing/2014/main" id="{5C6CC9B3-6836-7743-C21F-680D87087F5C}"/>
              </a:ext>
            </a:extLst>
          </p:cNvPr>
          <p:cNvSpPr>
            <a:spLocks noGrp="1"/>
          </p:cNvSpPr>
          <p:nvPr>
            <p:ph type="sldNum" sz="quarter" idx="12"/>
          </p:nvPr>
        </p:nvSpPr>
        <p:spPr/>
        <p:txBody>
          <a:bodyPr/>
          <a:lstStyle/>
          <a:p>
            <a:fld id="{106E12CD-FCB1-464E-A775-0B83FDDACE03}" type="slidenum">
              <a:rPr lang="en-US" smtClean="0"/>
              <a:pPr/>
              <a:t>54</a:t>
            </a:fld>
            <a:endParaRPr lang="en-US"/>
          </a:p>
        </p:txBody>
      </p:sp>
      <p:pic>
        <p:nvPicPr>
          <p:cNvPr id="6" name="Picture 5">
            <a:extLst>
              <a:ext uri="{FF2B5EF4-FFF2-40B4-BE49-F238E27FC236}">
                <a16:creationId xmlns:a16="http://schemas.microsoft.com/office/drawing/2014/main" id="{73E9BF48-192C-7C1C-D59A-3750FB39AA78}"/>
              </a:ext>
            </a:extLst>
          </p:cNvPr>
          <p:cNvPicPr>
            <a:picLocks noChangeAspect="1"/>
          </p:cNvPicPr>
          <p:nvPr/>
        </p:nvPicPr>
        <p:blipFill>
          <a:blip r:embed="rId3"/>
          <a:stretch>
            <a:fillRect/>
          </a:stretch>
        </p:blipFill>
        <p:spPr>
          <a:xfrm>
            <a:off x="2667000" y="1763486"/>
            <a:ext cx="6858000" cy="4114800"/>
          </a:xfrm>
          <a:prstGeom prst="rect">
            <a:avLst/>
          </a:prstGeom>
        </p:spPr>
      </p:pic>
      <p:sp>
        <p:nvSpPr>
          <p:cNvPr id="5" name="TextBox 4">
            <a:extLst>
              <a:ext uri="{FF2B5EF4-FFF2-40B4-BE49-F238E27FC236}">
                <a16:creationId xmlns:a16="http://schemas.microsoft.com/office/drawing/2014/main" id="{EC5A992A-7711-24D2-1A26-D56189B673A5}"/>
              </a:ext>
            </a:extLst>
          </p:cNvPr>
          <p:cNvSpPr txBox="1"/>
          <p:nvPr/>
        </p:nvSpPr>
        <p:spPr>
          <a:xfrm>
            <a:off x="5644056" y="1870841"/>
            <a:ext cx="388094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a:latin typeface="Times New Roman" panose="02020603050405020304" pitchFamily="18" charset="0"/>
                <a:cs typeface="Times New Roman" panose="02020603050405020304" pitchFamily="18" charset="0"/>
              </a:rPr>
              <a:t>Except for learning impairments, all groups have a </a:t>
            </a:r>
          </a:p>
          <a:p>
            <a:r>
              <a:rPr lang="en-US" sz="1400">
                <a:latin typeface="Times New Roman" panose="02020603050405020304" pitchFamily="18" charset="0"/>
                <a:cs typeface="Times New Roman" panose="02020603050405020304" pitchFamily="18" charset="0"/>
              </a:rPr>
              <a:t>similar distribution to people without disabilities</a:t>
            </a:r>
          </a:p>
        </p:txBody>
      </p:sp>
      <p:cxnSp>
        <p:nvCxnSpPr>
          <p:cNvPr id="8" name="Straight Arrow Connector 7">
            <a:extLst>
              <a:ext uri="{FF2B5EF4-FFF2-40B4-BE49-F238E27FC236}">
                <a16:creationId xmlns:a16="http://schemas.microsoft.com/office/drawing/2014/main" id="{6D587426-874B-FF1F-A7AF-FE4A2D4710A3}"/>
              </a:ext>
            </a:extLst>
          </p:cNvPr>
          <p:cNvCxnSpPr>
            <a:cxnSpLocks/>
          </p:cNvCxnSpPr>
          <p:nvPr/>
        </p:nvCxnSpPr>
        <p:spPr>
          <a:xfrm flipH="1">
            <a:off x="4561491" y="2194319"/>
            <a:ext cx="1082565" cy="363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40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4113D-D365-C48D-18BE-511E387A8DBA}"/>
              </a:ext>
            </a:extLst>
          </p:cNvPr>
          <p:cNvSpPr>
            <a:spLocks noGrp="1"/>
          </p:cNvSpPr>
          <p:nvPr>
            <p:ph type="title"/>
          </p:nvPr>
        </p:nvSpPr>
        <p:spPr>
          <a:xfrm>
            <a:off x="1981200" y="241738"/>
            <a:ext cx="8350469" cy="1358462"/>
          </a:xfrm>
        </p:spPr>
        <p:txBody>
          <a:bodyPr>
            <a:noAutofit/>
          </a:bodyPr>
          <a:lstStyle/>
          <a:p>
            <a:r>
              <a:rPr lang="en-US" sz="3200" b="1"/>
              <a:t>Distribution of non-cognitive skills between people with and without disabilities</a:t>
            </a:r>
          </a:p>
        </p:txBody>
      </p:sp>
      <p:sp>
        <p:nvSpPr>
          <p:cNvPr id="4" name="Slide Number Placeholder 3">
            <a:extLst>
              <a:ext uri="{FF2B5EF4-FFF2-40B4-BE49-F238E27FC236}">
                <a16:creationId xmlns:a16="http://schemas.microsoft.com/office/drawing/2014/main" id="{5C6CC9B3-6836-7743-C21F-680D87087F5C}"/>
              </a:ext>
            </a:extLst>
          </p:cNvPr>
          <p:cNvSpPr>
            <a:spLocks noGrp="1"/>
          </p:cNvSpPr>
          <p:nvPr>
            <p:ph type="sldNum" sz="quarter" idx="12"/>
          </p:nvPr>
        </p:nvSpPr>
        <p:spPr/>
        <p:txBody>
          <a:bodyPr/>
          <a:lstStyle/>
          <a:p>
            <a:fld id="{106E12CD-FCB1-464E-A775-0B83FDDACE03}" type="slidenum">
              <a:rPr lang="en-US" smtClean="0"/>
              <a:pPr/>
              <a:t>55</a:t>
            </a:fld>
            <a:endParaRPr lang="en-US"/>
          </a:p>
        </p:txBody>
      </p:sp>
      <p:pic>
        <p:nvPicPr>
          <p:cNvPr id="8" name="Picture 7">
            <a:extLst>
              <a:ext uri="{FF2B5EF4-FFF2-40B4-BE49-F238E27FC236}">
                <a16:creationId xmlns:a16="http://schemas.microsoft.com/office/drawing/2014/main" id="{5C3C2BB0-E543-B5D9-7EEC-CDAE243E119B}"/>
              </a:ext>
            </a:extLst>
          </p:cNvPr>
          <p:cNvPicPr>
            <a:picLocks noChangeAspect="1"/>
          </p:cNvPicPr>
          <p:nvPr/>
        </p:nvPicPr>
        <p:blipFill>
          <a:blip r:embed="rId3"/>
          <a:stretch>
            <a:fillRect/>
          </a:stretch>
        </p:blipFill>
        <p:spPr>
          <a:xfrm>
            <a:off x="2530366" y="1896808"/>
            <a:ext cx="6858000" cy="4114800"/>
          </a:xfrm>
          <a:prstGeom prst="rect">
            <a:avLst/>
          </a:prstGeom>
        </p:spPr>
      </p:pic>
      <p:sp>
        <p:nvSpPr>
          <p:cNvPr id="3" name="TextBox 2">
            <a:extLst>
              <a:ext uri="{FF2B5EF4-FFF2-40B4-BE49-F238E27FC236}">
                <a16:creationId xmlns:a16="http://schemas.microsoft.com/office/drawing/2014/main" id="{C612C11D-AE27-BEE8-874E-C9876D0AC70B}"/>
              </a:ext>
            </a:extLst>
          </p:cNvPr>
          <p:cNvSpPr txBox="1"/>
          <p:nvPr/>
        </p:nvSpPr>
        <p:spPr>
          <a:xfrm>
            <a:off x="3405352" y="2160539"/>
            <a:ext cx="295340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a:latin typeface="Times New Roman" panose="02020603050405020304" pitchFamily="18" charset="0"/>
                <a:cs typeface="Times New Roman" panose="02020603050405020304" pitchFamily="18" charset="0"/>
              </a:rPr>
              <a:t>All groups have a similar distribution relative to people without disabilities</a:t>
            </a:r>
          </a:p>
        </p:txBody>
      </p:sp>
      <p:cxnSp>
        <p:nvCxnSpPr>
          <p:cNvPr id="5" name="Straight Arrow Connector 4">
            <a:extLst>
              <a:ext uri="{FF2B5EF4-FFF2-40B4-BE49-F238E27FC236}">
                <a16:creationId xmlns:a16="http://schemas.microsoft.com/office/drawing/2014/main" id="{C3379A7C-B698-0114-48C6-3B5235F7448F}"/>
              </a:ext>
            </a:extLst>
          </p:cNvPr>
          <p:cNvCxnSpPr>
            <a:cxnSpLocks/>
          </p:cNvCxnSpPr>
          <p:nvPr/>
        </p:nvCxnSpPr>
        <p:spPr>
          <a:xfrm>
            <a:off x="4734910" y="2714878"/>
            <a:ext cx="1224456" cy="714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059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F9A90-CD10-A775-3EC5-422E72528BAE}"/>
              </a:ext>
            </a:extLst>
          </p:cNvPr>
          <p:cNvSpPr>
            <a:spLocks noGrp="1"/>
          </p:cNvSpPr>
          <p:nvPr>
            <p:ph type="title"/>
          </p:nvPr>
        </p:nvSpPr>
        <p:spPr/>
        <p:txBody>
          <a:bodyPr/>
          <a:lstStyle/>
          <a:p>
            <a:r>
              <a:rPr lang="en-US"/>
              <a:t>Finding 1</a:t>
            </a:r>
          </a:p>
        </p:txBody>
      </p:sp>
    </p:spTree>
    <p:extLst>
      <p:ext uri="{BB962C8B-B14F-4D97-AF65-F5344CB8AC3E}">
        <p14:creationId xmlns:p14="http://schemas.microsoft.com/office/powerpoint/2010/main" val="1837631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89C9D-3E52-54C5-E929-FAA311786A48}"/>
              </a:ext>
            </a:extLst>
          </p:cNvPr>
          <p:cNvSpPr>
            <a:spLocks noGrp="1"/>
          </p:cNvSpPr>
          <p:nvPr>
            <p:ph type="title"/>
          </p:nvPr>
        </p:nvSpPr>
        <p:spPr>
          <a:xfrm>
            <a:off x="1996967" y="274638"/>
            <a:ext cx="8324193" cy="1143000"/>
          </a:xfrm>
        </p:spPr>
        <p:txBody>
          <a:bodyPr anchor="ctr">
            <a:noAutofit/>
          </a:bodyPr>
          <a:lstStyle/>
          <a:p>
            <a:pPr>
              <a:lnSpc>
                <a:spcPct val="90000"/>
              </a:lnSpc>
            </a:pPr>
            <a:r>
              <a:rPr lang="en-US" sz="2600" b="1" dirty="0"/>
              <a:t>The disability earnings gap</a:t>
            </a:r>
          </a:p>
        </p:txBody>
      </p:sp>
      <p:sp>
        <p:nvSpPr>
          <p:cNvPr id="4" name="Slide Number Placeholder 3">
            <a:extLst>
              <a:ext uri="{FF2B5EF4-FFF2-40B4-BE49-F238E27FC236}">
                <a16:creationId xmlns:a16="http://schemas.microsoft.com/office/drawing/2014/main" id="{79637BCE-5955-7E02-2DB4-9A0132AA2D4B}"/>
              </a:ext>
            </a:extLst>
          </p:cNvPr>
          <p:cNvSpPr>
            <a:spLocks noGrp="1"/>
          </p:cNvSpPr>
          <p:nvPr>
            <p:ph type="sldNum" sz="quarter" idx="12"/>
          </p:nvPr>
        </p:nvSpPr>
        <p:spPr>
          <a:xfrm>
            <a:off x="8077200" y="6356351"/>
            <a:ext cx="2133600" cy="365125"/>
          </a:xfrm>
        </p:spPr>
        <p:txBody>
          <a:bodyPr anchor="b">
            <a:normAutofit/>
          </a:bodyPr>
          <a:lstStyle/>
          <a:p>
            <a:pPr>
              <a:spcAft>
                <a:spcPts val="600"/>
              </a:spcAft>
            </a:pPr>
            <a:fld id="{106E12CD-FCB1-464E-A775-0B83FDDACE03}" type="slidenum">
              <a:rPr lang="en-US" smtClean="0"/>
              <a:pPr>
                <a:spcAft>
                  <a:spcPts val="600"/>
                </a:spcAft>
              </a:pPr>
              <a:t>57</a:t>
            </a:fld>
            <a:endParaRPr lang="en-US"/>
          </a:p>
        </p:txBody>
      </p:sp>
      <p:pic>
        <p:nvPicPr>
          <p:cNvPr id="5" name="Picture 4" descr="A graph showing a red bar&#10;&#10;Description automatically generated with medium confidence">
            <a:extLst>
              <a:ext uri="{FF2B5EF4-FFF2-40B4-BE49-F238E27FC236}">
                <a16:creationId xmlns:a16="http://schemas.microsoft.com/office/drawing/2014/main" id="{0743A289-395F-6E13-77DA-7296437810D8}"/>
              </a:ext>
            </a:extLst>
          </p:cNvPr>
          <p:cNvPicPr>
            <a:picLocks noChangeAspect="1"/>
          </p:cNvPicPr>
          <p:nvPr/>
        </p:nvPicPr>
        <p:blipFill>
          <a:blip r:embed="rId3"/>
          <a:stretch>
            <a:fillRect/>
          </a:stretch>
        </p:blipFill>
        <p:spPr>
          <a:xfrm>
            <a:off x="2254250" y="1393664"/>
            <a:ext cx="7683500" cy="4610100"/>
          </a:xfrm>
          <a:prstGeom prst="rect">
            <a:avLst/>
          </a:prstGeom>
        </p:spPr>
      </p:pic>
    </p:spTree>
    <p:extLst>
      <p:ext uri="{BB962C8B-B14F-4D97-AF65-F5344CB8AC3E}">
        <p14:creationId xmlns:p14="http://schemas.microsoft.com/office/powerpoint/2010/main" val="27802587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89C9D-3E52-54C5-E929-FAA311786A48}"/>
              </a:ext>
            </a:extLst>
          </p:cNvPr>
          <p:cNvSpPr>
            <a:spLocks noGrp="1"/>
          </p:cNvSpPr>
          <p:nvPr>
            <p:ph type="title"/>
          </p:nvPr>
        </p:nvSpPr>
        <p:spPr>
          <a:xfrm>
            <a:off x="1996967" y="274638"/>
            <a:ext cx="8324193" cy="1143000"/>
          </a:xfrm>
        </p:spPr>
        <p:txBody>
          <a:bodyPr anchor="ctr">
            <a:noAutofit/>
          </a:bodyPr>
          <a:lstStyle/>
          <a:p>
            <a:pPr>
              <a:lnSpc>
                <a:spcPct val="90000"/>
              </a:lnSpc>
            </a:pPr>
            <a:r>
              <a:rPr lang="en-US" sz="2600" b="1" dirty="0"/>
              <a:t>The disability earnings gap</a:t>
            </a:r>
          </a:p>
        </p:txBody>
      </p:sp>
      <p:sp>
        <p:nvSpPr>
          <p:cNvPr id="4" name="Slide Number Placeholder 3">
            <a:extLst>
              <a:ext uri="{FF2B5EF4-FFF2-40B4-BE49-F238E27FC236}">
                <a16:creationId xmlns:a16="http://schemas.microsoft.com/office/drawing/2014/main" id="{79637BCE-5955-7E02-2DB4-9A0132AA2D4B}"/>
              </a:ext>
            </a:extLst>
          </p:cNvPr>
          <p:cNvSpPr>
            <a:spLocks noGrp="1"/>
          </p:cNvSpPr>
          <p:nvPr>
            <p:ph type="sldNum" sz="quarter" idx="12"/>
          </p:nvPr>
        </p:nvSpPr>
        <p:spPr>
          <a:xfrm>
            <a:off x="8077200" y="6356351"/>
            <a:ext cx="2133600" cy="365125"/>
          </a:xfrm>
        </p:spPr>
        <p:txBody>
          <a:bodyPr anchor="b">
            <a:normAutofit/>
          </a:bodyPr>
          <a:lstStyle/>
          <a:p>
            <a:pPr>
              <a:spcAft>
                <a:spcPts val="600"/>
              </a:spcAft>
            </a:pPr>
            <a:fld id="{106E12CD-FCB1-464E-A775-0B83FDDACE03}" type="slidenum">
              <a:rPr lang="en-US" smtClean="0"/>
              <a:pPr>
                <a:spcAft>
                  <a:spcPts val="600"/>
                </a:spcAft>
              </a:pPr>
              <a:t>58</a:t>
            </a:fld>
            <a:endParaRPr lang="en-US"/>
          </a:p>
        </p:txBody>
      </p:sp>
      <p:pic>
        <p:nvPicPr>
          <p:cNvPr id="5" name="Picture 4" descr="A graph showing a graph of skills&#10;&#10;Description automatically generated with medium confidence">
            <a:extLst>
              <a:ext uri="{FF2B5EF4-FFF2-40B4-BE49-F238E27FC236}">
                <a16:creationId xmlns:a16="http://schemas.microsoft.com/office/drawing/2014/main" id="{7D7A6383-4C86-BEDD-830C-B8AA6AD5CDFA}"/>
              </a:ext>
            </a:extLst>
          </p:cNvPr>
          <p:cNvPicPr>
            <a:picLocks noChangeAspect="1"/>
          </p:cNvPicPr>
          <p:nvPr/>
        </p:nvPicPr>
        <p:blipFill>
          <a:blip r:embed="rId3"/>
          <a:stretch>
            <a:fillRect/>
          </a:stretch>
        </p:blipFill>
        <p:spPr>
          <a:xfrm>
            <a:off x="2254250" y="1360768"/>
            <a:ext cx="7683500" cy="4610100"/>
          </a:xfrm>
          <a:prstGeom prst="rect">
            <a:avLst/>
          </a:prstGeom>
        </p:spPr>
      </p:pic>
    </p:spTree>
    <p:extLst>
      <p:ext uri="{BB962C8B-B14F-4D97-AF65-F5344CB8AC3E}">
        <p14:creationId xmlns:p14="http://schemas.microsoft.com/office/powerpoint/2010/main" val="14530379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89C9D-3E52-54C5-E929-FAA311786A48}"/>
              </a:ext>
            </a:extLst>
          </p:cNvPr>
          <p:cNvSpPr>
            <a:spLocks noGrp="1"/>
          </p:cNvSpPr>
          <p:nvPr>
            <p:ph type="title"/>
          </p:nvPr>
        </p:nvSpPr>
        <p:spPr>
          <a:xfrm>
            <a:off x="1996967" y="274638"/>
            <a:ext cx="8324193" cy="1143000"/>
          </a:xfrm>
        </p:spPr>
        <p:txBody>
          <a:bodyPr anchor="ctr">
            <a:noAutofit/>
          </a:bodyPr>
          <a:lstStyle/>
          <a:p>
            <a:pPr>
              <a:lnSpc>
                <a:spcPct val="90000"/>
              </a:lnSpc>
            </a:pPr>
            <a:r>
              <a:rPr lang="en-US" sz="2600" b="1" dirty="0"/>
              <a:t>The disability earnings gap</a:t>
            </a:r>
          </a:p>
        </p:txBody>
      </p:sp>
      <p:sp>
        <p:nvSpPr>
          <p:cNvPr id="4" name="Slide Number Placeholder 3">
            <a:extLst>
              <a:ext uri="{FF2B5EF4-FFF2-40B4-BE49-F238E27FC236}">
                <a16:creationId xmlns:a16="http://schemas.microsoft.com/office/drawing/2014/main" id="{79637BCE-5955-7E02-2DB4-9A0132AA2D4B}"/>
              </a:ext>
            </a:extLst>
          </p:cNvPr>
          <p:cNvSpPr>
            <a:spLocks noGrp="1"/>
          </p:cNvSpPr>
          <p:nvPr>
            <p:ph type="sldNum" sz="quarter" idx="12"/>
          </p:nvPr>
        </p:nvSpPr>
        <p:spPr>
          <a:xfrm>
            <a:off x="8077200" y="6356351"/>
            <a:ext cx="2133600" cy="365125"/>
          </a:xfrm>
        </p:spPr>
        <p:txBody>
          <a:bodyPr anchor="b">
            <a:normAutofit/>
          </a:bodyPr>
          <a:lstStyle/>
          <a:p>
            <a:pPr>
              <a:spcAft>
                <a:spcPts val="600"/>
              </a:spcAft>
            </a:pPr>
            <a:fld id="{106E12CD-FCB1-464E-A775-0B83FDDACE03}" type="slidenum">
              <a:rPr lang="en-US" smtClean="0"/>
              <a:pPr>
                <a:spcAft>
                  <a:spcPts val="600"/>
                </a:spcAft>
              </a:pPr>
              <a:t>59</a:t>
            </a:fld>
            <a:endParaRPr lang="en-US"/>
          </a:p>
        </p:txBody>
      </p:sp>
      <p:pic>
        <p:nvPicPr>
          <p:cNvPr id="5" name="Picture 4" descr="A graph showing different colored squares&#10;&#10;Description automatically generated">
            <a:extLst>
              <a:ext uri="{FF2B5EF4-FFF2-40B4-BE49-F238E27FC236}">
                <a16:creationId xmlns:a16="http://schemas.microsoft.com/office/drawing/2014/main" id="{DA00C33C-DB1D-ED08-918E-68956CDCCCB0}"/>
              </a:ext>
            </a:extLst>
          </p:cNvPr>
          <p:cNvPicPr>
            <a:picLocks noChangeAspect="1"/>
          </p:cNvPicPr>
          <p:nvPr/>
        </p:nvPicPr>
        <p:blipFill>
          <a:blip r:embed="rId3"/>
          <a:stretch>
            <a:fillRect/>
          </a:stretch>
        </p:blipFill>
        <p:spPr>
          <a:xfrm>
            <a:off x="2254250" y="1426556"/>
            <a:ext cx="7683500" cy="4610100"/>
          </a:xfrm>
          <a:prstGeom prst="rect">
            <a:avLst/>
          </a:prstGeom>
        </p:spPr>
      </p:pic>
    </p:spTree>
    <p:extLst>
      <p:ext uri="{BB962C8B-B14F-4D97-AF65-F5344CB8AC3E}">
        <p14:creationId xmlns:p14="http://schemas.microsoft.com/office/powerpoint/2010/main" val="1752477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393B3F-A2EA-0E08-2897-8E4005481A45}"/>
              </a:ext>
            </a:extLst>
          </p:cNvPr>
          <p:cNvSpPr>
            <a:spLocks noGrp="1"/>
          </p:cNvSpPr>
          <p:nvPr>
            <p:ph type="title"/>
          </p:nvPr>
        </p:nvSpPr>
        <p:spPr>
          <a:xfrm>
            <a:off x="862014" y="209664"/>
            <a:ext cx="10515600" cy="965994"/>
          </a:xfrm>
        </p:spPr>
        <p:txBody>
          <a:bodyPr>
            <a:noAutofit/>
          </a:bodyPr>
          <a:lstStyle/>
          <a:p>
            <a:r>
              <a:rPr lang="en-US" sz="3200" b="0" dirty="0"/>
              <a:t>Foundational Team</a:t>
            </a:r>
          </a:p>
        </p:txBody>
      </p:sp>
      <p:sp>
        <p:nvSpPr>
          <p:cNvPr id="9" name="Content Placeholder 8">
            <a:extLst>
              <a:ext uri="{FF2B5EF4-FFF2-40B4-BE49-F238E27FC236}">
                <a16:creationId xmlns:a16="http://schemas.microsoft.com/office/drawing/2014/main" id="{DDF43BCF-F3C7-E408-DC17-AE09CD9773E3}"/>
              </a:ext>
            </a:extLst>
          </p:cNvPr>
          <p:cNvSpPr>
            <a:spLocks noGrp="1"/>
          </p:cNvSpPr>
          <p:nvPr>
            <p:ph sz="quarter" idx="4"/>
          </p:nvPr>
        </p:nvSpPr>
        <p:spPr>
          <a:xfrm>
            <a:off x="793103" y="1334278"/>
            <a:ext cx="10640072" cy="4631450"/>
          </a:xfrm>
        </p:spPr>
        <p:txBody>
          <a:bodyPr>
            <a:normAutofit fontScale="47500" lnSpcReduction="20000"/>
          </a:bodyPr>
          <a:lstStyle/>
          <a:p>
            <a:pPr marL="0" marR="0" indent="0">
              <a:lnSpc>
                <a:spcPct val="120000"/>
              </a:lnSpc>
              <a:spcBef>
                <a:spcPts val="0"/>
              </a:spcBef>
              <a:spcAft>
                <a:spcPts val="0"/>
              </a:spcAft>
              <a:buNone/>
            </a:pPr>
            <a:r>
              <a:rPr lang="en-US" sz="4200" b="1" kern="0" dirty="0">
                <a:solidFill>
                  <a:srgbClr val="000000"/>
                </a:solidFill>
                <a:effectLst/>
                <a:ea typeface="Times New Roman" panose="02020603050405020304" pitchFamily="18" charset="0"/>
                <a:cs typeface="Times New Roman" panose="02020603050405020304" pitchFamily="18" charset="0"/>
              </a:rPr>
              <a:t>Agency: </a:t>
            </a:r>
          </a:p>
          <a:p>
            <a:pPr lvl="1">
              <a:lnSpc>
                <a:spcPct val="120000"/>
              </a:lnSpc>
              <a:spcBef>
                <a:spcPts val="0"/>
              </a:spcBef>
              <a:buFont typeface="Wingdings" panose="05000000000000000000" pitchFamily="2" charset="2"/>
              <a:buChar char="Ø"/>
            </a:pPr>
            <a:r>
              <a:rPr lang="en-US" sz="3800" kern="0" dirty="0">
                <a:solidFill>
                  <a:srgbClr val="000000"/>
                </a:solidFill>
                <a:ea typeface="Times New Roman" panose="02020603050405020304" pitchFamily="18" charset="0"/>
                <a:cs typeface="Times New Roman" panose="02020603050405020304" pitchFamily="18" charset="0"/>
              </a:rPr>
              <a:t>Two, 100% dedicated, Employment Specialists</a:t>
            </a:r>
          </a:p>
          <a:p>
            <a:pPr lvl="1">
              <a:lnSpc>
                <a:spcPct val="120000"/>
              </a:lnSpc>
              <a:spcBef>
                <a:spcPts val="0"/>
              </a:spcBef>
              <a:buFont typeface="Wingdings" panose="05000000000000000000" pitchFamily="2" charset="2"/>
              <a:buChar char="Ø"/>
            </a:pPr>
            <a:r>
              <a:rPr lang="en-US" sz="3800" kern="0" dirty="0">
                <a:solidFill>
                  <a:srgbClr val="000000"/>
                </a:solidFill>
                <a:effectLst/>
                <a:ea typeface="Times New Roman" panose="02020603050405020304" pitchFamily="18" charset="0"/>
                <a:cs typeface="Times New Roman" panose="02020603050405020304" pitchFamily="18" charset="0"/>
              </a:rPr>
              <a:t>Administrative</a:t>
            </a:r>
            <a:r>
              <a:rPr lang="en-US" sz="3800" kern="0" dirty="0">
                <a:solidFill>
                  <a:srgbClr val="000000"/>
                </a:solidFill>
                <a:ea typeface="Times New Roman" panose="02020603050405020304" pitchFamily="18" charset="0"/>
                <a:cs typeface="Times New Roman" panose="02020603050405020304" pitchFamily="18" charset="0"/>
              </a:rPr>
              <a:t>/Supervisory Staff</a:t>
            </a:r>
            <a:endParaRPr lang="en-US" sz="3800" kern="0" dirty="0">
              <a:solidFill>
                <a:srgbClr val="000000"/>
              </a:solidFill>
              <a:effectLst/>
              <a:ea typeface="Times New Roman" panose="02020603050405020304" pitchFamily="18" charset="0"/>
              <a:cs typeface="Times New Roman" panose="02020603050405020304" pitchFamily="18" charset="0"/>
            </a:endParaRPr>
          </a:p>
          <a:p>
            <a:pPr marL="0" marR="0" indent="0">
              <a:lnSpc>
                <a:spcPct val="120000"/>
              </a:lnSpc>
              <a:spcBef>
                <a:spcPts val="0"/>
              </a:spcBef>
              <a:spcAft>
                <a:spcPts val="0"/>
              </a:spcAft>
              <a:buNone/>
            </a:pPr>
            <a:r>
              <a:rPr lang="en-US" sz="4200" b="1" kern="0" dirty="0">
                <a:solidFill>
                  <a:srgbClr val="000000"/>
                </a:solidFill>
                <a:effectLst/>
                <a:ea typeface="Times New Roman" panose="02020603050405020304" pitchFamily="18" charset="0"/>
                <a:cs typeface="Times New Roman" panose="02020603050405020304" pitchFamily="18" charset="0"/>
              </a:rPr>
              <a:t>DRS</a:t>
            </a:r>
            <a:r>
              <a:rPr lang="en-US" sz="3600" b="1" kern="0" dirty="0">
                <a:solidFill>
                  <a:srgbClr val="000000"/>
                </a:solidFill>
                <a:effectLst/>
                <a:ea typeface="Times New Roman" panose="02020603050405020304" pitchFamily="18" charset="0"/>
                <a:cs typeface="Times New Roman" panose="02020603050405020304" pitchFamily="18" charset="0"/>
              </a:rPr>
              <a:t> </a:t>
            </a:r>
            <a:endParaRPr lang="en-US" sz="3600" kern="100" dirty="0">
              <a:effectLst/>
              <a:ea typeface="Calibri" panose="020F0502020204030204" pitchFamily="34" charset="0"/>
              <a:cs typeface="Times New Roman" panose="02020603050405020304" pitchFamily="18" charset="0"/>
            </a:endParaRPr>
          </a:p>
          <a:p>
            <a:pPr lvl="1">
              <a:lnSpc>
                <a:spcPct val="120000"/>
              </a:lnSpc>
              <a:spcBef>
                <a:spcPts val="0"/>
              </a:spcBef>
              <a:buFont typeface="Wingdings" panose="05000000000000000000" pitchFamily="2" charset="2"/>
              <a:buChar char="Ø"/>
            </a:pPr>
            <a:r>
              <a:rPr lang="en-US" sz="3800" kern="0" dirty="0">
                <a:solidFill>
                  <a:srgbClr val="000000"/>
                </a:solidFill>
                <a:effectLst/>
                <a:ea typeface="Times New Roman" panose="02020603050405020304" pitchFamily="18" charset="0"/>
                <a:cs typeface="Times New Roman" panose="02020603050405020304" pitchFamily="18" charset="0"/>
              </a:rPr>
              <a:t>VR Counselors (Youth, Adult, RCD/BBS)</a:t>
            </a:r>
          </a:p>
          <a:p>
            <a:pPr lvl="1">
              <a:lnSpc>
                <a:spcPct val="120000"/>
              </a:lnSpc>
              <a:spcBef>
                <a:spcPts val="0"/>
              </a:spcBef>
              <a:buFont typeface="Wingdings" panose="05000000000000000000" pitchFamily="2" charset="2"/>
              <a:buChar char="Ø"/>
            </a:pPr>
            <a:r>
              <a:rPr lang="en-US" sz="3800" kern="0" dirty="0">
                <a:solidFill>
                  <a:srgbClr val="000000"/>
                </a:solidFill>
                <a:ea typeface="Times New Roman" panose="02020603050405020304" pitchFamily="18" charset="0"/>
                <a:cs typeface="Times New Roman" panose="02020603050405020304" pitchFamily="18" charset="0"/>
              </a:rPr>
              <a:t>Business Employment Consultant</a:t>
            </a:r>
          </a:p>
          <a:p>
            <a:pPr lvl="1">
              <a:lnSpc>
                <a:spcPct val="120000"/>
              </a:lnSpc>
              <a:spcBef>
                <a:spcPts val="0"/>
              </a:spcBef>
              <a:buFont typeface="Wingdings" panose="05000000000000000000" pitchFamily="2" charset="2"/>
              <a:buChar char="Ø"/>
            </a:pPr>
            <a:r>
              <a:rPr lang="en-US" sz="3800" kern="0" dirty="0">
                <a:solidFill>
                  <a:srgbClr val="000000"/>
                </a:solidFill>
                <a:ea typeface="Times New Roman" panose="02020603050405020304" pitchFamily="18" charset="0"/>
                <a:cs typeface="Times New Roman" panose="02020603050405020304" pitchFamily="18" charset="0"/>
              </a:rPr>
              <a:t>Benefits Planner (DRS and WIPA affiliates)</a:t>
            </a:r>
          </a:p>
          <a:p>
            <a:pPr lvl="1">
              <a:lnSpc>
                <a:spcPct val="120000"/>
              </a:lnSpc>
              <a:spcBef>
                <a:spcPts val="0"/>
              </a:spcBef>
              <a:buFont typeface="Wingdings" panose="05000000000000000000" pitchFamily="2" charset="2"/>
              <a:buChar char="Ø"/>
            </a:pPr>
            <a:r>
              <a:rPr lang="en-US" sz="3800" kern="0" dirty="0">
                <a:solidFill>
                  <a:srgbClr val="000000"/>
                </a:solidFill>
                <a:ea typeface="Times New Roman" panose="02020603050405020304" pitchFamily="18" charset="0"/>
                <a:cs typeface="Times New Roman" panose="02020603050405020304" pitchFamily="18" charset="0"/>
              </a:rPr>
              <a:t>Supervisors and ABC’s</a:t>
            </a:r>
          </a:p>
          <a:p>
            <a:pPr lvl="1">
              <a:lnSpc>
                <a:spcPct val="120000"/>
              </a:lnSpc>
              <a:spcBef>
                <a:spcPts val="0"/>
              </a:spcBef>
              <a:buFont typeface="Wingdings" panose="05000000000000000000" pitchFamily="2" charset="2"/>
              <a:buChar char="Ø"/>
            </a:pPr>
            <a:r>
              <a:rPr lang="en-US" sz="3800" kern="0" dirty="0">
                <a:solidFill>
                  <a:srgbClr val="000000"/>
                </a:solidFill>
                <a:effectLst/>
                <a:ea typeface="Times New Roman" panose="02020603050405020304" pitchFamily="18" charset="0"/>
                <a:cs typeface="Times New Roman" panose="02020603050405020304" pitchFamily="18" charset="0"/>
              </a:rPr>
              <a:t>Project/Grant </a:t>
            </a:r>
            <a:r>
              <a:rPr lang="en-US" sz="3800" kern="0" dirty="0">
                <a:solidFill>
                  <a:srgbClr val="000000"/>
                </a:solidFill>
                <a:ea typeface="Times New Roman" panose="02020603050405020304" pitchFamily="18" charset="0"/>
                <a:cs typeface="Times New Roman" panose="02020603050405020304" pitchFamily="18" charset="0"/>
              </a:rPr>
              <a:t>Manager</a:t>
            </a:r>
          </a:p>
          <a:p>
            <a:pPr marL="0" marR="0" indent="0">
              <a:lnSpc>
                <a:spcPct val="120000"/>
              </a:lnSpc>
              <a:spcBef>
                <a:spcPts val="0"/>
              </a:spcBef>
              <a:spcAft>
                <a:spcPts val="0"/>
              </a:spcAft>
              <a:buNone/>
            </a:pPr>
            <a:r>
              <a:rPr lang="en-US" sz="4200" b="1" kern="0" dirty="0">
                <a:solidFill>
                  <a:srgbClr val="000000"/>
                </a:solidFill>
                <a:effectLst/>
                <a:ea typeface="Times New Roman" panose="02020603050405020304" pitchFamily="18" charset="0"/>
                <a:cs typeface="Times New Roman" panose="02020603050405020304" pitchFamily="18" charset="0"/>
              </a:rPr>
              <a:t>UIUC</a:t>
            </a:r>
          </a:p>
          <a:p>
            <a:pPr lvl="1">
              <a:lnSpc>
                <a:spcPct val="120000"/>
              </a:lnSpc>
              <a:spcBef>
                <a:spcPts val="0"/>
              </a:spcBef>
              <a:buFont typeface="Wingdings" panose="05000000000000000000" pitchFamily="2" charset="2"/>
              <a:buChar char="Ø"/>
            </a:pPr>
            <a:r>
              <a:rPr lang="en-US" sz="3800" kern="100" dirty="0">
                <a:ea typeface="Calibri" panose="020F0502020204030204" pitchFamily="34" charset="0"/>
                <a:cs typeface="Times New Roman" panose="02020603050405020304" pitchFamily="18" charset="0"/>
              </a:rPr>
              <a:t>Community </a:t>
            </a:r>
            <a:r>
              <a:rPr lang="en-US" sz="3800" kern="100" dirty="0">
                <a:effectLst/>
                <a:ea typeface="Calibri" panose="020F0502020204030204" pitchFamily="34" charset="0"/>
                <a:cs typeface="Times New Roman" panose="02020603050405020304" pitchFamily="18" charset="0"/>
              </a:rPr>
              <a:t>Research Specialists</a:t>
            </a:r>
          </a:p>
          <a:p>
            <a:pPr lvl="1">
              <a:lnSpc>
                <a:spcPct val="120000"/>
              </a:lnSpc>
              <a:spcBef>
                <a:spcPts val="0"/>
              </a:spcBef>
              <a:buFont typeface="Wingdings" panose="05000000000000000000" pitchFamily="2" charset="2"/>
              <a:buChar char="Ø"/>
            </a:pPr>
            <a:r>
              <a:rPr lang="en-US" sz="3800" kern="100" dirty="0">
                <a:ea typeface="Calibri" panose="020F0502020204030204" pitchFamily="34" charset="0"/>
                <a:cs typeface="Times New Roman" panose="02020603050405020304" pitchFamily="18" charset="0"/>
              </a:rPr>
              <a:t>Project Manager</a:t>
            </a:r>
          </a:p>
          <a:p>
            <a:pPr lvl="1">
              <a:lnSpc>
                <a:spcPct val="120000"/>
              </a:lnSpc>
              <a:spcBef>
                <a:spcPts val="0"/>
              </a:spcBef>
              <a:buFont typeface="Wingdings" panose="05000000000000000000" pitchFamily="2" charset="2"/>
              <a:buChar char="Ø"/>
            </a:pPr>
            <a:r>
              <a:rPr lang="en-US" sz="3800" kern="100" dirty="0">
                <a:ea typeface="Calibri" panose="020F0502020204030204" pitchFamily="34" charset="0"/>
                <a:cs typeface="Times New Roman" panose="02020603050405020304" pitchFamily="18" charset="0"/>
              </a:rPr>
              <a:t>Project evaluation team and Communications team</a:t>
            </a:r>
          </a:p>
          <a:p>
            <a:pPr marL="0" indent="0">
              <a:lnSpc>
                <a:spcPct val="120000"/>
              </a:lnSpc>
              <a:spcBef>
                <a:spcPts val="0"/>
              </a:spcBef>
              <a:buNone/>
            </a:pPr>
            <a:r>
              <a:rPr lang="en-US" sz="4200" b="1" kern="100" dirty="0">
                <a:ea typeface="Calibri" panose="020F0502020204030204" pitchFamily="34" charset="0"/>
                <a:cs typeface="Times New Roman" panose="02020603050405020304" pitchFamily="18" charset="0"/>
              </a:rPr>
              <a:t>VCU</a:t>
            </a:r>
          </a:p>
          <a:p>
            <a:pPr lvl="1">
              <a:lnSpc>
                <a:spcPct val="120000"/>
              </a:lnSpc>
              <a:spcBef>
                <a:spcPts val="0"/>
              </a:spcBef>
              <a:buFont typeface="Wingdings" panose="05000000000000000000" pitchFamily="2" charset="2"/>
              <a:buChar char="Ø"/>
            </a:pPr>
            <a:r>
              <a:rPr lang="en-US" sz="3800" kern="100" dirty="0">
                <a:ea typeface="Calibri" panose="020F0502020204030204" pitchFamily="34" charset="0"/>
                <a:cs typeface="Times New Roman" panose="02020603050405020304" pitchFamily="18" charset="0"/>
              </a:rPr>
              <a:t>Two Consultants to provide Training and Technical Assistance per agency</a:t>
            </a:r>
          </a:p>
        </p:txBody>
      </p:sp>
      <p:sp>
        <p:nvSpPr>
          <p:cNvPr id="2" name="Slide Number Placeholder 1">
            <a:extLst>
              <a:ext uri="{FF2B5EF4-FFF2-40B4-BE49-F238E27FC236}">
                <a16:creationId xmlns:a16="http://schemas.microsoft.com/office/drawing/2014/main" id="{093C0A9B-7D4D-25E0-9D2B-F99A268E1A2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F6F2DA-B01E-0F4A-9C3D-CC5E8B20FA62}"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46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89C9D-3E52-54C5-E929-FAA311786A48}"/>
              </a:ext>
            </a:extLst>
          </p:cNvPr>
          <p:cNvSpPr>
            <a:spLocks noGrp="1"/>
          </p:cNvSpPr>
          <p:nvPr>
            <p:ph type="title"/>
          </p:nvPr>
        </p:nvSpPr>
        <p:spPr>
          <a:xfrm>
            <a:off x="1996967" y="274638"/>
            <a:ext cx="8324193" cy="1143000"/>
          </a:xfrm>
        </p:spPr>
        <p:txBody>
          <a:bodyPr anchor="ctr">
            <a:noAutofit/>
          </a:bodyPr>
          <a:lstStyle/>
          <a:p>
            <a:pPr>
              <a:lnSpc>
                <a:spcPct val="90000"/>
              </a:lnSpc>
            </a:pPr>
            <a:r>
              <a:rPr lang="en-US" sz="2600" b="1" dirty="0"/>
              <a:t>The disability earnings gap</a:t>
            </a:r>
          </a:p>
        </p:txBody>
      </p:sp>
      <p:sp>
        <p:nvSpPr>
          <p:cNvPr id="4" name="Slide Number Placeholder 3">
            <a:extLst>
              <a:ext uri="{FF2B5EF4-FFF2-40B4-BE49-F238E27FC236}">
                <a16:creationId xmlns:a16="http://schemas.microsoft.com/office/drawing/2014/main" id="{79637BCE-5955-7E02-2DB4-9A0132AA2D4B}"/>
              </a:ext>
            </a:extLst>
          </p:cNvPr>
          <p:cNvSpPr>
            <a:spLocks noGrp="1"/>
          </p:cNvSpPr>
          <p:nvPr>
            <p:ph type="sldNum" sz="quarter" idx="12"/>
          </p:nvPr>
        </p:nvSpPr>
        <p:spPr>
          <a:xfrm>
            <a:off x="8077200" y="6356351"/>
            <a:ext cx="2133600" cy="365125"/>
          </a:xfrm>
        </p:spPr>
        <p:txBody>
          <a:bodyPr anchor="b">
            <a:normAutofit/>
          </a:bodyPr>
          <a:lstStyle/>
          <a:p>
            <a:pPr>
              <a:spcAft>
                <a:spcPts val="600"/>
              </a:spcAft>
            </a:pPr>
            <a:fld id="{106E12CD-FCB1-464E-A775-0B83FDDACE03}" type="slidenum">
              <a:rPr lang="en-US" smtClean="0"/>
              <a:pPr>
                <a:spcAft>
                  <a:spcPts val="600"/>
                </a:spcAft>
              </a:pPr>
              <a:t>60</a:t>
            </a:fld>
            <a:endParaRPr lang="en-US"/>
          </a:p>
        </p:txBody>
      </p:sp>
      <p:pic>
        <p:nvPicPr>
          <p:cNvPr id="9" name="Picture 8" descr="A graph showing different colored squares&#10;&#10;Description automatically generated">
            <a:extLst>
              <a:ext uri="{FF2B5EF4-FFF2-40B4-BE49-F238E27FC236}">
                <a16:creationId xmlns:a16="http://schemas.microsoft.com/office/drawing/2014/main" id="{B7A7E68F-9E09-14BF-CE74-E4C62AC287CF}"/>
              </a:ext>
            </a:extLst>
          </p:cNvPr>
          <p:cNvPicPr>
            <a:picLocks noChangeAspect="1"/>
          </p:cNvPicPr>
          <p:nvPr/>
        </p:nvPicPr>
        <p:blipFill>
          <a:blip r:embed="rId3"/>
          <a:stretch>
            <a:fillRect/>
          </a:stretch>
        </p:blipFill>
        <p:spPr>
          <a:xfrm>
            <a:off x="2254250" y="1496579"/>
            <a:ext cx="7683500" cy="4610100"/>
          </a:xfrm>
          <a:prstGeom prst="rect">
            <a:avLst/>
          </a:prstGeom>
        </p:spPr>
      </p:pic>
      <p:sp>
        <p:nvSpPr>
          <p:cNvPr id="10" name="TextBox 9">
            <a:extLst>
              <a:ext uri="{FF2B5EF4-FFF2-40B4-BE49-F238E27FC236}">
                <a16:creationId xmlns:a16="http://schemas.microsoft.com/office/drawing/2014/main" id="{6F8884B0-377A-8C50-9328-57994674BAEF}"/>
              </a:ext>
            </a:extLst>
          </p:cNvPr>
          <p:cNvSpPr txBox="1"/>
          <p:nvPr/>
        </p:nvSpPr>
        <p:spPr>
          <a:xfrm>
            <a:off x="5817476" y="3920357"/>
            <a:ext cx="3999186"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a:latin typeface="Times New Roman" panose="02020603050405020304" pitchFamily="18" charset="0"/>
                <a:cs typeface="Times New Roman" panose="02020603050405020304" pitchFamily="18" charset="0"/>
              </a:rPr>
              <a:t>No difference between bars: accounting for different</a:t>
            </a:r>
          </a:p>
          <a:p>
            <a:r>
              <a:rPr lang="en-US" sz="1400">
                <a:latin typeface="Times New Roman" panose="02020603050405020304" pitchFamily="18" charset="0"/>
                <a:cs typeface="Times New Roman" panose="02020603050405020304" pitchFamily="18" charset="0"/>
              </a:rPr>
              <a:t>skills does not explain the remaining earnings gap</a:t>
            </a:r>
          </a:p>
        </p:txBody>
      </p:sp>
    </p:spTree>
    <p:extLst>
      <p:ext uri="{BB962C8B-B14F-4D97-AF65-F5344CB8AC3E}">
        <p14:creationId xmlns:p14="http://schemas.microsoft.com/office/powerpoint/2010/main" val="6918659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89C9D-3E52-54C5-E929-FAA311786A48}"/>
              </a:ext>
            </a:extLst>
          </p:cNvPr>
          <p:cNvSpPr>
            <a:spLocks noGrp="1"/>
          </p:cNvSpPr>
          <p:nvPr>
            <p:ph type="title"/>
          </p:nvPr>
        </p:nvSpPr>
        <p:spPr>
          <a:xfrm>
            <a:off x="1981200" y="274638"/>
            <a:ext cx="8229600" cy="1143000"/>
          </a:xfrm>
        </p:spPr>
        <p:txBody>
          <a:bodyPr anchor="ctr">
            <a:normAutofit/>
          </a:bodyPr>
          <a:lstStyle/>
          <a:p>
            <a:pPr>
              <a:lnSpc>
                <a:spcPct val="90000"/>
              </a:lnSpc>
            </a:pPr>
            <a:r>
              <a:rPr lang="en-US" sz="2800" b="1" dirty="0"/>
              <a:t># of weekly hours gap</a:t>
            </a:r>
          </a:p>
        </p:txBody>
      </p:sp>
      <p:sp>
        <p:nvSpPr>
          <p:cNvPr id="4" name="Slide Number Placeholder 3">
            <a:extLst>
              <a:ext uri="{FF2B5EF4-FFF2-40B4-BE49-F238E27FC236}">
                <a16:creationId xmlns:a16="http://schemas.microsoft.com/office/drawing/2014/main" id="{79637BCE-5955-7E02-2DB4-9A0132AA2D4B}"/>
              </a:ext>
            </a:extLst>
          </p:cNvPr>
          <p:cNvSpPr>
            <a:spLocks noGrp="1"/>
          </p:cNvSpPr>
          <p:nvPr>
            <p:ph type="sldNum" sz="quarter" idx="12"/>
          </p:nvPr>
        </p:nvSpPr>
        <p:spPr>
          <a:xfrm>
            <a:off x="8077200" y="6356351"/>
            <a:ext cx="2133600" cy="365125"/>
          </a:xfrm>
        </p:spPr>
        <p:txBody>
          <a:bodyPr anchor="b">
            <a:normAutofit/>
          </a:bodyPr>
          <a:lstStyle/>
          <a:p>
            <a:pPr>
              <a:spcAft>
                <a:spcPts val="600"/>
              </a:spcAft>
            </a:pPr>
            <a:fld id="{106E12CD-FCB1-464E-A775-0B83FDDACE03}" type="slidenum">
              <a:rPr lang="en-US" smtClean="0"/>
              <a:pPr>
                <a:spcAft>
                  <a:spcPts val="600"/>
                </a:spcAft>
              </a:pPr>
              <a:t>61</a:t>
            </a:fld>
            <a:endParaRPr lang="en-US"/>
          </a:p>
        </p:txBody>
      </p:sp>
      <p:pic>
        <p:nvPicPr>
          <p:cNvPr id="5" name="Picture 4" descr="A graph with a red bar&#10;&#10;Description automatically generated">
            <a:extLst>
              <a:ext uri="{FF2B5EF4-FFF2-40B4-BE49-F238E27FC236}">
                <a16:creationId xmlns:a16="http://schemas.microsoft.com/office/drawing/2014/main" id="{A322E588-A291-93E3-04E3-257C4D441B78}"/>
              </a:ext>
            </a:extLst>
          </p:cNvPr>
          <p:cNvPicPr>
            <a:picLocks noChangeAspect="1"/>
          </p:cNvPicPr>
          <p:nvPr/>
        </p:nvPicPr>
        <p:blipFill>
          <a:blip r:embed="rId3"/>
          <a:stretch>
            <a:fillRect/>
          </a:stretch>
        </p:blipFill>
        <p:spPr>
          <a:xfrm>
            <a:off x="2254250" y="1360772"/>
            <a:ext cx="7683500" cy="4610100"/>
          </a:xfrm>
          <a:prstGeom prst="rect">
            <a:avLst/>
          </a:prstGeom>
        </p:spPr>
      </p:pic>
    </p:spTree>
    <p:extLst>
      <p:ext uri="{BB962C8B-B14F-4D97-AF65-F5344CB8AC3E}">
        <p14:creationId xmlns:p14="http://schemas.microsoft.com/office/powerpoint/2010/main" val="22952715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89C9D-3E52-54C5-E929-FAA311786A48}"/>
              </a:ext>
            </a:extLst>
          </p:cNvPr>
          <p:cNvSpPr>
            <a:spLocks noGrp="1"/>
          </p:cNvSpPr>
          <p:nvPr>
            <p:ph type="title"/>
          </p:nvPr>
        </p:nvSpPr>
        <p:spPr>
          <a:xfrm>
            <a:off x="1981200" y="274638"/>
            <a:ext cx="8229600" cy="1143000"/>
          </a:xfrm>
        </p:spPr>
        <p:txBody>
          <a:bodyPr anchor="ctr">
            <a:normAutofit/>
          </a:bodyPr>
          <a:lstStyle/>
          <a:p>
            <a:pPr>
              <a:lnSpc>
                <a:spcPct val="90000"/>
              </a:lnSpc>
            </a:pPr>
            <a:r>
              <a:rPr lang="en-US" sz="2800" b="1" dirty="0"/>
              <a:t># of weekly hours gap</a:t>
            </a:r>
          </a:p>
        </p:txBody>
      </p:sp>
      <p:sp>
        <p:nvSpPr>
          <p:cNvPr id="4" name="Slide Number Placeholder 3">
            <a:extLst>
              <a:ext uri="{FF2B5EF4-FFF2-40B4-BE49-F238E27FC236}">
                <a16:creationId xmlns:a16="http://schemas.microsoft.com/office/drawing/2014/main" id="{79637BCE-5955-7E02-2DB4-9A0132AA2D4B}"/>
              </a:ext>
            </a:extLst>
          </p:cNvPr>
          <p:cNvSpPr>
            <a:spLocks noGrp="1"/>
          </p:cNvSpPr>
          <p:nvPr>
            <p:ph type="sldNum" sz="quarter" idx="12"/>
          </p:nvPr>
        </p:nvSpPr>
        <p:spPr>
          <a:xfrm>
            <a:off x="8077200" y="6356351"/>
            <a:ext cx="2133600" cy="365125"/>
          </a:xfrm>
        </p:spPr>
        <p:txBody>
          <a:bodyPr anchor="b">
            <a:normAutofit/>
          </a:bodyPr>
          <a:lstStyle/>
          <a:p>
            <a:pPr>
              <a:spcAft>
                <a:spcPts val="600"/>
              </a:spcAft>
            </a:pPr>
            <a:fld id="{106E12CD-FCB1-464E-A775-0B83FDDACE03}" type="slidenum">
              <a:rPr lang="en-US" smtClean="0"/>
              <a:pPr>
                <a:spcAft>
                  <a:spcPts val="600"/>
                </a:spcAft>
              </a:pPr>
              <a:t>62</a:t>
            </a:fld>
            <a:endParaRPr lang="en-US"/>
          </a:p>
        </p:txBody>
      </p:sp>
      <p:pic>
        <p:nvPicPr>
          <p:cNvPr id="6" name="Picture 5" descr="A graph with a bar graph&#10;&#10;Description automatically generated with medium confidence">
            <a:extLst>
              <a:ext uri="{FF2B5EF4-FFF2-40B4-BE49-F238E27FC236}">
                <a16:creationId xmlns:a16="http://schemas.microsoft.com/office/drawing/2014/main" id="{65FF1694-83E3-7E79-31BE-F9E38D0FE367}"/>
              </a:ext>
            </a:extLst>
          </p:cNvPr>
          <p:cNvPicPr>
            <a:picLocks noChangeAspect="1"/>
          </p:cNvPicPr>
          <p:nvPr/>
        </p:nvPicPr>
        <p:blipFill>
          <a:blip r:embed="rId3"/>
          <a:stretch>
            <a:fillRect/>
          </a:stretch>
        </p:blipFill>
        <p:spPr>
          <a:xfrm>
            <a:off x="2254250" y="1347614"/>
            <a:ext cx="7683500" cy="4610100"/>
          </a:xfrm>
          <a:prstGeom prst="rect">
            <a:avLst/>
          </a:prstGeom>
        </p:spPr>
      </p:pic>
    </p:spTree>
    <p:extLst>
      <p:ext uri="{BB962C8B-B14F-4D97-AF65-F5344CB8AC3E}">
        <p14:creationId xmlns:p14="http://schemas.microsoft.com/office/powerpoint/2010/main" val="14172428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89C9D-3E52-54C5-E929-FAA311786A48}"/>
              </a:ext>
            </a:extLst>
          </p:cNvPr>
          <p:cNvSpPr>
            <a:spLocks noGrp="1"/>
          </p:cNvSpPr>
          <p:nvPr>
            <p:ph type="title"/>
          </p:nvPr>
        </p:nvSpPr>
        <p:spPr>
          <a:xfrm>
            <a:off x="1981200" y="274638"/>
            <a:ext cx="8229600" cy="1143000"/>
          </a:xfrm>
        </p:spPr>
        <p:txBody>
          <a:bodyPr anchor="ctr">
            <a:normAutofit/>
          </a:bodyPr>
          <a:lstStyle/>
          <a:p>
            <a:pPr>
              <a:lnSpc>
                <a:spcPct val="90000"/>
              </a:lnSpc>
            </a:pPr>
            <a:r>
              <a:rPr lang="en-US" sz="2800" b="1" dirty="0"/>
              <a:t># of weekly hours gap</a:t>
            </a:r>
          </a:p>
        </p:txBody>
      </p:sp>
      <p:sp>
        <p:nvSpPr>
          <p:cNvPr id="4" name="Slide Number Placeholder 3">
            <a:extLst>
              <a:ext uri="{FF2B5EF4-FFF2-40B4-BE49-F238E27FC236}">
                <a16:creationId xmlns:a16="http://schemas.microsoft.com/office/drawing/2014/main" id="{79637BCE-5955-7E02-2DB4-9A0132AA2D4B}"/>
              </a:ext>
            </a:extLst>
          </p:cNvPr>
          <p:cNvSpPr>
            <a:spLocks noGrp="1"/>
          </p:cNvSpPr>
          <p:nvPr>
            <p:ph type="sldNum" sz="quarter" idx="12"/>
          </p:nvPr>
        </p:nvSpPr>
        <p:spPr>
          <a:xfrm>
            <a:off x="8077200" y="6356351"/>
            <a:ext cx="2133600" cy="365125"/>
          </a:xfrm>
        </p:spPr>
        <p:txBody>
          <a:bodyPr anchor="b">
            <a:normAutofit/>
          </a:bodyPr>
          <a:lstStyle/>
          <a:p>
            <a:pPr>
              <a:spcAft>
                <a:spcPts val="600"/>
              </a:spcAft>
            </a:pPr>
            <a:fld id="{106E12CD-FCB1-464E-A775-0B83FDDACE03}" type="slidenum">
              <a:rPr lang="en-US" smtClean="0"/>
              <a:pPr>
                <a:spcAft>
                  <a:spcPts val="600"/>
                </a:spcAft>
              </a:pPr>
              <a:t>63</a:t>
            </a:fld>
            <a:endParaRPr lang="en-US"/>
          </a:p>
        </p:txBody>
      </p:sp>
      <p:pic>
        <p:nvPicPr>
          <p:cNvPr id="6" name="Picture 5" descr="A graph showing different colored squares&#10;&#10;Description automatically generated">
            <a:extLst>
              <a:ext uri="{FF2B5EF4-FFF2-40B4-BE49-F238E27FC236}">
                <a16:creationId xmlns:a16="http://schemas.microsoft.com/office/drawing/2014/main" id="{936C3985-1497-ED1C-3999-39E7A8E83AE0}"/>
              </a:ext>
            </a:extLst>
          </p:cNvPr>
          <p:cNvPicPr>
            <a:picLocks noChangeAspect="1"/>
          </p:cNvPicPr>
          <p:nvPr/>
        </p:nvPicPr>
        <p:blipFill>
          <a:blip r:embed="rId3"/>
          <a:stretch>
            <a:fillRect/>
          </a:stretch>
        </p:blipFill>
        <p:spPr>
          <a:xfrm>
            <a:off x="2254250" y="1417638"/>
            <a:ext cx="7683500" cy="4610100"/>
          </a:xfrm>
          <a:prstGeom prst="rect">
            <a:avLst/>
          </a:prstGeom>
        </p:spPr>
      </p:pic>
    </p:spTree>
    <p:extLst>
      <p:ext uri="{BB962C8B-B14F-4D97-AF65-F5344CB8AC3E}">
        <p14:creationId xmlns:p14="http://schemas.microsoft.com/office/powerpoint/2010/main" val="17445607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89C9D-3E52-54C5-E929-FAA311786A48}"/>
              </a:ext>
            </a:extLst>
          </p:cNvPr>
          <p:cNvSpPr>
            <a:spLocks noGrp="1"/>
          </p:cNvSpPr>
          <p:nvPr>
            <p:ph type="title"/>
          </p:nvPr>
        </p:nvSpPr>
        <p:spPr>
          <a:xfrm>
            <a:off x="1981200" y="274638"/>
            <a:ext cx="8229600" cy="1143000"/>
          </a:xfrm>
        </p:spPr>
        <p:txBody>
          <a:bodyPr anchor="ctr">
            <a:normAutofit/>
          </a:bodyPr>
          <a:lstStyle/>
          <a:p>
            <a:pPr>
              <a:lnSpc>
                <a:spcPct val="90000"/>
              </a:lnSpc>
            </a:pPr>
            <a:r>
              <a:rPr lang="en-US" sz="2800" b="1" dirty="0"/>
              <a:t># of weekly hours gap</a:t>
            </a:r>
          </a:p>
        </p:txBody>
      </p:sp>
      <p:sp>
        <p:nvSpPr>
          <p:cNvPr id="4" name="Slide Number Placeholder 3">
            <a:extLst>
              <a:ext uri="{FF2B5EF4-FFF2-40B4-BE49-F238E27FC236}">
                <a16:creationId xmlns:a16="http://schemas.microsoft.com/office/drawing/2014/main" id="{79637BCE-5955-7E02-2DB4-9A0132AA2D4B}"/>
              </a:ext>
            </a:extLst>
          </p:cNvPr>
          <p:cNvSpPr>
            <a:spLocks noGrp="1"/>
          </p:cNvSpPr>
          <p:nvPr>
            <p:ph type="sldNum" sz="quarter" idx="12"/>
          </p:nvPr>
        </p:nvSpPr>
        <p:spPr>
          <a:xfrm>
            <a:off x="8077200" y="6356351"/>
            <a:ext cx="2133600" cy="365125"/>
          </a:xfrm>
        </p:spPr>
        <p:txBody>
          <a:bodyPr anchor="b">
            <a:normAutofit/>
          </a:bodyPr>
          <a:lstStyle/>
          <a:p>
            <a:pPr>
              <a:spcAft>
                <a:spcPts val="600"/>
              </a:spcAft>
            </a:pPr>
            <a:fld id="{106E12CD-FCB1-464E-A775-0B83FDDACE03}" type="slidenum">
              <a:rPr lang="en-US" smtClean="0"/>
              <a:pPr>
                <a:spcAft>
                  <a:spcPts val="600"/>
                </a:spcAft>
              </a:pPr>
              <a:t>64</a:t>
            </a:fld>
            <a:endParaRPr lang="en-US"/>
          </a:p>
        </p:txBody>
      </p:sp>
      <p:pic>
        <p:nvPicPr>
          <p:cNvPr id="6" name="Picture 5" descr="A graph showing different colored squares&#10;&#10;Description automatically generated">
            <a:extLst>
              <a:ext uri="{FF2B5EF4-FFF2-40B4-BE49-F238E27FC236}">
                <a16:creationId xmlns:a16="http://schemas.microsoft.com/office/drawing/2014/main" id="{0A2DC48E-DC31-6316-E2EB-E3BEA80E2799}"/>
              </a:ext>
            </a:extLst>
          </p:cNvPr>
          <p:cNvPicPr>
            <a:picLocks noChangeAspect="1"/>
          </p:cNvPicPr>
          <p:nvPr/>
        </p:nvPicPr>
        <p:blipFill>
          <a:blip r:embed="rId3"/>
          <a:stretch>
            <a:fillRect/>
          </a:stretch>
        </p:blipFill>
        <p:spPr>
          <a:xfrm>
            <a:off x="2254250" y="1426556"/>
            <a:ext cx="7683500" cy="4610100"/>
          </a:xfrm>
          <a:prstGeom prst="rect">
            <a:avLst/>
          </a:prstGeom>
        </p:spPr>
      </p:pic>
    </p:spTree>
    <p:extLst>
      <p:ext uri="{BB962C8B-B14F-4D97-AF65-F5344CB8AC3E}">
        <p14:creationId xmlns:p14="http://schemas.microsoft.com/office/powerpoint/2010/main" val="24240792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F9A90-CD10-A775-3EC5-422E72528BAE}"/>
              </a:ext>
            </a:extLst>
          </p:cNvPr>
          <p:cNvSpPr>
            <a:spLocks noGrp="1"/>
          </p:cNvSpPr>
          <p:nvPr>
            <p:ph type="title"/>
          </p:nvPr>
        </p:nvSpPr>
        <p:spPr/>
        <p:txBody>
          <a:bodyPr/>
          <a:lstStyle/>
          <a:p>
            <a:r>
              <a:rPr lang="en-US"/>
              <a:t>Finding 2</a:t>
            </a:r>
          </a:p>
        </p:txBody>
      </p:sp>
    </p:spTree>
    <p:extLst>
      <p:ext uri="{BB962C8B-B14F-4D97-AF65-F5344CB8AC3E}">
        <p14:creationId xmlns:p14="http://schemas.microsoft.com/office/powerpoint/2010/main" val="3030262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89C9D-3E52-54C5-E929-FAA311786A48}"/>
              </a:ext>
            </a:extLst>
          </p:cNvPr>
          <p:cNvSpPr>
            <a:spLocks noGrp="1"/>
          </p:cNvSpPr>
          <p:nvPr>
            <p:ph type="title"/>
          </p:nvPr>
        </p:nvSpPr>
        <p:spPr>
          <a:xfrm>
            <a:off x="1981200" y="274638"/>
            <a:ext cx="8229600" cy="1143000"/>
          </a:xfrm>
        </p:spPr>
        <p:txBody>
          <a:bodyPr anchor="ctr">
            <a:normAutofit/>
          </a:bodyPr>
          <a:lstStyle/>
          <a:p>
            <a:pPr>
              <a:lnSpc>
                <a:spcPct val="90000"/>
              </a:lnSpc>
            </a:pPr>
            <a:r>
              <a:rPr lang="en-US" sz="3200" b="1"/>
              <a:t>The pay gap varies significantly by disability type</a:t>
            </a:r>
          </a:p>
        </p:txBody>
      </p:sp>
      <p:sp>
        <p:nvSpPr>
          <p:cNvPr id="4" name="Slide Number Placeholder 3">
            <a:extLst>
              <a:ext uri="{FF2B5EF4-FFF2-40B4-BE49-F238E27FC236}">
                <a16:creationId xmlns:a16="http://schemas.microsoft.com/office/drawing/2014/main" id="{79637BCE-5955-7E02-2DB4-9A0132AA2D4B}"/>
              </a:ext>
            </a:extLst>
          </p:cNvPr>
          <p:cNvSpPr>
            <a:spLocks noGrp="1"/>
          </p:cNvSpPr>
          <p:nvPr>
            <p:ph type="sldNum" sz="quarter" idx="12"/>
          </p:nvPr>
        </p:nvSpPr>
        <p:spPr>
          <a:xfrm>
            <a:off x="8077200" y="6356351"/>
            <a:ext cx="2133600" cy="365125"/>
          </a:xfrm>
        </p:spPr>
        <p:txBody>
          <a:bodyPr anchor="b">
            <a:normAutofit/>
          </a:bodyPr>
          <a:lstStyle/>
          <a:p>
            <a:pPr>
              <a:spcAft>
                <a:spcPts val="600"/>
              </a:spcAft>
            </a:pPr>
            <a:fld id="{106E12CD-FCB1-464E-A775-0B83FDDACE03}" type="slidenum">
              <a:rPr lang="en-US" smtClean="0"/>
              <a:pPr>
                <a:spcAft>
                  <a:spcPts val="600"/>
                </a:spcAft>
              </a:pPr>
              <a:t>66</a:t>
            </a:fld>
            <a:endParaRPr lang="en-US"/>
          </a:p>
        </p:txBody>
      </p:sp>
      <p:pic>
        <p:nvPicPr>
          <p:cNvPr id="5" name="Picture 4" descr="A green graph with white text&#10;&#10;Description automatically generated">
            <a:extLst>
              <a:ext uri="{FF2B5EF4-FFF2-40B4-BE49-F238E27FC236}">
                <a16:creationId xmlns:a16="http://schemas.microsoft.com/office/drawing/2014/main" id="{BF55499D-E35E-4AAC-9385-9ECDA9D60F2F}"/>
              </a:ext>
            </a:extLst>
          </p:cNvPr>
          <p:cNvPicPr>
            <a:picLocks noChangeAspect="1"/>
          </p:cNvPicPr>
          <p:nvPr/>
        </p:nvPicPr>
        <p:blipFill>
          <a:blip r:embed="rId3"/>
          <a:stretch>
            <a:fillRect/>
          </a:stretch>
        </p:blipFill>
        <p:spPr>
          <a:xfrm>
            <a:off x="2254250" y="1362181"/>
            <a:ext cx="7683500" cy="4610100"/>
          </a:xfrm>
          <a:prstGeom prst="rect">
            <a:avLst/>
          </a:prstGeom>
        </p:spPr>
      </p:pic>
    </p:spTree>
    <p:extLst>
      <p:ext uri="{BB962C8B-B14F-4D97-AF65-F5344CB8AC3E}">
        <p14:creationId xmlns:p14="http://schemas.microsoft.com/office/powerpoint/2010/main" val="2787342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F9A90-CD10-A775-3EC5-422E72528BAE}"/>
              </a:ext>
            </a:extLst>
          </p:cNvPr>
          <p:cNvSpPr>
            <a:spLocks noGrp="1"/>
          </p:cNvSpPr>
          <p:nvPr>
            <p:ph type="title"/>
          </p:nvPr>
        </p:nvSpPr>
        <p:spPr/>
        <p:txBody>
          <a:bodyPr/>
          <a:lstStyle/>
          <a:p>
            <a:r>
              <a:rPr lang="en-US"/>
              <a:t>Finding 3</a:t>
            </a:r>
          </a:p>
        </p:txBody>
      </p:sp>
    </p:spTree>
    <p:extLst>
      <p:ext uri="{BB962C8B-B14F-4D97-AF65-F5344CB8AC3E}">
        <p14:creationId xmlns:p14="http://schemas.microsoft.com/office/powerpoint/2010/main" val="41899064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53B061-AE70-176B-2EE0-56C228E78360}"/>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pPr>
            <a:fld id="{106E12CD-FCB1-464E-A775-0B83FDDACE03}" type="slidenum">
              <a:rPr lang="en-US" smtClean="0">
                <a:solidFill>
                  <a:schemeClr val="tx1">
                    <a:tint val="75000"/>
                  </a:schemeClr>
                </a:solidFill>
                <a:latin typeface="+mn-lt"/>
                <a:cs typeface="+mn-cs"/>
              </a:rPr>
              <a:pPr>
                <a:spcAft>
                  <a:spcPts val="600"/>
                </a:spcAft>
              </a:pPr>
              <a:t>68</a:t>
            </a:fld>
            <a:endParaRPr lang="en-US">
              <a:solidFill>
                <a:schemeClr val="tx1">
                  <a:tint val="75000"/>
                </a:schemeClr>
              </a:solidFill>
              <a:latin typeface="+mn-lt"/>
              <a:cs typeface="+mn-cs"/>
            </a:endParaRPr>
          </a:p>
        </p:txBody>
      </p:sp>
      <p:graphicFrame>
        <p:nvGraphicFramePr>
          <p:cNvPr id="5" name="Content Placeholder 4">
            <a:extLst>
              <a:ext uri="{FF2B5EF4-FFF2-40B4-BE49-F238E27FC236}">
                <a16:creationId xmlns:a16="http://schemas.microsoft.com/office/drawing/2014/main" id="{7B1B8EF4-0D5C-9745-A58C-D9A5ADD66527}"/>
              </a:ext>
            </a:extLst>
          </p:cNvPr>
          <p:cNvGraphicFramePr>
            <a:graphicFrameLocks noGrp="1"/>
          </p:cNvGraphicFramePr>
          <p:nvPr>
            <p:ph idx="1"/>
            <p:extLst>
              <p:ext uri="{D42A27DB-BD31-4B8C-83A1-F6EECF244321}">
                <p14:modId xmlns:p14="http://schemas.microsoft.com/office/powerpoint/2010/main" val="2384607444"/>
              </p:ext>
            </p:extLst>
          </p:nvPr>
        </p:nvGraphicFramePr>
        <p:xfrm>
          <a:off x="1891904" y="1592046"/>
          <a:ext cx="8408193" cy="3673909"/>
        </p:xfrm>
        <a:graphic>
          <a:graphicData uri="http://schemas.openxmlformats.org/drawingml/2006/table">
            <a:tbl>
              <a:tblPr/>
              <a:tblGrid>
                <a:gridCol w="1040414">
                  <a:extLst>
                    <a:ext uri="{9D8B030D-6E8A-4147-A177-3AD203B41FA5}">
                      <a16:colId xmlns:a16="http://schemas.microsoft.com/office/drawing/2014/main" val="975569677"/>
                    </a:ext>
                  </a:extLst>
                </a:gridCol>
                <a:gridCol w="7367779">
                  <a:extLst>
                    <a:ext uri="{9D8B030D-6E8A-4147-A177-3AD203B41FA5}">
                      <a16:colId xmlns:a16="http://schemas.microsoft.com/office/drawing/2014/main" val="2177032546"/>
                    </a:ext>
                  </a:extLst>
                </a:gridCol>
              </a:tblGrid>
              <a:tr h="494804">
                <a:tc>
                  <a:txBody>
                    <a:bodyPr/>
                    <a:lstStyle/>
                    <a:p>
                      <a:pPr algn="ctr" fontAlgn="b">
                        <a:spcBef>
                          <a:spcPts val="0"/>
                        </a:spcBef>
                        <a:spcAft>
                          <a:spcPts val="0"/>
                        </a:spcAft>
                      </a:pPr>
                      <a:endParaRPr lang="en-US" sz="2400" b="0" i="0" u="none" strike="noStrike">
                        <a:effectLst/>
                        <a:latin typeface="Arial" panose="020B0604020202020204" pitchFamily="34" charset="0"/>
                      </a:endParaRPr>
                    </a:p>
                  </a:txBody>
                  <a:tcPr marL="7575" marR="7575" marT="7575" marB="0" anchor="ctr">
                    <a:lnL>
                      <a:noFill/>
                    </a:lnL>
                    <a:lnR>
                      <a:noFill/>
                    </a:lnR>
                    <a:lnT>
                      <a:noFill/>
                    </a:lnT>
                    <a:lnB>
                      <a:noFill/>
                    </a:lnB>
                    <a:noFill/>
                  </a:tcPr>
                </a:tc>
                <a:tc>
                  <a:txBody>
                    <a:bodyPr/>
                    <a:lstStyle/>
                    <a:p>
                      <a:pPr algn="l" fontAlgn="b">
                        <a:spcBef>
                          <a:spcPts val="0"/>
                        </a:spcBef>
                        <a:spcAft>
                          <a:spcPts val="0"/>
                        </a:spcAft>
                      </a:pPr>
                      <a:endParaRPr lang="en-US" sz="2400" b="0" i="0" u="none" strike="noStrike">
                        <a:effectLst/>
                        <a:latin typeface="Arial" panose="020B0604020202020204" pitchFamily="34" charset="0"/>
                      </a:endParaRPr>
                    </a:p>
                  </a:txBody>
                  <a:tcPr marL="7575" marR="7575" marT="7575" marB="0" anchor="ctr">
                    <a:lnL>
                      <a:noFill/>
                    </a:lnL>
                    <a:lnR>
                      <a:noFill/>
                    </a:lnR>
                    <a:lnT>
                      <a:noFill/>
                    </a:lnT>
                    <a:lnB>
                      <a:noFill/>
                    </a:lnB>
                    <a:noFill/>
                  </a:tcPr>
                </a:tc>
                <a:extLst>
                  <a:ext uri="{0D108BD9-81ED-4DB2-BD59-A6C34878D82A}">
                    <a16:rowId xmlns:a16="http://schemas.microsoft.com/office/drawing/2014/main" val="934896414"/>
                  </a:ext>
                </a:extLst>
              </a:tr>
              <a:tr h="894767">
                <a:tc>
                  <a:txBody>
                    <a:bodyPr/>
                    <a:lstStyle/>
                    <a:p>
                      <a:pPr algn="ctr" fontAlgn="b">
                        <a:spcBef>
                          <a:spcPts val="0"/>
                        </a:spcBef>
                        <a:spcAft>
                          <a:spcPts val="0"/>
                        </a:spcAft>
                      </a:pPr>
                      <a:r>
                        <a:rPr lang="en-US" sz="2400" b="0" i="0" u="none" strike="noStrike">
                          <a:solidFill>
                            <a:srgbClr val="000000"/>
                          </a:solidFill>
                          <a:effectLst/>
                          <a:latin typeface="Arial" panose="020B0604020202020204" pitchFamily="34" charset="0"/>
                        </a:rPr>
                        <a:t>1990</a:t>
                      </a:r>
                      <a:endParaRPr lang="en-US" sz="2400" b="0" i="0" u="none" strike="noStrike">
                        <a:effectLst/>
                        <a:latin typeface="Arial" panose="020B0604020202020204" pitchFamily="34" charset="0"/>
                      </a:endParaRPr>
                    </a:p>
                  </a:txBody>
                  <a:tcPr marL="7575" marR="7575" marT="7575" marB="0" anchor="ctr">
                    <a:lnL>
                      <a:noFill/>
                    </a:lnL>
                    <a:lnR>
                      <a:noFill/>
                    </a:lnR>
                    <a:lnT>
                      <a:noFill/>
                    </a:lnT>
                    <a:lnB>
                      <a:noFill/>
                    </a:lnB>
                    <a:noFill/>
                  </a:tcPr>
                </a:tc>
                <a:tc>
                  <a:txBody>
                    <a:bodyPr/>
                    <a:lstStyle/>
                    <a:p>
                      <a:pPr algn="l" fontAlgn="b">
                        <a:spcBef>
                          <a:spcPts val="0"/>
                        </a:spcBef>
                        <a:spcAft>
                          <a:spcPts val="0"/>
                        </a:spcAft>
                      </a:pPr>
                      <a:r>
                        <a:rPr lang="en-US" sz="2400" b="0" i="0" u="none" strike="noStrike">
                          <a:solidFill>
                            <a:srgbClr val="000000"/>
                          </a:solidFill>
                          <a:effectLst/>
                          <a:latin typeface="Arial" panose="020B0604020202020204" pitchFamily="34" charset="0"/>
                        </a:rPr>
                        <a:t>The Americans with Disabilities Act (ADA)</a:t>
                      </a:r>
                      <a:endParaRPr lang="en-US" sz="2400" b="0" i="0" u="none" strike="noStrike">
                        <a:effectLst/>
                        <a:latin typeface="Arial" panose="020B0604020202020204" pitchFamily="34" charset="0"/>
                      </a:endParaRPr>
                    </a:p>
                  </a:txBody>
                  <a:tcPr marL="7575" marR="7575" marT="7575" marB="0" anchor="ctr">
                    <a:lnL>
                      <a:noFill/>
                    </a:lnL>
                    <a:lnR>
                      <a:noFill/>
                    </a:lnR>
                    <a:lnT>
                      <a:noFill/>
                    </a:lnT>
                    <a:lnB>
                      <a:noFill/>
                    </a:lnB>
                    <a:noFill/>
                  </a:tcPr>
                </a:tc>
                <a:extLst>
                  <a:ext uri="{0D108BD9-81ED-4DB2-BD59-A6C34878D82A}">
                    <a16:rowId xmlns:a16="http://schemas.microsoft.com/office/drawing/2014/main" val="1697605513"/>
                  </a:ext>
                </a:extLst>
              </a:tr>
              <a:tr h="494804">
                <a:tc>
                  <a:txBody>
                    <a:bodyPr/>
                    <a:lstStyle/>
                    <a:p>
                      <a:pPr algn="ctr" fontAlgn="b">
                        <a:spcBef>
                          <a:spcPts val="0"/>
                        </a:spcBef>
                        <a:spcAft>
                          <a:spcPts val="0"/>
                        </a:spcAft>
                      </a:pPr>
                      <a:r>
                        <a:rPr lang="en-US" sz="2400" b="0" i="0" u="none" strike="noStrike">
                          <a:solidFill>
                            <a:srgbClr val="000000"/>
                          </a:solidFill>
                          <a:effectLst/>
                          <a:latin typeface="Arial" panose="020B0604020202020204" pitchFamily="34" charset="0"/>
                        </a:rPr>
                        <a:t>2014</a:t>
                      </a:r>
                      <a:endParaRPr lang="en-US" sz="2400" b="0" i="0" u="none" strike="noStrike">
                        <a:effectLst/>
                        <a:latin typeface="Arial" panose="020B0604020202020204" pitchFamily="34" charset="0"/>
                      </a:endParaRPr>
                    </a:p>
                  </a:txBody>
                  <a:tcPr marL="7575" marR="7575" marT="7575" marB="0" anchor="ctr">
                    <a:lnL>
                      <a:noFill/>
                    </a:lnL>
                    <a:lnR>
                      <a:noFill/>
                    </a:lnR>
                    <a:lnT>
                      <a:noFill/>
                    </a:lnT>
                    <a:lnB>
                      <a:noFill/>
                    </a:lnB>
                    <a:noFill/>
                  </a:tcPr>
                </a:tc>
                <a:tc>
                  <a:txBody>
                    <a:bodyPr/>
                    <a:lstStyle/>
                    <a:p>
                      <a:pPr algn="l" fontAlgn="b">
                        <a:spcBef>
                          <a:spcPts val="0"/>
                        </a:spcBef>
                        <a:spcAft>
                          <a:spcPts val="0"/>
                        </a:spcAft>
                      </a:pPr>
                      <a:r>
                        <a:rPr lang="en-US" sz="2400" b="0" i="0" u="none" strike="noStrike">
                          <a:solidFill>
                            <a:srgbClr val="000000"/>
                          </a:solidFill>
                          <a:effectLst/>
                          <a:latin typeface="Arial" panose="020B0604020202020204" pitchFamily="34" charset="0"/>
                        </a:rPr>
                        <a:t>The Rehabilitation Act of 1973 Amendment</a:t>
                      </a:r>
                      <a:endParaRPr lang="en-US" sz="2400" b="0" i="0" u="none" strike="noStrike">
                        <a:effectLst/>
                        <a:latin typeface="Arial" panose="020B0604020202020204" pitchFamily="34" charset="0"/>
                      </a:endParaRPr>
                    </a:p>
                  </a:txBody>
                  <a:tcPr marL="7575" marR="7575" marT="7575" marB="0" anchor="ctr">
                    <a:lnL>
                      <a:noFill/>
                    </a:lnL>
                    <a:lnR>
                      <a:noFill/>
                    </a:lnR>
                    <a:lnT>
                      <a:noFill/>
                    </a:lnT>
                    <a:lnB>
                      <a:noFill/>
                    </a:lnB>
                    <a:noFill/>
                  </a:tcPr>
                </a:tc>
                <a:extLst>
                  <a:ext uri="{0D108BD9-81ED-4DB2-BD59-A6C34878D82A}">
                    <a16:rowId xmlns:a16="http://schemas.microsoft.com/office/drawing/2014/main" val="3132383273"/>
                  </a:ext>
                </a:extLst>
              </a:tr>
              <a:tr h="894767">
                <a:tc>
                  <a:txBody>
                    <a:bodyPr/>
                    <a:lstStyle/>
                    <a:p>
                      <a:pPr algn="ctr" fontAlgn="b">
                        <a:spcBef>
                          <a:spcPts val="0"/>
                        </a:spcBef>
                        <a:spcAft>
                          <a:spcPts val="0"/>
                        </a:spcAft>
                      </a:pPr>
                      <a:endParaRPr lang="en-US" sz="2400" b="0" i="0" u="none" strike="noStrike">
                        <a:effectLst/>
                        <a:latin typeface="Arial" panose="020B0604020202020204" pitchFamily="34" charset="0"/>
                      </a:endParaRPr>
                    </a:p>
                  </a:txBody>
                  <a:tcPr marL="7575" marR="7575" marT="7575" marB="0" anchor="ctr">
                    <a:lnL>
                      <a:noFill/>
                    </a:lnL>
                    <a:lnR>
                      <a:noFill/>
                    </a:lnR>
                    <a:lnT>
                      <a:noFill/>
                    </a:lnT>
                    <a:lnB>
                      <a:noFill/>
                    </a:lnB>
                    <a:noFill/>
                  </a:tcPr>
                </a:tc>
                <a:tc>
                  <a:txBody>
                    <a:bodyPr/>
                    <a:lstStyle/>
                    <a:p>
                      <a:pPr algn="l" fontAlgn="b">
                        <a:spcBef>
                          <a:spcPts val="0"/>
                        </a:spcBef>
                        <a:spcAft>
                          <a:spcPts val="0"/>
                        </a:spcAft>
                      </a:pPr>
                      <a:r>
                        <a:rPr lang="en-US" sz="2400" b="0" i="0" u="none" strike="noStrike">
                          <a:solidFill>
                            <a:srgbClr val="000000"/>
                          </a:solidFill>
                          <a:effectLst/>
                          <a:latin typeface="Arial" panose="020B0604020202020204" pitchFamily="34" charset="0"/>
                        </a:rPr>
                        <a:t>The Workforce Innovation and Opportunities Act (WIOA) passed in Congress</a:t>
                      </a:r>
                      <a:endParaRPr lang="en-US" sz="2400" b="0" i="0" u="none" strike="noStrike">
                        <a:effectLst/>
                        <a:latin typeface="Arial" panose="020B0604020202020204" pitchFamily="34" charset="0"/>
                      </a:endParaRPr>
                    </a:p>
                  </a:txBody>
                  <a:tcPr marL="7575" marR="7575" marT="7575" marB="0" anchor="ctr">
                    <a:lnL>
                      <a:noFill/>
                    </a:lnL>
                    <a:lnR>
                      <a:noFill/>
                    </a:lnR>
                    <a:lnT>
                      <a:noFill/>
                    </a:lnT>
                    <a:lnB>
                      <a:noFill/>
                    </a:lnB>
                    <a:noFill/>
                  </a:tcPr>
                </a:tc>
                <a:extLst>
                  <a:ext uri="{0D108BD9-81ED-4DB2-BD59-A6C34878D82A}">
                    <a16:rowId xmlns:a16="http://schemas.microsoft.com/office/drawing/2014/main" val="4198435590"/>
                  </a:ext>
                </a:extLst>
              </a:tr>
              <a:tr h="894767">
                <a:tc>
                  <a:txBody>
                    <a:bodyPr/>
                    <a:lstStyle/>
                    <a:p>
                      <a:pPr algn="ctr" fontAlgn="b">
                        <a:spcBef>
                          <a:spcPts val="0"/>
                        </a:spcBef>
                        <a:spcAft>
                          <a:spcPts val="0"/>
                        </a:spcAft>
                      </a:pPr>
                      <a:endParaRPr lang="en-US" sz="4300" b="0" i="0" u="none" strike="noStrike">
                        <a:effectLst/>
                        <a:latin typeface="Arial" panose="020B0604020202020204" pitchFamily="34" charset="0"/>
                      </a:endParaRPr>
                    </a:p>
                  </a:txBody>
                  <a:tcPr marL="7575" marR="7575" marT="7575" marB="0" anchor="ctr">
                    <a:lnL>
                      <a:noFill/>
                    </a:lnL>
                    <a:lnR>
                      <a:noFill/>
                    </a:lnR>
                    <a:lnT>
                      <a:noFill/>
                    </a:lnT>
                    <a:lnB>
                      <a:noFill/>
                    </a:lnB>
                    <a:noFill/>
                  </a:tcPr>
                </a:tc>
                <a:tc>
                  <a:txBody>
                    <a:bodyPr/>
                    <a:lstStyle/>
                    <a:p>
                      <a:pPr algn="l" fontAlgn="b">
                        <a:spcBef>
                          <a:spcPts val="0"/>
                        </a:spcBef>
                        <a:spcAft>
                          <a:spcPts val="0"/>
                        </a:spcAft>
                      </a:pPr>
                      <a:endParaRPr lang="en-US" sz="4300" b="0" i="0" u="none" strike="noStrike">
                        <a:effectLst/>
                        <a:latin typeface="Arial" panose="020B0604020202020204" pitchFamily="34" charset="0"/>
                      </a:endParaRPr>
                    </a:p>
                  </a:txBody>
                  <a:tcPr marL="7575" marR="7575" marT="7575" marB="0" anchor="ctr">
                    <a:lnL>
                      <a:noFill/>
                    </a:lnL>
                    <a:lnR>
                      <a:noFill/>
                    </a:lnR>
                    <a:lnT>
                      <a:noFill/>
                    </a:lnT>
                    <a:lnB>
                      <a:noFill/>
                    </a:lnB>
                    <a:noFill/>
                  </a:tcPr>
                </a:tc>
                <a:extLst>
                  <a:ext uri="{0D108BD9-81ED-4DB2-BD59-A6C34878D82A}">
                    <a16:rowId xmlns:a16="http://schemas.microsoft.com/office/drawing/2014/main" val="4047759065"/>
                  </a:ext>
                </a:extLst>
              </a:tr>
            </a:tbl>
          </a:graphicData>
        </a:graphic>
      </p:graphicFrame>
      <p:sp>
        <p:nvSpPr>
          <p:cNvPr id="3" name="Title 1">
            <a:extLst>
              <a:ext uri="{FF2B5EF4-FFF2-40B4-BE49-F238E27FC236}">
                <a16:creationId xmlns:a16="http://schemas.microsoft.com/office/drawing/2014/main" id="{B6F165AD-218A-D09B-27BB-DE9543ED2F65}"/>
              </a:ext>
            </a:extLst>
          </p:cNvPr>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Arial"/>
                <a:ea typeface="+mj-ea"/>
                <a:cs typeface="Arial"/>
              </a:defRPr>
            </a:lvl1pPr>
          </a:lstStyle>
          <a:p>
            <a:pPr>
              <a:lnSpc>
                <a:spcPct val="90000"/>
              </a:lnSpc>
            </a:pPr>
            <a:r>
              <a:rPr lang="en-US" sz="3200" b="1"/>
              <a:t>Changes in Legislation and the Disability Earnings Gap</a:t>
            </a:r>
          </a:p>
        </p:txBody>
      </p:sp>
    </p:spTree>
    <p:extLst>
      <p:ext uri="{BB962C8B-B14F-4D97-AF65-F5344CB8AC3E}">
        <p14:creationId xmlns:p14="http://schemas.microsoft.com/office/powerpoint/2010/main" val="3216949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6A36A-3DD7-3DF5-5D7D-FC4E14DD987D}"/>
              </a:ext>
            </a:extLst>
          </p:cNvPr>
          <p:cNvSpPr>
            <a:spLocks noGrp="1"/>
          </p:cNvSpPr>
          <p:nvPr>
            <p:ph type="title"/>
          </p:nvPr>
        </p:nvSpPr>
        <p:spPr/>
        <p:txBody>
          <a:bodyPr>
            <a:normAutofit/>
          </a:bodyPr>
          <a:lstStyle/>
          <a:p>
            <a:r>
              <a:rPr lang="en-US" sz="3200" b="1"/>
              <a:t>Birth Cohort Analysis </a:t>
            </a:r>
          </a:p>
        </p:txBody>
      </p:sp>
      <p:sp>
        <p:nvSpPr>
          <p:cNvPr id="3" name="Content Placeholder 2">
            <a:extLst>
              <a:ext uri="{FF2B5EF4-FFF2-40B4-BE49-F238E27FC236}">
                <a16:creationId xmlns:a16="http://schemas.microsoft.com/office/drawing/2014/main" id="{DB20225B-F2B6-2708-B17A-D8F5862212A8}"/>
              </a:ext>
            </a:extLst>
          </p:cNvPr>
          <p:cNvSpPr>
            <a:spLocks noGrp="1"/>
          </p:cNvSpPr>
          <p:nvPr>
            <p:ph idx="1"/>
          </p:nvPr>
        </p:nvSpPr>
        <p:spPr>
          <a:xfrm>
            <a:off x="760343" y="1600201"/>
            <a:ext cx="10822057" cy="4525963"/>
          </a:xfrm>
        </p:spPr>
        <p:txBody>
          <a:bodyPr vert="horz" lIns="91440" tIns="45720" rIns="91440" bIns="45720" rtlCol="0" anchor="t">
            <a:normAutofit/>
          </a:bodyPr>
          <a:lstStyle/>
          <a:p>
            <a:r>
              <a:rPr lang="en-US" sz="2400" dirty="0"/>
              <a:t>Pay gap for five cohorts who were born </a:t>
            </a:r>
          </a:p>
          <a:p>
            <a:pPr lvl="1"/>
            <a:r>
              <a:rPr lang="en-US" sz="2400" dirty="0"/>
              <a:t>1980-1985 </a:t>
            </a:r>
          </a:p>
          <a:p>
            <a:pPr lvl="1"/>
            <a:r>
              <a:rPr lang="en-US" sz="2400" dirty="0"/>
              <a:t>1985-1990</a:t>
            </a:r>
          </a:p>
          <a:p>
            <a:pPr lvl="1"/>
            <a:r>
              <a:rPr lang="en-US" sz="2400" dirty="0"/>
              <a:t>1990-1995</a:t>
            </a:r>
          </a:p>
          <a:p>
            <a:pPr lvl="1"/>
            <a:r>
              <a:rPr lang="en-US" sz="2400" dirty="0"/>
              <a:t>1995-2000</a:t>
            </a:r>
          </a:p>
          <a:p>
            <a:pPr lvl="1"/>
            <a:r>
              <a:rPr lang="en-US" sz="2400" dirty="0"/>
              <a:t>After 2000</a:t>
            </a:r>
          </a:p>
        </p:txBody>
      </p:sp>
      <p:sp>
        <p:nvSpPr>
          <p:cNvPr id="4" name="Slide Number Placeholder 3">
            <a:extLst>
              <a:ext uri="{FF2B5EF4-FFF2-40B4-BE49-F238E27FC236}">
                <a16:creationId xmlns:a16="http://schemas.microsoft.com/office/drawing/2014/main" id="{EA504575-88AE-1ADF-97D3-B25552D35435}"/>
              </a:ext>
            </a:extLst>
          </p:cNvPr>
          <p:cNvSpPr>
            <a:spLocks noGrp="1"/>
          </p:cNvSpPr>
          <p:nvPr>
            <p:ph type="sldNum" sz="quarter" idx="12"/>
          </p:nvPr>
        </p:nvSpPr>
        <p:spPr/>
        <p:txBody>
          <a:bodyPr/>
          <a:lstStyle/>
          <a:p>
            <a:fld id="{106E12CD-FCB1-464E-A775-0B83FDDACE03}" type="slidenum">
              <a:rPr lang="en-US" dirty="0" smtClean="0"/>
              <a:pPr/>
              <a:t>69</a:t>
            </a:fld>
            <a:endParaRPr lang="en-US"/>
          </a:p>
        </p:txBody>
      </p:sp>
    </p:spTree>
    <p:extLst>
      <p:ext uri="{BB962C8B-B14F-4D97-AF65-F5344CB8AC3E}">
        <p14:creationId xmlns:p14="http://schemas.microsoft.com/office/powerpoint/2010/main" val="555597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D9878-6B08-5D0F-8317-23EECD549E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A605E-B06F-02AE-3A05-F1EB607F11B9}"/>
              </a:ext>
            </a:extLst>
          </p:cNvPr>
          <p:cNvSpPr>
            <a:spLocks noGrp="1"/>
          </p:cNvSpPr>
          <p:nvPr>
            <p:ph type="title"/>
          </p:nvPr>
        </p:nvSpPr>
        <p:spPr>
          <a:xfrm>
            <a:off x="839788" y="365125"/>
            <a:ext cx="10515600" cy="782739"/>
          </a:xfrm>
        </p:spPr>
        <p:txBody>
          <a:bodyPr>
            <a:normAutofit/>
          </a:bodyPr>
          <a:lstStyle/>
          <a:p>
            <a:pPr>
              <a:spcAft>
                <a:spcPts val="600"/>
              </a:spcAft>
            </a:pPr>
            <a:r>
              <a:rPr lang="en-US" sz="3200" b="0" dirty="0">
                <a:solidFill>
                  <a:srgbClr val="020A78"/>
                </a:solidFill>
              </a:rPr>
              <a:t>Pilot Year Highlights</a:t>
            </a:r>
          </a:p>
        </p:txBody>
      </p:sp>
      <p:sp>
        <p:nvSpPr>
          <p:cNvPr id="3" name="Content Placeholder 2">
            <a:extLst>
              <a:ext uri="{FF2B5EF4-FFF2-40B4-BE49-F238E27FC236}">
                <a16:creationId xmlns:a16="http://schemas.microsoft.com/office/drawing/2014/main" id="{0DFC42D8-0FA6-8DF9-2843-85445A1F4DA0}"/>
              </a:ext>
            </a:extLst>
          </p:cNvPr>
          <p:cNvSpPr>
            <a:spLocks noGrp="1"/>
          </p:cNvSpPr>
          <p:nvPr>
            <p:ph sz="half" idx="2"/>
          </p:nvPr>
        </p:nvSpPr>
        <p:spPr>
          <a:xfrm>
            <a:off x="839788" y="1342417"/>
            <a:ext cx="10677760" cy="4584599"/>
          </a:xfrm>
        </p:spPr>
        <p:txBody>
          <a:bodyPr vert="horz" lIns="91440" tIns="45720" rIns="91440" bIns="45720" rtlCol="0" anchor="t">
            <a:normAutofit/>
          </a:bodyPr>
          <a:lstStyle/>
          <a:p>
            <a:pPr>
              <a:lnSpc>
                <a:spcPct val="120000"/>
              </a:lnSpc>
              <a:spcAft>
                <a:spcPts val="600"/>
              </a:spcAft>
            </a:pPr>
            <a:r>
              <a:rPr lang="en-US" sz="2000" b="1" dirty="0"/>
              <a:t>Capacity building</a:t>
            </a:r>
          </a:p>
          <a:p>
            <a:pPr lvl="1">
              <a:lnSpc>
                <a:spcPct val="120000"/>
              </a:lnSpc>
              <a:spcAft>
                <a:spcPts val="600"/>
              </a:spcAft>
              <a:buFont typeface="Wingdings" panose="05000000000000000000" pitchFamily="2" charset="2"/>
              <a:buChar char="Ø"/>
            </a:pPr>
            <a:r>
              <a:rPr lang="en-US" sz="1800" dirty="0"/>
              <a:t>ACRE Training (</a:t>
            </a:r>
            <a:r>
              <a:rPr lang="en-US" sz="1800" b="1" dirty="0"/>
              <a:t>50 to date</a:t>
            </a:r>
            <a:r>
              <a:rPr lang="en-US" sz="1800" dirty="0"/>
              <a:t>; 20 enrolled in current session)</a:t>
            </a:r>
          </a:p>
          <a:p>
            <a:pPr lvl="1">
              <a:lnSpc>
                <a:spcPct val="120000"/>
              </a:lnSpc>
              <a:spcAft>
                <a:spcPts val="600"/>
              </a:spcAft>
              <a:buFont typeface="Wingdings" panose="05000000000000000000" pitchFamily="2" charset="2"/>
              <a:buChar char="Ø"/>
            </a:pPr>
            <a:r>
              <a:rPr lang="en-US" sz="1800" dirty="0"/>
              <a:t>Community research specialist to focus solely on youth engagement</a:t>
            </a:r>
          </a:p>
          <a:p>
            <a:pPr>
              <a:lnSpc>
                <a:spcPct val="120000"/>
              </a:lnSpc>
              <a:spcAft>
                <a:spcPts val="600"/>
              </a:spcAft>
            </a:pPr>
            <a:r>
              <a:rPr lang="en-US" sz="2000" b="1" dirty="0"/>
              <a:t>Statewide Innovative Model</a:t>
            </a:r>
          </a:p>
          <a:p>
            <a:pPr lvl="1">
              <a:lnSpc>
                <a:spcPct val="120000"/>
              </a:lnSpc>
              <a:spcAft>
                <a:spcPts val="600"/>
              </a:spcAft>
              <a:buFont typeface="Wingdings" panose="05000000000000000000" pitchFamily="2" charset="2"/>
              <a:buChar char="Ø"/>
            </a:pPr>
            <a:r>
              <a:rPr lang="en-US" sz="1800" dirty="0"/>
              <a:t>Gained attention of Government officials—we are a model program for Illinois Dignity in Pay legislation</a:t>
            </a:r>
          </a:p>
          <a:p>
            <a:pPr lvl="1">
              <a:lnSpc>
                <a:spcPct val="120000"/>
              </a:lnSpc>
              <a:spcAft>
                <a:spcPts val="600"/>
              </a:spcAft>
              <a:buFont typeface="Wingdings" panose="05000000000000000000" pitchFamily="2" charset="2"/>
              <a:buChar char="Ø"/>
            </a:pPr>
            <a:r>
              <a:rPr lang="en-US" sz="1800" dirty="0"/>
              <a:t>Model recognized by Rehabilitation Services Administration for our innovation</a:t>
            </a:r>
            <a:endParaRPr lang="en-US" sz="2400" dirty="0"/>
          </a:p>
          <a:p>
            <a:pPr>
              <a:lnSpc>
                <a:spcPct val="120000"/>
              </a:lnSpc>
              <a:spcAft>
                <a:spcPts val="600"/>
              </a:spcAft>
            </a:pPr>
            <a:r>
              <a:rPr lang="en-US" sz="2000" b="1" dirty="0"/>
              <a:t>Coordinated and Collaborative Partnerships</a:t>
            </a:r>
          </a:p>
          <a:p>
            <a:pPr lvl="1">
              <a:lnSpc>
                <a:spcPct val="120000"/>
              </a:lnSpc>
              <a:spcAft>
                <a:spcPts val="600"/>
              </a:spcAft>
              <a:buFont typeface="Wingdings" panose="05000000000000000000" pitchFamily="2" charset="2"/>
              <a:buChar char="Ø"/>
            </a:pPr>
            <a:r>
              <a:rPr lang="en-US" sz="1800" dirty="0"/>
              <a:t>Collaboration with Silfies media </a:t>
            </a:r>
          </a:p>
          <a:p>
            <a:pPr lvl="1">
              <a:lnSpc>
                <a:spcPct val="120000"/>
              </a:lnSpc>
              <a:spcAft>
                <a:spcPts val="600"/>
              </a:spcAft>
              <a:buFont typeface="Wingdings" panose="05000000000000000000" pitchFamily="2" charset="2"/>
              <a:buChar char="Ø"/>
            </a:pPr>
            <a:r>
              <a:rPr lang="en-US" sz="1800" dirty="0"/>
              <a:t>Hired benefits planning consultant to develop a benefits planning framework for Illinois </a:t>
            </a:r>
            <a:endParaRPr lang="en-US" sz="3200" dirty="0"/>
          </a:p>
          <a:p>
            <a:endParaRPr lang="en-US" dirty="0"/>
          </a:p>
          <a:p>
            <a:pPr lvl="1"/>
            <a:endParaRPr lang="en-US" dirty="0"/>
          </a:p>
        </p:txBody>
      </p:sp>
      <p:sp>
        <p:nvSpPr>
          <p:cNvPr id="4" name="Slide Number Placeholder 3">
            <a:extLst>
              <a:ext uri="{FF2B5EF4-FFF2-40B4-BE49-F238E27FC236}">
                <a16:creationId xmlns:a16="http://schemas.microsoft.com/office/drawing/2014/main" id="{86EE5837-AE87-83F2-5A82-3B09DDF36A0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FB53F7-4D87-E844-B31E-B7D266CDFB2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27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436AA-D47A-26E3-A578-8375596A7394}"/>
              </a:ext>
            </a:extLst>
          </p:cNvPr>
          <p:cNvSpPr>
            <a:spLocks noGrp="1"/>
          </p:cNvSpPr>
          <p:nvPr>
            <p:ph type="title"/>
          </p:nvPr>
        </p:nvSpPr>
        <p:spPr>
          <a:xfrm>
            <a:off x="1981201" y="274639"/>
            <a:ext cx="8574881" cy="752973"/>
          </a:xfrm>
        </p:spPr>
        <p:txBody>
          <a:bodyPr>
            <a:noAutofit/>
          </a:bodyPr>
          <a:lstStyle/>
          <a:p>
            <a:r>
              <a:rPr lang="en-US" sz="2600" b="1"/>
              <a:t>Disability pay gap: Differences across cohorts (ACS)</a:t>
            </a:r>
          </a:p>
        </p:txBody>
      </p:sp>
      <p:sp>
        <p:nvSpPr>
          <p:cNvPr id="4" name="Slide Number Placeholder 3">
            <a:extLst>
              <a:ext uri="{FF2B5EF4-FFF2-40B4-BE49-F238E27FC236}">
                <a16:creationId xmlns:a16="http://schemas.microsoft.com/office/drawing/2014/main" id="{E87A8FE3-40AB-529D-2A0E-81CECC9E5680}"/>
              </a:ext>
            </a:extLst>
          </p:cNvPr>
          <p:cNvSpPr>
            <a:spLocks noGrp="1"/>
          </p:cNvSpPr>
          <p:nvPr>
            <p:ph type="sldNum" sz="quarter" idx="12"/>
          </p:nvPr>
        </p:nvSpPr>
        <p:spPr/>
        <p:txBody>
          <a:bodyPr/>
          <a:lstStyle/>
          <a:p>
            <a:fld id="{106E12CD-FCB1-464E-A775-0B83FDDACE03}" type="slidenum">
              <a:rPr lang="en-US" smtClean="0"/>
              <a:pPr/>
              <a:t>70</a:t>
            </a:fld>
            <a:endParaRPr lang="en-US"/>
          </a:p>
        </p:txBody>
      </p:sp>
      <p:sp>
        <p:nvSpPr>
          <p:cNvPr id="7" name="TextBox 6">
            <a:extLst>
              <a:ext uri="{FF2B5EF4-FFF2-40B4-BE49-F238E27FC236}">
                <a16:creationId xmlns:a16="http://schemas.microsoft.com/office/drawing/2014/main" id="{730F960C-1549-B5CB-46D9-C4589003B99D}"/>
              </a:ext>
            </a:extLst>
          </p:cNvPr>
          <p:cNvSpPr txBox="1"/>
          <p:nvPr/>
        </p:nvSpPr>
        <p:spPr>
          <a:xfrm>
            <a:off x="2332182" y="5941559"/>
            <a:ext cx="7878619" cy="307777"/>
          </a:xfrm>
          <a:prstGeom prst="rect">
            <a:avLst/>
          </a:prstGeom>
          <a:noFill/>
        </p:spPr>
        <p:txBody>
          <a:bodyPr wrap="square" lIns="91440" tIns="45720" rIns="91440" bIns="45720" rtlCol="0" anchor="t">
            <a:spAutoFit/>
          </a:bodyPr>
          <a:lstStyle/>
          <a:p>
            <a:r>
              <a:rPr lang="en-US" sz="1400">
                <a:latin typeface="Arial"/>
                <a:cs typeface="Arial"/>
              </a:rPr>
              <a:t>Data source: American Community Survey (ACS) 2008-2022</a:t>
            </a:r>
            <a:endParaRPr lang="en-US" sz="1200">
              <a:latin typeface="Arial" panose="020B0604020202020204" pitchFamily="34" charset="0"/>
              <a:cs typeface="Arial" panose="020B0604020202020204" pitchFamily="34" charset="0"/>
            </a:endParaRPr>
          </a:p>
        </p:txBody>
      </p:sp>
      <p:pic>
        <p:nvPicPr>
          <p:cNvPr id="5" name="Picture 4" descr="A graph showing different colored bars&#10;&#10;Description automatically generated with medium confidence">
            <a:extLst>
              <a:ext uri="{FF2B5EF4-FFF2-40B4-BE49-F238E27FC236}">
                <a16:creationId xmlns:a16="http://schemas.microsoft.com/office/drawing/2014/main" id="{162D8812-1E9F-A293-DA68-1FF9708C36E5}"/>
              </a:ext>
            </a:extLst>
          </p:cNvPr>
          <p:cNvPicPr>
            <a:picLocks noChangeAspect="1"/>
          </p:cNvPicPr>
          <p:nvPr/>
        </p:nvPicPr>
        <p:blipFill>
          <a:blip r:embed="rId3"/>
          <a:stretch>
            <a:fillRect/>
          </a:stretch>
        </p:blipFill>
        <p:spPr>
          <a:xfrm>
            <a:off x="2254250" y="1123950"/>
            <a:ext cx="7634690" cy="4580814"/>
          </a:xfrm>
          <a:prstGeom prst="rect">
            <a:avLst/>
          </a:prstGeom>
        </p:spPr>
      </p:pic>
      <p:sp>
        <p:nvSpPr>
          <p:cNvPr id="3" name="Oval 2">
            <a:extLst>
              <a:ext uri="{FF2B5EF4-FFF2-40B4-BE49-F238E27FC236}">
                <a16:creationId xmlns:a16="http://schemas.microsoft.com/office/drawing/2014/main" id="{983C806D-0AE3-1299-393E-3B55ECB96A6A}"/>
              </a:ext>
            </a:extLst>
          </p:cNvPr>
          <p:cNvSpPr/>
          <p:nvPr/>
        </p:nvSpPr>
        <p:spPr>
          <a:xfrm>
            <a:off x="8630480" y="1123950"/>
            <a:ext cx="1580321" cy="2459107"/>
          </a:xfrm>
          <a:prstGeom prst="ellipse">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470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58456-B620-AEBD-2383-E6DCF814A3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3ED688-D02C-B340-3BB3-3D1542089F84}"/>
              </a:ext>
            </a:extLst>
          </p:cNvPr>
          <p:cNvSpPr>
            <a:spLocks noGrp="1"/>
          </p:cNvSpPr>
          <p:nvPr>
            <p:ph type="title"/>
          </p:nvPr>
        </p:nvSpPr>
        <p:spPr>
          <a:xfrm>
            <a:off x="1981201" y="274639"/>
            <a:ext cx="8574881" cy="752973"/>
          </a:xfrm>
        </p:spPr>
        <p:txBody>
          <a:bodyPr>
            <a:noAutofit/>
          </a:bodyPr>
          <a:lstStyle/>
          <a:p>
            <a:r>
              <a:rPr lang="en-US" sz="2600" b="1"/>
              <a:t>Disability pay gap: Differences across cohorts (ACS)</a:t>
            </a:r>
          </a:p>
        </p:txBody>
      </p:sp>
      <p:sp>
        <p:nvSpPr>
          <p:cNvPr id="4" name="Slide Number Placeholder 3">
            <a:extLst>
              <a:ext uri="{FF2B5EF4-FFF2-40B4-BE49-F238E27FC236}">
                <a16:creationId xmlns:a16="http://schemas.microsoft.com/office/drawing/2014/main" id="{8ABAAD5C-C145-50CD-B02E-3E1041A1E01B}"/>
              </a:ext>
            </a:extLst>
          </p:cNvPr>
          <p:cNvSpPr>
            <a:spLocks noGrp="1"/>
          </p:cNvSpPr>
          <p:nvPr>
            <p:ph type="sldNum" sz="quarter" idx="12"/>
          </p:nvPr>
        </p:nvSpPr>
        <p:spPr/>
        <p:txBody>
          <a:bodyPr/>
          <a:lstStyle/>
          <a:p>
            <a:fld id="{106E12CD-FCB1-464E-A775-0B83FDDACE03}" type="slidenum">
              <a:rPr lang="en-US" smtClean="0"/>
              <a:pPr/>
              <a:t>71</a:t>
            </a:fld>
            <a:endParaRPr lang="en-US"/>
          </a:p>
        </p:txBody>
      </p:sp>
      <p:sp>
        <p:nvSpPr>
          <p:cNvPr id="7" name="TextBox 6">
            <a:extLst>
              <a:ext uri="{FF2B5EF4-FFF2-40B4-BE49-F238E27FC236}">
                <a16:creationId xmlns:a16="http://schemas.microsoft.com/office/drawing/2014/main" id="{1CD3710D-3305-0559-72D1-83DAB7B71868}"/>
              </a:ext>
            </a:extLst>
          </p:cNvPr>
          <p:cNvSpPr txBox="1"/>
          <p:nvPr/>
        </p:nvSpPr>
        <p:spPr>
          <a:xfrm>
            <a:off x="2332182" y="5941559"/>
            <a:ext cx="7878619" cy="307777"/>
          </a:xfrm>
          <a:prstGeom prst="rect">
            <a:avLst/>
          </a:prstGeom>
          <a:noFill/>
        </p:spPr>
        <p:txBody>
          <a:bodyPr wrap="square" lIns="91440" tIns="45720" rIns="91440" bIns="45720" rtlCol="0" anchor="t">
            <a:spAutoFit/>
          </a:bodyPr>
          <a:lstStyle/>
          <a:p>
            <a:r>
              <a:rPr lang="en-US" sz="1400">
                <a:latin typeface="Arial"/>
                <a:cs typeface="Arial"/>
              </a:rPr>
              <a:t>Data source: American Community Survey (ACS) 2008-2022</a:t>
            </a:r>
            <a:endParaRPr lang="en-US" sz="1200">
              <a:latin typeface="Arial" panose="020B0604020202020204" pitchFamily="34" charset="0"/>
              <a:cs typeface="Arial" panose="020B0604020202020204" pitchFamily="34" charset="0"/>
            </a:endParaRPr>
          </a:p>
        </p:txBody>
      </p:sp>
      <p:pic>
        <p:nvPicPr>
          <p:cNvPr id="9" name="Picture 8" descr="A graph showing different colored bars&#10;&#10;Description automatically generated">
            <a:extLst>
              <a:ext uri="{FF2B5EF4-FFF2-40B4-BE49-F238E27FC236}">
                <a16:creationId xmlns:a16="http://schemas.microsoft.com/office/drawing/2014/main" id="{5974573A-4307-9A58-2112-3858D4DC7782}"/>
              </a:ext>
            </a:extLst>
          </p:cNvPr>
          <p:cNvPicPr>
            <a:picLocks noChangeAspect="1"/>
          </p:cNvPicPr>
          <p:nvPr/>
        </p:nvPicPr>
        <p:blipFill>
          <a:blip r:embed="rId3"/>
          <a:stretch>
            <a:fillRect/>
          </a:stretch>
        </p:blipFill>
        <p:spPr>
          <a:xfrm>
            <a:off x="2254250" y="1027612"/>
            <a:ext cx="7683500" cy="4706439"/>
          </a:xfrm>
          <a:prstGeom prst="rect">
            <a:avLst/>
          </a:prstGeom>
        </p:spPr>
      </p:pic>
      <p:sp>
        <p:nvSpPr>
          <p:cNvPr id="3" name="Oval 2">
            <a:extLst>
              <a:ext uri="{FF2B5EF4-FFF2-40B4-BE49-F238E27FC236}">
                <a16:creationId xmlns:a16="http://schemas.microsoft.com/office/drawing/2014/main" id="{698165F1-3029-3DB9-999D-BBEFBA6D3FF1}"/>
              </a:ext>
            </a:extLst>
          </p:cNvPr>
          <p:cNvSpPr/>
          <p:nvPr/>
        </p:nvSpPr>
        <p:spPr>
          <a:xfrm>
            <a:off x="7293667" y="5078069"/>
            <a:ext cx="2322442" cy="611257"/>
          </a:xfrm>
          <a:prstGeom prst="ellipse">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736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E663CB-1606-5535-064D-987673C645E8}"/>
              </a:ext>
            </a:extLst>
          </p:cNvPr>
          <p:cNvSpPr>
            <a:spLocks noGrp="1"/>
          </p:cNvSpPr>
          <p:nvPr>
            <p:ph type="title"/>
          </p:nvPr>
        </p:nvSpPr>
        <p:spPr/>
        <p:txBody>
          <a:bodyPr>
            <a:normAutofit/>
          </a:bodyPr>
          <a:lstStyle/>
          <a:p>
            <a:r>
              <a:rPr lang="en-US" sz="3600"/>
              <a:t>Exploring the effects of the Workforce Innovation and Opportunity Act (WIOA)</a:t>
            </a:r>
            <a:endParaRPr lang="en-US"/>
          </a:p>
        </p:txBody>
      </p:sp>
      <p:sp>
        <p:nvSpPr>
          <p:cNvPr id="4" name="Slide Number Placeholder 3">
            <a:extLst>
              <a:ext uri="{FF2B5EF4-FFF2-40B4-BE49-F238E27FC236}">
                <a16:creationId xmlns:a16="http://schemas.microsoft.com/office/drawing/2014/main" id="{F9845FDD-B865-E9E8-FAA1-EA8B67196D7F}"/>
              </a:ext>
            </a:extLst>
          </p:cNvPr>
          <p:cNvSpPr>
            <a:spLocks noGrp="1"/>
          </p:cNvSpPr>
          <p:nvPr>
            <p:ph type="sldNum" sz="quarter" idx="4294967295"/>
          </p:nvPr>
        </p:nvSpPr>
        <p:spPr>
          <a:xfrm>
            <a:off x="8534400" y="6356351"/>
            <a:ext cx="2133600" cy="365125"/>
          </a:xfrm>
        </p:spPr>
        <p:txBody>
          <a:bodyPr/>
          <a:lstStyle/>
          <a:p>
            <a:fld id="{106E12CD-FCB1-464E-A775-0B83FDDACE03}" type="slidenum">
              <a:rPr lang="en-US" smtClean="0"/>
              <a:pPr/>
              <a:t>72</a:t>
            </a:fld>
            <a:endParaRPr lang="en-US"/>
          </a:p>
        </p:txBody>
      </p:sp>
    </p:spTree>
    <p:extLst>
      <p:ext uri="{BB962C8B-B14F-4D97-AF65-F5344CB8AC3E}">
        <p14:creationId xmlns:p14="http://schemas.microsoft.com/office/powerpoint/2010/main" val="33610375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67808-A06D-494A-5669-260243E365DA}"/>
              </a:ext>
            </a:extLst>
          </p:cNvPr>
          <p:cNvSpPr>
            <a:spLocks noGrp="1"/>
          </p:cNvSpPr>
          <p:nvPr>
            <p:ph type="title"/>
          </p:nvPr>
        </p:nvSpPr>
        <p:spPr>
          <a:xfrm>
            <a:off x="1981200" y="431587"/>
            <a:ext cx="8229600" cy="710100"/>
          </a:xfrm>
        </p:spPr>
        <p:txBody>
          <a:bodyPr>
            <a:normAutofit fontScale="90000"/>
          </a:bodyPr>
          <a:lstStyle/>
          <a:p>
            <a:r>
              <a:rPr lang="en-US" sz="3200" b="1" dirty="0"/>
              <a:t>Number of Individuals Participated in a WIOA Youth Program, by Age Group</a:t>
            </a:r>
            <a:endParaRPr lang="en-US" sz="3200" dirty="0"/>
          </a:p>
        </p:txBody>
      </p:sp>
      <p:sp>
        <p:nvSpPr>
          <p:cNvPr id="4" name="Slide Number Placeholder 3">
            <a:extLst>
              <a:ext uri="{FF2B5EF4-FFF2-40B4-BE49-F238E27FC236}">
                <a16:creationId xmlns:a16="http://schemas.microsoft.com/office/drawing/2014/main" id="{B40A789D-663A-BC25-46CE-D4E14F9E680B}"/>
              </a:ext>
            </a:extLst>
          </p:cNvPr>
          <p:cNvSpPr>
            <a:spLocks noGrp="1"/>
          </p:cNvSpPr>
          <p:nvPr>
            <p:ph type="sldNum" sz="quarter" idx="12"/>
          </p:nvPr>
        </p:nvSpPr>
        <p:spPr/>
        <p:txBody>
          <a:bodyPr/>
          <a:lstStyle/>
          <a:p>
            <a:fld id="{106E12CD-FCB1-464E-A775-0B83FDDACE03}" type="slidenum">
              <a:rPr lang="en-US" smtClean="0"/>
              <a:pPr/>
              <a:t>73</a:t>
            </a:fld>
            <a:endParaRPr lang="en-US"/>
          </a:p>
        </p:txBody>
      </p:sp>
      <p:pic>
        <p:nvPicPr>
          <p:cNvPr id="5" name="Picture 4" descr="A graph of different colored bars&#10;&#10;Description automatically generated">
            <a:extLst>
              <a:ext uri="{FF2B5EF4-FFF2-40B4-BE49-F238E27FC236}">
                <a16:creationId xmlns:a16="http://schemas.microsoft.com/office/drawing/2014/main" id="{38417079-36A1-3FBE-768A-B70791F69593}"/>
              </a:ext>
            </a:extLst>
          </p:cNvPr>
          <p:cNvPicPr>
            <a:picLocks noChangeAspect="1"/>
          </p:cNvPicPr>
          <p:nvPr/>
        </p:nvPicPr>
        <p:blipFill>
          <a:blip r:embed="rId3"/>
          <a:stretch>
            <a:fillRect/>
          </a:stretch>
        </p:blipFill>
        <p:spPr>
          <a:xfrm>
            <a:off x="1859756" y="1250519"/>
            <a:ext cx="8465342" cy="5107054"/>
          </a:xfrm>
          <a:prstGeom prst="rect">
            <a:avLst/>
          </a:prstGeom>
        </p:spPr>
      </p:pic>
    </p:spTree>
    <p:extLst>
      <p:ext uri="{BB962C8B-B14F-4D97-AF65-F5344CB8AC3E}">
        <p14:creationId xmlns:p14="http://schemas.microsoft.com/office/powerpoint/2010/main" val="10337710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67808-A06D-494A-5669-260243E365DA}"/>
              </a:ext>
            </a:extLst>
          </p:cNvPr>
          <p:cNvSpPr>
            <a:spLocks noGrp="1"/>
          </p:cNvSpPr>
          <p:nvPr>
            <p:ph type="title"/>
          </p:nvPr>
        </p:nvSpPr>
        <p:spPr>
          <a:xfrm>
            <a:off x="1981200" y="431587"/>
            <a:ext cx="8229600" cy="710100"/>
          </a:xfrm>
        </p:spPr>
        <p:txBody>
          <a:bodyPr>
            <a:normAutofit fontScale="90000"/>
          </a:bodyPr>
          <a:lstStyle/>
          <a:p>
            <a:r>
              <a:rPr lang="en-US" sz="3600" b="1"/>
              <a:t>Employment Gap for Youth with Disabilities</a:t>
            </a:r>
          </a:p>
        </p:txBody>
      </p:sp>
      <p:sp>
        <p:nvSpPr>
          <p:cNvPr id="4" name="Slide Number Placeholder 3">
            <a:extLst>
              <a:ext uri="{FF2B5EF4-FFF2-40B4-BE49-F238E27FC236}">
                <a16:creationId xmlns:a16="http://schemas.microsoft.com/office/drawing/2014/main" id="{B40A789D-663A-BC25-46CE-D4E14F9E680B}"/>
              </a:ext>
            </a:extLst>
          </p:cNvPr>
          <p:cNvSpPr>
            <a:spLocks noGrp="1"/>
          </p:cNvSpPr>
          <p:nvPr>
            <p:ph type="sldNum" sz="quarter" idx="12"/>
          </p:nvPr>
        </p:nvSpPr>
        <p:spPr/>
        <p:txBody>
          <a:bodyPr/>
          <a:lstStyle/>
          <a:p>
            <a:fld id="{106E12CD-FCB1-464E-A775-0B83FDDACE03}" type="slidenum">
              <a:rPr lang="en-US" smtClean="0"/>
              <a:pPr/>
              <a:t>74</a:t>
            </a:fld>
            <a:endParaRPr lang="en-US"/>
          </a:p>
        </p:txBody>
      </p:sp>
      <p:pic>
        <p:nvPicPr>
          <p:cNvPr id="5" name="Picture 4" descr="A graph of a number of people with disabilities&#10;&#10;Description automatically generated">
            <a:extLst>
              <a:ext uri="{FF2B5EF4-FFF2-40B4-BE49-F238E27FC236}">
                <a16:creationId xmlns:a16="http://schemas.microsoft.com/office/drawing/2014/main" id="{CDDA518C-73DE-E257-821D-3DC098230E25}"/>
              </a:ext>
            </a:extLst>
          </p:cNvPr>
          <p:cNvPicPr>
            <a:picLocks noChangeAspect="1"/>
          </p:cNvPicPr>
          <p:nvPr/>
        </p:nvPicPr>
        <p:blipFill>
          <a:blip r:embed="rId3"/>
          <a:stretch>
            <a:fillRect/>
          </a:stretch>
        </p:blipFill>
        <p:spPr>
          <a:xfrm>
            <a:off x="1858458" y="1293383"/>
            <a:ext cx="8375072" cy="5044059"/>
          </a:xfrm>
          <a:prstGeom prst="rect">
            <a:avLst/>
          </a:prstGeom>
        </p:spPr>
      </p:pic>
    </p:spTree>
    <p:extLst>
      <p:ext uri="{BB962C8B-B14F-4D97-AF65-F5344CB8AC3E}">
        <p14:creationId xmlns:p14="http://schemas.microsoft.com/office/powerpoint/2010/main" val="24822742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67808-A06D-494A-5669-260243E365DA}"/>
              </a:ext>
            </a:extLst>
          </p:cNvPr>
          <p:cNvSpPr>
            <a:spLocks noGrp="1"/>
          </p:cNvSpPr>
          <p:nvPr>
            <p:ph type="title"/>
          </p:nvPr>
        </p:nvSpPr>
        <p:spPr>
          <a:xfrm>
            <a:off x="1981200" y="431587"/>
            <a:ext cx="8229600" cy="710100"/>
          </a:xfrm>
        </p:spPr>
        <p:txBody>
          <a:bodyPr>
            <a:normAutofit/>
          </a:bodyPr>
          <a:lstStyle/>
          <a:p>
            <a:r>
              <a:rPr lang="en-US" sz="3600" b="1"/>
              <a:t>Pay Gap for Youth with Disabilities</a:t>
            </a:r>
          </a:p>
        </p:txBody>
      </p:sp>
      <p:sp>
        <p:nvSpPr>
          <p:cNvPr id="4" name="Slide Number Placeholder 3">
            <a:extLst>
              <a:ext uri="{FF2B5EF4-FFF2-40B4-BE49-F238E27FC236}">
                <a16:creationId xmlns:a16="http://schemas.microsoft.com/office/drawing/2014/main" id="{B40A789D-663A-BC25-46CE-D4E14F9E680B}"/>
              </a:ext>
            </a:extLst>
          </p:cNvPr>
          <p:cNvSpPr>
            <a:spLocks noGrp="1"/>
          </p:cNvSpPr>
          <p:nvPr>
            <p:ph type="sldNum" sz="quarter" idx="12"/>
          </p:nvPr>
        </p:nvSpPr>
        <p:spPr/>
        <p:txBody>
          <a:bodyPr/>
          <a:lstStyle/>
          <a:p>
            <a:fld id="{106E12CD-FCB1-464E-A775-0B83FDDACE03}" type="slidenum">
              <a:rPr lang="en-US" smtClean="0"/>
              <a:pPr/>
              <a:t>75</a:t>
            </a:fld>
            <a:endParaRPr lang="en-US"/>
          </a:p>
        </p:txBody>
      </p:sp>
      <p:pic>
        <p:nvPicPr>
          <p:cNvPr id="3" name="Picture 2" descr="A graph of a number of people with disabilities&#10;&#10;Description automatically generated">
            <a:extLst>
              <a:ext uri="{FF2B5EF4-FFF2-40B4-BE49-F238E27FC236}">
                <a16:creationId xmlns:a16="http://schemas.microsoft.com/office/drawing/2014/main" id="{63692290-F699-6476-5F8C-8468C179E742}"/>
              </a:ext>
            </a:extLst>
          </p:cNvPr>
          <p:cNvPicPr>
            <a:picLocks noChangeAspect="1"/>
          </p:cNvPicPr>
          <p:nvPr/>
        </p:nvPicPr>
        <p:blipFill>
          <a:blip r:embed="rId3"/>
          <a:stretch>
            <a:fillRect/>
          </a:stretch>
        </p:blipFill>
        <p:spPr>
          <a:xfrm>
            <a:off x="1883136" y="1142281"/>
            <a:ext cx="8421831" cy="5054450"/>
          </a:xfrm>
          <a:prstGeom prst="rect">
            <a:avLst/>
          </a:prstGeom>
        </p:spPr>
      </p:pic>
    </p:spTree>
    <p:extLst>
      <p:ext uri="{BB962C8B-B14F-4D97-AF65-F5344CB8AC3E}">
        <p14:creationId xmlns:p14="http://schemas.microsoft.com/office/powerpoint/2010/main" val="8233080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67808-A06D-494A-5669-260243E365DA}"/>
              </a:ext>
            </a:extLst>
          </p:cNvPr>
          <p:cNvSpPr>
            <a:spLocks noGrp="1"/>
          </p:cNvSpPr>
          <p:nvPr>
            <p:ph type="title"/>
          </p:nvPr>
        </p:nvSpPr>
        <p:spPr>
          <a:xfrm>
            <a:off x="1981200" y="136524"/>
            <a:ext cx="8229600" cy="846989"/>
          </a:xfrm>
        </p:spPr>
        <p:txBody>
          <a:bodyPr>
            <a:normAutofit fontScale="90000"/>
          </a:bodyPr>
          <a:lstStyle/>
          <a:p>
            <a:r>
              <a:rPr lang="en-US" sz="3600" b="1" dirty="0"/>
              <a:t>Changes in Employment Rates Concentrate on the Lowest-Paying Jobs</a:t>
            </a:r>
            <a:endParaRPr lang="en-US" dirty="0"/>
          </a:p>
        </p:txBody>
      </p:sp>
      <p:sp>
        <p:nvSpPr>
          <p:cNvPr id="4" name="Slide Number Placeholder 3">
            <a:extLst>
              <a:ext uri="{FF2B5EF4-FFF2-40B4-BE49-F238E27FC236}">
                <a16:creationId xmlns:a16="http://schemas.microsoft.com/office/drawing/2014/main" id="{B40A789D-663A-BC25-46CE-D4E14F9E680B}"/>
              </a:ext>
            </a:extLst>
          </p:cNvPr>
          <p:cNvSpPr>
            <a:spLocks noGrp="1"/>
          </p:cNvSpPr>
          <p:nvPr>
            <p:ph type="sldNum" sz="quarter" idx="12"/>
          </p:nvPr>
        </p:nvSpPr>
        <p:spPr/>
        <p:txBody>
          <a:bodyPr/>
          <a:lstStyle/>
          <a:p>
            <a:fld id="{106E12CD-FCB1-464E-A775-0B83FDDACE03}" type="slidenum">
              <a:rPr lang="en-US" smtClean="0"/>
              <a:pPr/>
              <a:t>76</a:t>
            </a:fld>
            <a:endParaRPr lang="en-US"/>
          </a:p>
        </p:txBody>
      </p:sp>
      <p:pic>
        <p:nvPicPr>
          <p:cNvPr id="3" name="Picture 2" descr="A comparison of a graph&#10;&#10;Description automatically generated">
            <a:extLst>
              <a:ext uri="{FF2B5EF4-FFF2-40B4-BE49-F238E27FC236}">
                <a16:creationId xmlns:a16="http://schemas.microsoft.com/office/drawing/2014/main" id="{24C04EF5-9275-E91B-568E-FF75E1458ED9}"/>
              </a:ext>
            </a:extLst>
          </p:cNvPr>
          <p:cNvPicPr>
            <a:picLocks noChangeAspect="1"/>
          </p:cNvPicPr>
          <p:nvPr/>
        </p:nvPicPr>
        <p:blipFill rotWithShape="1">
          <a:blip r:embed="rId3"/>
          <a:srcRect r="48568"/>
          <a:stretch/>
        </p:blipFill>
        <p:spPr>
          <a:xfrm>
            <a:off x="0" y="1680254"/>
            <a:ext cx="4365892" cy="4262804"/>
          </a:xfrm>
          <a:prstGeom prst="rect">
            <a:avLst/>
          </a:prstGeom>
        </p:spPr>
      </p:pic>
      <p:pic>
        <p:nvPicPr>
          <p:cNvPr id="5" name="Picture 4">
            <a:extLst>
              <a:ext uri="{FF2B5EF4-FFF2-40B4-BE49-F238E27FC236}">
                <a16:creationId xmlns:a16="http://schemas.microsoft.com/office/drawing/2014/main" id="{E59BB15D-BFE3-807C-46C4-B58E0E5DB014}"/>
              </a:ext>
            </a:extLst>
          </p:cNvPr>
          <p:cNvPicPr>
            <a:picLocks noChangeAspect="1"/>
          </p:cNvPicPr>
          <p:nvPr/>
        </p:nvPicPr>
        <p:blipFill>
          <a:blip r:embed="rId4"/>
          <a:srcRect l="2540"/>
          <a:stretch/>
        </p:blipFill>
        <p:spPr>
          <a:xfrm>
            <a:off x="4289902" y="1882924"/>
            <a:ext cx="7902098" cy="4060134"/>
          </a:xfrm>
          <a:prstGeom prst="rect">
            <a:avLst/>
          </a:prstGeom>
        </p:spPr>
      </p:pic>
    </p:spTree>
    <p:extLst>
      <p:ext uri="{BB962C8B-B14F-4D97-AF65-F5344CB8AC3E}">
        <p14:creationId xmlns:p14="http://schemas.microsoft.com/office/powerpoint/2010/main" val="42037555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67808-A06D-494A-5669-260243E365DA}"/>
              </a:ext>
            </a:extLst>
          </p:cNvPr>
          <p:cNvSpPr>
            <a:spLocks noGrp="1"/>
          </p:cNvSpPr>
          <p:nvPr>
            <p:ph type="title"/>
          </p:nvPr>
        </p:nvSpPr>
        <p:spPr>
          <a:xfrm>
            <a:off x="1981200" y="431587"/>
            <a:ext cx="8229600" cy="710100"/>
          </a:xfrm>
        </p:spPr>
        <p:txBody>
          <a:bodyPr>
            <a:normAutofit/>
          </a:bodyPr>
          <a:lstStyle/>
          <a:p>
            <a:r>
              <a:rPr lang="en-US" sz="3600" b="1"/>
              <a:t>Changes in Relative Earnings</a:t>
            </a:r>
            <a:endParaRPr lang="en-US"/>
          </a:p>
        </p:txBody>
      </p:sp>
      <p:sp>
        <p:nvSpPr>
          <p:cNvPr id="4" name="Slide Number Placeholder 3">
            <a:extLst>
              <a:ext uri="{FF2B5EF4-FFF2-40B4-BE49-F238E27FC236}">
                <a16:creationId xmlns:a16="http://schemas.microsoft.com/office/drawing/2014/main" id="{B40A789D-663A-BC25-46CE-D4E14F9E680B}"/>
              </a:ext>
            </a:extLst>
          </p:cNvPr>
          <p:cNvSpPr>
            <a:spLocks noGrp="1"/>
          </p:cNvSpPr>
          <p:nvPr>
            <p:ph type="sldNum" sz="quarter" idx="12"/>
          </p:nvPr>
        </p:nvSpPr>
        <p:spPr/>
        <p:txBody>
          <a:bodyPr/>
          <a:lstStyle/>
          <a:p>
            <a:fld id="{106E12CD-FCB1-464E-A775-0B83FDDACE03}" type="slidenum">
              <a:rPr lang="en-US" smtClean="0"/>
              <a:pPr/>
              <a:t>77</a:t>
            </a:fld>
            <a:endParaRPr lang="en-US"/>
          </a:p>
        </p:txBody>
      </p:sp>
      <p:pic>
        <p:nvPicPr>
          <p:cNvPr id="3" name="Picture 2">
            <a:extLst>
              <a:ext uri="{FF2B5EF4-FFF2-40B4-BE49-F238E27FC236}">
                <a16:creationId xmlns:a16="http://schemas.microsoft.com/office/drawing/2014/main" id="{E63287E7-F8C1-EBB3-764D-F284E46473AF}"/>
              </a:ext>
            </a:extLst>
          </p:cNvPr>
          <p:cNvPicPr>
            <a:picLocks noChangeAspect="1"/>
          </p:cNvPicPr>
          <p:nvPr/>
        </p:nvPicPr>
        <p:blipFill>
          <a:blip r:embed="rId3"/>
          <a:stretch>
            <a:fillRect/>
          </a:stretch>
        </p:blipFill>
        <p:spPr>
          <a:xfrm>
            <a:off x="1816405" y="1228124"/>
            <a:ext cx="8255576" cy="4966853"/>
          </a:xfrm>
          <a:prstGeom prst="rect">
            <a:avLst/>
          </a:prstGeom>
        </p:spPr>
      </p:pic>
    </p:spTree>
    <p:extLst>
      <p:ext uri="{BB962C8B-B14F-4D97-AF65-F5344CB8AC3E}">
        <p14:creationId xmlns:p14="http://schemas.microsoft.com/office/powerpoint/2010/main" val="37782318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67808-A06D-494A-5669-260243E365DA}"/>
              </a:ext>
            </a:extLst>
          </p:cNvPr>
          <p:cNvSpPr>
            <a:spLocks noGrp="1"/>
          </p:cNvSpPr>
          <p:nvPr>
            <p:ph type="title"/>
          </p:nvPr>
        </p:nvSpPr>
        <p:spPr>
          <a:xfrm>
            <a:off x="1981200" y="431587"/>
            <a:ext cx="8229600" cy="710100"/>
          </a:xfrm>
        </p:spPr>
        <p:txBody>
          <a:bodyPr>
            <a:normAutofit fontScale="90000"/>
          </a:bodyPr>
          <a:lstStyle/>
          <a:p>
            <a:r>
              <a:rPr lang="en-US" sz="3600" b="1"/>
              <a:t>Changes in Relative Earnings, by Disability Type</a:t>
            </a:r>
            <a:endParaRPr lang="en-US"/>
          </a:p>
        </p:txBody>
      </p:sp>
      <p:sp>
        <p:nvSpPr>
          <p:cNvPr id="4" name="Slide Number Placeholder 3">
            <a:extLst>
              <a:ext uri="{FF2B5EF4-FFF2-40B4-BE49-F238E27FC236}">
                <a16:creationId xmlns:a16="http://schemas.microsoft.com/office/drawing/2014/main" id="{B40A789D-663A-BC25-46CE-D4E14F9E680B}"/>
              </a:ext>
            </a:extLst>
          </p:cNvPr>
          <p:cNvSpPr>
            <a:spLocks noGrp="1"/>
          </p:cNvSpPr>
          <p:nvPr>
            <p:ph type="sldNum" sz="quarter" idx="12"/>
          </p:nvPr>
        </p:nvSpPr>
        <p:spPr/>
        <p:txBody>
          <a:bodyPr/>
          <a:lstStyle/>
          <a:p>
            <a:fld id="{106E12CD-FCB1-464E-A775-0B83FDDACE03}" type="slidenum">
              <a:rPr lang="en-US" smtClean="0"/>
              <a:pPr/>
              <a:t>78</a:t>
            </a:fld>
            <a:endParaRPr lang="en-US"/>
          </a:p>
        </p:txBody>
      </p:sp>
      <p:pic>
        <p:nvPicPr>
          <p:cNvPr id="5" name="Picture 4" descr="A group of graphs with numbers&#10;&#10;Description automatically generated">
            <a:extLst>
              <a:ext uri="{FF2B5EF4-FFF2-40B4-BE49-F238E27FC236}">
                <a16:creationId xmlns:a16="http://schemas.microsoft.com/office/drawing/2014/main" id="{870C520A-F00D-5D67-76D3-5120D1B3D2B9}"/>
              </a:ext>
            </a:extLst>
          </p:cNvPr>
          <p:cNvPicPr>
            <a:picLocks noChangeAspect="1"/>
          </p:cNvPicPr>
          <p:nvPr/>
        </p:nvPicPr>
        <p:blipFill>
          <a:blip r:embed="rId3"/>
          <a:stretch>
            <a:fillRect/>
          </a:stretch>
        </p:blipFill>
        <p:spPr>
          <a:xfrm>
            <a:off x="1097494" y="1253861"/>
            <a:ext cx="10149629" cy="5102490"/>
          </a:xfrm>
          <a:prstGeom prst="rect">
            <a:avLst/>
          </a:prstGeom>
        </p:spPr>
      </p:pic>
      <p:sp>
        <p:nvSpPr>
          <p:cNvPr id="3" name="Oval 2">
            <a:extLst>
              <a:ext uri="{FF2B5EF4-FFF2-40B4-BE49-F238E27FC236}">
                <a16:creationId xmlns:a16="http://schemas.microsoft.com/office/drawing/2014/main" id="{4B25F23F-9C81-5467-5F5D-98F932B38F26}"/>
              </a:ext>
            </a:extLst>
          </p:cNvPr>
          <p:cNvSpPr/>
          <p:nvPr/>
        </p:nvSpPr>
        <p:spPr>
          <a:xfrm>
            <a:off x="3561076" y="1062174"/>
            <a:ext cx="2954023" cy="2893600"/>
          </a:xfrm>
          <a:prstGeom prst="ellipse">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FE35186C-04F5-D571-E024-0238142C4254}"/>
              </a:ext>
            </a:extLst>
          </p:cNvPr>
          <p:cNvSpPr/>
          <p:nvPr/>
        </p:nvSpPr>
        <p:spPr>
          <a:xfrm>
            <a:off x="5984580" y="3622813"/>
            <a:ext cx="2954023" cy="2698473"/>
          </a:xfrm>
          <a:prstGeom prst="ellipse">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80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7DCDBF-B3BE-CA60-BFDB-9DD2A98A3C06}"/>
              </a:ext>
            </a:extLst>
          </p:cNvPr>
          <p:cNvSpPr>
            <a:spLocks noGrp="1"/>
          </p:cNvSpPr>
          <p:nvPr>
            <p:ph type="title"/>
          </p:nvPr>
        </p:nvSpPr>
        <p:spPr/>
        <p:txBody>
          <a:bodyPr>
            <a:normAutofit/>
          </a:bodyPr>
          <a:lstStyle/>
          <a:p>
            <a:r>
              <a:rPr lang="en-US" sz="4000" b="1"/>
              <a:t>Key Takeaways</a:t>
            </a:r>
          </a:p>
        </p:txBody>
      </p:sp>
      <p:sp>
        <p:nvSpPr>
          <p:cNvPr id="4" name="Content Placeholder 3">
            <a:extLst>
              <a:ext uri="{FF2B5EF4-FFF2-40B4-BE49-F238E27FC236}">
                <a16:creationId xmlns:a16="http://schemas.microsoft.com/office/drawing/2014/main" id="{B2035000-D52E-7563-F35A-BD38CD3AA67C}"/>
              </a:ext>
            </a:extLst>
          </p:cNvPr>
          <p:cNvSpPr>
            <a:spLocks noGrp="1"/>
          </p:cNvSpPr>
          <p:nvPr>
            <p:ph idx="1"/>
          </p:nvPr>
        </p:nvSpPr>
        <p:spPr/>
        <p:txBody>
          <a:bodyPr>
            <a:normAutofit/>
          </a:bodyPr>
          <a:lstStyle/>
          <a:p>
            <a:pPr marL="457200" indent="-457200">
              <a:buFont typeface="+mj-lt"/>
              <a:buAutoNum type="arabicPeriod"/>
            </a:pPr>
            <a:r>
              <a:rPr lang="en-US" sz="2400"/>
              <a:t>The earnings gap between </a:t>
            </a:r>
            <a:r>
              <a:rPr lang="en-US" sz="2400" err="1"/>
              <a:t>PwD</a:t>
            </a:r>
            <a:r>
              <a:rPr lang="en-US" sz="2400"/>
              <a:t> and </a:t>
            </a:r>
            <a:r>
              <a:rPr lang="en-US" sz="2400" err="1"/>
              <a:t>PwoD</a:t>
            </a:r>
            <a:r>
              <a:rPr lang="en-US" sz="2400"/>
              <a:t> persists after accounting for differences in cognitive, non-cognitive, or social skills </a:t>
            </a:r>
          </a:p>
          <a:p>
            <a:pPr marL="457200" indent="-457200">
              <a:buFont typeface="+mj-lt"/>
              <a:buAutoNum type="arabicPeriod"/>
            </a:pPr>
            <a:endParaRPr lang="en-US" sz="2400"/>
          </a:p>
          <a:p>
            <a:pPr marL="457200" indent="-457200">
              <a:buFont typeface="+mj-lt"/>
              <a:buAutoNum type="arabicPeriod"/>
            </a:pPr>
            <a:r>
              <a:rPr lang="en-US" sz="2400"/>
              <a:t>On average, the earnings gap is smaller for workers born after 1990</a:t>
            </a:r>
          </a:p>
          <a:p>
            <a:pPr marL="457200" indent="-457200">
              <a:buFont typeface="+mj-lt"/>
              <a:buAutoNum type="arabicPeriod"/>
            </a:pPr>
            <a:endParaRPr lang="en-US" sz="2400"/>
          </a:p>
          <a:p>
            <a:pPr marL="457200" indent="-457200">
              <a:buFont typeface="+mj-lt"/>
              <a:buAutoNum type="arabicPeriod"/>
            </a:pPr>
            <a:r>
              <a:rPr lang="en-US" sz="2400"/>
              <a:t>Large differences by disability type</a:t>
            </a:r>
          </a:p>
        </p:txBody>
      </p:sp>
    </p:spTree>
    <p:extLst>
      <p:ext uri="{BB962C8B-B14F-4D97-AF65-F5344CB8AC3E}">
        <p14:creationId xmlns:p14="http://schemas.microsoft.com/office/powerpoint/2010/main" val="3890456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D9878-6B08-5D0F-8317-23EECD549E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A605E-B06F-02AE-3A05-F1EB607F11B9}"/>
              </a:ext>
            </a:extLst>
          </p:cNvPr>
          <p:cNvSpPr>
            <a:spLocks noGrp="1"/>
          </p:cNvSpPr>
          <p:nvPr>
            <p:ph type="title"/>
          </p:nvPr>
        </p:nvSpPr>
        <p:spPr>
          <a:xfrm>
            <a:off x="839788" y="365125"/>
            <a:ext cx="10515600" cy="782739"/>
          </a:xfrm>
        </p:spPr>
        <p:txBody>
          <a:bodyPr>
            <a:normAutofit/>
          </a:bodyPr>
          <a:lstStyle/>
          <a:p>
            <a:pPr>
              <a:spcAft>
                <a:spcPts val="600"/>
              </a:spcAft>
            </a:pPr>
            <a:r>
              <a:rPr lang="en-US" sz="3200" b="0" dirty="0">
                <a:solidFill>
                  <a:srgbClr val="020A78"/>
                </a:solidFill>
              </a:rPr>
              <a:t>Pilot Year Highlights (cont.)</a:t>
            </a:r>
          </a:p>
        </p:txBody>
      </p:sp>
      <p:sp>
        <p:nvSpPr>
          <p:cNvPr id="3" name="Content Placeholder 2">
            <a:extLst>
              <a:ext uri="{FF2B5EF4-FFF2-40B4-BE49-F238E27FC236}">
                <a16:creationId xmlns:a16="http://schemas.microsoft.com/office/drawing/2014/main" id="{0DFC42D8-0FA6-8DF9-2843-85445A1F4DA0}"/>
              </a:ext>
            </a:extLst>
          </p:cNvPr>
          <p:cNvSpPr>
            <a:spLocks noGrp="1"/>
          </p:cNvSpPr>
          <p:nvPr>
            <p:ph sz="half" idx="2"/>
          </p:nvPr>
        </p:nvSpPr>
        <p:spPr>
          <a:xfrm>
            <a:off x="839788" y="1342417"/>
            <a:ext cx="10677760" cy="4584599"/>
          </a:xfrm>
        </p:spPr>
        <p:txBody>
          <a:bodyPr vert="horz" lIns="91440" tIns="45720" rIns="91440" bIns="45720" rtlCol="0" anchor="t">
            <a:normAutofit lnSpcReduction="10000"/>
          </a:bodyPr>
          <a:lstStyle/>
          <a:p>
            <a:pPr>
              <a:lnSpc>
                <a:spcPct val="120000"/>
              </a:lnSpc>
              <a:spcAft>
                <a:spcPts val="600"/>
              </a:spcAft>
            </a:pPr>
            <a:r>
              <a:rPr lang="en-US" sz="2000" b="1" dirty="0"/>
              <a:t>Transformative Business Models</a:t>
            </a:r>
          </a:p>
          <a:p>
            <a:pPr lvl="1">
              <a:lnSpc>
                <a:spcPct val="120000"/>
              </a:lnSpc>
              <a:spcAft>
                <a:spcPts val="600"/>
              </a:spcAft>
              <a:buFont typeface="Wingdings" panose="05000000000000000000" pitchFamily="2" charset="2"/>
              <a:buChar char="Ø"/>
            </a:pPr>
            <a:r>
              <a:rPr lang="en-US" sz="1800" dirty="0"/>
              <a:t>Monthly Community of Practice for field-level staff</a:t>
            </a:r>
          </a:p>
          <a:p>
            <a:pPr lvl="1">
              <a:lnSpc>
                <a:spcPct val="120000"/>
              </a:lnSpc>
              <a:spcAft>
                <a:spcPts val="600"/>
              </a:spcAft>
              <a:buFont typeface="Wingdings" panose="05000000000000000000" pitchFamily="2" charset="2"/>
              <a:buChar char="Ø"/>
            </a:pPr>
            <a:r>
              <a:rPr lang="en-US" sz="1800" dirty="0"/>
              <a:t>Quarterly Community of Practice for Executive staff</a:t>
            </a:r>
          </a:p>
          <a:p>
            <a:pPr lvl="1">
              <a:lnSpc>
                <a:spcPct val="120000"/>
              </a:lnSpc>
              <a:spcAft>
                <a:spcPts val="600"/>
              </a:spcAft>
              <a:buFont typeface="Wingdings" panose="05000000000000000000" pitchFamily="2" charset="2"/>
              <a:buChar char="Ø"/>
            </a:pPr>
            <a:r>
              <a:rPr lang="en-US" sz="1800" dirty="0"/>
              <a:t>On-Site, targeted technical assistance and training</a:t>
            </a:r>
          </a:p>
          <a:p>
            <a:pPr lvl="1">
              <a:lnSpc>
                <a:spcPct val="120000"/>
              </a:lnSpc>
              <a:spcAft>
                <a:spcPts val="600"/>
              </a:spcAft>
              <a:buFont typeface="Wingdings" panose="05000000000000000000" pitchFamily="2" charset="2"/>
              <a:buChar char="Ø"/>
            </a:pPr>
            <a:r>
              <a:rPr lang="en-US" sz="1800" dirty="0"/>
              <a:t>Increase use of DRS VR employment contracts, decrease/eliminate 14(c) SMW work</a:t>
            </a:r>
          </a:p>
          <a:p>
            <a:pPr>
              <a:lnSpc>
                <a:spcPct val="120000"/>
              </a:lnSpc>
              <a:spcAft>
                <a:spcPts val="600"/>
              </a:spcAft>
            </a:pPr>
            <a:r>
              <a:rPr lang="en-US" sz="2000" b="1" dirty="0"/>
              <a:t>Information Dissemination</a:t>
            </a:r>
          </a:p>
          <a:p>
            <a:pPr lvl="1">
              <a:lnSpc>
                <a:spcPct val="120000"/>
              </a:lnSpc>
              <a:spcAft>
                <a:spcPts val="600"/>
              </a:spcAft>
              <a:buFont typeface="Wingdings" panose="05000000000000000000" pitchFamily="2" charset="2"/>
              <a:buChar char="Ø"/>
            </a:pPr>
            <a:r>
              <a:rPr lang="en-US" sz="1900" dirty="0"/>
              <a:t>Website development, </a:t>
            </a:r>
          </a:p>
          <a:p>
            <a:pPr lvl="1">
              <a:lnSpc>
                <a:spcPct val="120000"/>
              </a:lnSpc>
              <a:spcAft>
                <a:spcPts val="600"/>
              </a:spcAft>
              <a:buFont typeface="Wingdings" panose="05000000000000000000" pitchFamily="2" charset="2"/>
              <a:buChar char="Ø"/>
            </a:pPr>
            <a:r>
              <a:rPr lang="en-US" sz="1900" dirty="0"/>
              <a:t>regular communications email, </a:t>
            </a:r>
          </a:p>
          <a:p>
            <a:pPr lvl="1">
              <a:lnSpc>
                <a:spcPct val="120000"/>
              </a:lnSpc>
              <a:spcAft>
                <a:spcPts val="600"/>
              </a:spcAft>
              <a:buFont typeface="Wingdings" panose="05000000000000000000" pitchFamily="2" charset="2"/>
              <a:buChar char="Ø"/>
            </a:pPr>
            <a:r>
              <a:rPr lang="en-US" sz="1900" dirty="0"/>
              <a:t>social media presence, and </a:t>
            </a:r>
          </a:p>
          <a:p>
            <a:pPr lvl="1">
              <a:lnSpc>
                <a:spcPct val="120000"/>
              </a:lnSpc>
              <a:spcAft>
                <a:spcPts val="600"/>
              </a:spcAft>
              <a:buFont typeface="Wingdings" panose="05000000000000000000" pitchFamily="2" charset="2"/>
              <a:buChar char="Ø"/>
            </a:pPr>
            <a:r>
              <a:rPr lang="en-US" sz="1900" b="1" dirty="0"/>
              <a:t>10</a:t>
            </a:r>
            <a:r>
              <a:rPr lang="en-US" sz="1900" dirty="0"/>
              <a:t> presentations to spread the word about the project.</a:t>
            </a:r>
          </a:p>
        </p:txBody>
      </p:sp>
      <p:sp>
        <p:nvSpPr>
          <p:cNvPr id="4" name="Slide Number Placeholder 3">
            <a:extLst>
              <a:ext uri="{FF2B5EF4-FFF2-40B4-BE49-F238E27FC236}">
                <a16:creationId xmlns:a16="http://schemas.microsoft.com/office/drawing/2014/main" id="{86EE5837-AE87-83F2-5A82-3B09DDF36A0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FB53F7-4D87-E844-B31E-B7D266CDFB2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9225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BD44-9532-9E12-6A91-24A454CDFEE1}"/>
              </a:ext>
            </a:extLst>
          </p:cNvPr>
          <p:cNvSpPr>
            <a:spLocks noGrp="1"/>
          </p:cNvSpPr>
          <p:nvPr>
            <p:ph type="title"/>
          </p:nvPr>
        </p:nvSpPr>
        <p:spPr>
          <a:xfrm>
            <a:off x="1981200" y="274639"/>
            <a:ext cx="8229600" cy="861647"/>
          </a:xfrm>
        </p:spPr>
        <p:txBody>
          <a:bodyPr>
            <a:normAutofit/>
          </a:bodyPr>
          <a:lstStyle/>
          <a:p>
            <a:r>
              <a:rPr lang="en-US" sz="4000" b="1"/>
              <a:t>Implications for EPIC</a:t>
            </a:r>
          </a:p>
        </p:txBody>
      </p:sp>
      <p:sp>
        <p:nvSpPr>
          <p:cNvPr id="3" name="Content Placeholder 2">
            <a:extLst>
              <a:ext uri="{FF2B5EF4-FFF2-40B4-BE49-F238E27FC236}">
                <a16:creationId xmlns:a16="http://schemas.microsoft.com/office/drawing/2014/main" id="{2DB642F8-AE14-0006-ADD9-075E6604A7BF}"/>
              </a:ext>
            </a:extLst>
          </p:cNvPr>
          <p:cNvSpPr>
            <a:spLocks noGrp="1"/>
          </p:cNvSpPr>
          <p:nvPr>
            <p:ph idx="1"/>
          </p:nvPr>
        </p:nvSpPr>
        <p:spPr>
          <a:xfrm>
            <a:off x="1981200" y="1424355"/>
            <a:ext cx="8229600" cy="4701809"/>
          </a:xfrm>
        </p:spPr>
        <p:txBody>
          <a:bodyPr vert="horz" lIns="91440" tIns="45720" rIns="91440" bIns="45720" rtlCol="0" anchor="t">
            <a:normAutofit/>
          </a:bodyPr>
          <a:lstStyle/>
          <a:p>
            <a:r>
              <a:rPr lang="en-US" sz="2400"/>
              <a:t>Empirical evidence of the legislations effects is inconclusive</a:t>
            </a:r>
          </a:p>
          <a:p>
            <a:pPr lvl="1">
              <a:buFont typeface="Courier New"/>
              <a:buChar char="o"/>
            </a:pPr>
            <a:r>
              <a:rPr lang="en-US" sz="2000"/>
              <a:t>Small subset of population from national data</a:t>
            </a:r>
          </a:p>
          <a:p>
            <a:pPr lvl="1">
              <a:buFont typeface="Courier New"/>
              <a:buChar char="o"/>
            </a:pPr>
            <a:r>
              <a:rPr lang="en-US" sz="2000"/>
              <a:t>Lack of data accrual from recent policies</a:t>
            </a:r>
          </a:p>
          <a:p>
            <a:pPr lvl="1">
              <a:buFont typeface="Courier New"/>
              <a:buChar char="o"/>
            </a:pPr>
            <a:endParaRPr lang="en-US" sz="2000"/>
          </a:p>
          <a:p>
            <a:r>
              <a:rPr lang="en-US" sz="2400"/>
              <a:t>Opportunity for EPIC to shift results</a:t>
            </a:r>
          </a:p>
          <a:p>
            <a:pPr lvl="1">
              <a:buFont typeface="Courier New"/>
              <a:buChar char="o"/>
            </a:pPr>
            <a:r>
              <a:rPr lang="en-US" sz="2000"/>
              <a:t>Focused on population of interest</a:t>
            </a:r>
          </a:p>
          <a:p>
            <a:pPr lvl="1">
              <a:buFont typeface="Courier New"/>
              <a:buChar char="o"/>
            </a:pPr>
            <a:r>
              <a:rPr lang="en-US" sz="2000"/>
              <a:t>Offers training and programs beyond legislations (complementary)</a:t>
            </a:r>
          </a:p>
          <a:p>
            <a:pPr lvl="1">
              <a:buFont typeface="Courier New"/>
              <a:buChar char="o"/>
            </a:pPr>
            <a:r>
              <a:rPr lang="en-US" sz="2000"/>
              <a:t>Ability to compare individuals before and after programs</a:t>
            </a:r>
          </a:p>
          <a:p>
            <a:pPr lvl="1">
              <a:buFont typeface="Courier New"/>
              <a:buChar char="o"/>
            </a:pPr>
            <a:endParaRPr lang="en-US" sz="2000"/>
          </a:p>
        </p:txBody>
      </p:sp>
      <p:sp>
        <p:nvSpPr>
          <p:cNvPr id="4" name="Slide Number Placeholder 3">
            <a:extLst>
              <a:ext uri="{FF2B5EF4-FFF2-40B4-BE49-F238E27FC236}">
                <a16:creationId xmlns:a16="http://schemas.microsoft.com/office/drawing/2014/main" id="{8BC014F6-0D2D-E338-7024-5F74A0C36620}"/>
              </a:ext>
            </a:extLst>
          </p:cNvPr>
          <p:cNvSpPr>
            <a:spLocks noGrp="1"/>
          </p:cNvSpPr>
          <p:nvPr>
            <p:ph type="sldNum" sz="quarter" idx="12"/>
          </p:nvPr>
        </p:nvSpPr>
        <p:spPr/>
        <p:txBody>
          <a:bodyPr/>
          <a:lstStyle/>
          <a:p>
            <a:fld id="{106E12CD-FCB1-464E-A775-0B83FDDACE03}" type="slidenum">
              <a:rPr lang="en-US" smtClean="0"/>
              <a:pPr/>
              <a:t>80</a:t>
            </a:fld>
            <a:endParaRPr lang="en-US"/>
          </a:p>
        </p:txBody>
      </p:sp>
    </p:spTree>
    <p:extLst>
      <p:ext uri="{BB962C8B-B14F-4D97-AF65-F5344CB8AC3E}">
        <p14:creationId xmlns:p14="http://schemas.microsoft.com/office/powerpoint/2010/main" val="30293782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EDA1-60F0-BA02-96F9-4C2B558CC37D}"/>
              </a:ext>
            </a:extLst>
          </p:cNvPr>
          <p:cNvSpPr>
            <a:spLocks noGrp="1"/>
          </p:cNvSpPr>
          <p:nvPr>
            <p:ph type="title"/>
          </p:nvPr>
        </p:nvSpPr>
        <p:spPr>
          <a:xfrm>
            <a:off x="1981200" y="247681"/>
            <a:ext cx="8229600" cy="128812"/>
          </a:xfrm>
        </p:spPr>
        <p:txBody>
          <a:bodyPr>
            <a:noAutofit/>
          </a:bodyPr>
          <a:lstStyle/>
          <a:p>
            <a:r>
              <a:rPr lang="en-US" sz="3200" b="1" dirty="0">
                <a:hlinkClick r:id="rId3"/>
              </a:rPr>
              <a:t>Virginia Dashboard: Census Insights</a:t>
            </a:r>
            <a:endParaRPr lang="en-US" sz="3200" b="1" dirty="0"/>
          </a:p>
        </p:txBody>
      </p:sp>
      <p:sp>
        <p:nvSpPr>
          <p:cNvPr id="4" name="Slide Number Placeholder 3">
            <a:extLst>
              <a:ext uri="{FF2B5EF4-FFF2-40B4-BE49-F238E27FC236}">
                <a16:creationId xmlns:a16="http://schemas.microsoft.com/office/drawing/2014/main" id="{6D2C9ABA-DAF8-27B3-E312-6ECBABBCB6F2}"/>
              </a:ext>
            </a:extLst>
          </p:cNvPr>
          <p:cNvSpPr>
            <a:spLocks noGrp="1"/>
          </p:cNvSpPr>
          <p:nvPr>
            <p:ph type="sldNum" sz="quarter" idx="12"/>
          </p:nvPr>
        </p:nvSpPr>
        <p:spPr/>
        <p:txBody>
          <a:bodyPr/>
          <a:lstStyle/>
          <a:p>
            <a:fld id="{106E12CD-FCB1-464E-A775-0B83FDDACE03}" type="slidenum">
              <a:rPr lang="en-US" smtClean="0"/>
              <a:pPr/>
              <a:t>81</a:t>
            </a:fld>
            <a:endParaRPr lang="en-US"/>
          </a:p>
        </p:txBody>
      </p:sp>
      <p:pic>
        <p:nvPicPr>
          <p:cNvPr id="8" name="Picture 7">
            <a:extLst>
              <a:ext uri="{FF2B5EF4-FFF2-40B4-BE49-F238E27FC236}">
                <a16:creationId xmlns:a16="http://schemas.microsoft.com/office/drawing/2014/main" id="{5CB13402-F902-418F-0336-78B8EE3B39A1}"/>
              </a:ext>
            </a:extLst>
          </p:cNvPr>
          <p:cNvPicPr>
            <a:picLocks noChangeAspect="1"/>
          </p:cNvPicPr>
          <p:nvPr/>
        </p:nvPicPr>
        <p:blipFill>
          <a:blip r:embed="rId4"/>
          <a:stretch>
            <a:fillRect/>
          </a:stretch>
        </p:blipFill>
        <p:spPr>
          <a:xfrm>
            <a:off x="2394304" y="677212"/>
            <a:ext cx="7403392" cy="5679138"/>
          </a:xfrm>
          <a:prstGeom prst="rect">
            <a:avLst/>
          </a:prstGeom>
        </p:spPr>
      </p:pic>
    </p:spTree>
    <p:extLst>
      <p:ext uri="{BB962C8B-B14F-4D97-AF65-F5344CB8AC3E}">
        <p14:creationId xmlns:p14="http://schemas.microsoft.com/office/powerpoint/2010/main" val="34642658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7E7DC-A492-37FF-56E3-44074C34EE8B}"/>
              </a:ext>
            </a:extLst>
          </p:cNvPr>
          <p:cNvSpPr>
            <a:spLocks noGrp="1"/>
          </p:cNvSpPr>
          <p:nvPr>
            <p:ph type="title"/>
          </p:nvPr>
        </p:nvSpPr>
        <p:spPr>
          <a:xfrm>
            <a:off x="1981200" y="136526"/>
            <a:ext cx="8229600" cy="536715"/>
          </a:xfrm>
        </p:spPr>
        <p:txBody>
          <a:bodyPr>
            <a:normAutofit fontScale="90000"/>
          </a:bodyPr>
          <a:lstStyle/>
          <a:p>
            <a:r>
              <a:rPr lang="en-US" sz="3600" b="1" dirty="0">
                <a:hlinkClick r:id="rId3"/>
              </a:rPr>
              <a:t>Virginia Dashboard: DARS Insights</a:t>
            </a:r>
            <a:endParaRPr lang="en-US" sz="3600" b="1" dirty="0"/>
          </a:p>
        </p:txBody>
      </p:sp>
      <p:sp>
        <p:nvSpPr>
          <p:cNvPr id="4" name="Slide Number Placeholder 3">
            <a:extLst>
              <a:ext uri="{FF2B5EF4-FFF2-40B4-BE49-F238E27FC236}">
                <a16:creationId xmlns:a16="http://schemas.microsoft.com/office/drawing/2014/main" id="{E70E81AD-30CC-13FE-C813-620BFEC4257E}"/>
              </a:ext>
            </a:extLst>
          </p:cNvPr>
          <p:cNvSpPr>
            <a:spLocks noGrp="1"/>
          </p:cNvSpPr>
          <p:nvPr>
            <p:ph type="sldNum" sz="quarter" idx="12"/>
          </p:nvPr>
        </p:nvSpPr>
        <p:spPr/>
        <p:txBody>
          <a:bodyPr/>
          <a:lstStyle/>
          <a:p>
            <a:fld id="{106E12CD-FCB1-464E-A775-0B83FDDACE03}" type="slidenum">
              <a:rPr lang="en-US" smtClean="0"/>
              <a:pPr/>
              <a:t>82</a:t>
            </a:fld>
            <a:endParaRPr lang="en-US"/>
          </a:p>
        </p:txBody>
      </p:sp>
      <p:pic>
        <p:nvPicPr>
          <p:cNvPr id="7" name="Picture 6">
            <a:extLst>
              <a:ext uri="{FF2B5EF4-FFF2-40B4-BE49-F238E27FC236}">
                <a16:creationId xmlns:a16="http://schemas.microsoft.com/office/drawing/2014/main" id="{056E331C-7253-4DE0-2360-09BB2E40851A}"/>
              </a:ext>
            </a:extLst>
          </p:cNvPr>
          <p:cNvPicPr>
            <a:picLocks noChangeAspect="1"/>
          </p:cNvPicPr>
          <p:nvPr/>
        </p:nvPicPr>
        <p:blipFill>
          <a:blip r:embed="rId4"/>
          <a:stretch>
            <a:fillRect/>
          </a:stretch>
        </p:blipFill>
        <p:spPr>
          <a:xfrm>
            <a:off x="1860762" y="924832"/>
            <a:ext cx="8470476" cy="5008336"/>
          </a:xfrm>
          <a:prstGeom prst="rect">
            <a:avLst/>
          </a:prstGeom>
        </p:spPr>
      </p:pic>
    </p:spTree>
    <p:extLst>
      <p:ext uri="{BB962C8B-B14F-4D97-AF65-F5344CB8AC3E}">
        <p14:creationId xmlns:p14="http://schemas.microsoft.com/office/powerpoint/2010/main" val="6147402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D49B-DF08-C7FF-9A2A-AEA87D9560EF}"/>
              </a:ext>
            </a:extLst>
          </p:cNvPr>
          <p:cNvSpPr>
            <a:spLocks noGrp="1"/>
          </p:cNvSpPr>
          <p:nvPr>
            <p:ph type="title"/>
          </p:nvPr>
        </p:nvSpPr>
        <p:spPr>
          <a:xfrm>
            <a:off x="1981200" y="117134"/>
            <a:ext cx="8229600" cy="652398"/>
          </a:xfrm>
        </p:spPr>
        <p:txBody>
          <a:bodyPr>
            <a:normAutofit fontScale="90000"/>
          </a:bodyPr>
          <a:lstStyle/>
          <a:p>
            <a:r>
              <a:rPr lang="en-US"/>
              <a:t>Questions</a:t>
            </a:r>
          </a:p>
        </p:txBody>
      </p:sp>
      <p:sp>
        <p:nvSpPr>
          <p:cNvPr id="3" name="Content Placeholder 2">
            <a:extLst>
              <a:ext uri="{FF2B5EF4-FFF2-40B4-BE49-F238E27FC236}">
                <a16:creationId xmlns:a16="http://schemas.microsoft.com/office/drawing/2014/main" id="{063819A0-0819-11CC-DFF5-FE8D3EFBF46B}"/>
              </a:ext>
            </a:extLst>
          </p:cNvPr>
          <p:cNvSpPr>
            <a:spLocks noGrp="1"/>
          </p:cNvSpPr>
          <p:nvPr>
            <p:ph idx="1"/>
          </p:nvPr>
        </p:nvSpPr>
        <p:spPr>
          <a:xfrm>
            <a:off x="1521914" y="981161"/>
            <a:ext cx="9144107" cy="5071934"/>
          </a:xfrm>
        </p:spPr>
        <p:txBody>
          <a:bodyPr vert="horz" lIns="91440" tIns="45720" rIns="91440" bIns="45720" rtlCol="0" anchor="t">
            <a:noAutofit/>
          </a:bodyPr>
          <a:lstStyle/>
          <a:p>
            <a:pPr marL="0" indent="0">
              <a:buNone/>
            </a:pPr>
            <a:endParaRPr lang="en-US" sz="2200"/>
          </a:p>
          <a:p>
            <a:pPr marL="0" indent="0">
              <a:buNone/>
            </a:pPr>
            <a:r>
              <a:rPr lang="en-US" sz="2200"/>
              <a:t>1. What is the employment rate of youth (16-24) with disabilities at the </a:t>
            </a:r>
            <a:r>
              <a:rPr lang="en-US" sz="2200">
                <a:solidFill>
                  <a:schemeClr val="tx2">
                    <a:lumMod val="60000"/>
                    <a:lumOff val="40000"/>
                  </a:schemeClr>
                </a:solidFill>
              </a:rPr>
              <a:t>time of application</a:t>
            </a:r>
            <a:r>
              <a:rPr lang="en-US" sz="2200"/>
              <a:t> in Arlington?</a:t>
            </a:r>
            <a:endParaRPr lang="en-US"/>
          </a:p>
          <a:p>
            <a:pPr marL="0" indent="0">
              <a:buNone/>
            </a:pPr>
            <a:endParaRPr lang="en-US" sz="2200"/>
          </a:p>
          <a:p>
            <a:pPr marL="0" indent="0">
              <a:buNone/>
            </a:pPr>
            <a:endParaRPr lang="en-US" sz="2200"/>
          </a:p>
          <a:p>
            <a:pPr marL="0" indent="0">
              <a:buNone/>
            </a:pPr>
            <a:r>
              <a:rPr lang="en-US" sz="2200"/>
              <a:t>2. What is the employment rate of youth (16-24) with disabilities at the </a:t>
            </a:r>
            <a:r>
              <a:rPr lang="en-US" sz="2200">
                <a:solidFill>
                  <a:schemeClr val="tx2">
                    <a:lumMod val="60000"/>
                    <a:lumOff val="40000"/>
                  </a:schemeClr>
                </a:solidFill>
              </a:rPr>
              <a:t>time of closure</a:t>
            </a:r>
            <a:r>
              <a:rPr lang="en-US" sz="2200"/>
              <a:t> in Arlington?</a:t>
            </a:r>
          </a:p>
          <a:p>
            <a:pPr marL="0" indent="0">
              <a:buNone/>
            </a:pPr>
            <a:endParaRPr lang="en-US" sz="2200"/>
          </a:p>
          <a:p>
            <a:pPr marL="0" indent="0">
              <a:buNone/>
            </a:pPr>
            <a:endParaRPr lang="en-US" sz="2200"/>
          </a:p>
          <a:p>
            <a:pPr marL="0" indent="0">
              <a:buNone/>
            </a:pPr>
            <a:r>
              <a:rPr lang="en-US" sz="2200"/>
              <a:t>3. What is the percentage of youth (16-24) with disabilities </a:t>
            </a:r>
            <a:r>
              <a:rPr lang="en-US" sz="2200">
                <a:solidFill>
                  <a:schemeClr val="tx2">
                    <a:lumMod val="60000"/>
                    <a:lumOff val="40000"/>
                  </a:schemeClr>
                </a:solidFill>
              </a:rPr>
              <a:t>in Virginia</a:t>
            </a:r>
            <a:r>
              <a:rPr lang="en-US" sz="2200"/>
              <a:t> in 2021? </a:t>
            </a:r>
          </a:p>
          <a:p>
            <a:pPr marL="0" indent="0">
              <a:buNone/>
            </a:pPr>
            <a:endParaRPr lang="en-US" sz="2200"/>
          </a:p>
        </p:txBody>
      </p:sp>
      <p:sp>
        <p:nvSpPr>
          <p:cNvPr id="4" name="Slide Number Placeholder 3">
            <a:extLst>
              <a:ext uri="{FF2B5EF4-FFF2-40B4-BE49-F238E27FC236}">
                <a16:creationId xmlns:a16="http://schemas.microsoft.com/office/drawing/2014/main" id="{8873303A-37F0-C129-C7CF-1D3A93554FD8}"/>
              </a:ext>
            </a:extLst>
          </p:cNvPr>
          <p:cNvSpPr>
            <a:spLocks noGrp="1"/>
          </p:cNvSpPr>
          <p:nvPr>
            <p:ph type="sldNum" sz="quarter" idx="12"/>
          </p:nvPr>
        </p:nvSpPr>
        <p:spPr/>
        <p:txBody>
          <a:bodyPr/>
          <a:lstStyle/>
          <a:p>
            <a:fld id="{106E12CD-FCB1-464E-A775-0B83FDDACE03}" type="slidenum">
              <a:rPr lang="en-US" smtClean="0"/>
              <a:pPr/>
              <a:t>83</a:t>
            </a:fld>
            <a:endParaRPr lang="en-US"/>
          </a:p>
        </p:txBody>
      </p:sp>
    </p:spTree>
    <p:extLst>
      <p:ext uri="{BB962C8B-B14F-4D97-AF65-F5344CB8AC3E}">
        <p14:creationId xmlns:p14="http://schemas.microsoft.com/office/powerpoint/2010/main" val="142041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D49B-DF08-C7FF-9A2A-AEA87D9560EF}"/>
              </a:ext>
            </a:extLst>
          </p:cNvPr>
          <p:cNvSpPr>
            <a:spLocks noGrp="1"/>
          </p:cNvSpPr>
          <p:nvPr>
            <p:ph type="title"/>
          </p:nvPr>
        </p:nvSpPr>
        <p:spPr>
          <a:xfrm>
            <a:off x="1981200" y="218825"/>
            <a:ext cx="8229600" cy="652398"/>
          </a:xfrm>
        </p:spPr>
        <p:txBody>
          <a:bodyPr>
            <a:normAutofit fontScale="90000"/>
          </a:bodyPr>
          <a:lstStyle/>
          <a:p>
            <a:r>
              <a:rPr lang="en-US"/>
              <a:t>Questions</a:t>
            </a:r>
          </a:p>
        </p:txBody>
      </p:sp>
      <p:sp>
        <p:nvSpPr>
          <p:cNvPr id="3" name="Content Placeholder 2">
            <a:extLst>
              <a:ext uri="{FF2B5EF4-FFF2-40B4-BE49-F238E27FC236}">
                <a16:creationId xmlns:a16="http://schemas.microsoft.com/office/drawing/2014/main" id="{063819A0-0819-11CC-DFF5-FE8D3EFBF46B}"/>
              </a:ext>
            </a:extLst>
          </p:cNvPr>
          <p:cNvSpPr>
            <a:spLocks noGrp="1"/>
          </p:cNvSpPr>
          <p:nvPr>
            <p:ph idx="1"/>
          </p:nvPr>
        </p:nvSpPr>
        <p:spPr>
          <a:xfrm>
            <a:off x="1521914" y="1294369"/>
            <a:ext cx="9144107" cy="4530941"/>
          </a:xfrm>
        </p:spPr>
        <p:txBody>
          <a:bodyPr vert="horz" lIns="91440" tIns="45720" rIns="91440" bIns="45720" rtlCol="0" anchor="t">
            <a:noAutofit/>
          </a:bodyPr>
          <a:lstStyle/>
          <a:p>
            <a:pPr marL="0" indent="0">
              <a:buNone/>
            </a:pPr>
            <a:r>
              <a:rPr lang="en-US" sz="2200"/>
              <a:t>1. What is the employment rate of youth (16-24) with disabilities at the </a:t>
            </a:r>
            <a:r>
              <a:rPr lang="en-US" sz="2200">
                <a:solidFill>
                  <a:schemeClr val="tx2">
                    <a:lumMod val="60000"/>
                    <a:lumOff val="40000"/>
                  </a:schemeClr>
                </a:solidFill>
              </a:rPr>
              <a:t>time of application</a:t>
            </a:r>
            <a:r>
              <a:rPr lang="en-US" sz="2200"/>
              <a:t> in Arlington?</a:t>
            </a:r>
            <a:endParaRPr lang="en-US"/>
          </a:p>
          <a:p>
            <a:pPr marL="0" indent="0">
              <a:buNone/>
            </a:pPr>
            <a:r>
              <a:rPr lang="en-US" sz="2200"/>
              <a:t>  Answer: 3.61%</a:t>
            </a:r>
          </a:p>
          <a:p>
            <a:pPr marL="0" indent="0">
              <a:buNone/>
            </a:pPr>
            <a:endParaRPr lang="en-US" sz="2200"/>
          </a:p>
          <a:p>
            <a:pPr marL="0" indent="0">
              <a:buNone/>
            </a:pPr>
            <a:r>
              <a:rPr lang="en-US" sz="2200"/>
              <a:t>2. What is the employment rate of youth (16-24) with disabilities at the </a:t>
            </a:r>
            <a:r>
              <a:rPr lang="en-US" sz="2200">
                <a:solidFill>
                  <a:schemeClr val="tx2">
                    <a:lumMod val="60000"/>
                    <a:lumOff val="40000"/>
                  </a:schemeClr>
                </a:solidFill>
              </a:rPr>
              <a:t>time of closure</a:t>
            </a:r>
            <a:r>
              <a:rPr lang="en-US" sz="2200"/>
              <a:t> in Arlington?</a:t>
            </a:r>
          </a:p>
          <a:p>
            <a:pPr marL="0" indent="0">
              <a:buNone/>
            </a:pPr>
            <a:r>
              <a:rPr lang="en-US" sz="2200"/>
              <a:t>  Answer: 20.55%</a:t>
            </a:r>
          </a:p>
          <a:p>
            <a:pPr marL="0" indent="0">
              <a:buNone/>
            </a:pPr>
            <a:endParaRPr lang="en-US" sz="2200"/>
          </a:p>
          <a:p>
            <a:pPr marL="0" indent="0">
              <a:buNone/>
            </a:pPr>
            <a:r>
              <a:rPr lang="en-US" sz="2200"/>
              <a:t>3. What is the percentage of youth (16-24) with disabilities </a:t>
            </a:r>
            <a:r>
              <a:rPr lang="en-US" sz="2200">
                <a:solidFill>
                  <a:schemeClr val="tx2">
                    <a:lumMod val="60000"/>
                    <a:lumOff val="40000"/>
                  </a:schemeClr>
                </a:solidFill>
              </a:rPr>
              <a:t>in Virginia</a:t>
            </a:r>
            <a:r>
              <a:rPr lang="en-US" sz="2200"/>
              <a:t> in 2021? </a:t>
            </a:r>
          </a:p>
          <a:p>
            <a:pPr marL="0" indent="0">
              <a:buNone/>
            </a:pPr>
            <a:r>
              <a:rPr lang="en-US" sz="2200"/>
              <a:t> Answer: 8%</a:t>
            </a:r>
            <a:endParaRPr lang="en-US"/>
          </a:p>
          <a:p>
            <a:endParaRPr lang="en-US" sz="2200"/>
          </a:p>
        </p:txBody>
      </p:sp>
      <p:sp>
        <p:nvSpPr>
          <p:cNvPr id="4" name="Slide Number Placeholder 3">
            <a:extLst>
              <a:ext uri="{FF2B5EF4-FFF2-40B4-BE49-F238E27FC236}">
                <a16:creationId xmlns:a16="http://schemas.microsoft.com/office/drawing/2014/main" id="{8873303A-37F0-C129-C7CF-1D3A93554FD8}"/>
              </a:ext>
            </a:extLst>
          </p:cNvPr>
          <p:cNvSpPr>
            <a:spLocks noGrp="1"/>
          </p:cNvSpPr>
          <p:nvPr>
            <p:ph type="sldNum" sz="quarter" idx="12"/>
          </p:nvPr>
        </p:nvSpPr>
        <p:spPr/>
        <p:txBody>
          <a:bodyPr/>
          <a:lstStyle/>
          <a:p>
            <a:fld id="{106E12CD-FCB1-464E-A775-0B83FDDACE03}" type="slidenum">
              <a:rPr lang="en-US" smtClean="0"/>
              <a:pPr/>
              <a:t>84</a:t>
            </a:fld>
            <a:endParaRPr lang="en-US"/>
          </a:p>
        </p:txBody>
      </p:sp>
    </p:spTree>
    <p:extLst>
      <p:ext uri="{BB962C8B-B14F-4D97-AF65-F5344CB8AC3E}">
        <p14:creationId xmlns:p14="http://schemas.microsoft.com/office/powerpoint/2010/main" val="119687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30" name="Freeform: Shape 29">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1" name="Freeform: Shape 30">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2" name="Freeform: Shape 31">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3" name="Freeform: Shape 32">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6" name="Group 45">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36" name="Freeform: Shape 35">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683E120-45B9-608C-E00B-38E3C5B476F8}"/>
              </a:ext>
            </a:extLst>
          </p:cNvPr>
          <p:cNvSpPr>
            <a:spLocks noGrp="1"/>
          </p:cNvSpPr>
          <p:nvPr>
            <p:ph type="ctrTitle"/>
          </p:nvPr>
        </p:nvSpPr>
        <p:spPr>
          <a:xfrm>
            <a:off x="87781" y="289419"/>
            <a:ext cx="6263511" cy="2679000"/>
          </a:xfrm>
        </p:spPr>
        <p:txBody>
          <a:bodyPr vert="horz" lIns="91440" tIns="45720" rIns="91440" bIns="45720" rtlCol="0" anchor="b">
            <a:noAutofit/>
          </a:bodyPr>
          <a:lstStyle/>
          <a:p>
            <a:pPr marL="53975" algn="l">
              <a:spcBef>
                <a:spcPts val="0"/>
              </a:spcBef>
              <a:spcAft>
                <a:spcPts val="600"/>
              </a:spcAft>
              <a:tabLst>
                <a:tab pos="1657350" algn="l"/>
                <a:tab pos="4572000" algn="l"/>
              </a:tabLst>
            </a:pPr>
            <a:r>
              <a:rPr lang="en-US" sz="2000" b="1" dirty="0">
                <a:solidFill>
                  <a:schemeClr val="tx2"/>
                </a:solidFill>
                <a:effectLst/>
              </a:rPr>
              <a:t>Donna Bonessi</a:t>
            </a:r>
            <a:r>
              <a:rPr lang="en-US" sz="2000" dirty="0">
                <a:solidFill>
                  <a:schemeClr val="tx2"/>
                </a:solidFill>
                <a:effectLst/>
              </a:rPr>
              <a:t>, Director of Employment Services &amp; Special Programs, VA-G</a:t>
            </a:r>
            <a:br>
              <a:rPr lang="en-US" sz="2000" dirty="0">
                <a:solidFill>
                  <a:schemeClr val="tx2"/>
                </a:solidFill>
                <a:effectLst/>
              </a:rPr>
            </a:br>
            <a:r>
              <a:rPr lang="en-US" sz="2000" dirty="0">
                <a:solidFill>
                  <a:schemeClr val="accent1">
                    <a:lumMod val="75000"/>
                  </a:schemeClr>
                </a:solidFill>
                <a:hlinkClick r:id="rId2">
                  <a:extLst>
                    <a:ext uri="{A12FA001-AC4F-418D-AE19-62706E023703}">
                      <ahyp:hlinkClr xmlns:ahyp="http://schemas.microsoft.com/office/drawing/2018/hyperlinkcolor" val="tx"/>
                    </a:ext>
                  </a:extLst>
                </a:hlinkClick>
              </a:rPr>
              <a:t>Donna.Bonessi@dars.virginia.gov</a:t>
            </a:r>
            <a:r>
              <a:rPr lang="en-US" sz="2800" dirty="0"/>
              <a:t> </a:t>
            </a:r>
            <a:br>
              <a:rPr lang="en-US" sz="2800" dirty="0"/>
            </a:br>
            <a:br>
              <a:rPr lang="en-US" sz="2000" dirty="0">
                <a:solidFill>
                  <a:schemeClr val="tx2"/>
                </a:solidFill>
                <a:effectLst/>
              </a:rPr>
            </a:br>
            <a:r>
              <a:rPr lang="en-US" sz="2000" b="1" dirty="0">
                <a:solidFill>
                  <a:schemeClr val="tx2"/>
                </a:solidFill>
                <a:effectLst/>
              </a:rPr>
              <a:t>Michelle Yin,</a:t>
            </a:r>
            <a:r>
              <a:rPr lang="en-US" sz="2000" dirty="0">
                <a:solidFill>
                  <a:schemeClr val="tx2"/>
                </a:solidFill>
                <a:effectLst/>
              </a:rPr>
              <a:t> Associate Professor, Northwestern University</a:t>
            </a:r>
            <a:br>
              <a:rPr lang="en-US" sz="2000" dirty="0">
                <a:solidFill>
                  <a:schemeClr val="tx2"/>
                </a:solidFill>
                <a:effectLst/>
              </a:rPr>
            </a:br>
            <a:r>
              <a:rPr lang="en-US" altLang="en-US" sz="2000" b="1" dirty="0">
                <a:hlinkClick r:id="rId3"/>
              </a:rPr>
              <a:t>michelle.yin@northwestern.edu</a:t>
            </a:r>
            <a:br>
              <a:rPr lang="en-US" altLang="en-US" sz="2000" b="1" dirty="0"/>
            </a:br>
            <a:br>
              <a:rPr lang="en-US" altLang="en-US" sz="2000" b="1" dirty="0"/>
            </a:br>
            <a:r>
              <a:rPr lang="en-US" altLang="en-US" sz="2000" b="1" dirty="0">
                <a:hlinkClick r:id="rId4"/>
              </a:rPr>
              <a:t>Virginia EPIC Project Real Pay for Real Jobs </a:t>
            </a:r>
            <a:r>
              <a:rPr lang="en-US" altLang="en-US" sz="2000" b="1" dirty="0"/>
              <a:t> </a:t>
            </a:r>
            <a:br>
              <a:rPr lang="en-US" altLang="en-US" sz="2000" b="1" dirty="0"/>
            </a:br>
            <a:endParaRPr lang="en-US" sz="2000" b="1" dirty="0">
              <a:solidFill>
                <a:schemeClr val="tx2"/>
              </a:solidFill>
              <a:latin typeface="Aharoni" panose="02010803020104030203" pitchFamily="2" charset="-79"/>
              <a:cs typeface="Aharoni" panose="02010803020104030203" pitchFamily="2" charset="-79"/>
            </a:endParaRPr>
          </a:p>
        </p:txBody>
      </p:sp>
      <p:pic>
        <p:nvPicPr>
          <p:cNvPr id="4" name="Picture 3">
            <a:extLst>
              <a:ext uri="{FF2B5EF4-FFF2-40B4-BE49-F238E27FC236}">
                <a16:creationId xmlns:a16="http://schemas.microsoft.com/office/drawing/2014/main" id="{0C34B66D-CD87-EB20-3524-64A1587AC592}"/>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40000"/>
                    </a14:imgEffect>
                  </a14:imgLayer>
                </a14:imgProps>
              </a:ext>
            </a:extLst>
          </a:blip>
          <a:stretch>
            <a:fillRect/>
          </a:stretch>
        </p:blipFill>
        <p:spPr>
          <a:xfrm>
            <a:off x="6295743" y="455285"/>
            <a:ext cx="2629372" cy="1675423"/>
          </a:xfrm>
          <a:prstGeom prst="rect">
            <a:avLst/>
          </a:prstGeom>
        </p:spPr>
      </p:pic>
      <p:sp>
        <p:nvSpPr>
          <p:cNvPr id="5" name="TextBox 4">
            <a:extLst>
              <a:ext uri="{FF2B5EF4-FFF2-40B4-BE49-F238E27FC236}">
                <a16:creationId xmlns:a16="http://schemas.microsoft.com/office/drawing/2014/main" id="{DCC8F1D2-2847-63BF-2967-BCB810F14867}"/>
              </a:ext>
            </a:extLst>
          </p:cNvPr>
          <p:cNvSpPr txBox="1"/>
          <p:nvPr/>
        </p:nvSpPr>
        <p:spPr>
          <a:xfrm>
            <a:off x="87781" y="3774376"/>
            <a:ext cx="9970619" cy="3135815"/>
          </a:xfrm>
          <a:prstGeom prst="rect">
            <a:avLst/>
          </a:prstGeom>
        </p:spPr>
        <p:txBody>
          <a:bodyPr vert="horz" lIns="91440" tIns="45720" rIns="91440" bIns="45720" rtlCol="0" anchor="ctr">
            <a:noAutofit/>
          </a:bodyPr>
          <a:lstStyle/>
          <a:p>
            <a:pPr marL="53975" marR="0">
              <a:lnSpc>
                <a:spcPct val="90000"/>
              </a:lnSpc>
              <a:spcBef>
                <a:spcPts val="0"/>
              </a:spcBef>
              <a:spcAft>
                <a:spcPts val="600"/>
              </a:spcAft>
              <a:tabLst>
                <a:tab pos="1657350" algn="l"/>
                <a:tab pos="4572000" algn="l"/>
              </a:tabLst>
            </a:pPr>
            <a:r>
              <a:rPr lang="en-US" sz="2000" dirty="0">
                <a:solidFill>
                  <a:schemeClr val="tx2"/>
                </a:solidFill>
                <a:effectLst/>
                <a:latin typeface="+mj-lt"/>
              </a:rPr>
              <a:t> </a:t>
            </a:r>
          </a:p>
          <a:p>
            <a:pPr marL="53975" marR="0">
              <a:lnSpc>
                <a:spcPct val="90000"/>
              </a:lnSpc>
              <a:spcBef>
                <a:spcPts val="0"/>
              </a:spcBef>
              <a:spcAft>
                <a:spcPts val="600"/>
              </a:spcAft>
              <a:tabLst>
                <a:tab pos="1657350" algn="l"/>
                <a:tab pos="4572000" algn="l"/>
              </a:tabLst>
            </a:pPr>
            <a:r>
              <a:rPr lang="en-US" sz="2000" b="1" dirty="0">
                <a:solidFill>
                  <a:schemeClr val="tx2"/>
                </a:solidFill>
                <a:effectLst/>
                <a:latin typeface="+mj-lt"/>
              </a:rPr>
              <a:t>James Knauf,</a:t>
            </a:r>
            <a:r>
              <a:rPr lang="en-US" sz="2000" dirty="0">
                <a:solidFill>
                  <a:schemeClr val="tx2"/>
                </a:solidFill>
                <a:effectLst/>
                <a:latin typeface="+mj-lt"/>
              </a:rPr>
              <a:t> Director of Field Operations</a:t>
            </a:r>
          </a:p>
          <a:p>
            <a:pPr marL="53975" marR="0">
              <a:lnSpc>
                <a:spcPct val="90000"/>
              </a:lnSpc>
              <a:spcBef>
                <a:spcPts val="0"/>
              </a:spcBef>
              <a:spcAft>
                <a:spcPts val="600"/>
              </a:spcAft>
              <a:tabLst>
                <a:tab pos="1657350" algn="l"/>
                <a:tab pos="4572000" algn="l"/>
              </a:tabLst>
            </a:pPr>
            <a:r>
              <a:rPr lang="en-US" sz="2000" dirty="0">
                <a:solidFill>
                  <a:schemeClr val="tx2"/>
                </a:solidFill>
                <a:effectLst/>
                <a:latin typeface="+mj-lt"/>
              </a:rPr>
              <a:t>Illinois Institute for Rehabilitation &amp; Education Research, SWTCIE Project Manager</a:t>
            </a:r>
          </a:p>
          <a:p>
            <a:pPr marL="53975">
              <a:lnSpc>
                <a:spcPct val="90000"/>
              </a:lnSpc>
              <a:spcAft>
                <a:spcPts val="600"/>
              </a:spcAft>
              <a:tabLst>
                <a:tab pos="1657350" algn="l"/>
                <a:tab pos="4572000" algn="l"/>
              </a:tabLst>
            </a:pPr>
            <a:r>
              <a:rPr kumimoji="0" lang="en-US" sz="2000" b="0" i="0" u="none" strike="noStrike" kern="1200" cap="none" spc="0" normalizeH="0" baseline="0" noProof="0" dirty="0">
                <a:ln>
                  <a:noFill/>
                </a:ln>
                <a:solidFill>
                  <a:srgbClr val="020A78"/>
                </a:solidFill>
                <a:effectLst/>
                <a:uLnTx/>
                <a:uFillTx/>
                <a:latin typeface="+mj-lt"/>
                <a:ea typeface="+mj-ea"/>
                <a:cs typeface="Calibri Light"/>
                <a:hlinkClick r:id="rId7"/>
              </a:rPr>
              <a:t>jknau01s@illinois.edu</a:t>
            </a:r>
            <a:endParaRPr kumimoji="0" lang="en-US" sz="2000" b="0" i="0" u="none" strike="noStrike" kern="1200" cap="none" spc="0" normalizeH="0" baseline="0" noProof="0" dirty="0">
              <a:ln>
                <a:noFill/>
              </a:ln>
              <a:solidFill>
                <a:srgbClr val="020A78"/>
              </a:solidFill>
              <a:effectLst/>
              <a:uLnTx/>
              <a:uFillTx/>
              <a:latin typeface="+mj-lt"/>
              <a:ea typeface="+mj-ea"/>
              <a:cs typeface="Calibri Light"/>
            </a:endParaRPr>
          </a:p>
          <a:p>
            <a:pPr marL="53975" marR="0">
              <a:lnSpc>
                <a:spcPct val="90000"/>
              </a:lnSpc>
              <a:spcBef>
                <a:spcPts val="0"/>
              </a:spcBef>
              <a:spcAft>
                <a:spcPts val="600"/>
              </a:spcAft>
              <a:tabLst>
                <a:tab pos="1657350" algn="l"/>
                <a:tab pos="4572000" algn="l"/>
              </a:tabLst>
            </a:pPr>
            <a:r>
              <a:rPr lang="en-US" sz="2000" dirty="0">
                <a:solidFill>
                  <a:schemeClr val="tx2"/>
                </a:solidFill>
                <a:effectLst/>
                <a:latin typeface="+mj-lt"/>
              </a:rPr>
              <a:t> </a:t>
            </a:r>
          </a:p>
          <a:p>
            <a:pPr marL="53975">
              <a:lnSpc>
                <a:spcPct val="90000"/>
              </a:lnSpc>
              <a:spcAft>
                <a:spcPts val="600"/>
              </a:spcAft>
              <a:tabLst>
                <a:tab pos="1657350" algn="l"/>
                <a:tab pos="4572000" algn="l"/>
              </a:tabLst>
            </a:pPr>
            <a:r>
              <a:rPr lang="en-US" sz="2000" b="1" dirty="0">
                <a:solidFill>
                  <a:schemeClr val="tx2"/>
                </a:solidFill>
                <a:effectLst/>
                <a:latin typeface="+mj-lt"/>
              </a:rPr>
              <a:t>Robyn Lewis,</a:t>
            </a:r>
            <a:r>
              <a:rPr lang="en-US" sz="2000" dirty="0">
                <a:solidFill>
                  <a:schemeClr val="tx2"/>
                </a:solidFill>
                <a:effectLst/>
                <a:latin typeface="+mj-lt"/>
              </a:rPr>
              <a:t> Policy Advisor, Division of Rehabilitation Services, SWTCIE Project Manager IL-C </a:t>
            </a:r>
          </a:p>
          <a:p>
            <a:pPr marL="53975">
              <a:lnSpc>
                <a:spcPct val="90000"/>
              </a:lnSpc>
              <a:spcAft>
                <a:spcPts val="600"/>
              </a:spcAft>
              <a:tabLst>
                <a:tab pos="1657350" algn="l"/>
                <a:tab pos="4572000" algn="l"/>
              </a:tabLst>
            </a:pPr>
            <a:r>
              <a:rPr kumimoji="0" lang="en-US" sz="2000" b="0" i="0" u="none" strike="noStrike" kern="1200" cap="none" spc="0" normalizeH="0" baseline="0" noProof="0" dirty="0">
                <a:ln>
                  <a:noFill/>
                </a:ln>
                <a:solidFill>
                  <a:srgbClr val="020A78"/>
                </a:solidFill>
                <a:effectLst/>
                <a:uLnTx/>
                <a:uFillTx/>
                <a:latin typeface="+mj-lt"/>
                <a:ea typeface="+mj-ea"/>
                <a:cs typeface="Calibri Light"/>
                <a:hlinkClick r:id="rId8"/>
              </a:rPr>
              <a:t>Robyn.lewis@illinois.gov</a:t>
            </a:r>
            <a:endParaRPr kumimoji="0" lang="en-US" sz="2000" b="0" i="0" u="none" strike="noStrike" kern="1200" cap="none" spc="0" normalizeH="0" baseline="0" noProof="0" dirty="0">
              <a:ln>
                <a:noFill/>
              </a:ln>
              <a:solidFill>
                <a:srgbClr val="020A78"/>
              </a:solidFill>
              <a:effectLst/>
              <a:uLnTx/>
              <a:uFillTx/>
              <a:latin typeface="+mj-lt"/>
              <a:ea typeface="+mj-ea"/>
              <a:cs typeface="Calibri Light"/>
            </a:endParaRPr>
          </a:p>
          <a:p>
            <a:pPr marL="53975">
              <a:lnSpc>
                <a:spcPct val="90000"/>
              </a:lnSpc>
              <a:spcAft>
                <a:spcPts val="600"/>
              </a:spcAft>
              <a:tabLst>
                <a:tab pos="1657350" algn="l"/>
                <a:tab pos="4572000" algn="l"/>
              </a:tabLst>
            </a:pPr>
            <a:endParaRPr lang="en-US" sz="2000" dirty="0">
              <a:hlinkClick r:id="rId9"/>
            </a:endParaRPr>
          </a:p>
          <a:p>
            <a:pPr marL="53975">
              <a:lnSpc>
                <a:spcPct val="90000"/>
              </a:lnSpc>
              <a:spcAft>
                <a:spcPts val="600"/>
              </a:spcAft>
              <a:tabLst>
                <a:tab pos="1657350" algn="l"/>
                <a:tab pos="4572000" algn="l"/>
              </a:tabLst>
            </a:pPr>
            <a:r>
              <a:rPr lang="en-US" sz="2000" dirty="0">
                <a:hlinkClick r:id="rId9"/>
              </a:rPr>
              <a:t>SWTCIE Illinois – From subminimum wage to competitive integrated employment for Illinois with disabilities</a:t>
            </a:r>
            <a:endParaRPr lang="en-US" sz="2000" dirty="0"/>
          </a:p>
          <a:p>
            <a:pPr marL="53975">
              <a:lnSpc>
                <a:spcPct val="90000"/>
              </a:lnSpc>
              <a:spcAft>
                <a:spcPts val="600"/>
              </a:spcAft>
              <a:tabLst>
                <a:tab pos="1657350" algn="l"/>
                <a:tab pos="4572000" algn="l"/>
              </a:tabLst>
            </a:pPr>
            <a:endParaRPr lang="en-US" sz="2000" b="0" dirty="0">
              <a:solidFill>
                <a:srgbClr val="020A78"/>
              </a:solidFill>
              <a:cs typeface="Calibri Light"/>
              <a:hlinkClick r:id="rId10"/>
            </a:endParaRPr>
          </a:p>
          <a:p>
            <a:pPr marL="53975">
              <a:lnSpc>
                <a:spcPct val="90000"/>
              </a:lnSpc>
              <a:spcAft>
                <a:spcPts val="600"/>
              </a:spcAft>
              <a:tabLst>
                <a:tab pos="1657350" algn="l"/>
                <a:tab pos="4572000" algn="l"/>
              </a:tabLst>
            </a:pPr>
            <a:r>
              <a:rPr lang="en-US" sz="2000" b="0" dirty="0">
                <a:solidFill>
                  <a:srgbClr val="020A78"/>
                </a:solidFill>
                <a:cs typeface="Calibri Light"/>
                <a:hlinkClick r:id="rId10"/>
              </a:rPr>
              <a:t>SWTCIE IL mailing list</a:t>
            </a:r>
            <a:endParaRPr lang="en-US" sz="2000" dirty="0"/>
          </a:p>
          <a:p>
            <a:pPr marL="53975">
              <a:lnSpc>
                <a:spcPct val="90000"/>
              </a:lnSpc>
              <a:spcAft>
                <a:spcPts val="600"/>
              </a:spcAft>
              <a:tabLst>
                <a:tab pos="1657350" algn="l"/>
                <a:tab pos="4572000" algn="l"/>
              </a:tabLst>
            </a:pPr>
            <a:endParaRPr kumimoji="0" lang="en-US" sz="2000" b="0" i="0" u="none" strike="noStrike" kern="1200" cap="none" spc="0" normalizeH="0" baseline="0" noProof="0" dirty="0">
              <a:ln>
                <a:noFill/>
              </a:ln>
              <a:solidFill>
                <a:srgbClr val="020A78"/>
              </a:solidFill>
              <a:effectLst/>
              <a:uLnTx/>
              <a:uFillTx/>
              <a:latin typeface="+mj-lt"/>
              <a:ea typeface="+mj-ea"/>
              <a:cs typeface="Calibri Light"/>
            </a:endParaRPr>
          </a:p>
          <a:p>
            <a:pPr marL="53975">
              <a:lnSpc>
                <a:spcPct val="90000"/>
              </a:lnSpc>
              <a:spcAft>
                <a:spcPts val="600"/>
              </a:spcAft>
              <a:tabLst>
                <a:tab pos="1657350" algn="l"/>
                <a:tab pos="4572000" algn="l"/>
              </a:tabLst>
            </a:pPr>
            <a:endParaRPr lang="en-US" sz="2000" dirty="0">
              <a:solidFill>
                <a:srgbClr val="020A78"/>
              </a:solidFill>
              <a:latin typeface="+mj-lt"/>
              <a:ea typeface="+mj-ea"/>
              <a:cs typeface="Calibri Light"/>
            </a:endParaRPr>
          </a:p>
          <a:p>
            <a:pPr marL="53975">
              <a:lnSpc>
                <a:spcPct val="90000"/>
              </a:lnSpc>
              <a:spcAft>
                <a:spcPts val="600"/>
              </a:spcAft>
              <a:tabLst>
                <a:tab pos="1657350" algn="l"/>
                <a:tab pos="4572000" algn="l"/>
              </a:tabLst>
            </a:pPr>
            <a:endParaRPr kumimoji="0" lang="en-US" sz="2000" b="0" i="0" u="none" strike="noStrike" kern="1200" cap="none" spc="0" normalizeH="0" baseline="0" noProof="0" dirty="0">
              <a:ln>
                <a:noFill/>
              </a:ln>
              <a:solidFill>
                <a:srgbClr val="020A78"/>
              </a:solidFill>
              <a:effectLst/>
              <a:uLnTx/>
              <a:uFillTx/>
              <a:latin typeface="+mj-lt"/>
              <a:ea typeface="+mj-ea"/>
              <a:cs typeface="Calibri Light"/>
            </a:endParaRPr>
          </a:p>
          <a:p>
            <a:pPr marL="53975" marR="0">
              <a:lnSpc>
                <a:spcPct val="90000"/>
              </a:lnSpc>
              <a:spcBef>
                <a:spcPts val="0"/>
              </a:spcBef>
              <a:spcAft>
                <a:spcPts val="600"/>
              </a:spcAft>
              <a:tabLst>
                <a:tab pos="1657350" algn="l"/>
                <a:tab pos="4572000" algn="l"/>
              </a:tabLst>
            </a:pPr>
            <a:endParaRPr lang="en-US" sz="2400" dirty="0">
              <a:solidFill>
                <a:schemeClr val="tx2"/>
              </a:solidFill>
            </a:endParaRPr>
          </a:p>
        </p:txBody>
      </p:sp>
      <p:pic>
        <p:nvPicPr>
          <p:cNvPr id="3" name="Picture 2">
            <a:extLst>
              <a:ext uri="{FF2B5EF4-FFF2-40B4-BE49-F238E27FC236}">
                <a16:creationId xmlns:a16="http://schemas.microsoft.com/office/drawing/2014/main" id="{CC5E08CC-C9D0-CEB1-71D5-0F50FB1FCA0D}"/>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292069" y="3863170"/>
            <a:ext cx="2679677" cy="1996361"/>
          </a:xfrm>
          <a:prstGeom prst="rect">
            <a:avLst/>
          </a:prstGeom>
        </p:spPr>
      </p:pic>
    </p:spTree>
    <p:extLst>
      <p:ext uri="{BB962C8B-B14F-4D97-AF65-F5344CB8AC3E}">
        <p14:creationId xmlns:p14="http://schemas.microsoft.com/office/powerpoint/2010/main" val="3142064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D7A2F-25EC-0423-89EB-C9AC1F1BA5D7}"/>
              </a:ext>
            </a:extLst>
          </p:cNvPr>
          <p:cNvSpPr>
            <a:spLocks noGrp="1"/>
          </p:cNvSpPr>
          <p:nvPr>
            <p:ph type="title"/>
          </p:nvPr>
        </p:nvSpPr>
        <p:spPr>
          <a:xfrm>
            <a:off x="838200" y="18255"/>
            <a:ext cx="10515600" cy="1325563"/>
          </a:xfrm>
        </p:spPr>
        <p:txBody>
          <a:bodyPr>
            <a:normAutofit/>
          </a:bodyPr>
          <a:lstStyle/>
          <a:p>
            <a:r>
              <a:rPr lang="en-US" sz="3200" b="0" dirty="0">
                <a:ea typeface="Open Sans" panose="020B0606030504020204" pitchFamily="34" charset="0"/>
                <a:cs typeface="Open Sans" panose="020B0606030504020204" pitchFamily="34" charset="0"/>
              </a:rPr>
              <a:t>Pilot Year Summary</a:t>
            </a:r>
            <a:br>
              <a:rPr lang="en-US" sz="3200" b="0" dirty="0">
                <a:ea typeface="Open Sans" panose="020B0606030504020204" pitchFamily="34" charset="0"/>
                <a:cs typeface="Open Sans" panose="020B0606030504020204" pitchFamily="34" charset="0"/>
              </a:rPr>
            </a:br>
            <a:r>
              <a:rPr lang="en-US" sz="2400" b="0" dirty="0">
                <a:ea typeface="Open Sans" panose="020B0606030504020204" pitchFamily="34" charset="0"/>
                <a:cs typeface="Open Sans" panose="020B0606030504020204" pitchFamily="34" charset="0"/>
              </a:rPr>
              <a:t>as of 9/30/24</a:t>
            </a:r>
            <a:endParaRPr lang="en-US" sz="3200" b="0" dirty="0">
              <a:ea typeface="Open Sans" panose="020B0606030504020204" pitchFamily="34" charset="0"/>
              <a:cs typeface="Open Sans" panose="020B0606030504020204" pitchFamily="34" charset="0"/>
            </a:endParaRPr>
          </a:p>
        </p:txBody>
      </p:sp>
      <p:sp>
        <p:nvSpPr>
          <p:cNvPr id="7" name="Content Placeholder 2">
            <a:extLst>
              <a:ext uri="{FF2B5EF4-FFF2-40B4-BE49-F238E27FC236}">
                <a16:creationId xmlns:a16="http://schemas.microsoft.com/office/drawing/2014/main" id="{B0B740CF-7BAC-2D6D-9A65-264BC2A85F52}"/>
              </a:ext>
            </a:extLst>
          </p:cNvPr>
          <p:cNvSpPr>
            <a:spLocks noGrp="1"/>
          </p:cNvSpPr>
          <p:nvPr>
            <p:ph sz="half" idx="1"/>
          </p:nvPr>
        </p:nvSpPr>
        <p:spPr>
          <a:xfrm>
            <a:off x="715617" y="1542689"/>
            <a:ext cx="3593736" cy="4351338"/>
          </a:xfrm>
        </p:spPr>
        <p:txBody>
          <a:bodyPr>
            <a:normAutofit fontScale="92500" lnSpcReduction="10000"/>
          </a:bodyPr>
          <a:lstStyle/>
          <a:p>
            <a:pPr>
              <a:spcAft>
                <a:spcPts val="600"/>
              </a:spcAft>
            </a:pPr>
            <a:r>
              <a:rPr lang="en-US" sz="2200" b="1" dirty="0">
                <a:latin typeface="+mj-lt"/>
                <a:ea typeface="Open Sans" panose="020B0606030504020204" pitchFamily="34" charset="0"/>
                <a:cs typeface="Open Sans" panose="020B0606030504020204" pitchFamily="34" charset="0"/>
              </a:rPr>
              <a:t>75 engaged; 71 enrolled</a:t>
            </a:r>
          </a:p>
          <a:p>
            <a:pPr>
              <a:spcAft>
                <a:spcPts val="600"/>
              </a:spcAft>
            </a:pPr>
            <a:r>
              <a:rPr lang="en-US" sz="2200" dirty="0">
                <a:latin typeface="+mj-lt"/>
                <a:ea typeface="Open Sans" panose="020B0606030504020204" pitchFamily="34" charset="0"/>
                <a:cs typeface="Open Sans" panose="020B0606030504020204" pitchFamily="34" charset="0"/>
              </a:rPr>
              <a:t>Youth</a:t>
            </a:r>
          </a:p>
          <a:p>
            <a:pPr lvl="1">
              <a:spcAft>
                <a:spcPts val="600"/>
              </a:spcAft>
              <a:buFont typeface="Wingdings" panose="05000000000000000000" pitchFamily="2" charset="2"/>
              <a:buChar char="ü"/>
            </a:pPr>
            <a:r>
              <a:rPr lang="en-US" sz="1900" b="1" dirty="0">
                <a:latin typeface="+mj-lt"/>
                <a:ea typeface="Open Sans" panose="020B0606030504020204" pitchFamily="34" charset="0"/>
                <a:cs typeface="Open Sans" panose="020B0606030504020204" pitchFamily="34" charset="0"/>
              </a:rPr>
              <a:t>25 Engaged</a:t>
            </a:r>
          </a:p>
          <a:p>
            <a:pPr>
              <a:spcAft>
                <a:spcPts val="600"/>
              </a:spcAft>
            </a:pPr>
            <a:r>
              <a:rPr lang="en-US" sz="2000" dirty="0">
                <a:latin typeface="+mj-lt"/>
                <a:ea typeface="Open Sans" panose="020B0606030504020204" pitchFamily="34" charset="0"/>
                <a:cs typeface="Open Sans" panose="020B0606030504020204" pitchFamily="34" charset="0"/>
              </a:rPr>
              <a:t>Adults</a:t>
            </a:r>
          </a:p>
          <a:p>
            <a:pPr lvl="1">
              <a:spcAft>
                <a:spcPts val="600"/>
              </a:spcAft>
              <a:buFont typeface="Wingdings" panose="05000000000000000000" pitchFamily="2" charset="2"/>
              <a:buChar char="ü"/>
            </a:pPr>
            <a:r>
              <a:rPr lang="en-US" sz="1800" b="1" dirty="0">
                <a:latin typeface="+mj-lt"/>
                <a:ea typeface="Open Sans" panose="020B0606030504020204" pitchFamily="34" charset="0"/>
                <a:cs typeface="Open Sans" panose="020B0606030504020204" pitchFamily="34" charset="0"/>
              </a:rPr>
              <a:t>46 Engaged</a:t>
            </a:r>
          </a:p>
          <a:p>
            <a:pPr>
              <a:spcAft>
                <a:spcPts val="600"/>
              </a:spcAft>
            </a:pPr>
            <a:r>
              <a:rPr lang="en-US" sz="2000" dirty="0">
                <a:latin typeface="+mj-lt"/>
                <a:ea typeface="Open Sans" panose="020B0606030504020204" pitchFamily="34" charset="0"/>
                <a:cs typeface="Open Sans" panose="020B0606030504020204" pitchFamily="34" charset="0"/>
              </a:rPr>
              <a:t>Contemplators</a:t>
            </a:r>
          </a:p>
          <a:p>
            <a:pPr lvl="1">
              <a:spcAft>
                <a:spcPts val="600"/>
              </a:spcAft>
              <a:buFont typeface="Wingdings" panose="05000000000000000000" pitchFamily="2" charset="2"/>
              <a:buChar char="ü"/>
            </a:pPr>
            <a:r>
              <a:rPr lang="en-US" sz="1800" b="1" dirty="0">
                <a:latin typeface="+mj-lt"/>
                <a:ea typeface="Open Sans" panose="020B0606030504020204" pitchFamily="34" charset="0"/>
                <a:cs typeface="Open Sans" panose="020B0606030504020204" pitchFamily="34" charset="0"/>
              </a:rPr>
              <a:t>29 Engaged</a:t>
            </a:r>
          </a:p>
          <a:p>
            <a:pPr lvl="1">
              <a:spcAft>
                <a:spcPts val="600"/>
              </a:spcAft>
              <a:buFont typeface="Wingdings" panose="05000000000000000000" pitchFamily="2" charset="2"/>
              <a:buChar char="ü"/>
            </a:pPr>
            <a:r>
              <a:rPr lang="en-US" sz="1800" b="1" dirty="0">
                <a:latin typeface="+mj-lt"/>
                <a:ea typeface="Open Sans" panose="020B0606030504020204" pitchFamily="34" charset="0"/>
                <a:cs typeface="Open Sans" panose="020B0606030504020204" pitchFamily="34" charset="0"/>
              </a:rPr>
              <a:t>31% transition to CIE</a:t>
            </a:r>
          </a:p>
          <a:p>
            <a:pPr>
              <a:spcAft>
                <a:spcPts val="600"/>
              </a:spcAft>
            </a:pPr>
            <a:r>
              <a:rPr lang="en-US" sz="2000" dirty="0">
                <a:latin typeface="+mj-lt"/>
                <a:ea typeface="Open Sans" panose="020B0606030504020204" pitchFamily="34" charset="0"/>
                <a:cs typeface="Open Sans" panose="020B0606030504020204" pitchFamily="34" charset="0"/>
              </a:rPr>
              <a:t>SMW earners</a:t>
            </a:r>
          </a:p>
          <a:p>
            <a:pPr lvl="1">
              <a:spcAft>
                <a:spcPts val="600"/>
              </a:spcAft>
              <a:buFont typeface="Wingdings" panose="05000000000000000000" pitchFamily="2" charset="2"/>
              <a:buChar char="ü"/>
            </a:pPr>
            <a:r>
              <a:rPr lang="en-US" sz="1800" b="1" dirty="0">
                <a:latin typeface="+mj-lt"/>
                <a:ea typeface="Open Sans" panose="020B0606030504020204" pitchFamily="34" charset="0"/>
                <a:cs typeface="Open Sans" panose="020B0606030504020204" pitchFamily="34" charset="0"/>
              </a:rPr>
              <a:t>42 Engaged</a:t>
            </a:r>
          </a:p>
          <a:p>
            <a:pPr lvl="1">
              <a:spcAft>
                <a:spcPts val="600"/>
              </a:spcAft>
              <a:buFont typeface="Wingdings" panose="05000000000000000000" pitchFamily="2" charset="2"/>
              <a:buChar char="ü"/>
            </a:pPr>
            <a:r>
              <a:rPr lang="en-US" sz="1800" b="1" dirty="0">
                <a:latin typeface="+mj-lt"/>
                <a:ea typeface="Open Sans" panose="020B0606030504020204" pitchFamily="34" charset="0"/>
                <a:cs typeface="Open Sans" panose="020B0606030504020204" pitchFamily="34" charset="0"/>
              </a:rPr>
              <a:t>52% transition to CIE</a:t>
            </a:r>
          </a:p>
          <a:p>
            <a:pPr marL="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68901081-B269-881F-B7DC-63A80C59F69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FB53F7-4D87-E844-B31E-B7D266CDFB23}"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4" descr="SWTCIE IL Participant Summary&#10;75 Participants&#10;71 DRS customers&#10;30 Competitive Integrated Employment">
            <a:extLst>
              <a:ext uri="{FF2B5EF4-FFF2-40B4-BE49-F238E27FC236}">
                <a16:creationId xmlns:a16="http://schemas.microsoft.com/office/drawing/2014/main" id="{2DEBB788-5092-B4B1-70EB-94DB1EFFD068}"/>
              </a:ext>
            </a:extLst>
          </p:cNvPr>
          <p:cNvGraphicFramePr>
            <a:graphicFrameLocks noGrp="1"/>
          </p:cNvGraphicFramePr>
          <p:nvPr>
            <p:ph sz="half" idx="2"/>
          </p:nvPr>
        </p:nvGraphicFramePr>
        <p:xfrm>
          <a:off x="5675745" y="1246692"/>
          <a:ext cx="5678055" cy="46473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40482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alth Fitness 16x9">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 and fitness presentation (widescreen).potx" id="{ABFD658B-2256-413B-9244-0F977A0B2D12}" vid="{E4CB021D-C859-4C82-BDBB-2F2FACCF0D80}"/>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SSEP branded course template w_CC copyright 2022" id="{06A612F2-A067-3549-B74F-AB64FE0929B7}" vid="{4FBDFCC7-12EB-0741-B340-9D571CBECB2A}"/>
    </a:ext>
  </a:extLst>
</a:theme>
</file>

<file path=ppt/theme/theme5.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6.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7.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B59DF925A43E34B9CC7B4C97DA69EF5" ma:contentTypeVersion="20" ma:contentTypeDescription="Create a new document." ma:contentTypeScope="" ma:versionID="53002bc7dbdf7556bcae48cc6f3b8e99">
  <xsd:schema xmlns:xsd="http://www.w3.org/2001/XMLSchema" xmlns:xs="http://www.w3.org/2001/XMLSchema" xmlns:p="http://schemas.microsoft.com/office/2006/metadata/properties" xmlns:ns3="d3dfb72b-a2ca-4577-b23c-5c9eb0f188e4" xmlns:ns4="8e9b5b4b-ffe3-4a43-821a-4d9953e26a62" targetNamespace="http://schemas.microsoft.com/office/2006/metadata/properties" ma:root="true" ma:fieldsID="a5086f046d62a8cb4ca076c0f8b95f75" ns3:_="" ns4:_="">
    <xsd:import namespace="d3dfb72b-a2ca-4577-b23c-5c9eb0f188e4"/>
    <xsd:import namespace="8e9b5b4b-ffe3-4a43-821a-4d9953e26a62"/>
    <xsd:element name="properties">
      <xsd:complexType>
        <xsd:sequence>
          <xsd:element name="documentManagement">
            <xsd:complexType>
              <xsd:all>
                <xsd:element ref="ns3:MediaServiceMetadata" minOccurs="0"/>
                <xsd:element ref="ns3:MediaServiceFastMetadata" minOccurs="0"/>
                <xsd:element ref="ns3:CloudMigratorOriginId" minOccurs="0"/>
                <xsd:element ref="ns3:FileHash" minOccurs="0"/>
                <xsd:element ref="ns3:CloudMigratorVersion" minOccurs="0"/>
                <xsd:element ref="ns3:UniqueSourceRef"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dfb72b-a2ca-4577-b23c-5c9eb0f188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loudMigratorOriginId" ma:index="10" nillable="true" ma:displayName="CloudMigratorOriginId" ma:internalName="CloudMigratorOriginId">
      <xsd:simpleType>
        <xsd:restriction base="dms:Note">
          <xsd:maxLength value="255"/>
        </xsd:restriction>
      </xsd:simpleType>
    </xsd:element>
    <xsd:element name="FileHash" ma:index="11" nillable="true" ma:displayName="FileHash" ma:internalName="FileHash">
      <xsd:simpleType>
        <xsd:restriction base="dms:Note">
          <xsd:maxLength value="255"/>
        </xsd:restriction>
      </xsd:simpleType>
    </xsd:element>
    <xsd:element name="CloudMigratorVersion" ma:index="12" nillable="true" ma:displayName="CloudMigratorVersion" ma:internalName="CloudMigratorVersion">
      <xsd:simpleType>
        <xsd:restriction base="dms:Note">
          <xsd:maxLength value="255"/>
        </xsd:restriction>
      </xsd:simpleType>
    </xsd:element>
    <xsd:element name="UniqueSourceRef" ma:index="13" nillable="true" ma:displayName="UniqueSourceRef" ma:internalName="UniqueSourceRef">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SystemTags" ma:index="27"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9b5b4b-ffe3-4a43-821a-4d9953e26a62"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SharingHintHash" ma:index="2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UniqueSourceRef xmlns="d3dfb72b-a2ca-4577-b23c-5c9eb0f188e4" xsi:nil="true"/>
    <_activity xmlns="d3dfb72b-a2ca-4577-b23c-5c9eb0f188e4" xsi:nil="true"/>
    <CloudMigratorVersion xmlns="d3dfb72b-a2ca-4577-b23c-5c9eb0f188e4" xsi:nil="true"/>
    <CloudMigratorOriginId xmlns="d3dfb72b-a2ca-4577-b23c-5c9eb0f188e4" xsi:nil="true"/>
    <FileHash xmlns="d3dfb72b-a2ca-4577-b23c-5c9eb0f188e4" xsi:nil="true"/>
  </documentManagement>
</p:properties>
</file>

<file path=customXml/itemProps1.xml><?xml version="1.0" encoding="utf-8"?>
<ds:datastoreItem xmlns:ds="http://schemas.openxmlformats.org/officeDocument/2006/customXml" ds:itemID="{CD883512-7ABB-4DEE-B833-6B18D17DBAB9}">
  <ds:schemaRefs>
    <ds:schemaRef ds:uri="http://schemas.microsoft.com/sharepoint/v3/contenttype/forms"/>
  </ds:schemaRefs>
</ds:datastoreItem>
</file>

<file path=customXml/itemProps2.xml><?xml version="1.0" encoding="utf-8"?>
<ds:datastoreItem xmlns:ds="http://schemas.openxmlformats.org/officeDocument/2006/customXml" ds:itemID="{D5E5AC9B-22FB-49B9-9DFE-75E97E7EDA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dfb72b-a2ca-4577-b23c-5c9eb0f188e4"/>
    <ds:schemaRef ds:uri="8e9b5b4b-ffe3-4a43-821a-4d9953e26a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44942C-4076-4DF8-B68E-8F9DBEB0D4BB}">
  <ds:schemaRefs>
    <ds:schemaRef ds:uri="http://purl.org/dc/elements/1.1/"/>
    <ds:schemaRef ds:uri="http://purl.org/dc/terms/"/>
    <ds:schemaRef ds:uri="http://www.w3.org/XML/1998/namespace"/>
    <ds:schemaRef ds:uri="http://purl.org/dc/dcmitype/"/>
    <ds:schemaRef ds:uri="http://schemas.microsoft.com/office/2006/metadata/properties"/>
    <ds:schemaRef ds:uri="http://schemas.microsoft.com/office/2006/documentManagement/types"/>
    <ds:schemaRef ds:uri="d3dfb72b-a2ca-4577-b23c-5c9eb0f188e4"/>
    <ds:schemaRef ds:uri="8e9b5b4b-ffe3-4a43-821a-4d9953e26a62"/>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252</TotalTime>
  <Words>6654</Words>
  <Application>Microsoft Office PowerPoint</Application>
  <PresentationFormat>Widescreen</PresentationFormat>
  <Paragraphs>891</Paragraphs>
  <Slides>85</Slides>
  <Notes>67</Notes>
  <HiddenSlides>0</HiddenSlides>
  <MMClips>1</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85</vt:i4>
      </vt:variant>
    </vt:vector>
  </HeadingPairs>
  <TitlesOfParts>
    <vt:vector size="111" baseType="lpstr">
      <vt:lpstr>Abadi Extra Light</vt:lpstr>
      <vt:lpstr>Aharoni</vt:lpstr>
      <vt:lpstr>Akkurat Pro Bold</vt:lpstr>
      <vt:lpstr>Akkurat Pro Italic</vt:lpstr>
      <vt:lpstr>Akkurat Pro Regular</vt:lpstr>
      <vt:lpstr>Aptos</vt:lpstr>
      <vt:lpstr>Arial</vt:lpstr>
      <vt:lpstr>Calibri</vt:lpstr>
      <vt:lpstr>Calibri Light</vt:lpstr>
      <vt:lpstr>Calibri,Sans-Serif</vt:lpstr>
      <vt:lpstr>CMSS10</vt:lpstr>
      <vt:lpstr>CMSY10</vt:lpstr>
      <vt:lpstr>Courier New</vt:lpstr>
      <vt:lpstr>Helvetica</vt:lpstr>
      <vt:lpstr>Montserrat</vt:lpstr>
      <vt:lpstr>Montserrat SemiBold</vt:lpstr>
      <vt:lpstr>Open Sans</vt:lpstr>
      <vt:lpstr>Söhne</vt:lpstr>
      <vt:lpstr>Times New Roman</vt:lpstr>
      <vt:lpstr>Verdana</vt:lpstr>
      <vt:lpstr>Wingdings</vt:lpstr>
      <vt:lpstr>1_Office Theme</vt:lpstr>
      <vt:lpstr>2_Office Theme</vt:lpstr>
      <vt:lpstr>Health Fitness 16x9</vt:lpstr>
      <vt:lpstr>3_Office Theme</vt:lpstr>
      <vt:lpstr>Office 2013 - 2022 Theme</vt:lpstr>
      <vt:lpstr>Beyond Subminimum Wage: Vocational Rehabilitation as a Gateway to Equitable Employment</vt:lpstr>
      <vt:lpstr>PowerPoint Presentation</vt:lpstr>
      <vt:lpstr>Mr. Jim Knauf UIUC SWTCIE IL Project Manager  Robyn Lewis, PhD. IDHS-DRS Policy Advisor IDHS-DRS SWTCIE IL Project Manager</vt:lpstr>
      <vt:lpstr>Illinois Subminimum Wage Reach</vt:lpstr>
      <vt:lpstr>Subminimum Wage to Competitive Integrated Employment (SWTCIE) Illinois Innovative Model Demonstration Project</vt:lpstr>
      <vt:lpstr>Foundational Team</vt:lpstr>
      <vt:lpstr>Pilot Year Highlights</vt:lpstr>
      <vt:lpstr>Pilot Year Highlights (cont.)</vt:lpstr>
      <vt:lpstr>Pilot Year Summary as of 9/30/24</vt:lpstr>
      <vt:lpstr>Demonstration Year 1 Goals</vt:lpstr>
      <vt:lpstr>CRP Business Transformation</vt:lpstr>
      <vt:lpstr>Dignity In Pay.</vt:lpstr>
      <vt:lpstr>“Everybody has the right to be somebody and do something they love to do.” – Pablo, Kreider Services</vt:lpstr>
      <vt:lpstr>Beyond Subminimum Wage:  Vocational Rehabilitation as a Gateway to Equitable Employment</vt:lpstr>
      <vt:lpstr>   The                  mission</vt:lpstr>
      <vt:lpstr>The epic model </vt:lpstr>
      <vt:lpstr>education –Peer &amp; Family Mentoring resources</vt:lpstr>
      <vt:lpstr>partnership development   </vt:lpstr>
      <vt:lpstr>PowerPoint Presentation</vt:lpstr>
      <vt:lpstr>capacity building   helping providers develop resources and services to retain quality staff and facilitate quality outcomes</vt:lpstr>
      <vt:lpstr> Closing the Gap: Reevaluating Subminimum Wages and Enhancing Earnings Equity for People with Disabilities</vt:lpstr>
      <vt:lpstr>Labor Market Gaps of  People With Disabilities</vt:lpstr>
      <vt:lpstr>Employment Inequality in the U.S.</vt:lpstr>
      <vt:lpstr>Employment Inequality in Virginia</vt:lpstr>
      <vt:lpstr>Pay Gap Inequality in the U.S.</vt:lpstr>
      <vt:lpstr>Pay Gap Inequality in Virginia</vt:lpstr>
      <vt:lpstr>Employment Inequality in the U.S.  by Disability Type</vt:lpstr>
      <vt:lpstr>Pay Gap Inequality in the U.S. by Disability Type</vt:lpstr>
      <vt:lpstr>Landscape of Subminimum Wage Employment </vt:lpstr>
      <vt:lpstr>PowerPoint Presentation</vt:lpstr>
      <vt:lpstr>Decline in 14(c) Certificate Holders</vt:lpstr>
      <vt:lpstr>Decline in Subminimum Wage Workers</vt:lpstr>
      <vt:lpstr>Share of Workers in SWE by Disability</vt:lpstr>
      <vt:lpstr>Share of PWD in SWE by Age Group</vt:lpstr>
      <vt:lpstr>PowerPoint Presentation</vt:lpstr>
      <vt:lpstr>PowerPoint Presentation</vt:lpstr>
      <vt:lpstr>Trends in Virginia:  Subminimum Wage Employers and PWD Employment</vt:lpstr>
      <vt:lpstr>Effects of Eliminating Subminimum Wage Employment</vt:lpstr>
      <vt:lpstr>SWE Elimination Across States</vt:lpstr>
      <vt:lpstr>PowerPoint Presentation</vt:lpstr>
      <vt:lpstr>Difference-in-Differences (DiD) Design</vt:lpstr>
      <vt:lpstr>Legislations Reduced SWE for PWD</vt:lpstr>
      <vt:lpstr>Legislations Did Not Affect PWD Employment</vt:lpstr>
      <vt:lpstr>Beyond Subminimum Wage Law – Disability Employment Inequality</vt:lpstr>
      <vt:lpstr>Why Pay Inequality in the US?</vt:lpstr>
      <vt:lpstr>Why Pay Inequality in the US?</vt:lpstr>
      <vt:lpstr>Why Pay Inequality in the US?</vt:lpstr>
      <vt:lpstr>Pay inequality in Virginia</vt:lpstr>
      <vt:lpstr>Why Pay Inequality?</vt:lpstr>
      <vt:lpstr>Challenging Assumption:  Pay gap=Skill gap?</vt:lpstr>
      <vt:lpstr>Data</vt:lpstr>
      <vt:lpstr>How we measure skills</vt:lpstr>
      <vt:lpstr>Summary Statistics (N=8,980)</vt:lpstr>
      <vt:lpstr>Distribution of cognitive skills between people with and without disabilities</vt:lpstr>
      <vt:lpstr>Distribution of non-cognitive skills between people with and without disabilities</vt:lpstr>
      <vt:lpstr>Finding 1</vt:lpstr>
      <vt:lpstr>The disability earnings gap</vt:lpstr>
      <vt:lpstr>The disability earnings gap</vt:lpstr>
      <vt:lpstr>The disability earnings gap</vt:lpstr>
      <vt:lpstr>The disability earnings gap</vt:lpstr>
      <vt:lpstr># of weekly hours gap</vt:lpstr>
      <vt:lpstr># of weekly hours gap</vt:lpstr>
      <vt:lpstr># of weekly hours gap</vt:lpstr>
      <vt:lpstr># of weekly hours gap</vt:lpstr>
      <vt:lpstr>Finding 2</vt:lpstr>
      <vt:lpstr>The pay gap varies significantly by disability type</vt:lpstr>
      <vt:lpstr>Finding 3</vt:lpstr>
      <vt:lpstr>PowerPoint Presentation</vt:lpstr>
      <vt:lpstr>Birth Cohort Analysis </vt:lpstr>
      <vt:lpstr>Disability pay gap: Differences across cohorts (ACS)</vt:lpstr>
      <vt:lpstr>Disability pay gap: Differences across cohorts (ACS)</vt:lpstr>
      <vt:lpstr>Exploring the effects of the Workforce Innovation and Opportunity Act (WIOA)</vt:lpstr>
      <vt:lpstr>Number of Individuals Participated in a WIOA Youth Program, by Age Group</vt:lpstr>
      <vt:lpstr>Employment Gap for Youth with Disabilities</vt:lpstr>
      <vt:lpstr>Pay Gap for Youth with Disabilities</vt:lpstr>
      <vt:lpstr>Changes in Employment Rates Concentrate on the Lowest-Paying Jobs</vt:lpstr>
      <vt:lpstr>Changes in Relative Earnings</vt:lpstr>
      <vt:lpstr>Changes in Relative Earnings, by Disability Type</vt:lpstr>
      <vt:lpstr>Key Takeaways</vt:lpstr>
      <vt:lpstr>Implications for EPIC</vt:lpstr>
      <vt:lpstr>Virginia Dashboard: Census Insights</vt:lpstr>
      <vt:lpstr>Virginia Dashboard: DARS Insights</vt:lpstr>
      <vt:lpstr>Questions</vt:lpstr>
      <vt:lpstr>Questions</vt:lpstr>
      <vt:lpstr>Donna Bonessi, Director of Employment Services &amp; Special Programs, VA-G Donna.Bonessi@dars.virginia.gov   Michelle Yin, Associate Professor, Northwestern University michelle.yin@northwestern.edu  Virginia EPIC Project Real Pay for Real Jobs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Bonessi, Donna (DARS)</dc:creator>
  <cp:lastModifiedBy>Bonessi, Donna (DARS)</cp:lastModifiedBy>
  <cp:revision>11</cp:revision>
  <dcterms:created xsi:type="dcterms:W3CDTF">2024-10-21T00:13:31Z</dcterms:created>
  <dcterms:modified xsi:type="dcterms:W3CDTF">2024-10-22T15:21:01Z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0x0101002B59DF925A43E34B9CC7B4C97DA69EF5</vt:lpwstr>
  </property>
</Properties>
</file>