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3" r:id="rId5"/>
  </p:sldMasterIdLst>
  <p:notesMasterIdLst>
    <p:notesMasterId r:id="rId39"/>
  </p:notesMasterIdLst>
  <p:handoutMasterIdLst>
    <p:handoutMasterId r:id="rId40"/>
  </p:handoutMasterIdLst>
  <p:sldIdLst>
    <p:sldId id="256" r:id="rId6"/>
    <p:sldId id="719" r:id="rId7"/>
    <p:sldId id="721" r:id="rId8"/>
    <p:sldId id="801" r:id="rId9"/>
    <p:sldId id="816" r:id="rId10"/>
    <p:sldId id="813" r:id="rId11"/>
    <p:sldId id="814" r:id="rId12"/>
    <p:sldId id="811" r:id="rId13"/>
    <p:sldId id="807" r:id="rId14"/>
    <p:sldId id="803" r:id="rId15"/>
    <p:sldId id="802" r:id="rId16"/>
    <p:sldId id="804" r:id="rId17"/>
    <p:sldId id="806" r:id="rId18"/>
    <p:sldId id="797" r:id="rId19"/>
    <p:sldId id="800" r:id="rId20"/>
    <p:sldId id="690" r:id="rId21"/>
    <p:sldId id="723" r:id="rId22"/>
    <p:sldId id="722" r:id="rId23"/>
    <p:sldId id="724" r:id="rId24"/>
    <p:sldId id="729" r:id="rId25"/>
    <p:sldId id="808" r:id="rId26"/>
    <p:sldId id="726" r:id="rId27"/>
    <p:sldId id="727" r:id="rId28"/>
    <p:sldId id="728" r:id="rId29"/>
    <p:sldId id="815" r:id="rId30"/>
    <p:sldId id="725" r:id="rId31"/>
    <p:sldId id="798" r:id="rId32"/>
    <p:sldId id="720" r:id="rId33"/>
    <p:sldId id="780" r:id="rId34"/>
    <p:sldId id="805" r:id="rId35"/>
    <p:sldId id="810" r:id="rId36"/>
    <p:sldId id="809" r:id="rId37"/>
    <p:sldId id="748" r:id="rId38"/>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78B28A-7234-2557-F81B-BFA1E92CF34C}" name="Brizzo, Ashley" initials="AB" userId="S::ashley.brizzo@ed.gov::5d0fdd01-d5c3-4525-b064-bb73385585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Quinn, Michael" initials="QM" lastIdx="1" clrIdx="0">
    <p:extLst>
      <p:ext uri="{19B8F6BF-5375-455C-9EA6-DF929625EA0E}">
        <p15:presenceInfo xmlns:p15="http://schemas.microsoft.com/office/powerpoint/2012/main" userId="S-1-5-21-1346774070-2971518894-2594203742-244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A4C5CC"/>
    <a:srgbClr val="FFFFFF"/>
    <a:srgbClr val="A6A6A6"/>
    <a:srgbClr val="3494BA"/>
    <a:srgbClr val="3450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CC5804-1D3E-42FF-B452-4B3E8477AD0E}" v="4" dt="2025-03-19T14:40:33.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4" d="100"/>
          <a:sy n="64" d="100"/>
        </p:scale>
        <p:origin x="724"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pe, Christopher" userId="3e824738-3c15-407e-aec0-fbbf61816bec" providerId="ADAL" clId="{B0CC5804-1D3E-42FF-B452-4B3E8477AD0E}"/>
    <pc:docChg chg="undo custSel addSld delSld modSld sldOrd">
      <pc:chgData name="Pope, Christopher" userId="3e824738-3c15-407e-aec0-fbbf61816bec" providerId="ADAL" clId="{B0CC5804-1D3E-42FF-B452-4B3E8477AD0E}" dt="2025-04-08T21:04:39.666" v="2029" actId="20577"/>
      <pc:docMkLst>
        <pc:docMk/>
      </pc:docMkLst>
      <pc:sldChg chg="modSp mod">
        <pc:chgData name="Pope, Christopher" userId="3e824738-3c15-407e-aec0-fbbf61816bec" providerId="ADAL" clId="{B0CC5804-1D3E-42FF-B452-4B3E8477AD0E}" dt="2025-04-08T19:16:04.430" v="2018" actId="20577"/>
        <pc:sldMkLst>
          <pc:docMk/>
          <pc:sldMk cId="2072532606" sldId="256"/>
        </pc:sldMkLst>
        <pc:spChg chg="mod">
          <ac:chgData name="Pope, Christopher" userId="3e824738-3c15-407e-aec0-fbbf61816bec" providerId="ADAL" clId="{B0CC5804-1D3E-42FF-B452-4B3E8477AD0E}" dt="2025-04-08T19:16:04.430" v="2018" actId="20577"/>
          <ac:spMkLst>
            <pc:docMk/>
            <pc:sldMk cId="2072532606" sldId="256"/>
            <ac:spMk id="2" creationId="{650B2DBE-3E8D-46B7-AE3A-FC6069AC4A2F}"/>
          </ac:spMkLst>
        </pc:spChg>
      </pc:sldChg>
      <pc:sldChg chg="modSp mod">
        <pc:chgData name="Pope, Christopher" userId="3e824738-3c15-407e-aec0-fbbf61816bec" providerId="ADAL" clId="{B0CC5804-1D3E-42FF-B452-4B3E8477AD0E}" dt="2025-03-31T13:58:14.856" v="939" actId="20577"/>
        <pc:sldMkLst>
          <pc:docMk/>
          <pc:sldMk cId="4150444478" sldId="719"/>
        </pc:sldMkLst>
        <pc:spChg chg="mod">
          <ac:chgData name="Pope, Christopher" userId="3e824738-3c15-407e-aec0-fbbf61816bec" providerId="ADAL" clId="{B0CC5804-1D3E-42FF-B452-4B3E8477AD0E}" dt="2025-03-31T13:58:14.856" v="939" actId="20577"/>
          <ac:spMkLst>
            <pc:docMk/>
            <pc:sldMk cId="4150444478" sldId="719"/>
            <ac:spMk id="2" creationId="{14E1D45B-41D9-40D4-A86A-5B512FF08AD7}"/>
          </ac:spMkLst>
        </pc:spChg>
      </pc:sldChg>
      <pc:sldChg chg="modSp mod">
        <pc:chgData name="Pope, Christopher" userId="3e824738-3c15-407e-aec0-fbbf61816bec" providerId="ADAL" clId="{B0CC5804-1D3E-42FF-B452-4B3E8477AD0E}" dt="2025-04-07T17:13:06.595" v="1326" actId="207"/>
        <pc:sldMkLst>
          <pc:docMk/>
          <pc:sldMk cId="3625956710" sldId="721"/>
        </pc:sldMkLst>
        <pc:spChg chg="mod">
          <ac:chgData name="Pope, Christopher" userId="3e824738-3c15-407e-aec0-fbbf61816bec" providerId="ADAL" clId="{B0CC5804-1D3E-42FF-B452-4B3E8477AD0E}" dt="2025-04-07T17:13:06.595" v="1326" actId="207"/>
          <ac:spMkLst>
            <pc:docMk/>
            <pc:sldMk cId="3625956710" sldId="721"/>
            <ac:spMk id="12" creationId="{3FA0D23F-D921-4E47-8904-4069D2DE6FE9}"/>
          </ac:spMkLst>
        </pc:spChg>
      </pc:sldChg>
      <pc:sldChg chg="modSp mod">
        <pc:chgData name="Pope, Christopher" userId="3e824738-3c15-407e-aec0-fbbf61816bec" providerId="ADAL" clId="{B0CC5804-1D3E-42FF-B452-4B3E8477AD0E}" dt="2025-03-19T14:40:40.143" v="693" actId="207"/>
        <pc:sldMkLst>
          <pc:docMk/>
          <pc:sldMk cId="94739239" sldId="748"/>
        </pc:sldMkLst>
        <pc:spChg chg="mod">
          <ac:chgData name="Pope, Christopher" userId="3e824738-3c15-407e-aec0-fbbf61816bec" providerId="ADAL" clId="{B0CC5804-1D3E-42FF-B452-4B3E8477AD0E}" dt="2025-03-19T14:40:40.143" v="693" actId="207"/>
          <ac:spMkLst>
            <pc:docMk/>
            <pc:sldMk cId="94739239" sldId="748"/>
            <ac:spMk id="4" creationId="{D3A87AC5-5F06-0B28-6725-B2BD2077573A}"/>
          </ac:spMkLst>
        </pc:spChg>
      </pc:sldChg>
      <pc:sldChg chg="del">
        <pc:chgData name="Pope, Christopher" userId="3e824738-3c15-407e-aec0-fbbf61816bec" providerId="ADAL" clId="{B0CC5804-1D3E-42FF-B452-4B3E8477AD0E}" dt="2025-03-18T14:01:11.927" v="0" actId="47"/>
        <pc:sldMkLst>
          <pc:docMk/>
          <pc:sldMk cId="3057633560" sldId="799"/>
        </pc:sldMkLst>
      </pc:sldChg>
      <pc:sldChg chg="modSp mod">
        <pc:chgData name="Pope, Christopher" userId="3e824738-3c15-407e-aec0-fbbf61816bec" providerId="ADAL" clId="{B0CC5804-1D3E-42FF-B452-4B3E8477AD0E}" dt="2025-04-08T21:03:50.481" v="2028" actId="20577"/>
        <pc:sldMkLst>
          <pc:docMk/>
          <pc:sldMk cId="2472844036" sldId="801"/>
        </pc:sldMkLst>
        <pc:spChg chg="mod">
          <ac:chgData name="Pope, Christopher" userId="3e824738-3c15-407e-aec0-fbbf61816bec" providerId="ADAL" clId="{B0CC5804-1D3E-42FF-B452-4B3E8477AD0E}" dt="2025-04-08T19:14:16.332" v="1979" actId="20577"/>
          <ac:spMkLst>
            <pc:docMk/>
            <pc:sldMk cId="2472844036" sldId="801"/>
            <ac:spMk id="11" creationId="{4817AEE5-A52E-4CC9-990C-06817A53B278}"/>
          </ac:spMkLst>
        </pc:spChg>
        <pc:spChg chg="mod">
          <ac:chgData name="Pope, Christopher" userId="3e824738-3c15-407e-aec0-fbbf61816bec" providerId="ADAL" clId="{B0CC5804-1D3E-42FF-B452-4B3E8477AD0E}" dt="2025-04-08T21:03:50.481" v="2028" actId="20577"/>
          <ac:spMkLst>
            <pc:docMk/>
            <pc:sldMk cId="2472844036" sldId="801"/>
            <ac:spMk id="12" creationId="{3FA0D23F-D921-4E47-8904-4069D2DE6FE9}"/>
          </ac:spMkLst>
        </pc:spChg>
      </pc:sldChg>
      <pc:sldChg chg="modSp mod">
        <pc:chgData name="Pope, Christopher" userId="3e824738-3c15-407e-aec0-fbbf61816bec" providerId="ADAL" clId="{B0CC5804-1D3E-42FF-B452-4B3E8477AD0E}" dt="2025-04-08T15:38:41.632" v="1365" actId="20577"/>
        <pc:sldMkLst>
          <pc:docMk/>
          <pc:sldMk cId="2354039942" sldId="802"/>
        </pc:sldMkLst>
        <pc:spChg chg="mod">
          <ac:chgData name="Pope, Christopher" userId="3e824738-3c15-407e-aec0-fbbf61816bec" providerId="ADAL" clId="{B0CC5804-1D3E-42FF-B452-4B3E8477AD0E}" dt="2025-04-08T15:38:41.632" v="1365" actId="20577"/>
          <ac:spMkLst>
            <pc:docMk/>
            <pc:sldMk cId="2354039942" sldId="802"/>
            <ac:spMk id="12" creationId="{3FA0D23F-D921-4E47-8904-4069D2DE6FE9}"/>
          </ac:spMkLst>
        </pc:spChg>
      </pc:sldChg>
      <pc:sldChg chg="modSp mod">
        <pc:chgData name="Pope, Christopher" userId="3e824738-3c15-407e-aec0-fbbf61816bec" providerId="ADAL" clId="{B0CC5804-1D3E-42FF-B452-4B3E8477AD0E}" dt="2025-03-31T19:15:22.663" v="1194" actId="20577"/>
        <pc:sldMkLst>
          <pc:docMk/>
          <pc:sldMk cId="4118803786" sldId="803"/>
        </pc:sldMkLst>
        <pc:spChg chg="mod">
          <ac:chgData name="Pope, Christopher" userId="3e824738-3c15-407e-aec0-fbbf61816bec" providerId="ADAL" clId="{B0CC5804-1D3E-42FF-B452-4B3E8477AD0E}" dt="2025-03-31T19:15:22.663" v="1194" actId="20577"/>
          <ac:spMkLst>
            <pc:docMk/>
            <pc:sldMk cId="4118803786" sldId="803"/>
            <ac:spMk id="12" creationId="{3FA0D23F-D921-4E47-8904-4069D2DE6FE9}"/>
          </ac:spMkLst>
        </pc:spChg>
      </pc:sldChg>
      <pc:sldChg chg="modSp mod">
        <pc:chgData name="Pope, Christopher" userId="3e824738-3c15-407e-aec0-fbbf61816bec" providerId="ADAL" clId="{B0CC5804-1D3E-42FF-B452-4B3E8477AD0E}" dt="2025-04-07T17:14:02.711" v="1363" actId="20577"/>
        <pc:sldMkLst>
          <pc:docMk/>
          <pc:sldMk cId="1090413748" sldId="804"/>
        </pc:sldMkLst>
        <pc:spChg chg="mod">
          <ac:chgData name="Pope, Christopher" userId="3e824738-3c15-407e-aec0-fbbf61816bec" providerId="ADAL" clId="{B0CC5804-1D3E-42FF-B452-4B3E8477AD0E}" dt="2025-04-07T17:14:02.711" v="1363" actId="20577"/>
          <ac:spMkLst>
            <pc:docMk/>
            <pc:sldMk cId="1090413748" sldId="804"/>
            <ac:spMk id="12" creationId="{3FA0D23F-D921-4E47-8904-4069D2DE6FE9}"/>
          </ac:spMkLst>
        </pc:spChg>
      </pc:sldChg>
      <pc:sldChg chg="modSp mod">
        <pc:chgData name="Pope, Christopher" userId="3e824738-3c15-407e-aec0-fbbf61816bec" providerId="ADAL" clId="{B0CC5804-1D3E-42FF-B452-4B3E8477AD0E}" dt="2025-04-08T21:04:39.666" v="2029" actId="20577"/>
        <pc:sldMkLst>
          <pc:docMk/>
          <pc:sldMk cId="2267069056" sldId="805"/>
        </pc:sldMkLst>
        <pc:spChg chg="mod">
          <ac:chgData name="Pope, Christopher" userId="3e824738-3c15-407e-aec0-fbbf61816bec" providerId="ADAL" clId="{B0CC5804-1D3E-42FF-B452-4B3E8477AD0E}" dt="2025-04-08T21:04:39.666" v="2029" actId="20577"/>
          <ac:spMkLst>
            <pc:docMk/>
            <pc:sldMk cId="2267069056" sldId="805"/>
            <ac:spMk id="11" creationId="{4817AEE5-A52E-4CC9-990C-06817A53B278}"/>
          </ac:spMkLst>
        </pc:spChg>
      </pc:sldChg>
      <pc:sldChg chg="delCm">
        <pc:chgData name="Pope, Christopher" userId="3e824738-3c15-407e-aec0-fbbf61816bec" providerId="ADAL" clId="{B0CC5804-1D3E-42FF-B452-4B3E8477AD0E}" dt="2025-03-19T14:47:23.372" v="694"/>
        <pc:sldMkLst>
          <pc:docMk/>
          <pc:sldMk cId="1481352041" sldId="810"/>
        </pc:sldMkLst>
        <pc:extLst>
          <p:ext xmlns:p="http://schemas.openxmlformats.org/presentationml/2006/main" uri="{D6D511B9-2390-475A-947B-AFAB55BFBCF1}">
            <pc226:cmChg xmlns:pc226="http://schemas.microsoft.com/office/powerpoint/2022/06/main/command" chg="del">
              <pc226:chgData name="Pope, Christopher" userId="3e824738-3c15-407e-aec0-fbbf61816bec" providerId="ADAL" clId="{B0CC5804-1D3E-42FF-B452-4B3E8477AD0E}" dt="2025-03-19T14:47:23.372" v="694"/>
              <pc2:cmMkLst xmlns:pc2="http://schemas.microsoft.com/office/powerpoint/2019/9/main/command">
                <pc:docMk/>
                <pc:sldMk cId="1481352041" sldId="810"/>
                <pc2:cmMk id="{1D529A6D-212F-442A-88FA-3C358C93C328}"/>
              </pc2:cmMkLst>
            </pc226:cmChg>
          </p:ext>
        </pc:extLst>
      </pc:sldChg>
      <pc:sldChg chg="modSp mod">
        <pc:chgData name="Pope, Christopher" userId="3e824738-3c15-407e-aec0-fbbf61816bec" providerId="ADAL" clId="{B0CC5804-1D3E-42FF-B452-4B3E8477AD0E}" dt="2025-03-31T14:01:45.142" v="1185" actId="20577"/>
        <pc:sldMkLst>
          <pc:docMk/>
          <pc:sldMk cId="611040963" sldId="811"/>
        </pc:sldMkLst>
        <pc:spChg chg="mod">
          <ac:chgData name="Pope, Christopher" userId="3e824738-3c15-407e-aec0-fbbf61816bec" providerId="ADAL" clId="{B0CC5804-1D3E-42FF-B452-4B3E8477AD0E}" dt="2025-03-31T14:01:43.313" v="1184" actId="20577"/>
          <ac:spMkLst>
            <pc:docMk/>
            <pc:sldMk cId="611040963" sldId="811"/>
            <ac:spMk id="11" creationId="{2011A5E0-E2C1-5C1A-B876-65398329A455}"/>
          </ac:spMkLst>
        </pc:spChg>
        <pc:spChg chg="mod">
          <ac:chgData name="Pope, Christopher" userId="3e824738-3c15-407e-aec0-fbbf61816bec" providerId="ADAL" clId="{B0CC5804-1D3E-42FF-B452-4B3E8477AD0E}" dt="2025-03-31T14:01:45.142" v="1185" actId="20577"/>
          <ac:spMkLst>
            <pc:docMk/>
            <pc:sldMk cId="611040963" sldId="811"/>
            <ac:spMk id="12" creationId="{D6B59077-11BD-D5E6-7FFC-A50E85C93540}"/>
          </ac:spMkLst>
        </pc:spChg>
      </pc:sldChg>
      <pc:sldChg chg="add">
        <pc:chgData name="Pope, Christopher" userId="3e824738-3c15-407e-aec0-fbbf61816bec" providerId="ADAL" clId="{B0CC5804-1D3E-42FF-B452-4B3E8477AD0E}" dt="2025-03-18T14:01:13.764" v="1"/>
        <pc:sldMkLst>
          <pc:docMk/>
          <pc:sldMk cId="500136523" sldId="815"/>
        </pc:sldMkLst>
      </pc:sldChg>
      <pc:sldChg chg="modSp add mod">
        <pc:chgData name="Pope, Christopher" userId="3e824738-3c15-407e-aec0-fbbf61816bec" providerId="ADAL" clId="{B0CC5804-1D3E-42FF-B452-4B3E8477AD0E}" dt="2025-04-08T19:14:30.809" v="1982" actId="20577"/>
        <pc:sldMkLst>
          <pc:docMk/>
          <pc:sldMk cId="1771440483" sldId="816"/>
        </pc:sldMkLst>
        <pc:spChg chg="mod">
          <ac:chgData name="Pope, Christopher" userId="3e824738-3c15-407e-aec0-fbbf61816bec" providerId="ADAL" clId="{B0CC5804-1D3E-42FF-B452-4B3E8477AD0E}" dt="2025-03-31T14:00:42.064" v="1107" actId="20577"/>
          <ac:spMkLst>
            <pc:docMk/>
            <pc:sldMk cId="1771440483" sldId="816"/>
            <ac:spMk id="11" creationId="{4817AEE5-A52E-4CC9-990C-06817A53B278}"/>
          </ac:spMkLst>
        </pc:spChg>
        <pc:spChg chg="mod">
          <ac:chgData name="Pope, Christopher" userId="3e824738-3c15-407e-aec0-fbbf61816bec" providerId="ADAL" clId="{B0CC5804-1D3E-42FF-B452-4B3E8477AD0E}" dt="2025-04-08T19:14:30.809" v="1982" actId="20577"/>
          <ac:spMkLst>
            <pc:docMk/>
            <pc:sldMk cId="1771440483" sldId="816"/>
            <ac:spMk id="12" creationId="{3FA0D23F-D921-4E47-8904-4069D2DE6FE9}"/>
          </ac:spMkLst>
        </pc:spChg>
      </pc:sldChg>
      <pc:sldChg chg="addSp delSp modSp new del mod ord">
        <pc:chgData name="Pope, Christopher" userId="3e824738-3c15-407e-aec0-fbbf61816bec" providerId="ADAL" clId="{B0CC5804-1D3E-42FF-B452-4B3E8477AD0E}" dt="2025-03-18T14:44:34.660" v="660" actId="47"/>
        <pc:sldMkLst>
          <pc:docMk/>
          <pc:sldMk cId="4169634464" sldId="816"/>
        </pc:sldMkLst>
        <pc:spChg chg="del">
          <ac:chgData name="Pope, Christopher" userId="3e824738-3c15-407e-aec0-fbbf61816bec" providerId="ADAL" clId="{B0CC5804-1D3E-42FF-B452-4B3E8477AD0E}" dt="2025-03-18T14:33:12.353" v="41" actId="21"/>
          <ac:spMkLst>
            <pc:docMk/>
            <pc:sldMk cId="4169634464" sldId="816"/>
            <ac:spMk id="2" creationId="{8541AAEE-2B3E-9603-7E9C-3C5E54BE2C43}"/>
          </ac:spMkLst>
        </pc:spChg>
        <pc:spChg chg="del">
          <ac:chgData name="Pope, Christopher" userId="3e824738-3c15-407e-aec0-fbbf61816bec" providerId="ADAL" clId="{B0CC5804-1D3E-42FF-B452-4B3E8477AD0E}" dt="2025-03-18T14:33:14.258" v="42" actId="21"/>
          <ac:spMkLst>
            <pc:docMk/>
            <pc:sldMk cId="4169634464" sldId="816"/>
            <ac:spMk id="3" creationId="{45385593-5BD3-975B-AA47-3AD94B28A97F}"/>
          </ac:spMkLst>
        </pc:spChg>
        <pc:graphicFrameChg chg="add mod modGraphic">
          <ac:chgData name="Pope, Christopher" userId="3e824738-3c15-407e-aec0-fbbf61816bec" providerId="ADAL" clId="{B0CC5804-1D3E-42FF-B452-4B3E8477AD0E}" dt="2025-03-18T14:44:30.884" v="659" actId="404"/>
          <ac:graphicFrameMkLst>
            <pc:docMk/>
            <pc:sldMk cId="4169634464" sldId="816"/>
            <ac:graphicFrameMk id="4" creationId="{8AB19F5C-3C6F-04B7-BA2E-83D66012EA31}"/>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bg1"/>
                </a:solidFill>
                <a:latin typeface="+mn-lt"/>
                <a:ea typeface="+mn-ea"/>
                <a:cs typeface="+mn-cs"/>
              </a:defRPr>
            </a:pPr>
            <a:r>
              <a:rPr lang="en-US">
                <a:solidFill>
                  <a:schemeClr val="bg1"/>
                </a:solidFill>
              </a:rPr>
              <a:t>Reallotment</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bg1"/>
              </a:solidFill>
              <a:latin typeface="+mn-lt"/>
              <a:ea typeface="+mn-ea"/>
              <a:cs typeface="+mn-cs"/>
            </a:defRPr>
          </a:pPr>
          <a:endParaRPr lang="en-US"/>
        </a:p>
      </c:txPr>
    </c:title>
    <c:autoTitleDeleted val="0"/>
    <c:plotArea>
      <c:layout>
        <c:manualLayout>
          <c:layoutTarget val="inner"/>
          <c:xMode val="edge"/>
          <c:yMode val="edge"/>
          <c:x val="0.15872335952229139"/>
          <c:y val="0.17423945479530689"/>
          <c:w val="0.82412053142920583"/>
          <c:h val="0.68759607648424215"/>
        </c:manualLayout>
      </c:layout>
      <c:lineChart>
        <c:grouping val="standard"/>
        <c:varyColors val="0"/>
        <c:ser>
          <c:idx val="0"/>
          <c:order val="0"/>
          <c:tx>
            <c:strRef>
              <c:f>Sheet1!$B$1</c:f>
              <c:strCache>
                <c:ptCount val="1"/>
                <c:pt idx="0">
                  <c:v>Total Reallotment Pool</c:v>
                </c:pt>
              </c:strCache>
            </c:strRef>
          </c:tx>
          <c:spPr>
            <a:ln w="22225" cap="rnd">
              <a:solidFill>
                <a:schemeClr val="accent2"/>
              </a:solidFill>
            </a:ln>
            <a:effectLst>
              <a:glow rad="139700">
                <a:schemeClr val="accent2">
                  <a:satMod val="175000"/>
                  <a:alpha val="14000"/>
                </a:schemeClr>
              </a:glow>
            </a:effectLst>
          </c:spPr>
          <c:marker>
            <c:symbol val="none"/>
          </c:marker>
          <c:cat>
            <c:strRef>
              <c:f>Sheet1!$A$2:$A$11</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Sheet1!$B$2:$B$11</c:f>
              <c:numCache>
                <c:formatCode>#,##0</c:formatCode>
                <c:ptCount val="10"/>
                <c:pt idx="0">
                  <c:v>161820104</c:v>
                </c:pt>
                <c:pt idx="1">
                  <c:v>135610181</c:v>
                </c:pt>
                <c:pt idx="2">
                  <c:v>106352969</c:v>
                </c:pt>
                <c:pt idx="3">
                  <c:v>115870613</c:v>
                </c:pt>
                <c:pt idx="4">
                  <c:v>171194071</c:v>
                </c:pt>
                <c:pt idx="5">
                  <c:v>300699379</c:v>
                </c:pt>
                <c:pt idx="6">
                  <c:v>298763076</c:v>
                </c:pt>
                <c:pt idx="7">
                  <c:v>350498722</c:v>
                </c:pt>
                <c:pt idx="8" formatCode="General">
                  <c:v>382845704</c:v>
                </c:pt>
                <c:pt idx="9" formatCode="#,##0.00">
                  <c:v>174416583</c:v>
                </c:pt>
              </c:numCache>
            </c:numRef>
          </c:val>
          <c:smooth val="0"/>
          <c:extLst>
            <c:ext xmlns:c16="http://schemas.microsoft.com/office/drawing/2014/chart" uri="{C3380CC4-5D6E-409C-BE32-E72D297353CC}">
              <c16:uniqueId val="{00000000-9E49-450F-8895-42988AA8B108}"/>
            </c:ext>
          </c:extLst>
        </c:ser>
        <c:ser>
          <c:idx val="2"/>
          <c:order val="1"/>
          <c:tx>
            <c:strRef>
              <c:f>Sheet1!$D$1</c:f>
              <c:strCache>
                <c:ptCount val="1"/>
                <c:pt idx="0">
                  <c:v>Agency Requested</c:v>
                </c:pt>
              </c:strCache>
            </c:strRef>
          </c:tx>
          <c:spPr>
            <a:ln w="22225" cap="rnd">
              <a:solidFill>
                <a:schemeClr val="accent6"/>
              </a:solidFill>
            </a:ln>
            <a:effectLst>
              <a:glow rad="139700">
                <a:schemeClr val="accent6">
                  <a:satMod val="175000"/>
                  <a:alpha val="14000"/>
                </a:schemeClr>
              </a:glow>
            </a:effectLst>
          </c:spPr>
          <c:marker>
            <c:symbol val="none"/>
          </c:marker>
          <c:cat>
            <c:strRef>
              <c:f>Sheet1!$A$2:$A$11</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Sheet1!$D$2:$D$11</c:f>
              <c:numCache>
                <c:formatCode>#,##0</c:formatCode>
                <c:ptCount val="10"/>
                <c:pt idx="0">
                  <c:v>133325494</c:v>
                </c:pt>
                <c:pt idx="1">
                  <c:v>166780457</c:v>
                </c:pt>
                <c:pt idx="2">
                  <c:v>229250935</c:v>
                </c:pt>
                <c:pt idx="3">
                  <c:v>239489816</c:v>
                </c:pt>
                <c:pt idx="4">
                  <c:v>219558482</c:v>
                </c:pt>
                <c:pt idx="5">
                  <c:v>170589677</c:v>
                </c:pt>
                <c:pt idx="6">
                  <c:v>121410718</c:v>
                </c:pt>
                <c:pt idx="7">
                  <c:v>87101383</c:v>
                </c:pt>
                <c:pt idx="8">
                  <c:v>96532483</c:v>
                </c:pt>
                <c:pt idx="9">
                  <c:v>324788129</c:v>
                </c:pt>
              </c:numCache>
            </c:numRef>
          </c:val>
          <c:smooth val="0"/>
          <c:extLst>
            <c:ext xmlns:c16="http://schemas.microsoft.com/office/drawing/2014/chart" uri="{C3380CC4-5D6E-409C-BE32-E72D297353CC}">
              <c16:uniqueId val="{00000001-9E49-450F-8895-42988AA8B108}"/>
            </c:ext>
          </c:extLst>
        </c:ser>
        <c:dLbls>
          <c:showLegendKey val="0"/>
          <c:showVal val="0"/>
          <c:showCatName val="0"/>
          <c:showSerName val="0"/>
          <c:showPercent val="0"/>
          <c:showBubbleSize val="0"/>
        </c:dLbls>
        <c:smooth val="0"/>
        <c:axId val="291405760"/>
        <c:axId val="291407424"/>
      </c:lineChart>
      <c:catAx>
        <c:axId val="29140576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r>
                  <a:rPr lang="en-US" b="0">
                    <a:solidFill>
                      <a:schemeClr val="bg1"/>
                    </a:solidFill>
                  </a:rPr>
                  <a:t>Grant Award</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91407424"/>
        <c:crosses val="autoZero"/>
        <c:auto val="1"/>
        <c:lblAlgn val="ctr"/>
        <c:lblOffset val="100"/>
        <c:noMultiLvlLbl val="0"/>
      </c:catAx>
      <c:valAx>
        <c:axId val="29140742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bg1"/>
                    </a:solidFill>
                    <a:latin typeface="+mn-lt"/>
                    <a:ea typeface="+mn-ea"/>
                    <a:cs typeface="+mn-cs"/>
                  </a:defRPr>
                </a:pPr>
                <a:r>
                  <a:rPr lang="en-US">
                    <a:solidFill>
                      <a:schemeClr val="bg1"/>
                    </a:solidFill>
                  </a:rPr>
                  <a:t>Amount</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91405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b="1"/>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Sheet1!$A$2:$A$9</c:f>
              <c:numCache>
                <c:formatCode>General</c:formatCode>
                <c:ptCount val="8"/>
                <c:pt idx="0">
                  <c:v>2017</c:v>
                </c:pt>
                <c:pt idx="1">
                  <c:v>2018</c:v>
                </c:pt>
                <c:pt idx="2">
                  <c:v>2019</c:v>
                </c:pt>
                <c:pt idx="3">
                  <c:v>2020</c:v>
                </c:pt>
                <c:pt idx="4">
                  <c:v>2021</c:v>
                </c:pt>
                <c:pt idx="5">
                  <c:v>2022</c:v>
                </c:pt>
                <c:pt idx="6">
                  <c:v>2023</c:v>
                </c:pt>
                <c:pt idx="7">
                  <c:v>2024</c:v>
                </c:pt>
              </c:numCache>
            </c:numRef>
          </c:cat>
          <c:val>
            <c:numRef>
              <c:f>Sheet1!$B$2:$B$9</c:f>
              <c:numCache>
                <c:formatCode>0.00%</c:formatCode>
                <c:ptCount val="8"/>
                <c:pt idx="0">
                  <c:v>0.55442946482215916</c:v>
                </c:pt>
                <c:pt idx="1">
                  <c:v>0.53245931530178814</c:v>
                </c:pt>
                <c:pt idx="2">
                  <c:v>0.46057293426027818</c:v>
                </c:pt>
                <c:pt idx="3">
                  <c:v>0.39765908648660681</c:v>
                </c:pt>
                <c:pt idx="4">
                  <c:v>0.33774357108389974</c:v>
                </c:pt>
                <c:pt idx="5">
                  <c:v>0.31265925511482301</c:v>
                </c:pt>
                <c:pt idx="6">
                  <c:v>0.34108702255815432</c:v>
                </c:pt>
                <c:pt idx="7" formatCode="0%">
                  <c:v>0.42</c:v>
                </c:pt>
              </c:numCache>
            </c:numRef>
          </c:val>
          <c:smooth val="0"/>
          <c:extLst>
            <c:ext xmlns:c16="http://schemas.microsoft.com/office/drawing/2014/chart" uri="{C3380CC4-5D6E-409C-BE32-E72D297353CC}">
              <c16:uniqueId val="{00000000-5B02-4A0D-947F-1E43DF6AF75D}"/>
            </c:ext>
          </c:extLst>
        </c:ser>
        <c:dLbls>
          <c:showLegendKey val="0"/>
          <c:showVal val="0"/>
          <c:showCatName val="0"/>
          <c:showSerName val="0"/>
          <c:showPercent val="0"/>
          <c:showBubbleSize val="0"/>
        </c:dLbls>
        <c:smooth val="0"/>
        <c:axId val="1892253023"/>
        <c:axId val="1941845327"/>
      </c:lineChart>
      <c:catAx>
        <c:axId val="189225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1845327"/>
        <c:crosses val="autoZero"/>
        <c:auto val="1"/>
        <c:lblAlgn val="ctr"/>
        <c:lblOffset val="100"/>
        <c:noMultiLvlLbl val="0"/>
      </c:catAx>
      <c:valAx>
        <c:axId val="19418453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a:t>Percent of Funds Disbursed</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225302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c:f>
              <c:strCache>
                <c:ptCount val="1"/>
                <c:pt idx="0">
                  <c:v>PY 2022 Employment Rate</c:v>
                </c:pt>
              </c:strCache>
            </c:strRef>
          </c:tx>
          <c:spPr>
            <a:solidFill>
              <a:schemeClr val="accent1"/>
            </a:solidFill>
            <a:ln w="57150">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Sheet1!$A$5:$A$56</c:f>
              <c:strCache>
                <c:ptCount val="52"/>
                <c:pt idx="0">
                  <c:v>AK</c:v>
                </c:pt>
                <c:pt idx="1">
                  <c:v>AL</c:v>
                </c:pt>
                <c:pt idx="2">
                  <c:v>AR</c:v>
                </c:pt>
                <c:pt idx="3">
                  <c:v>AZ</c:v>
                </c:pt>
                <c:pt idx="4">
                  <c:v>CA</c:v>
                </c:pt>
                <c:pt idx="5">
                  <c:v>CO</c:v>
                </c:pt>
                <c:pt idx="6">
                  <c:v>CT</c:v>
                </c:pt>
                <c:pt idx="7">
                  <c:v>DC</c:v>
                </c:pt>
                <c:pt idx="8">
                  <c:v>DE</c:v>
                </c:pt>
                <c:pt idx="9">
                  <c:v>FL</c:v>
                </c:pt>
                <c:pt idx="10">
                  <c:v>GA</c:v>
                </c:pt>
                <c:pt idx="11">
                  <c:v>HI</c:v>
                </c:pt>
                <c:pt idx="12">
                  <c:v>IA</c:v>
                </c:pt>
                <c:pt idx="13">
                  <c:v>ID</c:v>
                </c:pt>
                <c:pt idx="14">
                  <c:v>IL</c:v>
                </c:pt>
                <c:pt idx="15">
                  <c:v>IN</c:v>
                </c:pt>
                <c:pt idx="16">
                  <c:v>KS</c:v>
                </c:pt>
                <c:pt idx="17">
                  <c:v>KY</c:v>
                </c:pt>
                <c:pt idx="18">
                  <c:v>LA</c:v>
                </c:pt>
                <c:pt idx="19">
                  <c:v>MA</c:v>
                </c:pt>
                <c:pt idx="20">
                  <c:v>MD</c:v>
                </c:pt>
                <c:pt idx="21">
                  <c:v>ME</c:v>
                </c:pt>
                <c:pt idx="22">
                  <c:v>MI</c:v>
                </c:pt>
                <c:pt idx="23">
                  <c:v>MN</c:v>
                </c:pt>
                <c:pt idx="24">
                  <c:v>MO</c:v>
                </c:pt>
                <c:pt idx="25">
                  <c:v>MS</c:v>
                </c:pt>
                <c:pt idx="26">
                  <c:v>MT</c:v>
                </c:pt>
                <c:pt idx="27">
                  <c:v>NC</c:v>
                </c:pt>
                <c:pt idx="28">
                  <c:v>ND</c:v>
                </c:pt>
                <c:pt idx="29">
                  <c:v>NE</c:v>
                </c:pt>
                <c:pt idx="30">
                  <c:v>NH</c:v>
                </c:pt>
                <c:pt idx="31">
                  <c:v>NJ</c:v>
                </c:pt>
                <c:pt idx="32">
                  <c:v>NM</c:v>
                </c:pt>
                <c:pt idx="33">
                  <c:v>NV</c:v>
                </c:pt>
                <c:pt idx="34">
                  <c:v>NY</c:v>
                </c:pt>
                <c:pt idx="35">
                  <c:v>OH</c:v>
                </c:pt>
                <c:pt idx="36">
                  <c:v>OK</c:v>
                </c:pt>
                <c:pt idx="37">
                  <c:v>OR</c:v>
                </c:pt>
                <c:pt idx="38">
                  <c:v>PA</c:v>
                </c:pt>
                <c:pt idx="39">
                  <c:v>PR</c:v>
                </c:pt>
                <c:pt idx="40">
                  <c:v>RI</c:v>
                </c:pt>
                <c:pt idx="41">
                  <c:v>SC</c:v>
                </c:pt>
                <c:pt idx="42">
                  <c:v>SD</c:v>
                </c:pt>
                <c:pt idx="43">
                  <c:v>TN</c:v>
                </c:pt>
                <c:pt idx="44">
                  <c:v>TX</c:v>
                </c:pt>
                <c:pt idx="45">
                  <c:v>UT</c:v>
                </c:pt>
                <c:pt idx="46">
                  <c:v>VA</c:v>
                </c:pt>
                <c:pt idx="47">
                  <c:v>VT</c:v>
                </c:pt>
                <c:pt idx="48">
                  <c:v>WA</c:v>
                </c:pt>
                <c:pt idx="49">
                  <c:v>WI</c:v>
                </c:pt>
                <c:pt idx="50">
                  <c:v>WV</c:v>
                </c:pt>
                <c:pt idx="51">
                  <c:v>WY</c:v>
                </c:pt>
              </c:strCache>
            </c:strRef>
          </c:cat>
          <c:val>
            <c:numRef>
              <c:f>Sheet1!$B$5:$B$56</c:f>
              <c:numCache>
                <c:formatCode>0%</c:formatCode>
                <c:ptCount val="52"/>
                <c:pt idx="0">
                  <c:v>0.52707581227436828</c:v>
                </c:pt>
                <c:pt idx="1">
                  <c:v>0.59813512687251602</c:v>
                </c:pt>
                <c:pt idx="2">
                  <c:v>0.55537258130918077</c:v>
                </c:pt>
                <c:pt idx="3">
                  <c:v>0.34465887469421036</c:v>
                </c:pt>
                <c:pt idx="4">
                  <c:v>0.35290798815177016</c:v>
                </c:pt>
                <c:pt idx="5">
                  <c:v>0.50689375506893752</c:v>
                </c:pt>
                <c:pt idx="6">
                  <c:v>0.56484149855907784</c:v>
                </c:pt>
                <c:pt idx="7">
                  <c:v>0.42614023144996599</c:v>
                </c:pt>
                <c:pt idx="8">
                  <c:v>0.50818598559266537</c:v>
                </c:pt>
                <c:pt idx="9">
                  <c:v>0.40582705513700912</c:v>
                </c:pt>
                <c:pt idx="10">
                  <c:v>0.24867957746478872</c:v>
                </c:pt>
                <c:pt idx="11">
                  <c:v>0.18840579710144928</c:v>
                </c:pt>
                <c:pt idx="12">
                  <c:v>0.49886047100531783</c:v>
                </c:pt>
                <c:pt idx="13">
                  <c:v>0.39299397920087575</c:v>
                </c:pt>
                <c:pt idx="14">
                  <c:v>0.47452568748667662</c:v>
                </c:pt>
                <c:pt idx="15">
                  <c:v>0.39478685853923434</c:v>
                </c:pt>
                <c:pt idx="16">
                  <c:v>0.45753286147623862</c:v>
                </c:pt>
                <c:pt idx="17">
                  <c:v>0.56197074672825253</c:v>
                </c:pt>
                <c:pt idx="18">
                  <c:v>0.50121753246753242</c:v>
                </c:pt>
                <c:pt idx="19">
                  <c:v>0.47941888619854722</c:v>
                </c:pt>
                <c:pt idx="20">
                  <c:v>0.29382205143363876</c:v>
                </c:pt>
                <c:pt idx="21">
                  <c:v>0.23189134808853118</c:v>
                </c:pt>
                <c:pt idx="22">
                  <c:v>0.57844611528822054</c:v>
                </c:pt>
                <c:pt idx="23">
                  <c:v>0.41507024265644954</c:v>
                </c:pt>
                <c:pt idx="24">
                  <c:v>0.54694506726457404</c:v>
                </c:pt>
                <c:pt idx="25">
                  <c:v>0.59583510412239693</c:v>
                </c:pt>
                <c:pt idx="26">
                  <c:v>0.31348837209302327</c:v>
                </c:pt>
                <c:pt idx="27">
                  <c:v>0.55680902497985496</c:v>
                </c:pt>
                <c:pt idx="28">
                  <c:v>0.46168224299065419</c:v>
                </c:pt>
                <c:pt idx="29">
                  <c:v>0.33419689119170987</c:v>
                </c:pt>
                <c:pt idx="30">
                  <c:v>0.46354883081155435</c:v>
                </c:pt>
                <c:pt idx="31">
                  <c:v>0.29871794871794871</c:v>
                </c:pt>
                <c:pt idx="32">
                  <c:v>0.36510161177295025</c:v>
                </c:pt>
                <c:pt idx="33">
                  <c:v>0.24428751865885864</c:v>
                </c:pt>
                <c:pt idx="34">
                  <c:v>0.4348808902799513</c:v>
                </c:pt>
                <c:pt idx="35">
                  <c:v>0.36849458609849806</c:v>
                </c:pt>
                <c:pt idx="36">
                  <c:v>0.5545236668663871</c:v>
                </c:pt>
                <c:pt idx="37">
                  <c:v>0.47054418372441337</c:v>
                </c:pt>
                <c:pt idx="38">
                  <c:v>0.36051571313456887</c:v>
                </c:pt>
                <c:pt idx="39">
                  <c:v>0.38068965517241377</c:v>
                </c:pt>
                <c:pt idx="40">
                  <c:v>0.57525890197191087</c:v>
                </c:pt>
                <c:pt idx="41">
                  <c:v>0.42783059636992221</c:v>
                </c:pt>
                <c:pt idx="42">
                  <c:v>0.54578258908434818</c:v>
                </c:pt>
                <c:pt idx="43">
                  <c:v>0.50908735587258158</c:v>
                </c:pt>
                <c:pt idx="44">
                  <c:v>0.50917215428033868</c:v>
                </c:pt>
                <c:pt idx="45">
                  <c:v>0.46761169926431007</c:v>
                </c:pt>
                <c:pt idx="46">
                  <c:v>0.45054945054945056</c:v>
                </c:pt>
                <c:pt idx="47">
                  <c:v>0.33503509891512445</c:v>
                </c:pt>
                <c:pt idx="48">
                  <c:v>0.51828724353256017</c:v>
                </c:pt>
                <c:pt idx="49">
                  <c:v>0.44286929401757869</c:v>
                </c:pt>
                <c:pt idx="50">
                  <c:v>0.49451476793248944</c:v>
                </c:pt>
                <c:pt idx="51">
                  <c:v>0.35180055401662053</c:v>
                </c:pt>
              </c:numCache>
            </c:numRef>
          </c:val>
          <c:extLst>
            <c:ext xmlns:c16="http://schemas.microsoft.com/office/drawing/2014/chart" uri="{C3380CC4-5D6E-409C-BE32-E72D297353CC}">
              <c16:uniqueId val="{00000000-9825-4AA6-BF66-2AA58B2521CA}"/>
            </c:ext>
          </c:extLst>
        </c:ser>
        <c:dLbls>
          <c:showLegendKey val="0"/>
          <c:showVal val="0"/>
          <c:showCatName val="0"/>
          <c:showSerName val="0"/>
          <c:showPercent val="0"/>
          <c:showBubbleSize val="0"/>
        </c:dLbls>
        <c:gapWidth val="150"/>
        <c:axId val="94352831"/>
        <c:axId val="94355711"/>
      </c:barChart>
      <c:lineChart>
        <c:grouping val="standard"/>
        <c:varyColors val="0"/>
        <c:ser>
          <c:idx val="1"/>
          <c:order val="1"/>
          <c:tx>
            <c:strRef>
              <c:f>Sheet1!$C$4</c:f>
              <c:strCache>
                <c:ptCount val="1"/>
                <c:pt idx="0">
                  <c:v>PY 2023 Q2 After Exit Employment Rate</c:v>
                </c:pt>
              </c:strCache>
            </c:strRef>
          </c:tx>
          <c:spPr>
            <a:ln w="57150" cap="rnd">
              <a:solidFill>
                <a:srgbClr val="FFC000"/>
              </a:solidFill>
              <a:round/>
            </a:ln>
            <a:effectLst/>
          </c:spPr>
          <c:marker>
            <c:symbol val="none"/>
          </c:marker>
          <c:cat>
            <c:strRef>
              <c:f>Sheet1!$A$5:$A$56</c:f>
              <c:strCache>
                <c:ptCount val="52"/>
                <c:pt idx="0">
                  <c:v>AK</c:v>
                </c:pt>
                <c:pt idx="1">
                  <c:v>AL</c:v>
                </c:pt>
                <c:pt idx="2">
                  <c:v>AR</c:v>
                </c:pt>
                <c:pt idx="3">
                  <c:v>AZ</c:v>
                </c:pt>
                <c:pt idx="4">
                  <c:v>CA</c:v>
                </c:pt>
                <c:pt idx="5">
                  <c:v>CO</c:v>
                </c:pt>
                <c:pt idx="6">
                  <c:v>CT</c:v>
                </c:pt>
                <c:pt idx="7">
                  <c:v>DC</c:v>
                </c:pt>
                <c:pt idx="8">
                  <c:v>DE</c:v>
                </c:pt>
                <c:pt idx="9">
                  <c:v>FL</c:v>
                </c:pt>
                <c:pt idx="10">
                  <c:v>GA</c:v>
                </c:pt>
                <c:pt idx="11">
                  <c:v>HI</c:v>
                </c:pt>
                <c:pt idx="12">
                  <c:v>IA</c:v>
                </c:pt>
                <c:pt idx="13">
                  <c:v>ID</c:v>
                </c:pt>
                <c:pt idx="14">
                  <c:v>IL</c:v>
                </c:pt>
                <c:pt idx="15">
                  <c:v>IN</c:v>
                </c:pt>
                <c:pt idx="16">
                  <c:v>KS</c:v>
                </c:pt>
                <c:pt idx="17">
                  <c:v>KY</c:v>
                </c:pt>
                <c:pt idx="18">
                  <c:v>LA</c:v>
                </c:pt>
                <c:pt idx="19">
                  <c:v>MA</c:v>
                </c:pt>
                <c:pt idx="20">
                  <c:v>MD</c:v>
                </c:pt>
                <c:pt idx="21">
                  <c:v>ME</c:v>
                </c:pt>
                <c:pt idx="22">
                  <c:v>MI</c:v>
                </c:pt>
                <c:pt idx="23">
                  <c:v>MN</c:v>
                </c:pt>
                <c:pt idx="24">
                  <c:v>MO</c:v>
                </c:pt>
                <c:pt idx="25">
                  <c:v>MS</c:v>
                </c:pt>
                <c:pt idx="26">
                  <c:v>MT</c:v>
                </c:pt>
                <c:pt idx="27">
                  <c:v>NC</c:v>
                </c:pt>
                <c:pt idx="28">
                  <c:v>ND</c:v>
                </c:pt>
                <c:pt idx="29">
                  <c:v>NE</c:v>
                </c:pt>
                <c:pt idx="30">
                  <c:v>NH</c:v>
                </c:pt>
                <c:pt idx="31">
                  <c:v>NJ</c:v>
                </c:pt>
                <c:pt idx="32">
                  <c:v>NM</c:v>
                </c:pt>
                <c:pt idx="33">
                  <c:v>NV</c:v>
                </c:pt>
                <c:pt idx="34">
                  <c:v>NY</c:v>
                </c:pt>
                <c:pt idx="35">
                  <c:v>OH</c:v>
                </c:pt>
                <c:pt idx="36">
                  <c:v>OK</c:v>
                </c:pt>
                <c:pt idx="37">
                  <c:v>OR</c:v>
                </c:pt>
                <c:pt idx="38">
                  <c:v>PA</c:v>
                </c:pt>
                <c:pt idx="39">
                  <c:v>PR</c:v>
                </c:pt>
                <c:pt idx="40">
                  <c:v>RI</c:v>
                </c:pt>
                <c:pt idx="41">
                  <c:v>SC</c:v>
                </c:pt>
                <c:pt idx="42">
                  <c:v>SD</c:v>
                </c:pt>
                <c:pt idx="43">
                  <c:v>TN</c:v>
                </c:pt>
                <c:pt idx="44">
                  <c:v>TX</c:v>
                </c:pt>
                <c:pt idx="45">
                  <c:v>UT</c:v>
                </c:pt>
                <c:pt idx="46">
                  <c:v>VA</c:v>
                </c:pt>
                <c:pt idx="47">
                  <c:v>VT</c:v>
                </c:pt>
                <c:pt idx="48">
                  <c:v>WA</c:v>
                </c:pt>
                <c:pt idx="49">
                  <c:v>WI</c:v>
                </c:pt>
                <c:pt idx="50">
                  <c:v>WV</c:v>
                </c:pt>
                <c:pt idx="51">
                  <c:v>WY</c:v>
                </c:pt>
              </c:strCache>
            </c:strRef>
          </c:cat>
          <c:val>
            <c:numRef>
              <c:f>Sheet1!$C$5:$C$56</c:f>
              <c:numCache>
                <c:formatCode>0%</c:formatCode>
                <c:ptCount val="52"/>
                <c:pt idx="0">
                  <c:v>0.57899999999999996</c:v>
                </c:pt>
                <c:pt idx="1">
                  <c:v>0.621</c:v>
                </c:pt>
                <c:pt idx="2">
                  <c:v>0.55799999999999994</c:v>
                </c:pt>
                <c:pt idx="3">
                  <c:v>0.53</c:v>
                </c:pt>
                <c:pt idx="4">
                  <c:v>0.48499999999999999</c:v>
                </c:pt>
                <c:pt idx="5">
                  <c:v>0.55899999999999994</c:v>
                </c:pt>
                <c:pt idx="6">
                  <c:v>0.56600000000000006</c:v>
                </c:pt>
                <c:pt idx="7">
                  <c:v>0.316</c:v>
                </c:pt>
                <c:pt idx="8">
                  <c:v>0.50800000000000001</c:v>
                </c:pt>
                <c:pt idx="9">
                  <c:v>0.54500000000000004</c:v>
                </c:pt>
                <c:pt idx="10">
                  <c:v>0.435</c:v>
                </c:pt>
                <c:pt idx="11">
                  <c:v>0.33899999999999997</c:v>
                </c:pt>
                <c:pt idx="12">
                  <c:v>0.58599999999999997</c:v>
                </c:pt>
                <c:pt idx="13">
                  <c:v>0.64500000000000002</c:v>
                </c:pt>
                <c:pt idx="14">
                  <c:v>0.58899999999999997</c:v>
                </c:pt>
                <c:pt idx="15">
                  <c:v>0.57600000000000007</c:v>
                </c:pt>
                <c:pt idx="16">
                  <c:v>0.54500000000000004</c:v>
                </c:pt>
                <c:pt idx="17">
                  <c:v>0.60299999999999998</c:v>
                </c:pt>
                <c:pt idx="18">
                  <c:v>0.57299999999999995</c:v>
                </c:pt>
                <c:pt idx="19">
                  <c:v>0.56200000000000006</c:v>
                </c:pt>
                <c:pt idx="20">
                  <c:v>0.47100000000000003</c:v>
                </c:pt>
                <c:pt idx="21">
                  <c:v>0.44799999999999995</c:v>
                </c:pt>
                <c:pt idx="22">
                  <c:v>0.70299999999999996</c:v>
                </c:pt>
                <c:pt idx="23">
                  <c:v>0.56399999999999995</c:v>
                </c:pt>
                <c:pt idx="24">
                  <c:v>0.64800000000000002</c:v>
                </c:pt>
                <c:pt idx="25">
                  <c:v>0.61199999999999999</c:v>
                </c:pt>
                <c:pt idx="26">
                  <c:v>0.55200000000000005</c:v>
                </c:pt>
                <c:pt idx="27">
                  <c:v>0.48100000000000004</c:v>
                </c:pt>
                <c:pt idx="28">
                  <c:v>0.67500000000000004</c:v>
                </c:pt>
                <c:pt idx="29">
                  <c:v>0.59499999999999997</c:v>
                </c:pt>
                <c:pt idx="30">
                  <c:v>0.61799999999999999</c:v>
                </c:pt>
                <c:pt idx="31">
                  <c:v>0.53400000000000003</c:v>
                </c:pt>
                <c:pt idx="32">
                  <c:v>0.47499999999999998</c:v>
                </c:pt>
                <c:pt idx="33">
                  <c:v>0.56600000000000006</c:v>
                </c:pt>
                <c:pt idx="34">
                  <c:v>0.48899999999999999</c:v>
                </c:pt>
                <c:pt idx="35">
                  <c:v>0.61799999999999999</c:v>
                </c:pt>
                <c:pt idx="36">
                  <c:v>0.54600000000000004</c:v>
                </c:pt>
                <c:pt idx="37">
                  <c:v>0.60199999999999998</c:v>
                </c:pt>
                <c:pt idx="38">
                  <c:v>0.57200000000000006</c:v>
                </c:pt>
                <c:pt idx="39">
                  <c:v>0.47600000000000003</c:v>
                </c:pt>
                <c:pt idx="40">
                  <c:v>0.49700000000000005</c:v>
                </c:pt>
                <c:pt idx="41">
                  <c:v>0.63800000000000001</c:v>
                </c:pt>
                <c:pt idx="42">
                  <c:v>0.58599999999999997</c:v>
                </c:pt>
                <c:pt idx="43">
                  <c:v>0.57799999999999996</c:v>
                </c:pt>
                <c:pt idx="44">
                  <c:v>0.60799999999999998</c:v>
                </c:pt>
                <c:pt idx="45">
                  <c:v>0.54100000000000004</c:v>
                </c:pt>
                <c:pt idx="46">
                  <c:v>0.56299999999999994</c:v>
                </c:pt>
                <c:pt idx="47">
                  <c:v>0.56899999999999995</c:v>
                </c:pt>
                <c:pt idx="48">
                  <c:v>0.55299999999999994</c:v>
                </c:pt>
                <c:pt idx="49">
                  <c:v>0.55399999999999994</c:v>
                </c:pt>
                <c:pt idx="50">
                  <c:v>0.69400000000000006</c:v>
                </c:pt>
                <c:pt idx="51">
                  <c:v>0.47</c:v>
                </c:pt>
              </c:numCache>
            </c:numRef>
          </c:val>
          <c:smooth val="0"/>
          <c:extLst>
            <c:ext xmlns:c16="http://schemas.microsoft.com/office/drawing/2014/chart" uri="{C3380CC4-5D6E-409C-BE32-E72D297353CC}">
              <c16:uniqueId val="{00000001-9825-4AA6-BF66-2AA58B2521CA}"/>
            </c:ext>
          </c:extLst>
        </c:ser>
        <c:dLbls>
          <c:showLegendKey val="0"/>
          <c:showVal val="0"/>
          <c:showCatName val="0"/>
          <c:showSerName val="0"/>
          <c:showPercent val="0"/>
          <c:showBubbleSize val="0"/>
        </c:dLbls>
        <c:marker val="1"/>
        <c:smooth val="0"/>
        <c:axId val="94352831"/>
        <c:axId val="94355711"/>
      </c:lineChart>
      <c:catAx>
        <c:axId val="9435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4355711"/>
        <c:crosses val="autoZero"/>
        <c:auto val="1"/>
        <c:lblAlgn val="ctr"/>
        <c:lblOffset val="100"/>
        <c:noMultiLvlLbl val="0"/>
      </c:catAx>
      <c:valAx>
        <c:axId val="94355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528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Sheet1!$B$60</c:f>
              <c:strCache>
                <c:ptCount val="1"/>
                <c:pt idx="0">
                  <c:v>PY 2022 Employment Rate</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Sheet1!$A$61:$A$82</c:f>
              <c:strCache>
                <c:ptCount val="22"/>
                <c:pt idx="0">
                  <c:v>AR-B</c:v>
                </c:pt>
                <c:pt idx="1">
                  <c:v>CT-B</c:v>
                </c:pt>
                <c:pt idx="2">
                  <c:v>DE-B</c:v>
                </c:pt>
                <c:pt idx="3">
                  <c:v>FL-B</c:v>
                </c:pt>
                <c:pt idx="4">
                  <c:v>IA-B</c:v>
                </c:pt>
                <c:pt idx="5">
                  <c:v>ID-B</c:v>
                </c:pt>
                <c:pt idx="6">
                  <c:v>MA-B</c:v>
                </c:pt>
                <c:pt idx="7">
                  <c:v>ME-B</c:v>
                </c:pt>
                <c:pt idx="8">
                  <c:v>MI-B</c:v>
                </c:pt>
                <c:pt idx="9">
                  <c:v>MN-B</c:v>
                </c:pt>
                <c:pt idx="10">
                  <c:v>MO-B</c:v>
                </c:pt>
                <c:pt idx="11">
                  <c:v>NC-B</c:v>
                </c:pt>
                <c:pt idx="12">
                  <c:v>NE-B</c:v>
                </c:pt>
                <c:pt idx="13">
                  <c:v>NJ-B</c:v>
                </c:pt>
                <c:pt idx="14">
                  <c:v>NM-B</c:v>
                </c:pt>
                <c:pt idx="15">
                  <c:v>NY-B</c:v>
                </c:pt>
                <c:pt idx="16">
                  <c:v>OR-B</c:v>
                </c:pt>
                <c:pt idx="17">
                  <c:v>SC-B</c:v>
                </c:pt>
                <c:pt idx="18">
                  <c:v>SD-B</c:v>
                </c:pt>
                <c:pt idx="19">
                  <c:v>VA-B</c:v>
                </c:pt>
                <c:pt idx="20">
                  <c:v>VT-B</c:v>
                </c:pt>
                <c:pt idx="21">
                  <c:v>WA-B</c:v>
                </c:pt>
              </c:strCache>
            </c:strRef>
          </c:cat>
          <c:val>
            <c:numRef>
              <c:f>Sheet1!$B$61:$B$82</c:f>
              <c:numCache>
                <c:formatCode>0%</c:formatCode>
                <c:ptCount val="22"/>
                <c:pt idx="0">
                  <c:v>0.70616113744075826</c:v>
                </c:pt>
                <c:pt idx="1">
                  <c:v>0.5300546448087432</c:v>
                </c:pt>
                <c:pt idx="2">
                  <c:v>0.52380952380952384</c:v>
                </c:pt>
                <c:pt idx="3">
                  <c:v>0.68475836431226766</c:v>
                </c:pt>
                <c:pt idx="4">
                  <c:v>0.29411764705882354</c:v>
                </c:pt>
                <c:pt idx="5">
                  <c:v>0.45161290322580644</c:v>
                </c:pt>
                <c:pt idx="6">
                  <c:v>0.66515837104072395</c:v>
                </c:pt>
                <c:pt idx="7">
                  <c:v>0.352112676056338</c:v>
                </c:pt>
                <c:pt idx="8">
                  <c:v>0.46470588235294119</c:v>
                </c:pt>
                <c:pt idx="9">
                  <c:v>0.46625766871165641</c:v>
                </c:pt>
                <c:pt idx="10">
                  <c:v>0.69847328244274809</c:v>
                </c:pt>
                <c:pt idx="11">
                  <c:v>0.45895522388059701</c:v>
                </c:pt>
                <c:pt idx="12">
                  <c:v>0.46938775510204084</c:v>
                </c:pt>
                <c:pt idx="13">
                  <c:v>0.36607142857142855</c:v>
                </c:pt>
                <c:pt idx="14">
                  <c:v>0.55102040816326525</c:v>
                </c:pt>
                <c:pt idx="15">
                  <c:v>0.43473053892215568</c:v>
                </c:pt>
                <c:pt idx="16">
                  <c:v>0.50819672131147542</c:v>
                </c:pt>
                <c:pt idx="17">
                  <c:v>0.33676975945017185</c:v>
                </c:pt>
                <c:pt idx="18">
                  <c:v>0.5083333333333333</c:v>
                </c:pt>
                <c:pt idx="19">
                  <c:v>0.5</c:v>
                </c:pt>
                <c:pt idx="20">
                  <c:v>0.37931034482758619</c:v>
                </c:pt>
                <c:pt idx="21">
                  <c:v>0.3925925925925926</c:v>
                </c:pt>
              </c:numCache>
            </c:numRef>
          </c:val>
          <c:extLst>
            <c:ext xmlns:c16="http://schemas.microsoft.com/office/drawing/2014/chart" uri="{C3380CC4-5D6E-409C-BE32-E72D297353CC}">
              <c16:uniqueId val="{00000000-A74F-43E3-831A-E4296DE836DA}"/>
            </c:ext>
          </c:extLst>
        </c:ser>
        <c:dLbls>
          <c:showLegendKey val="0"/>
          <c:showVal val="0"/>
          <c:showCatName val="0"/>
          <c:showSerName val="0"/>
          <c:showPercent val="0"/>
          <c:showBubbleSize val="0"/>
        </c:dLbls>
        <c:gapWidth val="150"/>
        <c:axId val="122114671"/>
        <c:axId val="122116111"/>
      </c:barChart>
      <c:lineChart>
        <c:grouping val="standard"/>
        <c:varyColors val="0"/>
        <c:ser>
          <c:idx val="1"/>
          <c:order val="1"/>
          <c:tx>
            <c:strRef>
              <c:f>Sheet1!$C$60</c:f>
              <c:strCache>
                <c:ptCount val="1"/>
                <c:pt idx="0">
                  <c:v>PY 2023 Q2 After Exit Employment Rate</c:v>
                </c:pt>
              </c:strCache>
            </c:strRef>
          </c:tx>
          <c:spPr>
            <a:ln w="57150" cap="rnd">
              <a:solidFill>
                <a:srgbClr val="FFC000"/>
              </a:solidFill>
              <a:round/>
            </a:ln>
            <a:effectLst/>
          </c:spPr>
          <c:marker>
            <c:symbol val="none"/>
          </c:marker>
          <c:cat>
            <c:strRef>
              <c:f>Sheet1!$A$61:$A$82</c:f>
              <c:strCache>
                <c:ptCount val="22"/>
                <c:pt idx="0">
                  <c:v>AR-B</c:v>
                </c:pt>
                <c:pt idx="1">
                  <c:v>CT-B</c:v>
                </c:pt>
                <c:pt idx="2">
                  <c:v>DE-B</c:v>
                </c:pt>
                <c:pt idx="3">
                  <c:v>FL-B</c:v>
                </c:pt>
                <c:pt idx="4">
                  <c:v>IA-B</c:v>
                </c:pt>
                <c:pt idx="5">
                  <c:v>ID-B</c:v>
                </c:pt>
                <c:pt idx="6">
                  <c:v>MA-B</c:v>
                </c:pt>
                <c:pt idx="7">
                  <c:v>ME-B</c:v>
                </c:pt>
                <c:pt idx="8">
                  <c:v>MI-B</c:v>
                </c:pt>
                <c:pt idx="9">
                  <c:v>MN-B</c:v>
                </c:pt>
                <c:pt idx="10">
                  <c:v>MO-B</c:v>
                </c:pt>
                <c:pt idx="11">
                  <c:v>NC-B</c:v>
                </c:pt>
                <c:pt idx="12">
                  <c:v>NE-B</c:v>
                </c:pt>
                <c:pt idx="13">
                  <c:v>NJ-B</c:v>
                </c:pt>
                <c:pt idx="14">
                  <c:v>NM-B</c:v>
                </c:pt>
                <c:pt idx="15">
                  <c:v>NY-B</c:v>
                </c:pt>
                <c:pt idx="16">
                  <c:v>OR-B</c:v>
                </c:pt>
                <c:pt idx="17">
                  <c:v>SC-B</c:v>
                </c:pt>
                <c:pt idx="18">
                  <c:v>SD-B</c:v>
                </c:pt>
                <c:pt idx="19">
                  <c:v>VA-B</c:v>
                </c:pt>
                <c:pt idx="20">
                  <c:v>VT-B</c:v>
                </c:pt>
                <c:pt idx="21">
                  <c:v>WA-B</c:v>
                </c:pt>
              </c:strCache>
            </c:strRef>
          </c:cat>
          <c:val>
            <c:numRef>
              <c:f>Sheet1!$C$61:$C$82</c:f>
              <c:numCache>
                <c:formatCode>0%</c:formatCode>
                <c:ptCount val="22"/>
                <c:pt idx="0">
                  <c:v>0.52</c:v>
                </c:pt>
                <c:pt idx="1">
                  <c:v>0.49099999999999999</c:v>
                </c:pt>
                <c:pt idx="2">
                  <c:v>0.48100000000000004</c:v>
                </c:pt>
                <c:pt idx="3">
                  <c:v>0.49099999999999999</c:v>
                </c:pt>
                <c:pt idx="4">
                  <c:v>0.40700000000000003</c:v>
                </c:pt>
                <c:pt idx="5">
                  <c:v>0.38299999999999995</c:v>
                </c:pt>
                <c:pt idx="6">
                  <c:v>0.56899999999999995</c:v>
                </c:pt>
                <c:pt idx="7">
                  <c:v>0.4</c:v>
                </c:pt>
                <c:pt idx="8">
                  <c:v>0.45100000000000001</c:v>
                </c:pt>
                <c:pt idx="9">
                  <c:v>0.53900000000000003</c:v>
                </c:pt>
                <c:pt idx="10">
                  <c:v>0.68299999999999994</c:v>
                </c:pt>
                <c:pt idx="11">
                  <c:v>0.40299999999999997</c:v>
                </c:pt>
                <c:pt idx="12">
                  <c:v>0.42899999999999999</c:v>
                </c:pt>
                <c:pt idx="13">
                  <c:v>0.24</c:v>
                </c:pt>
                <c:pt idx="14">
                  <c:v>0.46799999999999997</c:v>
                </c:pt>
                <c:pt idx="15">
                  <c:v>0.441</c:v>
                </c:pt>
                <c:pt idx="16">
                  <c:v>0.47600000000000003</c:v>
                </c:pt>
                <c:pt idx="17">
                  <c:v>0.43200000000000005</c:v>
                </c:pt>
                <c:pt idx="18">
                  <c:v>0.60899999999999999</c:v>
                </c:pt>
                <c:pt idx="19">
                  <c:v>0.47399999999999998</c:v>
                </c:pt>
                <c:pt idx="20">
                  <c:v>0.38200000000000001</c:v>
                </c:pt>
                <c:pt idx="21">
                  <c:v>0.51600000000000001</c:v>
                </c:pt>
              </c:numCache>
            </c:numRef>
          </c:val>
          <c:smooth val="0"/>
          <c:extLst>
            <c:ext xmlns:c16="http://schemas.microsoft.com/office/drawing/2014/chart" uri="{C3380CC4-5D6E-409C-BE32-E72D297353CC}">
              <c16:uniqueId val="{00000001-A74F-43E3-831A-E4296DE836DA}"/>
            </c:ext>
          </c:extLst>
        </c:ser>
        <c:dLbls>
          <c:showLegendKey val="0"/>
          <c:showVal val="0"/>
          <c:showCatName val="0"/>
          <c:showSerName val="0"/>
          <c:showPercent val="0"/>
          <c:showBubbleSize val="0"/>
        </c:dLbls>
        <c:marker val="1"/>
        <c:smooth val="0"/>
        <c:axId val="122114671"/>
        <c:axId val="122116111"/>
      </c:lineChart>
      <c:catAx>
        <c:axId val="12211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2116111"/>
        <c:crosses val="autoZero"/>
        <c:auto val="1"/>
        <c:lblAlgn val="ctr"/>
        <c:lblOffset val="100"/>
        <c:noMultiLvlLbl val="0"/>
      </c:catAx>
      <c:valAx>
        <c:axId val="1221161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1146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C0C02A-8390-4419-949F-CF5F6E7BB083}"/>
              </a:ext>
            </a:extLst>
          </p:cNvPr>
          <p:cNvSpPr>
            <a:spLocks noGrp="1"/>
          </p:cNvSpPr>
          <p:nvPr>
            <p:ph type="hdr" sz="quarter"/>
          </p:nvPr>
        </p:nvSpPr>
        <p:spPr>
          <a:xfrm>
            <a:off x="1" y="0"/>
            <a:ext cx="2972004" cy="466323"/>
          </a:xfrm>
          <a:prstGeom prst="rect">
            <a:avLst/>
          </a:prstGeom>
        </p:spPr>
        <p:txBody>
          <a:bodyPr vert="horz" lIns="89703" tIns="44851" rIns="89703" bIns="44851" rtlCol="0"/>
          <a:lstStyle>
            <a:lvl1pPr algn="l">
              <a:defRPr sz="1200"/>
            </a:lvl1pPr>
          </a:lstStyle>
          <a:p>
            <a:endParaRPr lang="en-US"/>
          </a:p>
        </p:txBody>
      </p:sp>
      <p:sp>
        <p:nvSpPr>
          <p:cNvPr id="3" name="Date Placeholder 2">
            <a:extLst>
              <a:ext uri="{FF2B5EF4-FFF2-40B4-BE49-F238E27FC236}">
                <a16:creationId xmlns:a16="http://schemas.microsoft.com/office/drawing/2014/main" id="{BF19F2AC-1D6E-428B-8557-C937E8BFAF24}"/>
              </a:ext>
            </a:extLst>
          </p:cNvPr>
          <p:cNvSpPr>
            <a:spLocks noGrp="1"/>
          </p:cNvSpPr>
          <p:nvPr>
            <p:ph type="dt" sz="quarter" idx="1"/>
          </p:nvPr>
        </p:nvSpPr>
        <p:spPr>
          <a:xfrm>
            <a:off x="3884463" y="0"/>
            <a:ext cx="2972004" cy="466323"/>
          </a:xfrm>
          <a:prstGeom prst="rect">
            <a:avLst/>
          </a:prstGeom>
        </p:spPr>
        <p:txBody>
          <a:bodyPr vert="horz" lIns="89703" tIns="44851" rIns="89703" bIns="44851" rtlCol="0"/>
          <a:lstStyle>
            <a:lvl1pPr algn="r">
              <a:defRPr sz="1200"/>
            </a:lvl1pPr>
          </a:lstStyle>
          <a:p>
            <a:fld id="{061CE68C-EA86-4C1F-A9B8-6F1964661593}" type="datetimeFigureOut">
              <a:rPr lang="en-US" smtClean="0"/>
              <a:t>4/8/2025</a:t>
            </a:fld>
            <a:endParaRPr lang="en-US"/>
          </a:p>
        </p:txBody>
      </p:sp>
      <p:sp>
        <p:nvSpPr>
          <p:cNvPr id="4" name="Footer Placeholder 3">
            <a:extLst>
              <a:ext uri="{FF2B5EF4-FFF2-40B4-BE49-F238E27FC236}">
                <a16:creationId xmlns:a16="http://schemas.microsoft.com/office/drawing/2014/main" id="{3C4ED4D1-7493-4894-B051-AC5531246D50}"/>
              </a:ext>
            </a:extLst>
          </p:cNvPr>
          <p:cNvSpPr>
            <a:spLocks noGrp="1"/>
          </p:cNvSpPr>
          <p:nvPr>
            <p:ph type="ftr" sz="quarter" idx="2"/>
          </p:nvPr>
        </p:nvSpPr>
        <p:spPr>
          <a:xfrm>
            <a:off x="1" y="8847540"/>
            <a:ext cx="2972004" cy="466323"/>
          </a:xfrm>
          <a:prstGeom prst="rect">
            <a:avLst/>
          </a:prstGeom>
        </p:spPr>
        <p:txBody>
          <a:bodyPr vert="horz" lIns="89703" tIns="44851" rIns="89703" bIns="44851"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A9278F-70ED-4FC7-880B-84FEA1A8F20E}"/>
              </a:ext>
            </a:extLst>
          </p:cNvPr>
          <p:cNvSpPr>
            <a:spLocks noGrp="1"/>
          </p:cNvSpPr>
          <p:nvPr>
            <p:ph type="sldNum" sz="quarter" idx="3"/>
          </p:nvPr>
        </p:nvSpPr>
        <p:spPr>
          <a:xfrm>
            <a:off x="3884463" y="8847540"/>
            <a:ext cx="2972004" cy="466323"/>
          </a:xfrm>
          <a:prstGeom prst="rect">
            <a:avLst/>
          </a:prstGeom>
        </p:spPr>
        <p:txBody>
          <a:bodyPr vert="horz" lIns="89703" tIns="44851" rIns="89703" bIns="44851" rtlCol="0" anchor="b"/>
          <a:lstStyle>
            <a:lvl1pPr algn="r">
              <a:defRPr sz="1200"/>
            </a:lvl1pPr>
          </a:lstStyle>
          <a:p>
            <a:fld id="{78194576-305B-406B-8DE2-7588B9D9CA90}" type="slidenum">
              <a:rPr lang="en-US" smtClean="0"/>
              <a:t>‹#›</a:t>
            </a:fld>
            <a:endParaRPr lang="en-US"/>
          </a:p>
        </p:txBody>
      </p:sp>
    </p:spTree>
    <p:extLst>
      <p:ext uri="{BB962C8B-B14F-4D97-AF65-F5344CB8AC3E}">
        <p14:creationId xmlns:p14="http://schemas.microsoft.com/office/powerpoint/2010/main" val="28528891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2402" tIns="46201" rIns="92402" bIns="46201"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2402" tIns="46201" rIns="92402" bIns="46201" rtlCol="0"/>
          <a:lstStyle>
            <a:lvl1pPr algn="r">
              <a:defRPr sz="1200"/>
            </a:lvl1pPr>
          </a:lstStyle>
          <a:p>
            <a:fld id="{7DFEC60D-E415-41E6-A630-1B4477151834}" type="datetimeFigureOut">
              <a:rPr lang="en-US" smtClean="0"/>
              <a:t>4/8/2025</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2402" tIns="46201" rIns="92402" bIns="46201" rtlCol="0" anchor="ctr"/>
          <a:lstStyle/>
          <a:p>
            <a:endParaRPr lang="en-US"/>
          </a:p>
        </p:txBody>
      </p:sp>
      <p:sp>
        <p:nvSpPr>
          <p:cNvPr id="5" name="Notes Placeholder 4"/>
          <p:cNvSpPr>
            <a:spLocks noGrp="1"/>
          </p:cNvSpPr>
          <p:nvPr>
            <p:ph type="body" sz="quarter" idx="3"/>
          </p:nvPr>
        </p:nvSpPr>
        <p:spPr>
          <a:xfrm>
            <a:off x="685800" y="4482296"/>
            <a:ext cx="5486400" cy="3667335"/>
          </a:xfrm>
          <a:prstGeom prst="rect">
            <a:avLst/>
          </a:prstGeom>
        </p:spPr>
        <p:txBody>
          <a:bodyPr vert="horz" lIns="92402" tIns="46201" rIns="92402" bIns="462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2402" tIns="46201" rIns="92402" bIns="46201" rtlCol="0" anchor="b"/>
          <a:lstStyle>
            <a:lvl1pPr algn="r">
              <a:defRPr sz="1200"/>
            </a:lvl1pPr>
          </a:lstStyle>
          <a:p>
            <a:fld id="{BD248515-2D18-4633-980F-D7995D212F60}" type="slidenum">
              <a:rPr lang="en-US" smtClean="0"/>
              <a:t>‹#›</a:t>
            </a:fld>
            <a:endParaRPr lang="en-US"/>
          </a:p>
        </p:txBody>
      </p:sp>
    </p:spTree>
    <p:extLst>
      <p:ext uri="{BB962C8B-B14F-4D97-AF65-F5344CB8AC3E}">
        <p14:creationId xmlns:p14="http://schemas.microsoft.com/office/powerpoint/2010/main" val="29658099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672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5988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3006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2042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7850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8086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3376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9769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5440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7041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rPr>
              <a:t>Overcoming a challenging background of foster care, substance abuse, and incarceration, Louis from Oregon thrived through the coordinated efforts of his VR counselor, the </a:t>
            </a:r>
            <a:r>
              <a:rPr lang="en-US" sz="1800">
                <a:solidFill>
                  <a:srgbClr val="000000"/>
                </a:solidFill>
                <a:effectLst/>
                <a:latin typeface="Times New Roman" panose="02020603050405020304" pitchFamily="18" charset="0"/>
                <a:ea typeface="Calibri" panose="020F0502020204030204" pitchFamily="34" charset="0"/>
              </a:rPr>
              <a:t>Inclusive Career Advancement Program (ICAP)</a:t>
            </a:r>
            <a:r>
              <a:rPr lang="en-US" sz="1800">
                <a:effectLst/>
                <a:latin typeface="Times New Roman" panose="02020603050405020304" pitchFamily="18" charset="0"/>
                <a:ea typeface="Calibri" panose="020F0502020204030204" pitchFamily="34" charset="0"/>
              </a:rPr>
              <a:t>, a tribal support system, and on-campus resources.</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rPr>
              <a:t>Louis is a member of the Klamath Tribes and received assistance through the tribal VR program which helped him transition to life after prison and connected him to VR. </a:t>
            </a:r>
            <a:r>
              <a:rPr lang="en-US" sz="1800">
                <a:effectLst/>
                <a:latin typeface="Times New Roman" panose="02020603050405020304" pitchFamily="18" charset="0"/>
                <a:ea typeface="Calibri" panose="020F0502020204030204" pitchFamily="34" charset="0"/>
              </a:rPr>
              <a:t>From there this network provided crucial assistance, from a healthy home and spiritual environment with native rituals and customs for him and his son, tuition coverage and academic supports to financial aid navigation, and other daily living supports such as an on-campus food pantry and a voucher to lower his energy costs. With over 4 years sustained sobriety and unwavering determination, Louis </a:t>
            </a:r>
            <a:r>
              <a:rPr lang="en-US" sz="1800">
                <a:solidFill>
                  <a:srgbClr val="000000"/>
                </a:solidFill>
                <a:effectLst/>
                <a:latin typeface="Times New Roman" panose="02020603050405020304" pitchFamily="18" charset="0"/>
                <a:ea typeface="Calibri" panose="020F0502020204030204" pitchFamily="34" charset="0"/>
              </a:rPr>
              <a:t>earned an Addiction Studies Pathway certificate from Klamath Community College in June 2023 </a:t>
            </a:r>
            <a:r>
              <a:rPr lang="en-US" sz="1800">
                <a:effectLst/>
                <a:latin typeface="Times New Roman" panose="02020603050405020304" pitchFamily="18" charset="0"/>
                <a:ea typeface="Calibri" panose="020F0502020204030204" pitchFamily="34" charset="0"/>
              </a:rPr>
              <a:t>and </a:t>
            </a:r>
            <a:r>
              <a:rPr lang="en-US" sz="1800">
                <a:solidFill>
                  <a:srgbClr val="000000"/>
                </a:solidFill>
                <a:effectLst/>
                <a:latin typeface="Times New Roman" panose="02020603050405020304" pitchFamily="18" charset="0"/>
                <a:ea typeface="Calibri" panose="020F0502020204030204" pitchFamily="34" charset="0"/>
              </a:rPr>
              <a:t>completed his AA degree in Psychology last year. He i</a:t>
            </a:r>
            <a:r>
              <a:rPr lang="en-US" sz="1800">
                <a:effectLst/>
                <a:latin typeface="Times New Roman" panose="02020603050405020304" pitchFamily="18" charset="0"/>
                <a:ea typeface="Calibri" panose="020F0502020204030204" pitchFamily="34" charset="0"/>
              </a:rPr>
              <a:t>s now working </a:t>
            </a:r>
            <a:r>
              <a:rPr lang="en-US" sz="1800">
                <a:solidFill>
                  <a:srgbClr val="000000"/>
                </a:solidFill>
                <a:effectLst/>
                <a:latin typeface="Times New Roman" panose="02020603050405020304" pitchFamily="18" charset="0"/>
                <a:ea typeface="Calibri" panose="020F0502020204030204" pitchFamily="34" charset="0"/>
              </a:rPr>
              <a:t>as a substance use counselor for Place2Heal Counseling Services in Klamath Falls, working toward the required 1,000 clinical hours needed to sit for the Certified Alcohol and Drug Counselor examination. Congratulations to Louis and the Oregon team!</a:t>
            </a:r>
            <a:endParaRPr lang="en-US"/>
          </a:p>
        </p:txBody>
      </p:sp>
    </p:spTree>
    <p:extLst>
      <p:ext uri="{BB962C8B-B14F-4D97-AF65-F5344CB8AC3E}">
        <p14:creationId xmlns:p14="http://schemas.microsoft.com/office/powerpoint/2010/main" val="1059014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8019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3032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7996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0732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4751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1228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rPr>
              <a:t>Kelley’s journey to a fulfilling career was made possible by New Hampshire’s Vocational Rehabilitation (VRNH) agency and Services for the Blind and Vision Impaired (SBVI). VR supported Kelley in earning a Bachelor’s degree in Communication with a focus on Professional Writing from Southern New Hampshire University. The agency provided essential services, including an 8-week CVS Health Work from Home Internship where she worked as an Administrative Assistant. This reintroduced her to the corporate environment after a 20-year gap and VR facilitated necessary accommodations and equipment. Kelley is now successfully employed full-time in a remote role with CVS’s Aetna division. Congratulations to Kelley and the New Hampshire team!</a:t>
            </a:r>
            <a:endParaRPr lang="en-US" sz="1800">
              <a:effectLst/>
              <a:latin typeface="Calibri" panose="020F0502020204030204" pitchFamily="34" charset="0"/>
              <a:ea typeface="Calibri" panose="020F0502020204030204" pitchFamily="34" charset="0"/>
            </a:endParaRPr>
          </a:p>
          <a:p>
            <a:endParaRPr lang="en-US"/>
          </a:p>
        </p:txBody>
      </p:sp>
    </p:spTree>
    <p:extLst>
      <p:ext uri="{BB962C8B-B14F-4D97-AF65-F5344CB8AC3E}">
        <p14:creationId xmlns:p14="http://schemas.microsoft.com/office/powerpoint/2010/main" val="3671447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926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392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340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Calibri"/>
                <a:cs typeface="Calibri"/>
              </a:rPr>
              <a:t>Appears to be an inversion approximately every 4 to 5 years (2015, 2019, 2024)</a:t>
            </a:r>
          </a:p>
        </p:txBody>
      </p:sp>
    </p:spTree>
    <p:extLst>
      <p:ext uri="{BB962C8B-B14F-4D97-AF65-F5344CB8AC3E}">
        <p14:creationId xmlns:p14="http://schemas.microsoft.com/office/powerpoint/2010/main" val="126276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Shows progress in spending more VR Federal funds during the year of appropriation. Went from 34 percent in 2023 to 42 percent in 2024.</a:t>
            </a:r>
            <a:endParaRPr lang="en-US">
              <a:ea typeface="Calibri"/>
              <a:cs typeface="Calibri"/>
            </a:endParaRPr>
          </a:p>
        </p:txBody>
      </p:sp>
    </p:spTree>
    <p:extLst>
      <p:ext uri="{BB962C8B-B14F-4D97-AF65-F5344CB8AC3E}">
        <p14:creationId xmlns:p14="http://schemas.microsoft.com/office/powerpoint/2010/main" val="89909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B1F92-A9C5-1A62-1F60-AB888992C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5C5DB-E2AB-1E5B-7767-70E9AF8EC0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06424B-C36E-BA6F-17C4-8377EECCD9C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9836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131313"/>
                </a:solidFill>
                <a:effectLst/>
                <a:latin typeface="Times New Roman" panose="02020603050405020304" pitchFamily="18" charset="0"/>
                <a:ea typeface="Calibri" panose="020F0502020204030204" pitchFamily="34" charset="0"/>
              </a:rPr>
              <a:t>Pat, a dedicated employee in Walmart’s candy aisle for over 20 years, aspired to a more challenging career. Through the collaborative efforts of the Pennsylvania Office of Vocational Rehabilitation and his participation in the Project SEARCH program, Pat’s talent and work ethic were recognized. After completing Project Search, he was hired on and now holds a </a:t>
            </a:r>
            <a:r>
              <a:rPr lang="en-US" sz="1800">
                <a:effectLst/>
                <a:latin typeface="Times New Roman" panose="02020603050405020304" pitchFamily="18" charset="0"/>
                <a:ea typeface="Calibri" panose="020F0502020204030204" pitchFamily="34" charset="0"/>
              </a:rPr>
              <a:t>records management </a:t>
            </a:r>
            <a:r>
              <a:rPr lang="en-US" sz="1800">
                <a:solidFill>
                  <a:srgbClr val="131313"/>
                </a:solidFill>
                <a:effectLst/>
                <a:latin typeface="Times New Roman" panose="02020603050405020304" pitchFamily="18" charset="0"/>
                <a:ea typeface="Calibri" panose="020F0502020204030204" pitchFamily="34" charset="0"/>
              </a:rPr>
              <a:t>position at the Dauphin County courthouse in the Prothonotary Office which </a:t>
            </a:r>
            <a:r>
              <a:rPr lang="en-US" sz="1800">
                <a:effectLst/>
                <a:latin typeface="Times New Roman" panose="02020603050405020304" pitchFamily="18" charset="0"/>
                <a:ea typeface="Calibri" panose="020F0502020204030204" pitchFamily="34" charset="0"/>
              </a:rPr>
              <a:t>records and files all legal papers related to civil court</a:t>
            </a:r>
            <a:r>
              <a:rPr lang="en-US" sz="1800">
                <a:solidFill>
                  <a:srgbClr val="131313"/>
                </a:solidFill>
                <a:effectLst/>
                <a:latin typeface="Times New Roman" panose="02020603050405020304" pitchFamily="18" charset="0"/>
                <a:ea typeface="Calibri" panose="020F0502020204030204" pitchFamily="34" charset="0"/>
              </a:rPr>
              <a:t>. Congratulations to Pat and the Pennsylvania team!</a:t>
            </a:r>
            <a:endParaRPr lang="en-US" sz="1800">
              <a:effectLst/>
              <a:latin typeface="Calibri" panose="020F0502020204030204" pitchFamily="34" charset="0"/>
              <a:ea typeface="Calibri" panose="020F0502020204030204" pitchFamily="34" charset="0"/>
            </a:endParaRPr>
          </a:p>
          <a:p>
            <a:endParaRPr lang="en-US"/>
          </a:p>
        </p:txBody>
      </p:sp>
    </p:spTree>
    <p:extLst>
      <p:ext uri="{BB962C8B-B14F-4D97-AF65-F5344CB8AC3E}">
        <p14:creationId xmlns:p14="http://schemas.microsoft.com/office/powerpoint/2010/main" val="3570962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2645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E113238-1CAB-4C6A-A678-99143F42575E}"/>
              </a:ext>
            </a:extLst>
          </p:cNvPr>
          <p:cNvPicPr>
            <a:picLocks noChangeAspect="1"/>
          </p:cNvPicPr>
          <p:nvPr userDrawn="1"/>
        </p:nvPicPr>
        <p:blipFill>
          <a:blip r:embed="rId2"/>
          <a:stretch>
            <a:fillRect/>
          </a:stretch>
        </p:blipFill>
        <p:spPr>
          <a:xfrm>
            <a:off x="3433391" y="818785"/>
            <a:ext cx="5325218" cy="5220429"/>
          </a:xfrm>
          <a:prstGeom prst="rect">
            <a:avLst/>
          </a:prstGeom>
        </p:spPr>
      </p:pic>
      <p:sp>
        <p:nvSpPr>
          <p:cNvPr id="2" name="Title 1">
            <a:extLst>
              <a:ext uri="{FF2B5EF4-FFF2-40B4-BE49-F238E27FC236}">
                <a16:creationId xmlns:a16="http://schemas.microsoft.com/office/drawing/2014/main" id="{143AA54C-B41A-4181-8DB6-9F87728864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03E562-EEE6-4360-A210-DC9C36169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0923BFE5-B6D0-4EB3-9EC8-FB4EAE649FD3}"/>
              </a:ext>
            </a:extLst>
          </p:cNvPr>
          <p:cNvSpPr/>
          <p:nvPr userDrawn="1"/>
        </p:nvSpPr>
        <p:spPr>
          <a:xfrm>
            <a:off x="0" y="6264938"/>
            <a:ext cx="12192000" cy="593062"/>
          </a:xfrm>
          <a:prstGeom prst="rect">
            <a:avLst/>
          </a:prstGeom>
          <a:solidFill>
            <a:srgbClr val="345065"/>
          </a:solidFill>
          <a:ln>
            <a:solidFill>
              <a:srgbClr val="34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2398E14-9CDF-4122-B4EF-D8153E0094D0}"/>
              </a:ext>
            </a:extLst>
          </p:cNvPr>
          <p:cNvPicPr>
            <a:picLocks noChangeAspect="1"/>
          </p:cNvPicPr>
          <p:nvPr userDrawn="1"/>
        </p:nvPicPr>
        <p:blipFill>
          <a:blip r:embed="rId3"/>
          <a:stretch>
            <a:fillRect/>
          </a:stretch>
        </p:blipFill>
        <p:spPr>
          <a:xfrm>
            <a:off x="8000818" y="6318038"/>
            <a:ext cx="3964516" cy="497943"/>
          </a:xfrm>
          <a:prstGeom prst="rect">
            <a:avLst/>
          </a:prstGeom>
        </p:spPr>
      </p:pic>
      <p:sp>
        <p:nvSpPr>
          <p:cNvPr id="9" name="Rectangle 8">
            <a:extLst>
              <a:ext uri="{FF2B5EF4-FFF2-40B4-BE49-F238E27FC236}">
                <a16:creationId xmlns:a16="http://schemas.microsoft.com/office/drawing/2014/main" id="{9069A6E3-FCB1-4CF9-ADE8-594B5C53F93C}"/>
              </a:ext>
            </a:extLst>
          </p:cNvPr>
          <p:cNvSpPr/>
          <p:nvPr userDrawn="1"/>
        </p:nvSpPr>
        <p:spPr>
          <a:xfrm>
            <a:off x="0" y="0"/>
            <a:ext cx="12192000" cy="381000"/>
          </a:xfrm>
          <a:prstGeom prst="rect">
            <a:avLst/>
          </a:prstGeom>
          <a:solidFill>
            <a:srgbClr val="345065"/>
          </a:solidFill>
          <a:ln>
            <a:solidFill>
              <a:srgbClr val="34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73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210B-E191-4294-9E9B-B074FFB2F9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35F7F7-C459-4379-BD21-A81C7A4D13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0D6BD-C1A2-47B7-927B-EBAF8CAB4F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054DFA7-0AD3-424E-A0F9-83FB7D0D9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861D7-EFBD-4C74-97BE-24D4C9C17D62}"/>
              </a:ext>
            </a:extLst>
          </p:cNvPr>
          <p:cNvSpPr>
            <a:spLocks noGrp="1"/>
          </p:cNvSpPr>
          <p:nvPr>
            <p:ph type="sldNum" sz="quarter" idx="12"/>
          </p:nvPr>
        </p:nvSpPr>
        <p:spPr/>
        <p:txBody>
          <a:bodyPr/>
          <a:lstStyle/>
          <a:p>
            <a:fld id="{7EC15090-A1EB-4E96-AB6F-90B852151554}" type="slidenum">
              <a:rPr lang="en-US" smtClean="0"/>
              <a:t>‹#›</a:t>
            </a:fld>
            <a:endParaRPr lang="en-US"/>
          </a:p>
        </p:txBody>
      </p:sp>
    </p:spTree>
    <p:extLst>
      <p:ext uri="{BB962C8B-B14F-4D97-AF65-F5344CB8AC3E}">
        <p14:creationId xmlns:p14="http://schemas.microsoft.com/office/powerpoint/2010/main" val="73721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AA2782-D1F2-4B75-9580-F6F316644E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5C644E-2DBC-462F-A050-80B8F9C7C2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B3186-5098-4E88-9E8C-7A443F2255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14196C5-DF68-4063-82EA-4A19E20AD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F340D-44E3-4D06-B37A-AE2DD4D28EAC}"/>
              </a:ext>
            </a:extLst>
          </p:cNvPr>
          <p:cNvSpPr>
            <a:spLocks noGrp="1"/>
          </p:cNvSpPr>
          <p:nvPr>
            <p:ph type="sldNum" sz="quarter" idx="12"/>
          </p:nvPr>
        </p:nvSpPr>
        <p:spPr/>
        <p:txBody>
          <a:bodyPr/>
          <a:lstStyle/>
          <a:p>
            <a:fld id="{7EC15090-A1EB-4E96-AB6F-90B852151554}" type="slidenum">
              <a:rPr lang="en-US" smtClean="0"/>
              <a:t>‹#›</a:t>
            </a:fld>
            <a:endParaRPr lang="en-US"/>
          </a:p>
        </p:txBody>
      </p:sp>
    </p:spTree>
    <p:extLst>
      <p:ext uri="{BB962C8B-B14F-4D97-AF65-F5344CB8AC3E}">
        <p14:creationId xmlns:p14="http://schemas.microsoft.com/office/powerpoint/2010/main" val="2070114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SA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8" name="Slide Number Placeholder 5" descr="Slide number">
            <a:extLst>
              <a:ext uri="{FF2B5EF4-FFF2-40B4-BE49-F238E27FC236}">
                <a16:creationId xmlns:a16="http://schemas.microsoft.com/office/drawing/2014/main" id="{A8166784-FB7C-4275-9215-12A496045925}"/>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a:xfrm>
            <a:off x="1524000" y="1122363"/>
            <a:ext cx="9144000" cy="2387600"/>
          </a:xfrm>
          <a:prstGeom prst="rect">
            <a:avLst/>
          </a:prstGeom>
        </p:spPr>
        <p:txBody>
          <a:bodyPr anchor="b"/>
          <a:lstStyle>
            <a:lvl1pPr algn="ctr">
              <a:defRPr sz="4800" cap="small" baseline="0">
                <a:solidFill>
                  <a:srgbClr val="345065"/>
                </a:solidFill>
              </a:defRPr>
            </a:lvl1pPr>
          </a:lstStyle>
          <a:p>
            <a:r>
              <a:rPr lang="en-US"/>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Title Slide subtitle</a:t>
            </a:r>
          </a:p>
        </p:txBody>
      </p:sp>
      <p:sp>
        <p:nvSpPr>
          <p:cNvPr id="7" name="Date Placeholder 3">
            <a:extLst>
              <a:ext uri="{FF2B5EF4-FFF2-40B4-BE49-F238E27FC236}">
                <a16:creationId xmlns:a16="http://schemas.microsoft.com/office/drawing/2014/main" id="{72098210-5F42-469B-8A46-3B82ACC395A9}"/>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9527621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SA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OSERS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
        <p:nvSpPr>
          <p:cNvPr id="7" name="Date Placeholder 3">
            <a:extLst>
              <a:ext uri="{FF2B5EF4-FFF2-40B4-BE49-F238E27FC236}">
                <a16:creationId xmlns:a16="http://schemas.microsoft.com/office/drawing/2014/main" id="{CCFD5C6B-7889-4339-8F75-3B4A510288F0}"/>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30728387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RSA Section Header">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a:xfrm>
            <a:off x="831850" y="1709739"/>
            <a:ext cx="10515600" cy="1719262"/>
          </a:xfrm>
          <a:prstGeom prst="rect">
            <a:avLst/>
          </a:prstGeom>
        </p:spPr>
        <p:txBody>
          <a:bodyPr anchor="b"/>
          <a:lstStyle>
            <a:lvl1pPr>
              <a:defRPr sz="4400">
                <a:solidFill>
                  <a:srgbClr val="345065"/>
                </a:solidFill>
              </a:defRPr>
            </a:lvl1pPr>
          </a:lstStyle>
          <a:p>
            <a:r>
              <a:rPr lang="en-US"/>
              <a:t>Click to edit Sub-Section title</a:t>
            </a:r>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Sub-Section subtitle</a:t>
            </a:r>
          </a:p>
        </p:txBody>
      </p:sp>
      <p:sp>
        <p:nvSpPr>
          <p:cNvPr id="7" name="Date Placeholder 3">
            <a:extLst>
              <a:ext uri="{FF2B5EF4-FFF2-40B4-BE49-F238E27FC236}">
                <a16:creationId xmlns:a16="http://schemas.microsoft.com/office/drawing/2014/main" id="{213B46FB-6684-4412-9BBD-5783BD510555}"/>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30363291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SA Two Content">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Two Content</a:t>
            </a:r>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2</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E5C1993-4689-4706-9605-191DB63D4FBF}"/>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83086349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SA Comparison">
    <p:spTree>
      <p:nvGrpSpPr>
        <p:cNvPr id="1" name=""/>
        <p:cNvGrpSpPr/>
        <p:nvPr/>
      </p:nvGrpSpPr>
      <p:grpSpPr>
        <a:xfrm>
          <a:off x="0" y="0"/>
          <a:ext cx="0" cy="0"/>
          <a:chOff x="0" y="0"/>
          <a:chExt cx="0" cy="0"/>
        </a:xfrm>
      </p:grpSpPr>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Comparison</a:t>
            </a:r>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1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2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BC82069A-0BF2-4A27-A546-13D737801EF9}"/>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1687558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SA Title Only">
    <p:spTree>
      <p:nvGrpSpPr>
        <p:cNvPr id="1" name=""/>
        <p:cNvGrpSpPr/>
        <p:nvPr/>
      </p:nvGrpSpPr>
      <p:grpSpPr>
        <a:xfrm>
          <a:off x="0" y="0"/>
          <a:ext cx="0" cy="0"/>
          <a:chOff x="0" y="0"/>
          <a:chExt cx="0" cy="0"/>
        </a:xfrm>
      </p:grpSpPr>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Blank Slide</a:t>
            </a:r>
          </a:p>
        </p:txBody>
      </p:sp>
      <p:sp>
        <p:nvSpPr>
          <p:cNvPr id="6" name="Date Placeholder 3">
            <a:extLst>
              <a:ext uri="{FF2B5EF4-FFF2-40B4-BE49-F238E27FC236}">
                <a16:creationId xmlns:a16="http://schemas.microsoft.com/office/drawing/2014/main" id="{B8B569AB-A890-4AB0-A835-96F88CF06423}"/>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5395247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RSA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5" name="Date Placeholder 3">
            <a:extLst>
              <a:ext uri="{FF2B5EF4-FFF2-40B4-BE49-F238E27FC236}">
                <a16:creationId xmlns:a16="http://schemas.microsoft.com/office/drawing/2014/main" id="{9EBBC821-5A67-42D7-90A7-CA776B14CE1B}"/>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072307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SA Content with Caption">
    <p:spTree>
      <p:nvGrpSpPr>
        <p:cNvPr id="1" name=""/>
        <p:cNvGrpSpPr/>
        <p:nvPr/>
      </p:nvGrpSpPr>
      <p:grpSpPr>
        <a:xfrm>
          <a:off x="0" y="0"/>
          <a:ext cx="0" cy="0"/>
          <a:chOff x="0" y="0"/>
          <a:chExt cx="0" cy="0"/>
        </a:xfrm>
      </p:grpSpPr>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5" name="Text Placeholder 4">
            <a:extLst>
              <a:ext uri="{FF2B5EF4-FFF2-40B4-BE49-F238E27FC236}">
                <a16:creationId xmlns:a16="http://schemas.microsoft.com/office/drawing/2014/main" id="{FF5A315C-57C9-42E3-8B89-F845F852E1C4}"/>
              </a:ext>
            </a:extLst>
          </p:cNvPr>
          <p:cNvSpPr>
            <a:spLocks noGrp="1"/>
          </p:cNvSpPr>
          <p:nvPr>
            <p:ph type="body" sz="quarter" idx="14" hasCustomPrompt="1"/>
          </p:nvPr>
        </p:nvSpPr>
        <p:spPr>
          <a:xfrm>
            <a:off x="640080" y="0"/>
            <a:ext cx="10972800" cy="672111"/>
          </a:xfrm>
        </p:spPr>
        <p:txBody>
          <a:bodyPr lIns="0" tIns="0" rIns="0" bIns="0" anchor="b" anchorCtr="0">
            <a:normAutofit/>
          </a:bodyPr>
          <a:lstStyle>
            <a:lvl1pPr marL="0" indent="0">
              <a:buNone/>
              <a:defRPr sz="4000">
                <a:solidFill>
                  <a:schemeClr val="bg1"/>
                </a:solidFill>
              </a:defRPr>
            </a:lvl1pPr>
            <a:lvl2pPr marL="457200" indent="0">
              <a:buNone/>
              <a:defRPr sz="4000">
                <a:solidFill>
                  <a:schemeClr val="bg1"/>
                </a:solidFill>
              </a:defRPr>
            </a:lvl2pPr>
            <a:lvl3pPr marL="914400" indent="0">
              <a:buNone/>
              <a:defRPr sz="4000">
                <a:solidFill>
                  <a:schemeClr val="bg1"/>
                </a:solidFill>
              </a:defRPr>
            </a:lvl3pPr>
            <a:lvl4pPr marL="1314450" indent="0">
              <a:buNone/>
              <a:defRPr sz="4000">
                <a:solidFill>
                  <a:schemeClr val="bg1"/>
                </a:solidFill>
              </a:defRPr>
            </a:lvl4pPr>
            <a:lvl5pPr marL="1600200" indent="0">
              <a:buNone/>
              <a:defRPr sz="4000">
                <a:solidFill>
                  <a:schemeClr val="bg1"/>
                </a:solidFill>
              </a:defRPr>
            </a:lvl5pPr>
          </a:lstStyle>
          <a:p>
            <a:pPr lvl="0"/>
            <a:r>
              <a:rPr lang="en-US"/>
              <a:t>Click to edit Title: Caption and Content</a:t>
            </a:r>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a:t>Click to edit Content text</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D13C59D2-DDA6-4773-870C-E5B965F6DFE7}"/>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2458049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878E-557B-467E-8685-98C989CE9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8E7D7-E342-4660-8E64-81D3147A19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2EFCB-2FB2-44F5-A18B-5C6C8CC656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FDD501-F412-4785-A0AA-3E065607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E3AED-EFBA-4259-B87B-2745400DDF1F}"/>
              </a:ext>
            </a:extLst>
          </p:cNvPr>
          <p:cNvSpPr>
            <a:spLocks noGrp="1"/>
          </p:cNvSpPr>
          <p:nvPr>
            <p:ph type="sldNum" sz="quarter" idx="12"/>
          </p:nvPr>
        </p:nvSpPr>
        <p:spPr/>
        <p:txBody>
          <a:bodyPr/>
          <a:lstStyle/>
          <a:p>
            <a:fld id="{7EC15090-A1EB-4E96-AB6F-90B852151554}" type="slidenum">
              <a:rPr lang="en-US" smtClean="0"/>
              <a:t>‹#›</a:t>
            </a:fld>
            <a:endParaRPr lang="en-US"/>
          </a:p>
        </p:txBody>
      </p:sp>
    </p:spTree>
    <p:extLst>
      <p:ext uri="{BB962C8B-B14F-4D97-AF65-F5344CB8AC3E}">
        <p14:creationId xmlns:p14="http://schemas.microsoft.com/office/powerpoint/2010/main" val="388661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RSA Picture with Caption">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a:xfrm>
            <a:off x="839788" y="987424"/>
            <a:ext cx="3932237" cy="1069975"/>
          </a:xfrm>
          <a:prstGeom prst="rect">
            <a:avLst/>
          </a:prstGeom>
        </p:spPr>
        <p:txBody>
          <a:bodyPr anchor="b"/>
          <a:lstStyle>
            <a:lvl1pPr>
              <a:defRPr sz="3200">
                <a:solidFill>
                  <a:srgbClr val="2C506A"/>
                </a:solidFill>
              </a:defRPr>
            </a:lvl1pPr>
          </a:lstStyle>
          <a:p>
            <a:r>
              <a:rPr lang="en-US"/>
              <a:t>Click edit Master title style</a:t>
            </a:r>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Date Placeholder 3">
            <a:extLst>
              <a:ext uri="{FF2B5EF4-FFF2-40B4-BE49-F238E27FC236}">
                <a16:creationId xmlns:a16="http://schemas.microsoft.com/office/drawing/2014/main" id="{0C96B4EC-B6A9-4E36-A5F3-8C8968292CEC}"/>
              </a:ext>
            </a:extLst>
          </p:cNvPr>
          <p:cNvSpPr>
            <a:spLocks noGrp="1"/>
          </p:cNvSpPr>
          <p:nvPr>
            <p:ph type="dt" sz="half" idx="10"/>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981722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SA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userDrawn="1"/>
        </p:nvSpPr>
        <p:spPr>
          <a:xfrm>
            <a:off x="580767"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RSA</a:t>
            </a:r>
          </a:p>
        </p:txBody>
      </p:sp>
      <p:sp>
        <p:nvSpPr>
          <p:cNvPr id="2" name="TextBox 1">
            <a:extLst>
              <a:ext uri="{FF2B5EF4-FFF2-40B4-BE49-F238E27FC236}">
                <a16:creationId xmlns:a16="http://schemas.microsoft.com/office/drawing/2014/main" id="{6652472D-2C37-4839-80EA-30713C149CA2}"/>
              </a:ext>
            </a:extLst>
          </p:cNvPr>
          <p:cNvSpPr txBox="1"/>
          <p:nvPr userDrawn="1"/>
        </p:nvSpPr>
        <p:spPr>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a:solidFill>
                  <a:srgbClr val="2C506A"/>
                </a:solidFill>
                <a:latin typeface="Century Gothic" panose="020B0502020202020204" pitchFamily="34" charset="0"/>
              </a:rPr>
              <a:t>U.S. Department of Education</a:t>
            </a: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7925634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SA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10" name="TextBox 9">
            <a:extLst>
              <a:ext uri="{FF2B5EF4-FFF2-40B4-BE49-F238E27FC236}">
                <a16:creationId xmlns:a16="http://schemas.microsoft.com/office/drawing/2014/main" id="{89E437DF-F50F-43BC-B8E3-3430A1EE5E2D}"/>
              </a:ext>
            </a:extLst>
          </p:cNvPr>
          <p:cNvSpPr txBox="1"/>
          <p:nvPr userDrawn="1"/>
        </p:nvSpPr>
        <p:spPr>
          <a:xfrm>
            <a:off x="580767"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RSA</a:t>
            </a:r>
          </a:p>
        </p:txBody>
      </p:sp>
      <p:sp>
        <p:nvSpPr>
          <p:cNvPr id="13" name="TextBox 12">
            <a:extLst>
              <a:ext uri="{FF2B5EF4-FFF2-40B4-BE49-F238E27FC236}">
                <a16:creationId xmlns:a16="http://schemas.microsoft.com/office/drawing/2014/main" id="{4EC1CCB4-5E7E-4F47-94E1-5E14BF6A54E4}"/>
              </a:ext>
            </a:extLst>
          </p:cNvPr>
          <p:cNvSpPr txBox="1"/>
          <p:nvPr userDrawn="1"/>
        </p:nvSpPr>
        <p:spPr>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userDrawn="1"/>
        </p:nvSpPr>
        <p:spPr>
          <a:xfrm>
            <a:off x="650789"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a:solidFill>
                  <a:srgbClr val="345065"/>
                </a:solidFill>
                <a:latin typeface="Century Gothic" panose="020B0502020202020204" pitchFamily="34" charset="0"/>
              </a:rPr>
              <a:t>	</a:t>
            </a:r>
            <a:r>
              <a:rPr lang="en-US" sz="1400" b="1">
                <a:solidFill>
                  <a:srgbClr val="215070"/>
                </a:solidFill>
                <a:latin typeface="Century Gothic" panose="020B0502020202020204" pitchFamily="34" charset="0"/>
              </a:rPr>
              <a:t>Home:</a:t>
            </a:r>
            <a:r>
              <a:rPr lang="en-US" sz="1400">
                <a:solidFill>
                  <a:srgbClr val="215070"/>
                </a:solidFill>
                <a:latin typeface="Century Gothic" panose="020B0502020202020204" pitchFamily="34" charset="0"/>
              </a:rPr>
              <a:t>	www.ed.gov/osers/rsa</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Blog:</a:t>
            </a:r>
            <a:r>
              <a:rPr lang="en-US" sz="140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Twitter:</a:t>
            </a:r>
            <a:r>
              <a:rPr lang="en-US" sz="140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YouTube</a:t>
            </a:r>
            <a:r>
              <a:rPr lang="en-US" sz="1400">
                <a:solidFill>
                  <a:srgbClr val="215070"/>
                </a:solidFill>
                <a:latin typeface="Century Gothic" panose="020B0502020202020204" pitchFamily="34" charset="0"/>
              </a:rPr>
              <a:t>:	www.youtube.com/c/OSERS</a:t>
            </a:r>
            <a:endParaRPr lang="en-US" sz="1400">
              <a:latin typeface="Century Gothic" panose="020B0502020202020204" pitchFamily="34" charset="0"/>
            </a:endParaRP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94158359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SA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5" name="Text Placeholder 4">
            <a:extLst>
              <a:ext uri="{FF2B5EF4-FFF2-40B4-BE49-F238E27FC236}">
                <a16:creationId xmlns:a16="http://schemas.microsoft.com/office/drawing/2014/main" id="{D1B7D111-6E89-43EC-BF9F-638E13098704}"/>
              </a:ext>
            </a:extLst>
          </p:cNvPr>
          <p:cNvSpPr>
            <a:spLocks noGrp="1"/>
          </p:cNvSpPr>
          <p:nvPr>
            <p:ph type="body" sz="quarter" idx="10"/>
          </p:nvPr>
        </p:nvSpPr>
        <p:spPr>
          <a:xfrm>
            <a:off x="1371599" y="2514600"/>
            <a:ext cx="9448800" cy="914400"/>
          </a:xfrm>
        </p:spPr>
        <p:txBody>
          <a:bodyPr anchor="b">
            <a:normAutofit/>
          </a:bodyPr>
          <a:lstStyle>
            <a:lvl1pPr marL="0" indent="0" algn="ctr">
              <a:buNone/>
              <a:defRPr sz="4800">
                <a:solidFill>
                  <a:srgbClr val="008710"/>
                </a:solidFill>
              </a:defRPr>
            </a:lvl1pPr>
          </a:lstStyle>
          <a:p>
            <a:pPr lvl="0"/>
            <a:r>
              <a:rPr lang="en-US"/>
              <a:t>Click to edit Master text styles</a:t>
            </a:r>
          </a:p>
        </p:txBody>
      </p:sp>
      <p:sp>
        <p:nvSpPr>
          <p:cNvPr id="9" name="TextBox 8">
            <a:extLst>
              <a:ext uri="{FF2B5EF4-FFF2-40B4-BE49-F238E27FC236}">
                <a16:creationId xmlns:a16="http://schemas.microsoft.com/office/drawing/2014/main" id="{68E5EC69-1945-4270-A74C-D1C5FC8ECF26}"/>
              </a:ext>
            </a:extLst>
          </p:cNvPr>
          <p:cNvSpPr txBox="1"/>
          <p:nvPr userDrawn="1"/>
        </p:nvSpPr>
        <p:spPr>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a:solidFill>
                  <a:srgbClr val="2C506A"/>
                </a:solidFill>
                <a:latin typeface="Century Gothic" panose="020B0502020202020204" pitchFamily="34" charset="0"/>
              </a:rPr>
              <a:t>U.S. Department of Education</a:t>
            </a:r>
          </a:p>
        </p:txBody>
      </p:sp>
      <p:sp>
        <p:nvSpPr>
          <p:cNvPr id="8" name="Date Placeholder 3">
            <a:extLst>
              <a:ext uri="{FF2B5EF4-FFF2-40B4-BE49-F238E27FC236}">
                <a16:creationId xmlns:a16="http://schemas.microsoft.com/office/drawing/2014/main" id="{8FBE9625-47CE-4753-A25E-07DFCF732EC7}"/>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72681256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61A0C3F-CFB2-42FB-B4D6-3A004AE49F5C}" type="slidenum">
              <a:rPr lang="en-US" altLang="en-US"/>
              <a:pPr/>
              <a:t>‹#›</a:t>
            </a:fld>
            <a:endParaRPr lang="en-US" altLang="en-US"/>
          </a:p>
        </p:txBody>
      </p:sp>
    </p:spTree>
    <p:extLst>
      <p:ext uri="{BB962C8B-B14F-4D97-AF65-F5344CB8AC3E}">
        <p14:creationId xmlns:p14="http://schemas.microsoft.com/office/powerpoint/2010/main" val="425062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49D7-588C-4645-80F1-9E78C54D9E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9D904A-CBDB-4469-8690-66AE4715EE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ACAD07-7710-4797-AF1F-F2F63C40E7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A55B17-314F-4A76-BDF5-9E8B72BFF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A61F8-D084-4D2F-9BD0-C7478109F44A}"/>
              </a:ext>
            </a:extLst>
          </p:cNvPr>
          <p:cNvSpPr>
            <a:spLocks noGrp="1"/>
          </p:cNvSpPr>
          <p:nvPr>
            <p:ph type="sldNum" sz="quarter" idx="12"/>
          </p:nvPr>
        </p:nvSpPr>
        <p:spPr/>
        <p:txBody>
          <a:bodyPr/>
          <a:lstStyle/>
          <a:p>
            <a:fld id="{7EC15090-A1EB-4E96-AB6F-90B852151554}" type="slidenum">
              <a:rPr lang="en-US" smtClean="0"/>
              <a:t>‹#›</a:t>
            </a:fld>
            <a:endParaRPr lang="en-US"/>
          </a:p>
        </p:txBody>
      </p:sp>
    </p:spTree>
    <p:extLst>
      <p:ext uri="{BB962C8B-B14F-4D97-AF65-F5344CB8AC3E}">
        <p14:creationId xmlns:p14="http://schemas.microsoft.com/office/powerpoint/2010/main" val="59938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68E6-51A5-4DCD-8EEA-2435698A00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96A8D-18D2-4943-A1A3-0E2472D491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809E41-659F-4310-B2F8-5A1685DD16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3BBA1-1B7B-46B3-9024-BBB50BDAE2C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97A3D6B-D577-4504-B9BA-8C8427FB0B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894EE-A544-4303-8A67-0764FD994D71}"/>
              </a:ext>
            </a:extLst>
          </p:cNvPr>
          <p:cNvSpPr>
            <a:spLocks noGrp="1"/>
          </p:cNvSpPr>
          <p:nvPr>
            <p:ph type="sldNum" sz="quarter" idx="12"/>
          </p:nvPr>
        </p:nvSpPr>
        <p:spPr/>
        <p:txBody>
          <a:bodyPr/>
          <a:lstStyle/>
          <a:p>
            <a:fld id="{7EC15090-A1EB-4E96-AB6F-90B852151554}" type="slidenum">
              <a:rPr lang="en-US" smtClean="0"/>
              <a:t>‹#›</a:t>
            </a:fld>
            <a:endParaRPr lang="en-US"/>
          </a:p>
        </p:txBody>
      </p:sp>
    </p:spTree>
    <p:extLst>
      <p:ext uri="{BB962C8B-B14F-4D97-AF65-F5344CB8AC3E}">
        <p14:creationId xmlns:p14="http://schemas.microsoft.com/office/powerpoint/2010/main" val="4516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6192-21C2-46C9-91DE-4344713EE6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406120-B283-4431-A712-30318F64D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85D10D-BC6C-4B43-B79B-B56CD4CFCB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FB2A99-8183-4A15-841C-F2C1039A33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FF4DE-D5B4-410B-A54C-73BA93587A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C99C94-1C5B-4897-8E41-0C7BC9C8090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49EEAAC-97D3-4AAC-989B-2864BF4E35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5913E7-BFDE-48D0-BFBF-2242CFB11565}"/>
              </a:ext>
            </a:extLst>
          </p:cNvPr>
          <p:cNvSpPr>
            <a:spLocks noGrp="1"/>
          </p:cNvSpPr>
          <p:nvPr>
            <p:ph type="sldNum" sz="quarter" idx="12"/>
          </p:nvPr>
        </p:nvSpPr>
        <p:spPr/>
        <p:txBody>
          <a:bodyPr/>
          <a:lstStyle/>
          <a:p>
            <a:fld id="{7EC15090-A1EB-4E96-AB6F-90B852151554}" type="slidenum">
              <a:rPr lang="en-US" smtClean="0"/>
              <a:t>‹#›</a:t>
            </a:fld>
            <a:endParaRPr lang="en-US"/>
          </a:p>
        </p:txBody>
      </p:sp>
    </p:spTree>
    <p:extLst>
      <p:ext uri="{BB962C8B-B14F-4D97-AF65-F5344CB8AC3E}">
        <p14:creationId xmlns:p14="http://schemas.microsoft.com/office/powerpoint/2010/main" val="56241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10C9-1C35-44F9-BE26-9F8733A03A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9D51E2-83B4-452A-8DBE-EC9E18F95AF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56EAC5E-81EF-4095-B5DE-FA508B591E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00A7C3-9B11-4481-9978-FD8BE74C700F}"/>
              </a:ext>
            </a:extLst>
          </p:cNvPr>
          <p:cNvSpPr>
            <a:spLocks noGrp="1"/>
          </p:cNvSpPr>
          <p:nvPr>
            <p:ph type="sldNum" sz="quarter" idx="12"/>
          </p:nvPr>
        </p:nvSpPr>
        <p:spPr/>
        <p:txBody>
          <a:bodyPr/>
          <a:lstStyle/>
          <a:p>
            <a:fld id="{7EC15090-A1EB-4E96-AB6F-90B852151554}" type="slidenum">
              <a:rPr lang="en-US" smtClean="0"/>
              <a:t>‹#›</a:t>
            </a:fld>
            <a:endParaRPr lang="en-US"/>
          </a:p>
        </p:txBody>
      </p:sp>
    </p:spTree>
    <p:extLst>
      <p:ext uri="{BB962C8B-B14F-4D97-AF65-F5344CB8AC3E}">
        <p14:creationId xmlns:p14="http://schemas.microsoft.com/office/powerpoint/2010/main" val="369337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21FE0-2F51-4EC6-9096-CC37C4DA8C1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C0E43BD-1644-4DBB-AB4C-F9B7F79F37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4DB40B-39CA-4895-A410-00E6B69F75F3}"/>
              </a:ext>
            </a:extLst>
          </p:cNvPr>
          <p:cNvSpPr>
            <a:spLocks noGrp="1"/>
          </p:cNvSpPr>
          <p:nvPr>
            <p:ph type="sldNum" sz="quarter" idx="12"/>
          </p:nvPr>
        </p:nvSpPr>
        <p:spPr/>
        <p:txBody>
          <a:bodyPr/>
          <a:lstStyle/>
          <a:p>
            <a:fld id="{7EC15090-A1EB-4E96-AB6F-90B852151554}" type="slidenum">
              <a:rPr lang="en-US" smtClean="0"/>
              <a:t>‹#›</a:t>
            </a:fld>
            <a:endParaRPr lang="en-US"/>
          </a:p>
        </p:txBody>
      </p:sp>
    </p:spTree>
    <p:extLst>
      <p:ext uri="{BB962C8B-B14F-4D97-AF65-F5344CB8AC3E}">
        <p14:creationId xmlns:p14="http://schemas.microsoft.com/office/powerpoint/2010/main" val="288873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F9DF-6DAD-4354-9D1F-8FE973F02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7E6DEB-B658-4981-A9F1-8B4CED9BC9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7D92BE-4DFC-4BF3-BE77-FC3E1A64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2585A4-1458-465D-AB4E-70EC491444A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C88A899-C082-4AD5-84C5-418A5DDAE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16980A-2A45-489E-9748-800FE685B0B8}"/>
              </a:ext>
            </a:extLst>
          </p:cNvPr>
          <p:cNvSpPr>
            <a:spLocks noGrp="1"/>
          </p:cNvSpPr>
          <p:nvPr>
            <p:ph type="sldNum" sz="quarter" idx="12"/>
          </p:nvPr>
        </p:nvSpPr>
        <p:spPr/>
        <p:txBody>
          <a:bodyPr/>
          <a:lstStyle/>
          <a:p>
            <a:fld id="{7EC15090-A1EB-4E96-AB6F-90B852151554}" type="slidenum">
              <a:rPr lang="en-US" smtClean="0"/>
              <a:t>‹#›</a:t>
            </a:fld>
            <a:endParaRPr lang="en-US"/>
          </a:p>
        </p:txBody>
      </p:sp>
    </p:spTree>
    <p:extLst>
      <p:ext uri="{BB962C8B-B14F-4D97-AF65-F5344CB8AC3E}">
        <p14:creationId xmlns:p14="http://schemas.microsoft.com/office/powerpoint/2010/main" val="245442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C785-09EF-4B9F-B854-C47751C83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B85FE7-FA5A-4F45-8E4D-5B45FD3F9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8087B2-4A0F-43CA-9F33-289A43218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C2BAA0-0031-4A6E-92C5-8C6793E9EED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009A60D-E63F-4195-B8EC-BEB3BDA30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A6673E-14C4-4B42-AC33-4A91B60553ED}"/>
              </a:ext>
            </a:extLst>
          </p:cNvPr>
          <p:cNvSpPr>
            <a:spLocks noGrp="1"/>
          </p:cNvSpPr>
          <p:nvPr>
            <p:ph type="sldNum" sz="quarter" idx="12"/>
          </p:nvPr>
        </p:nvSpPr>
        <p:spPr/>
        <p:txBody>
          <a:bodyPr/>
          <a:lstStyle/>
          <a:p>
            <a:fld id="{7EC15090-A1EB-4E96-AB6F-90B852151554}" type="slidenum">
              <a:rPr lang="en-US" smtClean="0"/>
              <a:t>‹#›</a:t>
            </a:fld>
            <a:endParaRPr lang="en-US"/>
          </a:p>
        </p:txBody>
      </p:sp>
    </p:spTree>
    <p:extLst>
      <p:ext uri="{BB962C8B-B14F-4D97-AF65-F5344CB8AC3E}">
        <p14:creationId xmlns:p14="http://schemas.microsoft.com/office/powerpoint/2010/main" val="353629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E598F4-5606-4580-B019-34728317B6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03CAEC-7459-4BAF-92E9-813331428B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8E09B-6BED-4202-BAC9-08FC2F0022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84F1795-C576-491F-A619-62066713F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799B69-65B9-4D79-B89C-C54EAB893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15090-A1EB-4E96-AB6F-90B852151554}" type="slidenum">
              <a:rPr lang="en-US" smtClean="0"/>
              <a:t>‹#›</a:t>
            </a:fld>
            <a:endParaRPr lang="en-US"/>
          </a:p>
        </p:txBody>
      </p:sp>
      <p:sp>
        <p:nvSpPr>
          <p:cNvPr id="7" name="Rectangle 6">
            <a:extLst>
              <a:ext uri="{FF2B5EF4-FFF2-40B4-BE49-F238E27FC236}">
                <a16:creationId xmlns:a16="http://schemas.microsoft.com/office/drawing/2014/main" id="{7F74B0BA-8405-4753-B0DE-D1D5CF79D586}"/>
              </a:ext>
            </a:extLst>
          </p:cNvPr>
          <p:cNvSpPr/>
          <p:nvPr userDrawn="1"/>
        </p:nvSpPr>
        <p:spPr>
          <a:xfrm>
            <a:off x="0" y="6264938"/>
            <a:ext cx="12192000" cy="593062"/>
          </a:xfrm>
          <a:prstGeom prst="rect">
            <a:avLst/>
          </a:prstGeom>
          <a:solidFill>
            <a:srgbClr val="345065"/>
          </a:solidFill>
          <a:ln>
            <a:solidFill>
              <a:srgbClr val="34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5932913-B85D-4D69-8202-DA3C29EB03FB}"/>
              </a:ext>
            </a:extLst>
          </p:cNvPr>
          <p:cNvPicPr>
            <a:picLocks noChangeAspect="1"/>
          </p:cNvPicPr>
          <p:nvPr userDrawn="1"/>
        </p:nvPicPr>
        <p:blipFill>
          <a:blip r:embed="rId13"/>
          <a:stretch>
            <a:fillRect/>
          </a:stretch>
        </p:blipFill>
        <p:spPr>
          <a:xfrm>
            <a:off x="8000818" y="6318038"/>
            <a:ext cx="3964516" cy="497943"/>
          </a:xfrm>
          <a:prstGeom prst="rect">
            <a:avLst/>
          </a:prstGeom>
        </p:spPr>
      </p:pic>
      <p:sp>
        <p:nvSpPr>
          <p:cNvPr id="9" name="Rectangle 8">
            <a:extLst>
              <a:ext uri="{FF2B5EF4-FFF2-40B4-BE49-F238E27FC236}">
                <a16:creationId xmlns:a16="http://schemas.microsoft.com/office/drawing/2014/main" id="{044B7A19-5C09-40D5-A10F-9F362477A7A4}"/>
              </a:ext>
            </a:extLst>
          </p:cNvPr>
          <p:cNvSpPr/>
          <p:nvPr userDrawn="1"/>
        </p:nvSpPr>
        <p:spPr>
          <a:xfrm>
            <a:off x="0" y="0"/>
            <a:ext cx="12192000" cy="381000"/>
          </a:xfrm>
          <a:prstGeom prst="rect">
            <a:avLst/>
          </a:prstGeom>
          <a:solidFill>
            <a:srgbClr val="345065"/>
          </a:solidFill>
          <a:ln>
            <a:solidFill>
              <a:srgbClr val="34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712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p:nvSpPr>
        <p:spPr>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p:nvSpPr>
        <p:spPr>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1"/>
              </a:solidFill>
              <a:latin typeface="Century Gothic" panose="020B0502020202020204" pitchFamily="34" charset="0"/>
            </a:endParaRPr>
          </a:p>
        </p:txBody>
      </p:sp>
      <p:pic>
        <p:nvPicPr>
          <p:cNvPr id="26" name="Picture 25">
            <a:extLst>
              <a:ext uri="{FF2B5EF4-FFF2-40B4-BE49-F238E27FC236}">
                <a16:creationId xmlns:a16="http://schemas.microsoft.com/office/drawing/2014/main" id="{6E49EC88-9138-4440-8FA2-253B6542AF39}"/>
              </a:ext>
              <a:ext uri="{C183D7F6-B498-43B3-948B-1728B52AA6E4}">
                <adec:decorative xmlns:adec="http://schemas.microsoft.com/office/drawing/2017/decorative" val="1"/>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l="4955" r="4954"/>
          <a:stretch/>
        </p:blipFill>
        <p:spPr>
          <a:xfrm>
            <a:off x="10695803" y="148883"/>
            <a:ext cx="1371601" cy="411480"/>
          </a:xfrm>
          <a:prstGeom prst="rect">
            <a:avLst/>
          </a:prstGeom>
        </p:spPr>
      </p:pic>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a:xfrm>
            <a:off x="638175" y="0"/>
            <a:ext cx="10944225" cy="672111"/>
          </a:xfrm>
          <a:prstGeom prst="rect">
            <a:avLst/>
          </a:prstGeom>
          <a:effectLst/>
        </p:spPr>
        <p:txBody>
          <a:bodyPr vert="horz" lIns="0" tIns="0" rIns="0" bIns="0" rtlCol="0" anchor="b">
            <a:noAutofit/>
          </a:bodyPr>
          <a:lstStyle/>
          <a:p>
            <a:r>
              <a:rPr lang="en-US"/>
              <a:t>Click to edit Master title style</a:t>
            </a:r>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A3585716-BF6D-48B6-888E-CED9ABDBCDA2}"/>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p:nvPicPr>
        <p:blipFill>
          <a:blip r:embed="rId16" cstate="print">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9" name="Group 18">
            <a:extLst>
              <a:ext uri="{FF2B5EF4-FFF2-40B4-BE49-F238E27FC236}">
                <a16:creationId xmlns:a16="http://schemas.microsoft.com/office/drawing/2014/main" id="{0280D4FB-3891-4974-B82E-C47C48CE5ED4}"/>
              </a:ext>
              <a:ext uri="{C183D7F6-B498-43B3-948B-1728B52AA6E4}">
                <adec:decorative xmlns:adec="http://schemas.microsoft.com/office/drawing/2017/decorative" val="1"/>
              </a:ext>
            </a:extLst>
          </p:cNvPr>
          <p:cNvGrpSpPr/>
          <p:nvPr/>
        </p:nvGrpSpPr>
        <p:grpSpPr>
          <a:xfrm>
            <a:off x="6936292" y="6321441"/>
            <a:ext cx="4408172" cy="457200"/>
            <a:chOff x="6936292" y="6321441"/>
            <a:chExt cx="4408172" cy="457200"/>
          </a:xfrm>
        </p:grpSpPr>
        <p:sp>
          <p:nvSpPr>
            <p:cNvPr id="20" name="Footer Placeholder 4">
              <a:extLst>
                <a:ext uri="{FF2B5EF4-FFF2-40B4-BE49-F238E27FC236}">
                  <a16:creationId xmlns:a16="http://schemas.microsoft.com/office/drawing/2014/main" id="{9606314B-432E-426C-89F3-41A44AD254AB}"/>
                </a:ext>
                <a:ext uri="{C183D7F6-B498-43B3-948B-1728B52AA6E4}">
                  <adec:decorative xmlns:adec="http://schemas.microsoft.com/office/drawing/2017/decorative" val="1"/>
                </a:ext>
              </a:extLst>
            </p:cNvPr>
            <p:cNvSpPr txBox="1">
              <a:spLocks/>
            </p:cNvSpPr>
            <p:nvPr userDrawn="1"/>
          </p:nvSpPr>
          <p:spPr>
            <a:xfrm>
              <a:off x="7984524" y="6348113"/>
              <a:ext cx="3359940"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t>Rehabilitation Services Administration</a:t>
              </a:r>
            </a:p>
            <a:p>
              <a:r>
                <a:rPr lang="en-US" b="0"/>
                <a:t>Office of Special Education and Rehabilitative Services</a:t>
              </a:r>
            </a:p>
          </p:txBody>
        </p:sp>
        <p:cxnSp>
          <p:nvCxnSpPr>
            <p:cNvPr id="21" name="Straight Connector 20">
              <a:extLst>
                <a:ext uri="{FF2B5EF4-FFF2-40B4-BE49-F238E27FC236}">
                  <a16:creationId xmlns:a16="http://schemas.microsoft.com/office/drawing/2014/main" id="{DB6F0B4F-B086-41DB-94DA-4D5A42F8C306}"/>
                </a:ext>
                <a:ext uri="{C183D7F6-B498-43B3-948B-1728B52AA6E4}">
                  <adec:decorative xmlns:adec="http://schemas.microsoft.com/office/drawing/2017/decorative" val="1"/>
                </a:ext>
              </a:extLst>
            </p:cNvPr>
            <p:cNvCxnSpPr>
              <a:cxnSpLocks/>
            </p:cNvCxnSpPr>
            <p:nvPr userDrawn="1"/>
          </p:nvCxnSpPr>
          <p:spPr>
            <a:xfrm>
              <a:off x="7936057"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descr="OSERS">
              <a:extLst>
                <a:ext uri="{FF2B5EF4-FFF2-40B4-BE49-F238E27FC236}">
                  <a16:creationId xmlns:a16="http://schemas.microsoft.com/office/drawing/2014/main" id="{41984953-4B21-40EC-B279-3D0B99EC77BC}"/>
                </a:ext>
              </a:extLst>
            </p:cNvPr>
            <p:cNvSpPr txBox="1"/>
            <p:nvPr userDrawn="1"/>
          </p:nvSpPr>
          <p:spPr>
            <a:xfrm>
              <a:off x="6936292" y="6321441"/>
              <a:ext cx="914401" cy="457200"/>
            </a:xfrm>
            <a:prstGeom prst="rect">
              <a:avLst/>
            </a:prstGeom>
            <a:noFill/>
          </p:spPr>
          <p:txBody>
            <a:bodyPr wrap="square" lIns="0" tIns="0" rIns="0" bIns="0" rtlCol="0" anchor="ctr">
              <a:noAutofit/>
            </a:bodyPr>
            <a:lstStyle/>
            <a:p>
              <a:pPr algn="r">
                <a:lnSpc>
                  <a:spcPct val="85000"/>
                </a:lnSpc>
              </a:pPr>
              <a:r>
                <a:rPr lang="en-US" sz="3600" b="0" spc="0" baseline="0">
                  <a:solidFill>
                    <a:schemeClr val="bg1"/>
                  </a:solidFill>
                  <a:latin typeface="Century Gothic" panose="020B0502020202020204" pitchFamily="34" charset="0"/>
                </a:rPr>
                <a:t>RSA</a:t>
              </a:r>
              <a:endParaRPr lang="en-US" sz="3200" b="0" spc="0" baseline="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31225431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p:fade/>
  </p:transition>
  <p:hf sldNum="0"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sa.ed.gov/sites/default/files/programs/vr/PY2023-VRProgram-WIOAPerformanceAssessmentResults_Final.xls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rsa.ed.gov/sites/default/files/subregulatory/FAQ-24-02.pdf" TargetMode="External"/><Relationship Id="rId5" Type="http://schemas.openxmlformats.org/officeDocument/2006/relationships/hyperlink" Target="https://www.dol.gov/agencies/eta/Performance/resources/nonbindingassessment" TargetMode="External"/><Relationship Id="rId4" Type="http://schemas.openxmlformats.org/officeDocument/2006/relationships/hyperlink" Target="https://www.dol.gov/agencies/eta/performance/results/assessmen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dol.gov/agencies/eta/performance/results/assessment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dol.gov/agencies/eta/Performance/resources/nonbindingassessment" TargetMode="External"/><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hyperlink" Target="https://www.dol.gov/sites/dolgov/files/ETA/Performance/pdfs/Non-Binding%20PY%202023%20MSG%20Performance%20Results%20(Accessible%20File).xlsx" TargetMode="External"/><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tacqe.com/symposium/nsrc-2025/" TargetMode="External"/><Relationship Id="rId3" Type="http://schemas.openxmlformats.org/officeDocument/2006/relationships/hyperlink" Target="https://pacast.com/players/cmsplayerHD.asp?video_filename=24503_LI_PAT-FINAL-2.m4v" TargetMode="External"/><Relationship Id="rId7" Type="http://schemas.openxmlformats.org/officeDocument/2006/relationships/hyperlink" Target="https://managerminutevrtac-qw.libsyn.com/vrtac-qm-manager-minute-pathways-to-partnership-dif-in-colorad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podcasts.apple.com/us/podcast/vrtac-qm-manager-minute-inside-order-of-selection/id1566902936?i=1000697393188" TargetMode="External"/><Relationship Id="rId5" Type="http://schemas.openxmlformats.org/officeDocument/2006/relationships/hyperlink" Target="mailto:NCRTM@neweditions.net" TargetMode="External"/><Relationship Id="rId10" Type="http://schemas.openxmlformats.org/officeDocument/2006/relationships/hyperlink" Target="https://rsa.ed.gov/sites/default/files/subregulatory/TAC-25-01.pdf" TargetMode="External"/><Relationship Id="rId4" Type="http://schemas.openxmlformats.org/officeDocument/2006/relationships/hyperlink" Target="https://vimeo.com/1014959298?autoplay=1&amp;muted=1&amp;stream_id=Y2xpcHN8MjA0MTk3MTI2fGlkOmRlc2N8W10%3D" TargetMode="External"/><Relationship Id="rId9" Type="http://schemas.openxmlformats.org/officeDocument/2006/relationships/hyperlink" Target="https://aivrttac.org/success-stories/"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ed.gov/grants-and-programs/grants-special-populations/grants-individuals-disabilities/independent-living" TargetMode="External"/><Relationship Id="rId13" Type="http://schemas.openxmlformats.org/officeDocument/2006/relationships/hyperlink" Target="https://www.ed.gov/grants-and-programs/grants-special-populations/grants-individuals-disabilities/undergraduate" TargetMode="External"/><Relationship Id="rId3" Type="http://schemas.openxmlformats.org/officeDocument/2006/relationships/hyperlink" Target="https://www.federalregister.gov/documents/2024/11/06/2024-25774/applications-for-new-awards-american-indian-vocational-rehabilitation-services" TargetMode="External"/><Relationship Id="rId7" Type="http://schemas.openxmlformats.org/officeDocument/2006/relationships/hyperlink" Target="https://www.ed.gov/grants-and-programs/grants-special-populations/grants-individuals-disabilities/innovative" TargetMode="External"/><Relationship Id="rId12" Type="http://schemas.openxmlformats.org/officeDocument/2006/relationships/hyperlink" Target="https://www.ed.gov/grants-and-programs/grants-special-populations/individuals-who-are-mentally-ill-84129h" TargetMode="External"/><Relationship Id="rId2" Type="http://schemas.openxmlformats.org/officeDocument/2006/relationships/notesSlide" Target="../notesSlides/notesSlide24.xml"/><Relationship Id="rId16" Type="http://schemas.openxmlformats.org/officeDocument/2006/relationships/hyperlink" Target="https://www.ed.gov/grants-and-programs/grants-special-populations/grants-individuals-disabilities/comprehensive-system" TargetMode="External"/><Relationship Id="rId1" Type="http://schemas.openxmlformats.org/officeDocument/2006/relationships/slideLayout" Target="../slideLayouts/slideLayout2.xml"/><Relationship Id="rId6" Type="http://schemas.openxmlformats.org/officeDocument/2006/relationships/hyperlink" Target="https://www.ed.gov/grants-and-programs/grants-special-populations/technical-assistance-parent-training-and-information" TargetMode="External"/><Relationship Id="rId11" Type="http://schemas.openxmlformats.org/officeDocument/2006/relationships/hyperlink" Target="https://www.ed.gov/grants-and-programs/grants-special-populations/grants-individuals-disabilities/rehabilitation-0#Funding" TargetMode="External"/><Relationship Id="rId5" Type="http://schemas.openxmlformats.org/officeDocument/2006/relationships/hyperlink" Target="https://www.ed.gov/grants-and-programs/grants-special-populations/grants-individuals-disabilities/parent-information" TargetMode="External"/><Relationship Id="rId15" Type="http://schemas.openxmlformats.org/officeDocument/2006/relationships/hyperlink" Target="https://www.ed.gov/grants-and-programs/grants-special-populations/individuals-who-are-deaf-or-hard-of-hearing-84129q" TargetMode="External"/><Relationship Id="rId10" Type="http://schemas.openxmlformats.org/officeDocument/2006/relationships/hyperlink" Target="https://www.ed.gov/grants-and-programs/grants-special-populations/grants-individuals-disabilities/rehabilitation-0" TargetMode="External"/><Relationship Id="rId4" Type="http://schemas.openxmlformats.org/officeDocument/2006/relationships/hyperlink" Target="https://www.ed.gov/grants-and-programs/grants-special-populations/grants-individuals-disabilities/rehabilitation-1" TargetMode="External"/><Relationship Id="rId9" Type="http://schemas.openxmlformats.org/officeDocument/2006/relationships/hyperlink" Target="https://www.ed.gov/grants-and-programs/grants-special-populations/grants-individuals-disabilities/rehabilitation" TargetMode="External"/><Relationship Id="rId14" Type="http://schemas.openxmlformats.org/officeDocument/2006/relationships/hyperlink" Target="https://www.ed.gov/grants-and-programs/grants-special-populations/grants-individuals-disabilities/individuals-who-ar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rsa.ed.gov/about/people/state-liaison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sites.ed.gov/oser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2DBE-3E8D-46B7-AE3A-FC6069AC4A2F}"/>
              </a:ext>
            </a:extLst>
          </p:cNvPr>
          <p:cNvSpPr>
            <a:spLocks noGrp="1"/>
          </p:cNvSpPr>
          <p:nvPr>
            <p:ph type="ctrTitle"/>
          </p:nvPr>
        </p:nvSpPr>
        <p:spPr>
          <a:xfrm>
            <a:off x="-141025" y="-200421"/>
            <a:ext cx="12474050" cy="3526972"/>
          </a:xfrm>
        </p:spPr>
        <p:txBody>
          <a:bodyPr>
            <a:normAutofit/>
          </a:bodyPr>
          <a:lstStyle/>
          <a:p>
            <a:br>
              <a:rPr lang="en-US" sz="9600" dirty="0">
                <a:effectLst/>
                <a:latin typeface="Century Gothic" panose="020B0502020202020204" pitchFamily="34" charset="0"/>
                <a:ea typeface="Calibri" panose="020F0502020204030204" pitchFamily="34" charset="0"/>
              </a:rPr>
            </a:br>
            <a:r>
              <a:rPr lang="en-US" b="1" dirty="0">
                <a:latin typeface="Century Gothic" panose="020B0502020202020204" pitchFamily="34" charset="0"/>
                <a:ea typeface="Calibri" panose="020F0502020204030204" pitchFamily="34" charset="0"/>
              </a:rPr>
              <a:t>RSA Update: </a:t>
            </a:r>
            <a:br>
              <a:rPr lang="en-US" b="1" dirty="0">
                <a:latin typeface="Century Gothic" panose="020B0502020202020204" pitchFamily="34" charset="0"/>
                <a:ea typeface="Calibri" panose="020F0502020204030204" pitchFamily="34" charset="0"/>
              </a:rPr>
            </a:br>
            <a:r>
              <a:rPr lang="en-US" b="1" dirty="0">
                <a:latin typeface="Century Gothic" panose="020B0502020202020204" pitchFamily="34" charset="0"/>
                <a:ea typeface="Calibri" panose="020F0502020204030204" pitchFamily="34" charset="0"/>
              </a:rPr>
              <a:t>Supporting Your Success</a:t>
            </a:r>
            <a:endParaRPr lang="en-US" sz="9600" b="1" dirty="0">
              <a:latin typeface="Century Gothic" panose="020B0502020202020204" pitchFamily="34" charset="0"/>
            </a:endParaRPr>
          </a:p>
        </p:txBody>
      </p:sp>
      <p:sp>
        <p:nvSpPr>
          <p:cNvPr id="3" name="Subtitle 2">
            <a:extLst>
              <a:ext uri="{FF2B5EF4-FFF2-40B4-BE49-F238E27FC236}">
                <a16:creationId xmlns:a16="http://schemas.microsoft.com/office/drawing/2014/main" id="{54075310-4AEC-48F1-A310-53F988954E6A}"/>
              </a:ext>
            </a:extLst>
          </p:cNvPr>
          <p:cNvSpPr>
            <a:spLocks noGrp="1"/>
          </p:cNvSpPr>
          <p:nvPr>
            <p:ph type="subTitle" idx="1"/>
          </p:nvPr>
        </p:nvSpPr>
        <p:spPr>
          <a:xfrm>
            <a:off x="1524000" y="3445725"/>
            <a:ext cx="9144000" cy="1655762"/>
          </a:xfrm>
        </p:spPr>
        <p:txBody>
          <a:bodyPr>
            <a:normAutofit/>
          </a:bodyPr>
          <a:lstStyle/>
          <a:p>
            <a:pPr marL="0" marR="0" algn="ctr">
              <a:spcBef>
                <a:spcPts val="0"/>
              </a:spcBef>
              <a:spcAft>
                <a:spcPts val="0"/>
              </a:spcAft>
            </a:pPr>
            <a:r>
              <a:rPr lang="en-US" sz="44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CSAVR Spring 2025 Conference</a:t>
            </a:r>
          </a:p>
          <a:p>
            <a:pPr marL="0" marR="0" algn="ctr">
              <a:spcBef>
                <a:spcPts val="0"/>
              </a:spcBef>
              <a:spcAft>
                <a:spcPts val="0"/>
              </a:spcAft>
            </a:pPr>
            <a:endParaRPr lang="en-US" sz="1200" dirty="0">
              <a:latin typeface="Century Gothic" panose="020B0502020202020204" pitchFamily="34" charset="0"/>
            </a:endParaRPr>
          </a:p>
          <a:p>
            <a:pPr marL="0" marR="0" algn="ctr">
              <a:spcBef>
                <a:spcPts val="0"/>
              </a:spcBef>
              <a:spcAft>
                <a:spcPts val="0"/>
              </a:spcAft>
            </a:pPr>
            <a:r>
              <a:rPr lang="en-US" sz="3200" dirty="0">
                <a:latin typeface="Century Gothic" panose="020B0502020202020204" pitchFamily="34" charset="0"/>
              </a:rPr>
              <a:t>April 9, 2025</a:t>
            </a:r>
          </a:p>
        </p:txBody>
      </p:sp>
    </p:spTree>
    <p:extLst>
      <p:ext uri="{BB962C8B-B14F-4D97-AF65-F5344CB8AC3E}">
        <p14:creationId xmlns:p14="http://schemas.microsoft.com/office/powerpoint/2010/main" val="207253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409762"/>
            <a:ext cx="11276860" cy="876114"/>
          </a:xfrm>
        </p:spPr>
        <p:txBody>
          <a:bodyPr>
            <a:noAutofit/>
          </a:bodyPr>
          <a:lstStyle/>
          <a:p>
            <a:r>
              <a:rPr lang="en-US" sz="3600" b="1">
                <a:latin typeface="Century Gothic" panose="020B0502020202020204" pitchFamily="34" charset="0"/>
              </a:rPr>
              <a:t>Pre-Employment Transition Services</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457693" y="1361407"/>
            <a:ext cx="11536471" cy="4408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dirty="0">
                <a:latin typeface="Century Gothic" panose="020B0502020202020204" pitchFamily="34" charset="0"/>
              </a:rPr>
              <a:t>State VR programs have continued to make progress with meeting the 15% reserve/expend requirement for serving students with disabilities. </a:t>
            </a:r>
          </a:p>
          <a:p>
            <a:pPr>
              <a:spcAft>
                <a:spcPts val="1200"/>
              </a:spcAft>
              <a:defRPr/>
            </a:pPr>
            <a:r>
              <a:rPr lang="en-US" dirty="0">
                <a:latin typeface="Century Gothic" panose="020B0502020202020204" pitchFamily="34" charset="0"/>
              </a:rPr>
              <a:t>From FY 2021 to FY 2022, </a:t>
            </a:r>
            <a:r>
              <a:rPr lang="en-US" b="1" dirty="0">
                <a:latin typeface="Century Gothic" panose="020B0502020202020204" pitchFamily="34" charset="0"/>
              </a:rPr>
              <a:t>15 more States </a:t>
            </a:r>
            <a:r>
              <a:rPr lang="en-US" dirty="0">
                <a:latin typeface="Century Gothic" panose="020B0502020202020204" pitchFamily="34" charset="0"/>
              </a:rPr>
              <a:t>met the requirement.</a:t>
            </a:r>
          </a:p>
          <a:p>
            <a:pPr lvl="1">
              <a:spcAft>
                <a:spcPts val="1200"/>
              </a:spcAft>
              <a:defRPr/>
            </a:pPr>
            <a:r>
              <a:rPr lang="en-US" dirty="0">
                <a:latin typeface="Century Gothic" panose="020B0502020202020204" pitchFamily="34" charset="0"/>
              </a:rPr>
              <a:t>In FY 2022, 11 States did not meet the requirement.  </a:t>
            </a:r>
          </a:p>
          <a:p>
            <a:pPr>
              <a:spcAft>
                <a:spcPts val="1200"/>
              </a:spcAft>
              <a:defRPr/>
            </a:pPr>
            <a:r>
              <a:rPr lang="en-US" dirty="0">
                <a:latin typeface="Century Gothic" panose="020B0502020202020204" pitchFamily="34" charset="0"/>
              </a:rPr>
              <a:t>From FY 2022 to FY 2023, </a:t>
            </a:r>
            <a:r>
              <a:rPr lang="en-US" b="1" dirty="0">
                <a:latin typeface="Century Gothic" panose="020B0502020202020204" pitchFamily="34" charset="0"/>
              </a:rPr>
              <a:t>4 more States </a:t>
            </a:r>
            <a:r>
              <a:rPr lang="en-US" dirty="0">
                <a:latin typeface="Century Gothic" panose="020B0502020202020204" pitchFamily="34" charset="0"/>
              </a:rPr>
              <a:t>met the requirement. </a:t>
            </a:r>
          </a:p>
          <a:p>
            <a:pPr lvl="1">
              <a:spcAft>
                <a:spcPts val="1200"/>
              </a:spcAft>
              <a:defRPr/>
            </a:pPr>
            <a:r>
              <a:rPr lang="en-US" dirty="0">
                <a:latin typeface="Century Gothic" panose="020B0502020202020204" pitchFamily="34" charset="0"/>
              </a:rPr>
              <a:t>In FY 2023, only 7 States did not meet the requirement. </a:t>
            </a:r>
          </a:p>
          <a:p>
            <a:pPr>
              <a:spcAft>
                <a:spcPts val="1200"/>
              </a:spcAft>
              <a:defRPr/>
            </a:pPr>
            <a:r>
              <a:rPr lang="en-US" dirty="0">
                <a:latin typeface="Century Gothic" panose="020B0502020202020204" pitchFamily="34" charset="0"/>
              </a:rPr>
              <a:t>Overall, from FY 2021 to FY 2023</a:t>
            </a:r>
            <a:r>
              <a:rPr lang="en-US">
                <a:latin typeface="Century Gothic" panose="020B0502020202020204" pitchFamily="34" charset="0"/>
              </a:rPr>
              <a:t>, </a:t>
            </a:r>
            <a:r>
              <a:rPr lang="en-US" b="1">
                <a:latin typeface="Century Gothic" panose="020B0502020202020204" pitchFamily="34" charset="0"/>
              </a:rPr>
              <a:t>19 </a:t>
            </a:r>
            <a:r>
              <a:rPr lang="en-US" b="1" dirty="0">
                <a:latin typeface="Century Gothic" panose="020B0502020202020204" pitchFamily="34" charset="0"/>
              </a:rPr>
              <a:t>States </a:t>
            </a:r>
            <a:r>
              <a:rPr lang="en-US" dirty="0">
                <a:latin typeface="Century Gothic" panose="020B0502020202020204" pitchFamily="34" charset="0"/>
              </a:rPr>
              <a:t>made strong progress. </a:t>
            </a:r>
          </a:p>
        </p:txBody>
      </p:sp>
    </p:spTree>
    <p:extLst>
      <p:ext uri="{BB962C8B-B14F-4D97-AF65-F5344CB8AC3E}">
        <p14:creationId xmlns:p14="http://schemas.microsoft.com/office/powerpoint/2010/main" val="411880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137697" y="333562"/>
            <a:ext cx="11276860" cy="876114"/>
          </a:xfrm>
        </p:spPr>
        <p:txBody>
          <a:bodyPr>
            <a:noAutofit/>
          </a:bodyPr>
          <a:lstStyle/>
          <a:p>
            <a:r>
              <a:rPr lang="en-US" sz="3600" b="1">
                <a:latin typeface="Century Gothic" panose="020B0502020202020204" pitchFamily="34" charset="0"/>
              </a:rPr>
              <a:t>Order of Selection (OOS) Update</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438643" y="1209676"/>
            <a:ext cx="11536471" cy="505777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sz="9600" dirty="0">
                <a:latin typeface="Century Gothic" panose="020B0502020202020204" pitchFamily="34" charset="0"/>
              </a:rPr>
              <a:t>Under the PYs 2024-2027 WIOA State Plans, more VR agencies are electing to implement an OOS. </a:t>
            </a:r>
          </a:p>
          <a:p>
            <a:pPr>
              <a:spcAft>
                <a:spcPts val="1200"/>
              </a:spcAft>
              <a:defRPr/>
            </a:pPr>
            <a:r>
              <a:rPr lang="en-US" sz="9600" dirty="0">
                <a:latin typeface="Century Gothic" panose="020B0502020202020204" pitchFamily="34" charset="0"/>
              </a:rPr>
              <a:t>RSA has approved the following amendments to VR Services Portions: </a:t>
            </a:r>
          </a:p>
          <a:p>
            <a:pPr lvl="2">
              <a:lnSpc>
                <a:spcPct val="120000"/>
              </a:lnSpc>
              <a:spcBef>
                <a:spcPts val="0"/>
              </a:spcBef>
              <a:defRPr/>
            </a:pPr>
            <a:r>
              <a:rPr lang="en-US" sz="8000" dirty="0">
                <a:latin typeface="Century Gothic" panose="020B0502020202020204" pitchFamily="34" charset="0"/>
              </a:rPr>
              <a:t>ID-G: 	0 of 3 priority categories open</a:t>
            </a:r>
          </a:p>
          <a:p>
            <a:pPr lvl="2">
              <a:lnSpc>
                <a:spcPct val="120000"/>
              </a:lnSpc>
              <a:spcBef>
                <a:spcPts val="0"/>
              </a:spcBef>
              <a:defRPr/>
            </a:pPr>
            <a:r>
              <a:rPr lang="en-US" sz="8000" dirty="0">
                <a:latin typeface="Century Gothic" panose="020B0502020202020204" pitchFamily="34" charset="0"/>
              </a:rPr>
              <a:t>MD-C: 	1 of 3 priority categories open</a:t>
            </a:r>
          </a:p>
          <a:p>
            <a:pPr lvl="2">
              <a:lnSpc>
                <a:spcPct val="120000"/>
              </a:lnSpc>
              <a:spcBef>
                <a:spcPts val="0"/>
              </a:spcBef>
              <a:defRPr/>
            </a:pPr>
            <a:r>
              <a:rPr lang="en-US" sz="8000" dirty="0">
                <a:latin typeface="Century Gothic" panose="020B0502020202020204" pitchFamily="34" charset="0"/>
              </a:rPr>
              <a:t>MN-G: 	1 of 4 priority categories open</a:t>
            </a:r>
          </a:p>
          <a:p>
            <a:pPr lvl="2">
              <a:lnSpc>
                <a:spcPct val="120000"/>
              </a:lnSpc>
              <a:spcBef>
                <a:spcPts val="0"/>
              </a:spcBef>
              <a:defRPr/>
            </a:pPr>
            <a:r>
              <a:rPr lang="en-US" sz="8000" dirty="0">
                <a:latin typeface="Century Gothic" panose="020B0502020202020204" pitchFamily="34" charset="0"/>
              </a:rPr>
              <a:t>MO-G: 	1 of 3 priority categories open </a:t>
            </a:r>
          </a:p>
          <a:p>
            <a:pPr lvl="2">
              <a:lnSpc>
                <a:spcPct val="120000"/>
              </a:lnSpc>
              <a:spcBef>
                <a:spcPts val="0"/>
              </a:spcBef>
              <a:defRPr/>
            </a:pPr>
            <a:r>
              <a:rPr lang="en-US" sz="8000" dirty="0">
                <a:latin typeface="Century Gothic" panose="020B0502020202020204" pitchFamily="34" charset="0"/>
              </a:rPr>
              <a:t>OK-C: </a:t>
            </a:r>
            <a:r>
              <a:rPr lang="en-US" sz="8000">
                <a:latin typeface="Century Gothic" panose="020B0502020202020204" pitchFamily="34" charset="0"/>
              </a:rPr>
              <a:t>	1 </a:t>
            </a:r>
            <a:r>
              <a:rPr lang="en-US" sz="8000" dirty="0">
                <a:latin typeface="Century Gothic" panose="020B0502020202020204" pitchFamily="34" charset="0"/>
              </a:rPr>
              <a:t>of 3 priority categories open</a:t>
            </a:r>
          </a:p>
          <a:p>
            <a:pPr lvl="2">
              <a:lnSpc>
                <a:spcPct val="120000"/>
              </a:lnSpc>
              <a:spcBef>
                <a:spcPts val="0"/>
              </a:spcBef>
              <a:defRPr/>
            </a:pPr>
            <a:r>
              <a:rPr lang="en-US" sz="8000" dirty="0">
                <a:latin typeface="Century Gothic" panose="020B0502020202020204" pitchFamily="34" charset="0"/>
              </a:rPr>
              <a:t>PA-C: 	1 of 3 priority categories open</a:t>
            </a:r>
          </a:p>
          <a:p>
            <a:pPr lvl="2">
              <a:lnSpc>
                <a:spcPct val="120000"/>
              </a:lnSpc>
              <a:spcBef>
                <a:spcPts val="0"/>
              </a:spcBef>
              <a:defRPr/>
            </a:pPr>
            <a:r>
              <a:rPr lang="en-US" sz="8000" dirty="0">
                <a:latin typeface="Century Gothic" panose="020B0502020202020204" pitchFamily="34" charset="0"/>
              </a:rPr>
              <a:t>VT-G: 	3 of 4 priority categories open</a:t>
            </a:r>
          </a:p>
          <a:p>
            <a:pPr lvl="2">
              <a:lnSpc>
                <a:spcPct val="120000"/>
              </a:lnSpc>
              <a:spcBef>
                <a:spcPts val="0"/>
              </a:spcBef>
              <a:defRPr/>
            </a:pPr>
            <a:r>
              <a:rPr lang="en-US" sz="8000" dirty="0">
                <a:latin typeface="Century Gothic" panose="020B0502020202020204" pitchFamily="34" charset="0"/>
              </a:rPr>
              <a:t>WA-G: 	2 of 5 priority categories open</a:t>
            </a:r>
          </a:p>
          <a:p>
            <a:pPr lvl="2">
              <a:lnSpc>
                <a:spcPct val="120000"/>
              </a:lnSpc>
              <a:spcBef>
                <a:spcPts val="0"/>
              </a:spcBef>
              <a:defRPr/>
            </a:pPr>
            <a:r>
              <a:rPr lang="en-US" sz="8000" dirty="0">
                <a:latin typeface="Century Gothic" panose="020B0502020202020204" pitchFamily="34" charset="0"/>
              </a:rPr>
              <a:t>WV-C: 	1 of 3 priority categories open</a:t>
            </a:r>
          </a:p>
          <a:p>
            <a:pPr lvl="2">
              <a:lnSpc>
                <a:spcPct val="120000"/>
              </a:lnSpc>
              <a:spcBef>
                <a:spcPts val="0"/>
              </a:spcBef>
              <a:defRPr/>
            </a:pPr>
            <a:r>
              <a:rPr lang="en-US" sz="8000" dirty="0">
                <a:latin typeface="Century Gothic" panose="020B0502020202020204" pitchFamily="34" charset="0"/>
              </a:rPr>
              <a:t>WI-C: 	2 of 3 priority categories open</a:t>
            </a:r>
          </a:p>
          <a:p>
            <a:pPr marL="914400" lvl="2" indent="0">
              <a:lnSpc>
                <a:spcPct val="120000"/>
              </a:lnSpc>
              <a:spcBef>
                <a:spcPts val="0"/>
              </a:spcBef>
              <a:buNone/>
              <a:defRPr/>
            </a:pPr>
            <a:endParaRPr lang="en-US" sz="7200" dirty="0">
              <a:latin typeface="Century Gothic" panose="020B0502020202020204" pitchFamily="34" charset="0"/>
            </a:endParaRPr>
          </a:p>
          <a:p>
            <a:pPr>
              <a:lnSpc>
                <a:spcPct val="120000"/>
              </a:lnSpc>
              <a:spcBef>
                <a:spcPts val="0"/>
              </a:spcBef>
              <a:defRPr/>
            </a:pPr>
            <a:r>
              <a:rPr lang="en-US" sz="8000" dirty="0">
                <a:latin typeface="Century Gothic" panose="020B0502020202020204" pitchFamily="34" charset="0"/>
              </a:rPr>
              <a:t>Only one of the 10 VR agencies have all categories closed. </a:t>
            </a:r>
          </a:p>
        </p:txBody>
      </p:sp>
    </p:spTree>
    <p:extLst>
      <p:ext uri="{BB962C8B-B14F-4D97-AF65-F5344CB8AC3E}">
        <p14:creationId xmlns:p14="http://schemas.microsoft.com/office/powerpoint/2010/main" val="235403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409762"/>
            <a:ext cx="11276860" cy="876114"/>
          </a:xfrm>
        </p:spPr>
        <p:txBody>
          <a:bodyPr>
            <a:noAutofit/>
          </a:bodyPr>
          <a:lstStyle/>
          <a:p>
            <a:r>
              <a:rPr lang="en-US" sz="3600" b="1">
                <a:latin typeface="Century Gothic" panose="020B0502020202020204" pitchFamily="34" charset="0"/>
              </a:rPr>
              <a:t>VR Program Monitoring Update</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457693" y="1361407"/>
            <a:ext cx="11536471" cy="4408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sz="3200" dirty="0">
                <a:solidFill>
                  <a:schemeClr val="accent6"/>
                </a:solidFill>
                <a:latin typeface="Century Gothic" panose="020B0502020202020204" pitchFamily="34" charset="0"/>
              </a:rPr>
              <a:t>FY 2024</a:t>
            </a:r>
            <a:r>
              <a:rPr lang="en-US" sz="3200" dirty="0">
                <a:latin typeface="Century Gothic" panose="020B0502020202020204" pitchFamily="34" charset="0"/>
              </a:rPr>
              <a:t>: RSA issued all 8 draft reports and received responses from 7 VR agencies. RSA has issued one final report and others should </a:t>
            </a:r>
            <a:r>
              <a:rPr lang="en-US" sz="3200">
                <a:latin typeface="Century Gothic" panose="020B0502020202020204" pitchFamily="34" charset="0"/>
              </a:rPr>
              <a:t>be published soon. </a:t>
            </a:r>
            <a:endParaRPr lang="en-US" sz="3200" dirty="0">
              <a:highlight>
                <a:srgbClr val="FFFF00"/>
              </a:highlight>
              <a:latin typeface="Century Gothic" panose="020B0502020202020204" pitchFamily="34" charset="0"/>
            </a:endParaRPr>
          </a:p>
          <a:p>
            <a:pPr>
              <a:spcAft>
                <a:spcPts val="1200"/>
              </a:spcAft>
              <a:defRPr/>
            </a:pPr>
            <a:r>
              <a:rPr lang="en-US" sz="3200" dirty="0">
                <a:solidFill>
                  <a:schemeClr val="accent6"/>
                </a:solidFill>
                <a:latin typeface="Century Gothic" panose="020B0502020202020204" pitchFamily="34" charset="0"/>
              </a:rPr>
              <a:t>FY 2025</a:t>
            </a:r>
            <a:r>
              <a:rPr lang="en-US" sz="3200" dirty="0">
                <a:latin typeface="Century Gothic" panose="020B0502020202020204" pitchFamily="34" charset="0"/>
              </a:rPr>
              <a:t>: In the fourth quarter, RSA plans to conduct monitoring reviews of MO-G, WV-C, MS-C, and CT-G. </a:t>
            </a:r>
          </a:p>
          <a:p>
            <a:pPr>
              <a:spcAft>
                <a:spcPts val="1200"/>
              </a:spcAft>
              <a:defRPr/>
            </a:pPr>
            <a:r>
              <a:rPr lang="en-US" sz="3200" dirty="0">
                <a:solidFill>
                  <a:schemeClr val="accent6"/>
                </a:solidFill>
                <a:latin typeface="Century Gothic" panose="020B0502020202020204" pitchFamily="34" charset="0"/>
              </a:rPr>
              <a:t>FY 2026</a:t>
            </a:r>
            <a:r>
              <a:rPr lang="en-US" sz="3200" dirty="0">
                <a:latin typeface="Century Gothic" panose="020B0502020202020204" pitchFamily="34" charset="0"/>
              </a:rPr>
              <a:t>: With leadership, RSA will plan for scope of monitoring and TA plans. </a:t>
            </a:r>
          </a:p>
        </p:txBody>
      </p:sp>
    </p:spTree>
    <p:extLst>
      <p:ext uri="{BB962C8B-B14F-4D97-AF65-F5344CB8AC3E}">
        <p14:creationId xmlns:p14="http://schemas.microsoft.com/office/powerpoint/2010/main" val="109041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409762"/>
            <a:ext cx="11276860" cy="876114"/>
          </a:xfrm>
        </p:spPr>
        <p:txBody>
          <a:bodyPr>
            <a:noAutofit/>
          </a:bodyPr>
          <a:lstStyle/>
          <a:p>
            <a:r>
              <a:rPr lang="en-US" sz="3600" b="1">
                <a:latin typeface="Century Gothic" panose="020B0502020202020204" pitchFamily="34" charset="0"/>
              </a:rPr>
              <a:t>WIOA Reauthorization </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457693" y="1361407"/>
            <a:ext cx="11536471" cy="44083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sz="3200">
                <a:latin typeface="Century Gothic" panose="020B0502020202020204" pitchFamily="34" charset="0"/>
              </a:rPr>
              <a:t>118</a:t>
            </a:r>
            <a:r>
              <a:rPr lang="en-US" sz="3200" baseline="30000">
                <a:latin typeface="Century Gothic" panose="020B0502020202020204" pitchFamily="34" charset="0"/>
              </a:rPr>
              <a:t>th</a:t>
            </a:r>
            <a:r>
              <a:rPr lang="en-US" sz="3200">
                <a:latin typeface="Century Gothic" panose="020B0502020202020204" pitchFamily="34" charset="0"/>
              </a:rPr>
              <a:t> Congress </a:t>
            </a:r>
          </a:p>
          <a:p>
            <a:pPr lvl="1">
              <a:spcAft>
                <a:spcPts val="1200"/>
              </a:spcAft>
              <a:defRPr/>
            </a:pPr>
            <a:r>
              <a:rPr lang="en-US" sz="2800">
                <a:latin typeface="Century Gothic" panose="020B0502020202020204" pitchFamily="34" charset="0"/>
              </a:rPr>
              <a:t>In December 2024, Congress passed a CR that did not include </a:t>
            </a:r>
            <a:r>
              <a:rPr lang="en-US" sz="2800" i="1">
                <a:solidFill>
                  <a:schemeClr val="accent6"/>
                </a:solidFill>
                <a:latin typeface="Century Gothic" panose="020B0502020202020204" pitchFamily="34" charset="0"/>
              </a:rPr>
              <a:t>A Stronger Workforce for America Act (ASWA). </a:t>
            </a:r>
          </a:p>
          <a:p>
            <a:pPr>
              <a:spcAft>
                <a:spcPts val="1200"/>
              </a:spcAft>
              <a:defRPr/>
            </a:pPr>
            <a:r>
              <a:rPr lang="en-US" sz="3200">
                <a:latin typeface="Century Gothic" panose="020B0502020202020204" pitchFamily="34" charset="0"/>
              </a:rPr>
              <a:t>119</a:t>
            </a:r>
            <a:r>
              <a:rPr lang="en-US" sz="3200" baseline="30000">
                <a:latin typeface="Century Gothic" panose="020B0502020202020204" pitchFamily="34" charset="0"/>
              </a:rPr>
              <a:t>th</a:t>
            </a:r>
            <a:r>
              <a:rPr lang="en-US" sz="3200">
                <a:latin typeface="Century Gothic" panose="020B0502020202020204" pitchFamily="34" charset="0"/>
              </a:rPr>
              <a:t> Congress</a:t>
            </a:r>
          </a:p>
          <a:p>
            <a:pPr lvl="1">
              <a:spcAft>
                <a:spcPts val="1200"/>
              </a:spcAft>
              <a:defRPr/>
            </a:pPr>
            <a:r>
              <a:rPr lang="en-US" sz="2800">
                <a:latin typeface="Century Gothic" panose="020B0502020202020204" pitchFamily="34" charset="0"/>
              </a:rPr>
              <a:t>On March 6, 2025, within the House’s </a:t>
            </a:r>
            <a:r>
              <a:rPr lang="en-US" sz="2800" i="1">
                <a:latin typeface="Century Gothic" panose="020B0502020202020204" pitchFamily="34" charset="0"/>
              </a:rPr>
              <a:t>Committee on Education and Workforce</a:t>
            </a:r>
            <a:r>
              <a:rPr lang="en-US" sz="2800">
                <a:latin typeface="Century Gothic" panose="020B0502020202020204" pitchFamily="34" charset="0"/>
              </a:rPr>
              <a:t>, the </a:t>
            </a:r>
            <a:r>
              <a:rPr lang="en-US" sz="2800" i="1">
                <a:latin typeface="Century Gothic" panose="020B0502020202020204" pitchFamily="34" charset="0"/>
              </a:rPr>
              <a:t>Subcommittee on Higher Education and Workforce Development </a:t>
            </a:r>
            <a:r>
              <a:rPr lang="en-US" sz="2800">
                <a:latin typeface="Century Gothic" panose="020B0502020202020204" pitchFamily="34" charset="0"/>
              </a:rPr>
              <a:t>held a hearing on WIOA reauthorization to re-advance </a:t>
            </a:r>
            <a:r>
              <a:rPr lang="en-US" sz="2800" i="1">
                <a:solidFill>
                  <a:schemeClr val="accent6"/>
                </a:solidFill>
                <a:latin typeface="Century Gothic" panose="020B0502020202020204" pitchFamily="34" charset="0"/>
              </a:rPr>
              <a:t>ASWA</a:t>
            </a:r>
            <a:r>
              <a:rPr lang="en-US" sz="2800">
                <a:latin typeface="Century Gothic" panose="020B0502020202020204" pitchFamily="34" charset="0"/>
              </a:rPr>
              <a:t>. </a:t>
            </a:r>
          </a:p>
          <a:p>
            <a:pPr lvl="1">
              <a:spcAft>
                <a:spcPts val="1200"/>
              </a:spcAft>
              <a:defRPr/>
            </a:pPr>
            <a:r>
              <a:rPr lang="en-US" sz="2800">
                <a:latin typeface="Century Gothic" panose="020B0502020202020204" pitchFamily="34" charset="0"/>
              </a:rPr>
              <a:t>The Senate’s </a:t>
            </a:r>
            <a:r>
              <a:rPr lang="en-US" sz="2800" i="1">
                <a:latin typeface="Century Gothic" panose="020B0502020202020204" pitchFamily="34" charset="0"/>
              </a:rPr>
              <a:t>HELP Committee </a:t>
            </a:r>
            <a:r>
              <a:rPr lang="en-US" sz="2800">
                <a:latin typeface="Century Gothic" panose="020B0502020202020204" pitchFamily="34" charset="0"/>
              </a:rPr>
              <a:t>has not yet planned action.  </a:t>
            </a:r>
            <a:endParaRPr lang="en-US" sz="2800" i="1">
              <a:latin typeface="Century Gothic" panose="020B0502020202020204" pitchFamily="34" charset="0"/>
            </a:endParaRPr>
          </a:p>
        </p:txBody>
      </p:sp>
    </p:spTree>
    <p:extLst>
      <p:ext uri="{BB962C8B-B14F-4D97-AF65-F5344CB8AC3E}">
        <p14:creationId xmlns:p14="http://schemas.microsoft.com/office/powerpoint/2010/main" val="3226689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D45B-41D9-40D4-A86A-5B512FF08AD7}"/>
              </a:ext>
            </a:extLst>
          </p:cNvPr>
          <p:cNvSpPr>
            <a:spLocks noGrp="1"/>
          </p:cNvSpPr>
          <p:nvPr>
            <p:ph type="title"/>
          </p:nvPr>
        </p:nvSpPr>
        <p:spPr>
          <a:xfrm>
            <a:off x="4380587" y="965199"/>
            <a:ext cx="7406029" cy="4927601"/>
          </a:xfrm>
        </p:spPr>
        <p:txBody>
          <a:bodyPr vert="horz" lIns="91440" tIns="45720" rIns="91440" bIns="45720" rtlCol="0" anchor="ctr">
            <a:normAutofit/>
          </a:bodyPr>
          <a:lstStyle/>
          <a:p>
            <a:r>
              <a:rPr lang="en-US" sz="3600" b="1" spc="-50">
                <a:solidFill>
                  <a:schemeClr val="accent1"/>
                </a:solidFill>
                <a:latin typeface="Century Gothic"/>
              </a:rPr>
              <a:t>Michael Quinn</a:t>
            </a:r>
            <a:br>
              <a:rPr lang="en-US" sz="3600" spc="-50">
                <a:latin typeface="Century Gothic" panose="020B0502020202020204" pitchFamily="34" charset="0"/>
              </a:rPr>
            </a:br>
            <a:r>
              <a:rPr lang="en-US" sz="3200" i="1" spc="-50">
                <a:solidFill>
                  <a:schemeClr val="tx1">
                    <a:lumMod val="75000"/>
                    <a:lumOff val="25000"/>
                  </a:schemeClr>
                </a:solidFill>
                <a:latin typeface="Century Gothic"/>
              </a:rPr>
              <a:t>Chief, Data Collection and </a:t>
            </a:r>
            <a:br>
              <a:rPr lang="en-US" sz="3200" i="1" spc="-50">
                <a:solidFill>
                  <a:schemeClr val="tx1">
                    <a:lumMod val="75000"/>
                    <a:lumOff val="25000"/>
                  </a:schemeClr>
                </a:solidFill>
                <a:latin typeface="Century Gothic"/>
              </a:rPr>
            </a:br>
            <a:r>
              <a:rPr lang="en-US" sz="3200" i="1" spc="-50">
                <a:solidFill>
                  <a:schemeClr val="tx1">
                    <a:lumMod val="75000"/>
                    <a:lumOff val="25000"/>
                  </a:schemeClr>
                </a:solidFill>
                <a:latin typeface="Century Gothic"/>
              </a:rPr>
              <a:t>Analysis Unit</a:t>
            </a:r>
            <a:endParaRPr lang="en-US" sz="3600" i="1" spc="-50">
              <a:solidFill>
                <a:schemeClr val="tx1">
                  <a:lumMod val="75000"/>
                  <a:lumOff val="25000"/>
                </a:schemeClr>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3BDE7CF2-B6CF-48F4-BF1A-392D55928A56}"/>
              </a:ext>
              <a:ext uri="{C183D7F6-B498-43B3-948B-1728B52AA6E4}">
                <adec:decorative xmlns:adec="http://schemas.microsoft.com/office/drawing/2017/decorative" val="1"/>
              </a:ext>
            </a:extLst>
          </p:cNvPr>
          <p:cNvCxnSpPr/>
          <p:nvPr/>
        </p:nvCxnSpPr>
        <p:spPr>
          <a:xfrm>
            <a:off x="4096512" y="2587752"/>
            <a:ext cx="0" cy="17739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67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409762"/>
            <a:ext cx="11276860" cy="876114"/>
          </a:xfrm>
        </p:spPr>
        <p:txBody>
          <a:bodyPr>
            <a:noAutofit/>
          </a:bodyPr>
          <a:lstStyle/>
          <a:p>
            <a:r>
              <a:rPr lang="en-US" sz="3600" b="1">
                <a:latin typeface="Century Gothic" panose="020B0502020202020204" pitchFamily="34" charset="0"/>
              </a:rPr>
              <a:t>WIOA Performance Assessments</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457693" y="1361407"/>
            <a:ext cx="11536471" cy="440830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sz="3200">
                <a:latin typeface="Century Gothic" panose="020B0502020202020204" pitchFamily="34" charset="0"/>
              </a:rPr>
              <a:t>State VR programs are assessed under the provisions of section 116 of the Workforce Innovation and Opportunity Act. These provisions explain that:</a:t>
            </a:r>
          </a:p>
          <a:p>
            <a:pPr lvl="1">
              <a:spcAft>
                <a:spcPts val="1200"/>
              </a:spcAft>
              <a:defRPr/>
            </a:pPr>
            <a:r>
              <a:rPr lang="en-US" sz="2800">
                <a:latin typeface="Century Gothic"/>
              </a:rPr>
              <a:t>A Statistical Adjustment Model (SAM) is used to predict what program outcomes will be and could have been, given differences in participant characteristics and economic conditions unique to each state.</a:t>
            </a:r>
          </a:p>
          <a:p>
            <a:pPr lvl="1">
              <a:spcAft>
                <a:spcPts val="1200"/>
              </a:spcAft>
              <a:defRPr/>
            </a:pPr>
            <a:r>
              <a:rPr lang="en-US" sz="2800">
                <a:latin typeface="Century Gothic" panose="020B0502020202020204" pitchFamily="34" charset="0"/>
              </a:rPr>
              <a:t>The SAM is used to adjust negotiated levels in the assessment of performance.</a:t>
            </a:r>
          </a:p>
          <a:p>
            <a:pPr lvl="1">
              <a:spcAft>
                <a:spcPts val="1200"/>
              </a:spcAft>
              <a:defRPr/>
            </a:pPr>
            <a:r>
              <a:rPr lang="en-US" sz="2800">
                <a:latin typeface="Century Gothic" panose="020B0502020202020204" pitchFamily="34" charset="0"/>
              </a:rPr>
              <a:t>Failing indicator scores (below 50%) or program scores (below 90%) in consecutive program years incur a sanction.</a:t>
            </a:r>
          </a:p>
        </p:txBody>
      </p:sp>
    </p:spTree>
    <p:extLst>
      <p:ext uri="{BB962C8B-B14F-4D97-AF65-F5344CB8AC3E}">
        <p14:creationId xmlns:p14="http://schemas.microsoft.com/office/powerpoint/2010/main" val="25948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1" y="409762"/>
            <a:ext cx="11398735" cy="876114"/>
          </a:xfrm>
        </p:spPr>
        <p:txBody>
          <a:bodyPr>
            <a:normAutofit/>
          </a:bodyPr>
          <a:lstStyle/>
          <a:p>
            <a:r>
              <a:rPr lang="en-US" sz="4000" b="1">
                <a:latin typeface="Century Gothic" panose="020B0502020202020204" pitchFamily="34" charset="0"/>
              </a:rPr>
              <a:t>Illustration of Performance Assessment</a:t>
            </a:r>
          </a:p>
        </p:txBody>
      </p:sp>
      <p:grpSp>
        <p:nvGrpSpPr>
          <p:cNvPr id="30" name="Group 29" descr="Negotiated Level of Performance">
            <a:extLst>
              <a:ext uri="{FF2B5EF4-FFF2-40B4-BE49-F238E27FC236}">
                <a16:creationId xmlns:a16="http://schemas.microsoft.com/office/drawing/2014/main" id="{7C5D1EEA-C157-E0B0-741B-932947B24B46}"/>
              </a:ext>
            </a:extLst>
          </p:cNvPr>
          <p:cNvGrpSpPr/>
          <p:nvPr/>
        </p:nvGrpSpPr>
        <p:grpSpPr>
          <a:xfrm>
            <a:off x="2300907" y="3159058"/>
            <a:ext cx="1351722" cy="3112819"/>
            <a:chOff x="1237422" y="3009973"/>
            <a:chExt cx="1351722" cy="3112819"/>
          </a:xfrm>
        </p:grpSpPr>
        <p:grpSp>
          <p:nvGrpSpPr>
            <p:cNvPr id="10" name="Group 9" descr="Negotiated Level">
              <a:extLst>
                <a:ext uri="{FF2B5EF4-FFF2-40B4-BE49-F238E27FC236}">
                  <a16:creationId xmlns:a16="http://schemas.microsoft.com/office/drawing/2014/main" id="{DB31D879-8BAA-A13D-9571-75D2E6C989E6}"/>
                </a:ext>
              </a:extLst>
            </p:cNvPr>
            <p:cNvGrpSpPr/>
            <p:nvPr/>
          </p:nvGrpSpPr>
          <p:grpSpPr>
            <a:xfrm>
              <a:off x="1237422" y="3009973"/>
              <a:ext cx="1351722" cy="3112819"/>
              <a:chOff x="1644926" y="3059668"/>
              <a:chExt cx="1351722" cy="3112819"/>
            </a:xfrm>
          </p:grpSpPr>
          <p:sp>
            <p:nvSpPr>
              <p:cNvPr id="4" name="Rectangle 3">
                <a:extLst>
                  <a:ext uri="{FF2B5EF4-FFF2-40B4-BE49-F238E27FC236}">
                    <a16:creationId xmlns:a16="http://schemas.microsoft.com/office/drawing/2014/main" id="{5AC60BD0-F88E-EE3C-7B0B-90E35D91512C}"/>
                  </a:ext>
                </a:extLst>
              </p:cNvPr>
              <p:cNvSpPr/>
              <p:nvPr/>
            </p:nvSpPr>
            <p:spPr>
              <a:xfrm>
                <a:off x="1848678" y="3059668"/>
                <a:ext cx="944218" cy="2466491"/>
              </a:xfrm>
              <a:prstGeom prst="rect">
                <a:avLst/>
              </a:prstGeom>
              <a:solidFill>
                <a:srgbClr val="4F94CD"/>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5482EB5-7648-4E87-E0C1-F623E7EA5B16}"/>
                  </a:ext>
                </a:extLst>
              </p:cNvPr>
              <p:cNvSpPr txBox="1"/>
              <p:nvPr/>
            </p:nvSpPr>
            <p:spPr>
              <a:xfrm>
                <a:off x="1644926" y="5526156"/>
                <a:ext cx="1351722" cy="646331"/>
              </a:xfrm>
              <a:prstGeom prst="rect">
                <a:avLst/>
              </a:prstGeom>
              <a:noFill/>
            </p:spPr>
            <p:txBody>
              <a:bodyPr wrap="square" rtlCol="0">
                <a:spAutoFit/>
              </a:bodyPr>
              <a:lstStyle/>
              <a:p>
                <a:pPr algn="ctr"/>
                <a:r>
                  <a:rPr lang="en-US"/>
                  <a:t>Negotiated </a:t>
                </a:r>
              </a:p>
              <a:p>
                <a:pPr algn="ctr"/>
                <a:r>
                  <a:rPr lang="en-US"/>
                  <a:t>Level</a:t>
                </a:r>
              </a:p>
            </p:txBody>
          </p:sp>
        </p:grpSp>
        <p:sp>
          <p:nvSpPr>
            <p:cNvPr id="15" name="TextBox 14">
              <a:extLst>
                <a:ext uri="{FF2B5EF4-FFF2-40B4-BE49-F238E27FC236}">
                  <a16:creationId xmlns:a16="http://schemas.microsoft.com/office/drawing/2014/main" id="{74FC9183-B296-8705-CE77-7DFF1C392B3A}"/>
                </a:ext>
              </a:extLst>
            </p:cNvPr>
            <p:cNvSpPr txBox="1"/>
            <p:nvPr/>
          </p:nvSpPr>
          <p:spPr>
            <a:xfrm>
              <a:off x="1441174" y="3009973"/>
              <a:ext cx="944218" cy="369332"/>
            </a:xfrm>
            <a:prstGeom prst="rect">
              <a:avLst/>
            </a:prstGeom>
            <a:noFill/>
          </p:spPr>
          <p:txBody>
            <a:bodyPr wrap="square" rtlCol="0">
              <a:spAutoFit/>
            </a:bodyPr>
            <a:lstStyle/>
            <a:p>
              <a:pPr algn="ctr"/>
              <a:r>
                <a:rPr lang="en-US" b="1"/>
                <a:t>59.0%</a:t>
              </a:r>
            </a:p>
          </p:txBody>
        </p:sp>
      </p:grpSp>
      <p:grpSp>
        <p:nvGrpSpPr>
          <p:cNvPr id="32" name="Group 31" descr="Actual Level of Performance">
            <a:extLst>
              <a:ext uri="{FF2B5EF4-FFF2-40B4-BE49-F238E27FC236}">
                <a16:creationId xmlns:a16="http://schemas.microsoft.com/office/drawing/2014/main" id="{734C54DF-F769-36F7-2340-FE93A8311503}"/>
              </a:ext>
            </a:extLst>
          </p:cNvPr>
          <p:cNvGrpSpPr/>
          <p:nvPr/>
        </p:nvGrpSpPr>
        <p:grpSpPr>
          <a:xfrm>
            <a:off x="4653169" y="2922104"/>
            <a:ext cx="1351722" cy="3349774"/>
            <a:chOff x="3589684" y="2773019"/>
            <a:chExt cx="1351722" cy="3349774"/>
          </a:xfrm>
        </p:grpSpPr>
        <p:grpSp>
          <p:nvGrpSpPr>
            <p:cNvPr id="14" name="Group 13" descr="Actual Level">
              <a:extLst>
                <a:ext uri="{FF2B5EF4-FFF2-40B4-BE49-F238E27FC236}">
                  <a16:creationId xmlns:a16="http://schemas.microsoft.com/office/drawing/2014/main" id="{D3AACF89-9D5F-500F-6945-0BC9512B4558}"/>
                </a:ext>
              </a:extLst>
            </p:cNvPr>
            <p:cNvGrpSpPr/>
            <p:nvPr/>
          </p:nvGrpSpPr>
          <p:grpSpPr>
            <a:xfrm>
              <a:off x="3589684" y="2773019"/>
              <a:ext cx="1351722" cy="3349774"/>
              <a:chOff x="3997188" y="2822714"/>
              <a:chExt cx="1351722" cy="3349774"/>
            </a:xfrm>
          </p:grpSpPr>
          <p:sp>
            <p:nvSpPr>
              <p:cNvPr id="6" name="Rectangle 5">
                <a:extLst>
                  <a:ext uri="{FF2B5EF4-FFF2-40B4-BE49-F238E27FC236}">
                    <a16:creationId xmlns:a16="http://schemas.microsoft.com/office/drawing/2014/main" id="{8CE9BE67-A1BB-7E33-2587-A7A6495B9ED5}"/>
                  </a:ext>
                </a:extLst>
              </p:cNvPr>
              <p:cNvSpPr/>
              <p:nvPr/>
            </p:nvSpPr>
            <p:spPr>
              <a:xfrm>
                <a:off x="4200940" y="2822714"/>
                <a:ext cx="944218" cy="2703444"/>
              </a:xfrm>
              <a:prstGeom prst="rect">
                <a:avLst/>
              </a:prstGeom>
              <a:solidFill>
                <a:srgbClr val="008B8B"/>
              </a:solidFill>
              <a:ln>
                <a:solidFill>
                  <a:srgbClr val="D5E4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847252F-FED0-C41B-76E1-B93D4B597A71}"/>
                  </a:ext>
                </a:extLst>
              </p:cNvPr>
              <p:cNvSpPr txBox="1"/>
              <p:nvPr/>
            </p:nvSpPr>
            <p:spPr>
              <a:xfrm>
                <a:off x="3997188" y="5526157"/>
                <a:ext cx="1351722" cy="646331"/>
              </a:xfrm>
              <a:prstGeom prst="rect">
                <a:avLst/>
              </a:prstGeom>
              <a:noFill/>
            </p:spPr>
            <p:txBody>
              <a:bodyPr wrap="square" rtlCol="0">
                <a:spAutoFit/>
              </a:bodyPr>
              <a:lstStyle/>
              <a:p>
                <a:pPr algn="ctr"/>
                <a:r>
                  <a:rPr lang="en-US"/>
                  <a:t>Actual </a:t>
                </a:r>
              </a:p>
              <a:p>
                <a:pPr algn="ctr"/>
                <a:r>
                  <a:rPr lang="en-US"/>
                  <a:t>Level</a:t>
                </a:r>
              </a:p>
            </p:txBody>
          </p:sp>
        </p:grpSp>
        <p:sp>
          <p:nvSpPr>
            <p:cNvPr id="16" name="TextBox 15">
              <a:extLst>
                <a:ext uri="{FF2B5EF4-FFF2-40B4-BE49-F238E27FC236}">
                  <a16:creationId xmlns:a16="http://schemas.microsoft.com/office/drawing/2014/main" id="{6E839E2E-8EE6-E7DD-454A-721476F649B5}"/>
                </a:ext>
              </a:extLst>
            </p:cNvPr>
            <p:cNvSpPr txBox="1"/>
            <p:nvPr/>
          </p:nvSpPr>
          <p:spPr>
            <a:xfrm>
              <a:off x="3803375" y="2900644"/>
              <a:ext cx="944218" cy="369332"/>
            </a:xfrm>
            <a:prstGeom prst="rect">
              <a:avLst/>
            </a:prstGeom>
            <a:noFill/>
          </p:spPr>
          <p:txBody>
            <a:bodyPr wrap="square" rtlCol="0">
              <a:spAutoFit/>
            </a:bodyPr>
            <a:lstStyle/>
            <a:p>
              <a:pPr algn="ctr"/>
              <a:r>
                <a:rPr lang="en-US" b="1"/>
                <a:t>62.1%</a:t>
              </a:r>
            </a:p>
          </p:txBody>
        </p:sp>
      </p:grpSp>
      <p:grpSp>
        <p:nvGrpSpPr>
          <p:cNvPr id="31" name="Group 30" descr="Asjusted Level of Performance">
            <a:extLst>
              <a:ext uri="{FF2B5EF4-FFF2-40B4-BE49-F238E27FC236}">
                <a16:creationId xmlns:a16="http://schemas.microsoft.com/office/drawing/2014/main" id="{591DCF07-62E2-5E98-C2BC-4C728EE23985}"/>
              </a:ext>
            </a:extLst>
          </p:cNvPr>
          <p:cNvGrpSpPr/>
          <p:nvPr/>
        </p:nvGrpSpPr>
        <p:grpSpPr>
          <a:xfrm>
            <a:off x="3477038" y="2763077"/>
            <a:ext cx="1351722" cy="3508800"/>
            <a:chOff x="2413553" y="2613992"/>
            <a:chExt cx="1351722" cy="3508800"/>
          </a:xfrm>
        </p:grpSpPr>
        <p:grpSp>
          <p:nvGrpSpPr>
            <p:cNvPr id="13" name="Group 12" descr="Adjusted Level">
              <a:extLst>
                <a:ext uri="{FF2B5EF4-FFF2-40B4-BE49-F238E27FC236}">
                  <a16:creationId xmlns:a16="http://schemas.microsoft.com/office/drawing/2014/main" id="{DD855445-D718-36B5-D333-147938582DED}"/>
                </a:ext>
              </a:extLst>
            </p:cNvPr>
            <p:cNvGrpSpPr/>
            <p:nvPr/>
          </p:nvGrpSpPr>
          <p:grpSpPr>
            <a:xfrm>
              <a:off x="2413553" y="2613992"/>
              <a:ext cx="1351722" cy="3508800"/>
              <a:chOff x="2821057" y="2663687"/>
              <a:chExt cx="1351722" cy="3508800"/>
            </a:xfrm>
          </p:grpSpPr>
          <p:sp>
            <p:nvSpPr>
              <p:cNvPr id="5" name="Rectangle 4">
                <a:extLst>
                  <a:ext uri="{FF2B5EF4-FFF2-40B4-BE49-F238E27FC236}">
                    <a16:creationId xmlns:a16="http://schemas.microsoft.com/office/drawing/2014/main" id="{56EBA713-679B-C999-8E67-29CD28FDBC3C}"/>
                  </a:ext>
                </a:extLst>
              </p:cNvPr>
              <p:cNvSpPr/>
              <p:nvPr/>
            </p:nvSpPr>
            <p:spPr>
              <a:xfrm>
                <a:off x="3024809" y="2663687"/>
                <a:ext cx="944218" cy="2862471"/>
              </a:xfrm>
              <a:prstGeom prst="rect">
                <a:avLst/>
              </a:prstGeom>
              <a:solidFill>
                <a:srgbClr val="36648B"/>
              </a:solidFill>
              <a:ln>
                <a:solidFill>
                  <a:srgbClr val="D5E4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343DAF7-2685-E62E-A553-C720EC000CBC}"/>
                  </a:ext>
                </a:extLst>
              </p:cNvPr>
              <p:cNvSpPr txBox="1"/>
              <p:nvPr/>
            </p:nvSpPr>
            <p:spPr>
              <a:xfrm>
                <a:off x="2821057" y="5526156"/>
                <a:ext cx="1351722" cy="646331"/>
              </a:xfrm>
              <a:prstGeom prst="rect">
                <a:avLst/>
              </a:prstGeom>
              <a:noFill/>
            </p:spPr>
            <p:txBody>
              <a:bodyPr wrap="square" rtlCol="0">
                <a:spAutoFit/>
              </a:bodyPr>
              <a:lstStyle/>
              <a:p>
                <a:pPr algn="ctr"/>
                <a:r>
                  <a:rPr lang="en-US"/>
                  <a:t>Adjusted </a:t>
                </a:r>
              </a:p>
              <a:p>
                <a:pPr algn="ctr"/>
                <a:r>
                  <a:rPr lang="en-US"/>
                  <a:t>Level</a:t>
                </a:r>
              </a:p>
            </p:txBody>
          </p:sp>
        </p:grpSp>
        <p:sp>
          <p:nvSpPr>
            <p:cNvPr id="17" name="TextBox 16">
              <a:extLst>
                <a:ext uri="{FF2B5EF4-FFF2-40B4-BE49-F238E27FC236}">
                  <a16:creationId xmlns:a16="http://schemas.microsoft.com/office/drawing/2014/main" id="{A0A6F64E-1C40-2E37-32F4-3B2044EF2039}"/>
                </a:ext>
              </a:extLst>
            </p:cNvPr>
            <p:cNvSpPr txBox="1"/>
            <p:nvPr/>
          </p:nvSpPr>
          <p:spPr>
            <a:xfrm>
              <a:off x="2647124" y="2751559"/>
              <a:ext cx="944218" cy="369332"/>
            </a:xfrm>
            <a:prstGeom prst="rect">
              <a:avLst/>
            </a:prstGeom>
            <a:noFill/>
          </p:spPr>
          <p:txBody>
            <a:bodyPr wrap="square" rtlCol="0">
              <a:spAutoFit/>
            </a:bodyPr>
            <a:lstStyle/>
            <a:p>
              <a:pPr algn="ctr"/>
              <a:r>
                <a:rPr lang="en-US" b="1">
                  <a:solidFill>
                    <a:schemeClr val="bg1"/>
                  </a:solidFill>
                </a:rPr>
                <a:t>63.0%</a:t>
              </a:r>
            </a:p>
          </p:txBody>
        </p:sp>
      </p:grpSp>
      <p:grpSp>
        <p:nvGrpSpPr>
          <p:cNvPr id="33" name="Group 32" descr="Employment Rate 2nd Quarter After Exit">
            <a:extLst>
              <a:ext uri="{FF2B5EF4-FFF2-40B4-BE49-F238E27FC236}">
                <a16:creationId xmlns:a16="http://schemas.microsoft.com/office/drawing/2014/main" id="{4A592A19-4ECC-C4A7-9A51-1A71CBCE5340}"/>
              </a:ext>
            </a:extLst>
          </p:cNvPr>
          <p:cNvGrpSpPr/>
          <p:nvPr/>
        </p:nvGrpSpPr>
        <p:grpSpPr>
          <a:xfrm>
            <a:off x="1676399" y="1492638"/>
            <a:ext cx="4532244" cy="4132907"/>
            <a:chOff x="612914" y="1343553"/>
            <a:chExt cx="4532244" cy="4132907"/>
          </a:xfrm>
        </p:grpSpPr>
        <p:sp>
          <p:nvSpPr>
            <p:cNvPr id="22" name="TextBox 21">
              <a:extLst>
                <a:ext uri="{FF2B5EF4-FFF2-40B4-BE49-F238E27FC236}">
                  <a16:creationId xmlns:a16="http://schemas.microsoft.com/office/drawing/2014/main" id="{1EF4F265-12C5-468E-FDA6-977E99F1D31C}"/>
                </a:ext>
              </a:extLst>
            </p:cNvPr>
            <p:cNvSpPr txBox="1"/>
            <p:nvPr/>
          </p:nvSpPr>
          <p:spPr>
            <a:xfrm>
              <a:off x="612914" y="1343553"/>
              <a:ext cx="4532244" cy="400110"/>
            </a:xfrm>
            <a:prstGeom prst="rect">
              <a:avLst/>
            </a:prstGeom>
            <a:noFill/>
          </p:spPr>
          <p:txBody>
            <a:bodyPr wrap="square" rtlCol="0">
              <a:spAutoFit/>
            </a:bodyPr>
            <a:lstStyle/>
            <a:p>
              <a:pPr algn="ctr"/>
              <a:r>
                <a:rPr lang="en-US" sz="2000" b="1"/>
                <a:t>Employment Rate 2</a:t>
              </a:r>
              <a:r>
                <a:rPr lang="en-US" sz="2000" b="1" baseline="30000"/>
                <a:t>nd</a:t>
              </a:r>
              <a:r>
                <a:rPr lang="en-US" sz="2000" b="1"/>
                <a:t> Quarter after Exit</a:t>
              </a:r>
            </a:p>
          </p:txBody>
        </p:sp>
        <p:cxnSp>
          <p:nvCxnSpPr>
            <p:cNvPr id="26" name="Straight Connector 25">
              <a:extLst>
                <a:ext uri="{FF2B5EF4-FFF2-40B4-BE49-F238E27FC236}">
                  <a16:creationId xmlns:a16="http://schemas.microsoft.com/office/drawing/2014/main" id="{052B6DF9-161D-6175-8807-C93BDA993714}"/>
                </a:ext>
              </a:extLst>
            </p:cNvPr>
            <p:cNvCxnSpPr>
              <a:cxnSpLocks/>
            </p:cNvCxnSpPr>
            <p:nvPr/>
          </p:nvCxnSpPr>
          <p:spPr>
            <a:xfrm>
              <a:off x="1450142" y="5476460"/>
              <a:ext cx="3491264" cy="0"/>
            </a:xfrm>
            <a:prstGeom prst="line">
              <a:avLst/>
            </a:prstGeom>
            <a:ln w="57150">
              <a:prstDash val="solid"/>
            </a:ln>
          </p:spPr>
          <p:style>
            <a:lnRef idx="1">
              <a:schemeClr val="dk1"/>
            </a:lnRef>
            <a:fillRef idx="0">
              <a:schemeClr val="dk1"/>
            </a:fillRef>
            <a:effectRef idx="0">
              <a:schemeClr val="dk1"/>
            </a:effectRef>
            <a:fontRef idx="minor">
              <a:schemeClr val="tx1"/>
            </a:fontRef>
          </p:style>
        </p:cxnSp>
      </p:grpSp>
      <p:grpSp>
        <p:nvGrpSpPr>
          <p:cNvPr id="29" name="Group 28" descr="Adjustment Factor">
            <a:extLst>
              <a:ext uri="{FF2B5EF4-FFF2-40B4-BE49-F238E27FC236}">
                <a16:creationId xmlns:a16="http://schemas.microsoft.com/office/drawing/2014/main" id="{D8E0E617-7FD7-8C40-D329-13F697F2FDAC}"/>
              </a:ext>
            </a:extLst>
          </p:cNvPr>
          <p:cNvGrpSpPr/>
          <p:nvPr/>
        </p:nvGrpSpPr>
        <p:grpSpPr>
          <a:xfrm>
            <a:off x="2690142" y="2154917"/>
            <a:ext cx="3189825" cy="1037241"/>
            <a:chOff x="1626657" y="2005832"/>
            <a:chExt cx="3189825" cy="1037241"/>
          </a:xfrm>
        </p:grpSpPr>
        <p:sp>
          <p:nvSpPr>
            <p:cNvPr id="21" name="TextBox 20">
              <a:extLst>
                <a:ext uri="{FF2B5EF4-FFF2-40B4-BE49-F238E27FC236}">
                  <a16:creationId xmlns:a16="http://schemas.microsoft.com/office/drawing/2014/main" id="{D9F144BB-5D4C-06C5-4ED0-940A8F112CC2}"/>
                </a:ext>
              </a:extLst>
            </p:cNvPr>
            <p:cNvSpPr txBox="1"/>
            <p:nvPr/>
          </p:nvSpPr>
          <p:spPr>
            <a:xfrm>
              <a:off x="1626657" y="2005832"/>
              <a:ext cx="1924974" cy="646331"/>
            </a:xfrm>
            <a:prstGeom prst="rect">
              <a:avLst/>
            </a:prstGeom>
            <a:noFill/>
          </p:spPr>
          <p:txBody>
            <a:bodyPr wrap="square" rtlCol="0">
              <a:spAutoFit/>
            </a:bodyPr>
            <a:lstStyle/>
            <a:p>
              <a:pPr algn="ctr"/>
              <a:r>
                <a:rPr lang="en-US" sz="1600"/>
                <a:t>Adjustment Factor </a:t>
              </a:r>
              <a:r>
                <a:rPr lang="en-US" sz="2000"/>
                <a:t>4.9%</a:t>
              </a:r>
              <a:endParaRPr lang="en-US"/>
            </a:p>
          </p:txBody>
        </p:sp>
        <p:sp>
          <p:nvSpPr>
            <p:cNvPr id="23" name="Left Bracket 22">
              <a:extLst>
                <a:ext uri="{FF2B5EF4-FFF2-40B4-BE49-F238E27FC236}">
                  <a16:creationId xmlns:a16="http://schemas.microsoft.com/office/drawing/2014/main" id="{EF6A109D-1DBE-8632-E08A-17F628A9ABFF}"/>
                </a:ext>
              </a:extLst>
            </p:cNvPr>
            <p:cNvSpPr/>
            <p:nvPr/>
          </p:nvSpPr>
          <p:spPr>
            <a:xfrm>
              <a:off x="2443372" y="2632284"/>
              <a:ext cx="145772" cy="410789"/>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6BA5F095-5751-F764-5764-A26415B35B8C}"/>
                </a:ext>
              </a:extLst>
            </p:cNvPr>
            <p:cNvCxnSpPr>
              <a:cxnSpLocks/>
            </p:cNvCxnSpPr>
            <p:nvPr/>
          </p:nvCxnSpPr>
          <p:spPr>
            <a:xfrm flipV="1">
              <a:off x="2589144" y="2632284"/>
              <a:ext cx="2227338" cy="1"/>
            </a:xfrm>
            <a:prstGeom prst="line">
              <a:avLst/>
            </a:prstGeom>
            <a:ln w="38100">
              <a:prstDash val="dash"/>
            </a:ln>
          </p:spPr>
          <p:style>
            <a:lnRef idx="1">
              <a:schemeClr val="dk1"/>
            </a:lnRef>
            <a:fillRef idx="0">
              <a:schemeClr val="dk1"/>
            </a:fillRef>
            <a:effectRef idx="0">
              <a:schemeClr val="dk1"/>
            </a:effectRef>
            <a:fontRef idx="minor">
              <a:schemeClr val="tx1"/>
            </a:fontRef>
          </p:style>
        </p:cxnSp>
      </p:grpSp>
      <p:sp>
        <p:nvSpPr>
          <p:cNvPr id="20" name="TextBox 19">
            <a:extLst>
              <a:ext uri="{FF2B5EF4-FFF2-40B4-BE49-F238E27FC236}">
                <a16:creationId xmlns:a16="http://schemas.microsoft.com/office/drawing/2014/main" id="{9F1CBEE4-E4E7-9622-42AC-64AFF490CA0D}"/>
              </a:ext>
            </a:extLst>
          </p:cNvPr>
          <p:cNvSpPr txBox="1"/>
          <p:nvPr/>
        </p:nvSpPr>
        <p:spPr>
          <a:xfrm>
            <a:off x="5985983" y="2610818"/>
            <a:ext cx="1627389" cy="815608"/>
          </a:xfrm>
          <a:prstGeom prst="rect">
            <a:avLst/>
          </a:prstGeom>
          <a:noFill/>
        </p:spPr>
        <p:txBody>
          <a:bodyPr wrap="square" rtlCol="0">
            <a:spAutoFit/>
          </a:bodyPr>
          <a:lstStyle/>
          <a:p>
            <a:pPr algn="ctr"/>
            <a:r>
              <a:rPr lang="en-US" b="1"/>
              <a:t>Indicator Score</a:t>
            </a:r>
          </a:p>
          <a:p>
            <a:pPr algn="ctr"/>
            <a:endParaRPr lang="en-US" sz="500" b="1"/>
          </a:p>
          <a:p>
            <a:pPr algn="ctr"/>
            <a:r>
              <a:rPr lang="en-US" b="1"/>
              <a:t> </a:t>
            </a:r>
            <a:r>
              <a:rPr lang="en-US" sz="2400" b="1"/>
              <a:t>97.1%</a:t>
            </a:r>
            <a:endParaRPr lang="en-US" b="1"/>
          </a:p>
        </p:txBody>
      </p:sp>
      <p:sp>
        <p:nvSpPr>
          <p:cNvPr id="34" name="TextBox 33">
            <a:extLst>
              <a:ext uri="{FF2B5EF4-FFF2-40B4-BE49-F238E27FC236}">
                <a16:creationId xmlns:a16="http://schemas.microsoft.com/office/drawing/2014/main" id="{10080BD5-223B-2DF7-B145-707952B7AC73}"/>
              </a:ext>
            </a:extLst>
          </p:cNvPr>
          <p:cNvSpPr txBox="1"/>
          <p:nvPr/>
        </p:nvSpPr>
        <p:spPr>
          <a:xfrm>
            <a:off x="6842241" y="2948103"/>
            <a:ext cx="3007437" cy="1200329"/>
          </a:xfrm>
          <a:prstGeom prst="rect">
            <a:avLst/>
          </a:prstGeom>
          <a:noFill/>
        </p:spPr>
        <p:txBody>
          <a:bodyPr wrap="square" rtlCol="0">
            <a:spAutoFit/>
          </a:bodyPr>
          <a:lstStyle/>
          <a:p>
            <a:pPr algn="ctr"/>
            <a:r>
              <a:rPr lang="en-US" sz="2400" b="1">
                <a:solidFill>
                  <a:schemeClr val="accent1">
                    <a:lumMod val="75000"/>
                  </a:schemeClr>
                </a:solidFill>
              </a:rPr>
              <a:t>=   Actual Level </a:t>
            </a:r>
          </a:p>
          <a:p>
            <a:pPr algn="ctr"/>
            <a:r>
              <a:rPr lang="en-US" sz="2400" b="1">
                <a:solidFill>
                  <a:schemeClr val="accent1">
                    <a:lumMod val="75000"/>
                  </a:schemeClr>
                </a:solidFill>
              </a:rPr>
              <a:t>  / </a:t>
            </a:r>
          </a:p>
          <a:p>
            <a:pPr algn="ctr"/>
            <a:r>
              <a:rPr lang="en-US" sz="2400" b="1">
                <a:solidFill>
                  <a:schemeClr val="accent1">
                    <a:lumMod val="75000"/>
                  </a:schemeClr>
                </a:solidFill>
              </a:rPr>
              <a:t>      Adjusted Level</a:t>
            </a:r>
          </a:p>
        </p:txBody>
      </p:sp>
    </p:spTree>
    <p:extLst>
      <p:ext uri="{BB962C8B-B14F-4D97-AF65-F5344CB8AC3E}">
        <p14:creationId xmlns:p14="http://schemas.microsoft.com/office/powerpoint/2010/main" val="146519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1000" fill="hold"/>
                                        <p:tgtEl>
                                          <p:spTgt spid="32"/>
                                        </p:tgtEl>
                                        <p:attrNameLst>
                                          <p:attrName>ppt_x</p:attrName>
                                        </p:attrNameLst>
                                      </p:cBhvr>
                                      <p:tavLst>
                                        <p:tav tm="0">
                                          <p:val>
                                            <p:strVal val="#ppt_x"/>
                                          </p:val>
                                        </p:tav>
                                        <p:tav tm="100000">
                                          <p:val>
                                            <p:strVal val="#ppt_x"/>
                                          </p:val>
                                        </p:tav>
                                      </p:tavLst>
                                    </p:anim>
                                    <p:anim calcmode="lin" valueType="num">
                                      <p:cBhvr additive="base">
                                        <p:cTn id="18"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ppt_x"/>
                                          </p:val>
                                        </p:tav>
                                        <p:tav tm="100000">
                                          <p:val>
                                            <p:strVal val="#ppt_x"/>
                                          </p:val>
                                        </p:tav>
                                      </p:tavLst>
                                    </p:anim>
                                    <p:anim calcmode="lin" valueType="num">
                                      <p:cBhvr additive="base">
                                        <p:cTn id="24"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409762"/>
            <a:ext cx="10515600" cy="876114"/>
          </a:xfrm>
        </p:spPr>
        <p:txBody>
          <a:bodyPr>
            <a:noAutofit/>
          </a:bodyPr>
          <a:lstStyle/>
          <a:p>
            <a:r>
              <a:rPr lang="en-US" sz="3600" b="1">
                <a:latin typeface="Century Gothic" panose="020B0502020202020204" pitchFamily="34" charset="0"/>
              </a:rPr>
              <a:t>Recent Developments and New Resources</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457693" y="1392230"/>
            <a:ext cx="11536471" cy="4408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sz="3200">
                <a:solidFill>
                  <a:schemeClr val="bg2">
                    <a:lumMod val="25000"/>
                  </a:schemeClr>
                </a:solidFill>
                <a:latin typeface="Century Gothic" panose="020B0502020202020204" pitchFamily="34" charset="0"/>
              </a:rPr>
              <a:t>PY 2023 WIOA Assessments</a:t>
            </a:r>
          </a:p>
          <a:p>
            <a:pPr lvl="1">
              <a:spcAft>
                <a:spcPts val="1200"/>
              </a:spcAft>
              <a:defRPr/>
            </a:pPr>
            <a:r>
              <a:rPr lang="en-US" sz="2800">
                <a:solidFill>
                  <a:schemeClr val="bg2">
                    <a:lumMod val="25000"/>
                  </a:schemeClr>
                </a:solidFill>
                <a:latin typeface="Century Gothic" panose="020B0502020202020204" pitchFamily="34" charset="0"/>
              </a:rPr>
              <a:t>10/18/24: RSA published </a:t>
            </a:r>
            <a:r>
              <a:rPr lang="en-US" sz="2800">
                <a:solidFill>
                  <a:schemeClr val="accent2">
                    <a:lumMod val="75000"/>
                  </a:schemeClr>
                </a:solidFill>
                <a:latin typeface="Century Gothic" panose="020B0502020202020204" pitchFamily="34" charset="0"/>
                <a:hlinkClick r:id="rId3">
                  <a:extLst>
                    <a:ext uri="{A12FA001-AC4F-418D-AE19-62706E023703}">
                      <ahyp:hlinkClr xmlns:ahyp="http://schemas.microsoft.com/office/drawing/2018/hyperlinkcolor" val="tx"/>
                    </a:ext>
                  </a:extLst>
                </a:hlinkClick>
              </a:rPr>
              <a:t>PY 23 WIOA Performance Assessment Results. </a:t>
            </a:r>
            <a:endParaRPr lang="en-US" sz="2800">
              <a:solidFill>
                <a:schemeClr val="accent2">
                  <a:lumMod val="75000"/>
                </a:schemeClr>
              </a:solidFill>
              <a:latin typeface="Century Gothic" panose="020B0502020202020204" pitchFamily="34" charset="0"/>
            </a:endParaRPr>
          </a:p>
          <a:p>
            <a:pPr lvl="1">
              <a:spcAft>
                <a:spcPts val="1200"/>
              </a:spcAft>
              <a:defRPr/>
            </a:pPr>
            <a:r>
              <a:rPr lang="en-US" sz="2800">
                <a:solidFill>
                  <a:srgbClr val="345065"/>
                </a:solidFill>
                <a:latin typeface="Century Gothic" panose="020B0502020202020204" pitchFamily="34" charset="0"/>
              </a:rPr>
              <a:t>01/17/25: </a:t>
            </a:r>
            <a:r>
              <a:rPr lang="en-US" sz="2800">
                <a:solidFill>
                  <a:schemeClr val="bg2">
                    <a:lumMod val="25000"/>
                  </a:schemeClr>
                </a:solidFill>
                <a:latin typeface="Century Gothic" panose="020B0502020202020204" pitchFamily="34" charset="0"/>
              </a:rPr>
              <a:t>Department of Labor’s Employment and Training Administration (ETA) published their </a:t>
            </a:r>
            <a:r>
              <a:rPr lang="en-US" sz="2800">
                <a:solidFill>
                  <a:schemeClr val="accent2">
                    <a:lumMod val="75000"/>
                  </a:schemeClr>
                </a:solidFill>
                <a:latin typeface="Century Gothic" panose="020B0502020202020204" pitchFamily="34" charset="0"/>
                <a:hlinkClick r:id="rId4">
                  <a:extLst>
                    <a:ext uri="{A12FA001-AC4F-418D-AE19-62706E023703}">
                      <ahyp:hlinkClr xmlns:ahyp="http://schemas.microsoft.com/office/drawing/2018/hyperlinkcolor" val="tx"/>
                    </a:ext>
                  </a:extLst>
                </a:hlinkClick>
              </a:rPr>
              <a:t>PY 23 Annual WIOA Performance Assessments </a:t>
            </a:r>
            <a:r>
              <a:rPr lang="en-US" sz="2800">
                <a:solidFill>
                  <a:schemeClr val="bg2">
                    <a:lumMod val="25000"/>
                  </a:schemeClr>
                </a:solidFill>
                <a:latin typeface="Century Gothic" panose="020B0502020202020204" pitchFamily="34" charset="0"/>
              </a:rPr>
              <a:t>in collaboration with RSA.</a:t>
            </a:r>
          </a:p>
          <a:p>
            <a:pPr lvl="1">
              <a:spcAft>
                <a:spcPts val="1200"/>
              </a:spcAft>
              <a:defRPr/>
            </a:pPr>
            <a:r>
              <a:rPr lang="en-US" sz="2800">
                <a:solidFill>
                  <a:schemeClr val="bg2">
                    <a:lumMod val="25000"/>
                  </a:schemeClr>
                </a:solidFill>
                <a:latin typeface="Century Gothic" panose="020B0502020202020204" pitchFamily="34" charset="0"/>
              </a:rPr>
              <a:t>02/21/25: The Departments published </a:t>
            </a:r>
            <a:r>
              <a:rPr lang="en-US" sz="2800">
                <a:solidFill>
                  <a:schemeClr val="accent2">
                    <a:lumMod val="75000"/>
                  </a:schemeClr>
                </a:solidFill>
                <a:latin typeface="Century Gothic" panose="020B0502020202020204" pitchFamily="34" charset="0"/>
                <a:hlinkClick r:id="rId5">
                  <a:extLst>
                    <a:ext uri="{A12FA001-AC4F-418D-AE19-62706E023703}">
                      <ahyp:hlinkClr xmlns:ahyp="http://schemas.microsoft.com/office/drawing/2018/hyperlinkcolor" val="tx"/>
                    </a:ext>
                  </a:extLst>
                </a:hlinkClick>
              </a:rPr>
              <a:t>non-binding state performance results </a:t>
            </a:r>
            <a:r>
              <a:rPr lang="en-US" sz="2800">
                <a:solidFill>
                  <a:schemeClr val="bg2">
                    <a:lumMod val="25000"/>
                  </a:schemeClr>
                </a:solidFill>
                <a:latin typeface="Century Gothic" panose="020B0502020202020204" pitchFamily="34" charset="0"/>
              </a:rPr>
              <a:t>for indicators not assessed in PY 23, as described in </a:t>
            </a:r>
            <a:r>
              <a:rPr lang="en-US" sz="2800">
                <a:solidFill>
                  <a:schemeClr val="accent2">
                    <a:lumMod val="75000"/>
                  </a:schemeClr>
                </a:solidFill>
                <a:latin typeface="Century Gothic" panose="020B0502020202020204" pitchFamily="34" charset="0"/>
                <a:hlinkClick r:id="rId6">
                  <a:extLst>
                    <a:ext uri="{A12FA001-AC4F-418D-AE19-62706E023703}">
                      <ahyp:hlinkClr xmlns:ahyp="http://schemas.microsoft.com/office/drawing/2018/hyperlinkcolor" val="tx"/>
                    </a:ext>
                  </a:extLst>
                </a:hlinkClick>
              </a:rPr>
              <a:t>FAQ-24-02</a:t>
            </a:r>
            <a:r>
              <a:rPr lang="en-US" sz="2800">
                <a:solidFill>
                  <a:schemeClr val="accent2">
                    <a:lumMod val="75000"/>
                  </a:schemeClr>
                </a:solidFill>
                <a:latin typeface="Century Gothic" panose="020B0502020202020204" pitchFamily="34" charset="0"/>
              </a:rPr>
              <a:t>.</a:t>
            </a:r>
          </a:p>
        </p:txBody>
      </p:sp>
    </p:spTree>
    <p:extLst>
      <p:ext uri="{BB962C8B-B14F-4D97-AF65-F5344CB8AC3E}">
        <p14:creationId xmlns:p14="http://schemas.microsoft.com/office/powerpoint/2010/main" val="68354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409762"/>
            <a:ext cx="10515600" cy="876114"/>
          </a:xfrm>
        </p:spPr>
        <p:txBody>
          <a:bodyPr>
            <a:noAutofit/>
          </a:bodyPr>
          <a:lstStyle/>
          <a:p>
            <a:r>
              <a:rPr lang="en-US" sz="3600" b="1">
                <a:latin typeface="Century Gothic" panose="020B0502020202020204" pitchFamily="34" charset="0"/>
              </a:rPr>
              <a:t>PY 23 State Performance Assessment Resource </a:t>
            </a:r>
          </a:p>
        </p:txBody>
      </p:sp>
      <p:sp>
        <p:nvSpPr>
          <p:cNvPr id="10" name="TextBox 9">
            <a:extLst>
              <a:ext uri="{FF2B5EF4-FFF2-40B4-BE49-F238E27FC236}">
                <a16:creationId xmlns:a16="http://schemas.microsoft.com/office/drawing/2014/main" id="{0B39DDC6-2610-B9B8-B39B-CF898CD88D0E}"/>
              </a:ext>
            </a:extLst>
          </p:cNvPr>
          <p:cNvSpPr txBox="1"/>
          <p:nvPr/>
        </p:nvSpPr>
        <p:spPr>
          <a:xfrm>
            <a:off x="578795" y="1159787"/>
            <a:ext cx="7621622" cy="646331"/>
          </a:xfrm>
          <a:prstGeom prst="rect">
            <a:avLst/>
          </a:prstGeom>
          <a:noFill/>
        </p:spPr>
        <p:txBody>
          <a:bodyPr wrap="square">
            <a:spAutoFit/>
          </a:bodyPr>
          <a:lstStyle/>
          <a:p>
            <a:r>
              <a:rPr lang="en-US">
                <a:solidFill>
                  <a:schemeClr val="accent2">
                    <a:lumMod val="75000"/>
                  </a:schemeClr>
                </a:solidFill>
                <a:hlinkClick r:id="rId3">
                  <a:extLst>
                    <a:ext uri="{A12FA001-AC4F-418D-AE19-62706E023703}">
                      <ahyp:hlinkClr xmlns:ahyp="http://schemas.microsoft.com/office/drawing/2018/hyperlinkcolor" val="tx"/>
                    </a:ext>
                  </a:extLst>
                </a:hlinkClick>
              </a:rPr>
              <a:t>Visit the Department of Labor Performance Assessments</a:t>
            </a:r>
            <a:endParaRPr lang="en-US">
              <a:solidFill>
                <a:schemeClr val="accent2">
                  <a:lumMod val="75000"/>
                </a:schemeClr>
              </a:solidFill>
            </a:endParaRPr>
          </a:p>
          <a:p>
            <a:endParaRPr lang="en-US"/>
          </a:p>
        </p:txBody>
      </p:sp>
      <p:pic>
        <p:nvPicPr>
          <p:cNvPr id="5" name="Picture 4" descr="Screen capture from ETA Performance site shows a graph depicting assessment of median earnings in the 2nd quarter after exit. Image indicates an adjustment factor of $787 dollars.">
            <a:extLst>
              <a:ext uri="{FF2B5EF4-FFF2-40B4-BE49-F238E27FC236}">
                <a16:creationId xmlns:a16="http://schemas.microsoft.com/office/drawing/2014/main" id="{FE2AAE72-89EB-42F6-B052-01C1FE2C564C}"/>
              </a:ext>
            </a:extLst>
          </p:cNvPr>
          <p:cNvPicPr>
            <a:picLocks noChangeAspect="1"/>
          </p:cNvPicPr>
          <p:nvPr/>
        </p:nvPicPr>
        <p:blipFill rotWithShape="1">
          <a:blip r:embed="rId4"/>
          <a:srcRect l="49861"/>
          <a:stretch/>
        </p:blipFill>
        <p:spPr>
          <a:xfrm>
            <a:off x="733330" y="1680030"/>
            <a:ext cx="3663064" cy="4234329"/>
          </a:xfrm>
          <a:prstGeom prst="rect">
            <a:avLst/>
          </a:prstGeom>
        </p:spPr>
      </p:pic>
      <p:grpSp>
        <p:nvGrpSpPr>
          <p:cNvPr id="8" name="Group 7" descr="Screen capture from ETA Performance site demonstrates the ability to examine what participant characteristics and economic conditions led to the adjustment factor.">
            <a:extLst>
              <a:ext uri="{FF2B5EF4-FFF2-40B4-BE49-F238E27FC236}">
                <a16:creationId xmlns:a16="http://schemas.microsoft.com/office/drawing/2014/main" id="{A94209C8-8BC5-05CF-FD98-A3CA19F8088A}"/>
              </a:ext>
            </a:extLst>
          </p:cNvPr>
          <p:cNvGrpSpPr/>
          <p:nvPr/>
        </p:nvGrpSpPr>
        <p:grpSpPr>
          <a:xfrm>
            <a:off x="4603998" y="1680029"/>
            <a:ext cx="5971802" cy="4234330"/>
            <a:chOff x="4603998" y="1611933"/>
            <a:chExt cx="5971802" cy="4234330"/>
          </a:xfrm>
        </p:grpSpPr>
        <p:pic>
          <p:nvPicPr>
            <p:cNvPr id="3" name="Picture 2">
              <a:extLst>
                <a:ext uri="{FF2B5EF4-FFF2-40B4-BE49-F238E27FC236}">
                  <a16:creationId xmlns:a16="http://schemas.microsoft.com/office/drawing/2014/main" id="{C3C90264-8685-F946-2BA7-273BBDE152DE}"/>
                </a:ext>
              </a:extLst>
            </p:cNvPr>
            <p:cNvPicPr>
              <a:picLocks noChangeAspect="1"/>
            </p:cNvPicPr>
            <p:nvPr/>
          </p:nvPicPr>
          <p:blipFill>
            <a:blip r:embed="rId5"/>
            <a:stretch>
              <a:fillRect/>
            </a:stretch>
          </p:blipFill>
          <p:spPr>
            <a:xfrm>
              <a:off x="4612318" y="2188152"/>
              <a:ext cx="5963482" cy="3658111"/>
            </a:xfrm>
            <a:prstGeom prst="rect">
              <a:avLst/>
            </a:prstGeom>
          </p:spPr>
        </p:pic>
        <p:pic>
          <p:nvPicPr>
            <p:cNvPr id="6" name="Picture 5">
              <a:extLst>
                <a:ext uri="{FF2B5EF4-FFF2-40B4-BE49-F238E27FC236}">
                  <a16:creationId xmlns:a16="http://schemas.microsoft.com/office/drawing/2014/main" id="{FB9985BA-9F70-9520-2717-DA6FE9E9E5D1}"/>
                </a:ext>
              </a:extLst>
            </p:cNvPr>
            <p:cNvPicPr>
              <a:picLocks noChangeAspect="1"/>
            </p:cNvPicPr>
            <p:nvPr/>
          </p:nvPicPr>
          <p:blipFill>
            <a:blip r:embed="rId6"/>
            <a:stretch>
              <a:fillRect/>
            </a:stretch>
          </p:blipFill>
          <p:spPr>
            <a:xfrm>
              <a:off x="4603998" y="1611933"/>
              <a:ext cx="5906324" cy="590632"/>
            </a:xfrm>
            <a:prstGeom prst="rect">
              <a:avLst/>
            </a:prstGeom>
          </p:spPr>
        </p:pic>
      </p:grpSp>
      <p:sp>
        <p:nvSpPr>
          <p:cNvPr id="12" name="TextBox 11">
            <a:extLst>
              <a:ext uri="{FF2B5EF4-FFF2-40B4-BE49-F238E27FC236}">
                <a16:creationId xmlns:a16="http://schemas.microsoft.com/office/drawing/2014/main" id="{D4A92CAC-36C7-DC97-8AAA-8A9B12E26CAA}"/>
              </a:ext>
            </a:extLst>
          </p:cNvPr>
          <p:cNvSpPr txBox="1"/>
          <p:nvPr/>
        </p:nvSpPr>
        <p:spPr>
          <a:xfrm>
            <a:off x="4698460" y="5962999"/>
            <a:ext cx="6284067" cy="276999"/>
          </a:xfrm>
          <a:prstGeom prst="rect">
            <a:avLst/>
          </a:prstGeom>
          <a:noFill/>
        </p:spPr>
        <p:txBody>
          <a:bodyPr wrap="square">
            <a:spAutoFit/>
          </a:bodyPr>
          <a:lstStyle/>
          <a:p>
            <a:r>
              <a:rPr lang="en-US" sz="1200" i="1"/>
              <a:t>* The above is not the full list of participant characteristics and economic variables</a:t>
            </a:r>
          </a:p>
        </p:txBody>
      </p:sp>
    </p:spTree>
    <p:extLst>
      <p:ext uri="{BB962C8B-B14F-4D97-AF65-F5344CB8AC3E}">
        <p14:creationId xmlns:p14="http://schemas.microsoft.com/office/powerpoint/2010/main" val="3280038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1" y="409762"/>
            <a:ext cx="11238257" cy="876114"/>
          </a:xfrm>
        </p:spPr>
        <p:txBody>
          <a:bodyPr>
            <a:noAutofit/>
          </a:bodyPr>
          <a:lstStyle/>
          <a:p>
            <a:r>
              <a:rPr lang="en-US" sz="3600" b="1">
                <a:latin typeface="Century Gothic" panose="020B0502020202020204" pitchFamily="34" charset="0"/>
              </a:rPr>
              <a:t>PY 2023 Non-Binding WIOA Performance Results</a:t>
            </a:r>
          </a:p>
        </p:txBody>
      </p:sp>
      <p:sp>
        <p:nvSpPr>
          <p:cNvPr id="10" name="TextBox 9">
            <a:extLst>
              <a:ext uri="{FF2B5EF4-FFF2-40B4-BE49-F238E27FC236}">
                <a16:creationId xmlns:a16="http://schemas.microsoft.com/office/drawing/2014/main" id="{0B39DDC6-2610-B9B8-B39B-CF898CD88D0E}"/>
              </a:ext>
            </a:extLst>
          </p:cNvPr>
          <p:cNvSpPr txBox="1"/>
          <p:nvPr/>
        </p:nvSpPr>
        <p:spPr>
          <a:xfrm>
            <a:off x="500974" y="1225114"/>
            <a:ext cx="8691665" cy="646331"/>
          </a:xfrm>
          <a:prstGeom prst="rect">
            <a:avLst/>
          </a:prstGeom>
          <a:noFill/>
        </p:spPr>
        <p:txBody>
          <a:bodyPr wrap="square">
            <a:spAutoFit/>
          </a:bodyPr>
          <a:lstStyle/>
          <a:p>
            <a:r>
              <a:rPr lang="en-US">
                <a:solidFill>
                  <a:schemeClr val="accent2">
                    <a:lumMod val="75000"/>
                  </a:schemeClr>
                </a:solidFill>
                <a:hlinkClick r:id="rId3">
                  <a:extLst>
                    <a:ext uri="{A12FA001-AC4F-418D-AE19-62706E023703}">
                      <ahyp:hlinkClr xmlns:ahyp="http://schemas.microsoft.com/office/drawing/2018/hyperlinkcolor" val="tx"/>
                    </a:ext>
                  </a:extLst>
                </a:hlinkClick>
              </a:rPr>
              <a:t>https://www.dol.gov/agencies/eta/Performance/resources/nonbindingassessment</a:t>
            </a:r>
            <a:endParaRPr lang="en-US">
              <a:solidFill>
                <a:schemeClr val="accent2">
                  <a:lumMod val="75000"/>
                </a:schemeClr>
              </a:solidFill>
            </a:endParaRPr>
          </a:p>
          <a:p>
            <a:endParaRPr lang="en-US"/>
          </a:p>
        </p:txBody>
      </p:sp>
      <p:pic>
        <p:nvPicPr>
          <p:cNvPr id="4" name="Picture 3" descr="This screen capture indicates the type of data that may be found at the non-binding assessment link on the DOL/ETA website (link provided above). An accessible workbook of this data is linked below.">
            <a:extLst>
              <a:ext uri="{FF2B5EF4-FFF2-40B4-BE49-F238E27FC236}">
                <a16:creationId xmlns:a16="http://schemas.microsoft.com/office/drawing/2014/main" id="{99A940AA-14C7-F4F3-E9AE-ABA3024D66FC}"/>
              </a:ext>
            </a:extLst>
          </p:cNvPr>
          <p:cNvPicPr>
            <a:picLocks noChangeAspect="1"/>
          </p:cNvPicPr>
          <p:nvPr/>
        </p:nvPicPr>
        <p:blipFill>
          <a:blip r:embed="rId4"/>
          <a:stretch>
            <a:fillRect/>
          </a:stretch>
        </p:blipFill>
        <p:spPr>
          <a:xfrm>
            <a:off x="299622" y="1739767"/>
            <a:ext cx="11616761" cy="3554476"/>
          </a:xfrm>
          <a:prstGeom prst="rect">
            <a:avLst/>
          </a:prstGeom>
        </p:spPr>
      </p:pic>
      <p:sp>
        <p:nvSpPr>
          <p:cNvPr id="9" name="TextBox 8">
            <a:extLst>
              <a:ext uri="{FF2B5EF4-FFF2-40B4-BE49-F238E27FC236}">
                <a16:creationId xmlns:a16="http://schemas.microsoft.com/office/drawing/2014/main" id="{61CB4EA7-E0B3-71FF-A6AE-D3A402E12131}"/>
              </a:ext>
            </a:extLst>
          </p:cNvPr>
          <p:cNvSpPr txBox="1"/>
          <p:nvPr/>
        </p:nvSpPr>
        <p:spPr>
          <a:xfrm>
            <a:off x="500974" y="5450441"/>
            <a:ext cx="11337587" cy="369332"/>
          </a:xfrm>
          <a:prstGeom prst="rect">
            <a:avLst/>
          </a:prstGeom>
          <a:noFill/>
        </p:spPr>
        <p:txBody>
          <a:bodyPr wrap="square">
            <a:spAutoFit/>
          </a:bodyPr>
          <a:lstStyle/>
          <a:p>
            <a:r>
              <a:rPr lang="en-US">
                <a:solidFill>
                  <a:schemeClr val="accent2">
                    <a:lumMod val="75000"/>
                  </a:schemeClr>
                </a:solidFill>
                <a:hlinkClick r:id="rId5">
                  <a:extLst>
                    <a:ext uri="{A12FA001-AC4F-418D-AE19-62706E023703}">
                      <ahyp:hlinkClr xmlns:ahyp="http://schemas.microsoft.com/office/drawing/2018/hyperlinkcolor" val="tx"/>
                    </a:ext>
                  </a:extLst>
                </a:hlinkClick>
              </a:rPr>
              <a:t>Click here to download the accessible version of the data (</a:t>
            </a:r>
            <a:r>
              <a:rPr lang="en-US" err="1">
                <a:solidFill>
                  <a:schemeClr val="accent2">
                    <a:lumMod val="75000"/>
                  </a:schemeClr>
                </a:solidFill>
                <a:hlinkClick r:id="rId5">
                  <a:extLst>
                    <a:ext uri="{A12FA001-AC4F-418D-AE19-62706E023703}">
                      <ahyp:hlinkClr xmlns:ahyp="http://schemas.microsoft.com/office/drawing/2018/hyperlinkcolor" val="tx"/>
                    </a:ext>
                  </a:extLst>
                </a:hlinkClick>
              </a:rPr>
              <a:t>xlxs</a:t>
            </a:r>
            <a:r>
              <a:rPr lang="en-US">
                <a:solidFill>
                  <a:schemeClr val="accent2">
                    <a:lumMod val="75000"/>
                  </a:schemeClr>
                </a:solidFill>
                <a:hlinkClick r:id="rId5">
                  <a:extLst>
                    <a:ext uri="{A12FA001-AC4F-418D-AE19-62706E023703}">
                      <ahyp:hlinkClr xmlns:ahyp="http://schemas.microsoft.com/office/drawing/2018/hyperlinkcolor" val="tx"/>
                    </a:ext>
                  </a:extLst>
                </a:hlinkClick>
              </a:rPr>
              <a:t>) used in this workbook</a:t>
            </a:r>
            <a:endParaRPr lang="en-US">
              <a:solidFill>
                <a:schemeClr val="accent2">
                  <a:lumMod val="75000"/>
                </a:schemeClr>
              </a:solidFill>
            </a:endParaRPr>
          </a:p>
        </p:txBody>
      </p:sp>
      <p:grpSp>
        <p:nvGrpSpPr>
          <p:cNvPr id="19" name="Group 18">
            <a:extLst>
              <a:ext uri="{FF2B5EF4-FFF2-40B4-BE49-F238E27FC236}">
                <a16:creationId xmlns:a16="http://schemas.microsoft.com/office/drawing/2014/main" id="{064846BA-75C7-2762-EFC5-0926D36DFD25}"/>
              </a:ext>
              <a:ext uri="{C183D7F6-B498-43B3-948B-1728B52AA6E4}">
                <adec:decorative xmlns:adec="http://schemas.microsoft.com/office/drawing/2017/decorative" val="1"/>
              </a:ext>
            </a:extLst>
          </p:cNvPr>
          <p:cNvGrpSpPr/>
          <p:nvPr/>
        </p:nvGrpSpPr>
        <p:grpSpPr>
          <a:xfrm>
            <a:off x="9689910" y="4581053"/>
            <a:ext cx="2148651" cy="1246495"/>
            <a:chOff x="9689910" y="4581053"/>
            <a:chExt cx="2148651" cy="1246495"/>
          </a:xfrm>
        </p:grpSpPr>
        <p:sp>
          <p:nvSpPr>
            <p:cNvPr id="2" name="TextBox 1">
              <a:extLst>
                <a:ext uri="{FF2B5EF4-FFF2-40B4-BE49-F238E27FC236}">
                  <a16:creationId xmlns:a16="http://schemas.microsoft.com/office/drawing/2014/main" id="{0C9D814A-95AA-6431-343F-E18E747529C9}"/>
                </a:ext>
              </a:extLst>
            </p:cNvPr>
            <p:cNvSpPr txBox="1"/>
            <p:nvPr/>
          </p:nvSpPr>
          <p:spPr>
            <a:xfrm>
              <a:off x="9689910" y="4581053"/>
              <a:ext cx="2148651" cy="1246495"/>
            </a:xfrm>
            <a:prstGeom prst="rect">
              <a:avLst/>
            </a:prstGeom>
            <a:solidFill>
              <a:schemeClr val="bg1"/>
            </a:solidFill>
            <a:ln>
              <a:solidFill>
                <a:schemeClr val="tx1">
                  <a:lumMod val="75000"/>
                  <a:lumOff val="25000"/>
                </a:schemeClr>
              </a:solidFill>
            </a:ln>
          </p:spPr>
          <p:txBody>
            <a:bodyPr wrap="square" rtlCol="0">
              <a:spAutoFit/>
            </a:bodyPr>
            <a:lstStyle/>
            <a:p>
              <a:pPr algn="ctr"/>
              <a:r>
                <a:rPr lang="en-US" sz="1200"/>
                <a:t>Outcome Legend</a:t>
              </a:r>
            </a:p>
            <a:p>
              <a:r>
                <a:rPr lang="en-US" sz="1050"/>
                <a:t>   Employment Rate Q2 After Exit</a:t>
              </a:r>
            </a:p>
            <a:p>
              <a:r>
                <a:rPr lang="en-US" sz="1050"/>
                <a:t>   Employment Rate Q4 After Exit</a:t>
              </a:r>
            </a:p>
            <a:p>
              <a:r>
                <a:rPr lang="en-US" sz="1050"/>
                <a:t>   Median Earnings Q2 After Exit</a:t>
              </a:r>
            </a:p>
            <a:p>
              <a:r>
                <a:rPr lang="en-US" sz="1050"/>
                <a:t>   Credential Attainment</a:t>
              </a:r>
            </a:p>
            <a:p>
              <a:r>
                <a:rPr lang="en-US" sz="1050"/>
                <a:t>   Measurable Skill Gains</a:t>
              </a:r>
            </a:p>
            <a:p>
              <a:r>
                <a:rPr lang="en-US" sz="1050"/>
                <a:t>   Program Score</a:t>
              </a:r>
            </a:p>
          </p:txBody>
        </p:sp>
        <p:pic>
          <p:nvPicPr>
            <p:cNvPr id="5" name="Picture 4">
              <a:extLst>
                <a:ext uri="{FF2B5EF4-FFF2-40B4-BE49-F238E27FC236}">
                  <a16:creationId xmlns:a16="http://schemas.microsoft.com/office/drawing/2014/main" id="{807D5960-A965-64BE-475A-31D5CA99DAFF}"/>
                </a:ext>
              </a:extLst>
            </p:cNvPr>
            <p:cNvPicPr>
              <a:picLocks noChangeAspect="1"/>
            </p:cNvPicPr>
            <p:nvPr/>
          </p:nvPicPr>
          <p:blipFill>
            <a:blip r:embed="rId6"/>
            <a:stretch>
              <a:fillRect/>
            </a:stretch>
          </p:blipFill>
          <p:spPr>
            <a:xfrm>
              <a:off x="9734347" y="5487265"/>
              <a:ext cx="124161" cy="115293"/>
            </a:xfrm>
            <a:prstGeom prst="rect">
              <a:avLst/>
            </a:prstGeom>
          </p:spPr>
        </p:pic>
        <p:pic>
          <p:nvPicPr>
            <p:cNvPr id="7" name="Picture 6">
              <a:extLst>
                <a:ext uri="{FF2B5EF4-FFF2-40B4-BE49-F238E27FC236}">
                  <a16:creationId xmlns:a16="http://schemas.microsoft.com/office/drawing/2014/main" id="{326FD59E-845B-5B7D-2CDB-40D41B29B14C}"/>
                </a:ext>
              </a:extLst>
            </p:cNvPr>
            <p:cNvPicPr>
              <a:picLocks noChangeAspect="1"/>
            </p:cNvPicPr>
            <p:nvPr/>
          </p:nvPicPr>
          <p:blipFill>
            <a:blip r:embed="rId7"/>
            <a:stretch>
              <a:fillRect/>
            </a:stretch>
          </p:blipFill>
          <p:spPr>
            <a:xfrm>
              <a:off x="9731475" y="4840406"/>
              <a:ext cx="132747" cy="123265"/>
            </a:xfrm>
            <a:prstGeom prst="rect">
              <a:avLst/>
            </a:prstGeom>
          </p:spPr>
        </p:pic>
        <p:pic>
          <p:nvPicPr>
            <p:cNvPr id="12" name="Picture 11">
              <a:extLst>
                <a:ext uri="{FF2B5EF4-FFF2-40B4-BE49-F238E27FC236}">
                  <a16:creationId xmlns:a16="http://schemas.microsoft.com/office/drawing/2014/main" id="{C8418974-0170-4D6E-B187-121FF6B6F691}"/>
                </a:ext>
              </a:extLst>
            </p:cNvPr>
            <p:cNvPicPr>
              <a:picLocks noChangeAspect="1"/>
            </p:cNvPicPr>
            <p:nvPr/>
          </p:nvPicPr>
          <p:blipFill>
            <a:blip r:embed="rId8"/>
            <a:stretch>
              <a:fillRect/>
            </a:stretch>
          </p:blipFill>
          <p:spPr>
            <a:xfrm>
              <a:off x="9725761" y="4991670"/>
              <a:ext cx="132747" cy="132747"/>
            </a:xfrm>
            <a:prstGeom prst="rect">
              <a:avLst/>
            </a:prstGeom>
          </p:spPr>
        </p:pic>
        <p:pic>
          <p:nvPicPr>
            <p:cNvPr id="14" name="Picture 13">
              <a:extLst>
                <a:ext uri="{FF2B5EF4-FFF2-40B4-BE49-F238E27FC236}">
                  <a16:creationId xmlns:a16="http://schemas.microsoft.com/office/drawing/2014/main" id="{47566021-984A-C04E-B553-995184109D54}"/>
                </a:ext>
              </a:extLst>
            </p:cNvPr>
            <p:cNvPicPr>
              <a:picLocks noChangeAspect="1"/>
            </p:cNvPicPr>
            <p:nvPr/>
          </p:nvPicPr>
          <p:blipFill>
            <a:blip r:embed="rId9"/>
            <a:stretch>
              <a:fillRect/>
            </a:stretch>
          </p:blipFill>
          <p:spPr>
            <a:xfrm>
              <a:off x="9721239" y="5678312"/>
              <a:ext cx="141789" cy="65707"/>
            </a:xfrm>
            <a:prstGeom prst="rect">
              <a:avLst/>
            </a:prstGeom>
          </p:spPr>
        </p:pic>
        <p:pic>
          <p:nvPicPr>
            <p:cNvPr id="16" name="Picture 15">
              <a:extLst>
                <a:ext uri="{FF2B5EF4-FFF2-40B4-BE49-F238E27FC236}">
                  <a16:creationId xmlns:a16="http://schemas.microsoft.com/office/drawing/2014/main" id="{8C0C37F3-9DBE-8709-205A-E849EECE57C2}"/>
                </a:ext>
              </a:extLst>
            </p:cNvPr>
            <p:cNvPicPr>
              <a:picLocks noChangeAspect="1"/>
            </p:cNvPicPr>
            <p:nvPr/>
          </p:nvPicPr>
          <p:blipFill>
            <a:blip r:embed="rId10"/>
            <a:stretch>
              <a:fillRect/>
            </a:stretch>
          </p:blipFill>
          <p:spPr>
            <a:xfrm>
              <a:off x="9726926" y="5163189"/>
              <a:ext cx="134486" cy="112795"/>
            </a:xfrm>
            <a:prstGeom prst="rect">
              <a:avLst/>
            </a:prstGeom>
          </p:spPr>
        </p:pic>
        <p:pic>
          <p:nvPicPr>
            <p:cNvPr id="18" name="Picture 17">
              <a:extLst>
                <a:ext uri="{FF2B5EF4-FFF2-40B4-BE49-F238E27FC236}">
                  <a16:creationId xmlns:a16="http://schemas.microsoft.com/office/drawing/2014/main" id="{7B1B9298-C585-2B9E-A6E6-47B874C98FE4}"/>
                </a:ext>
              </a:extLst>
            </p:cNvPr>
            <p:cNvPicPr>
              <a:picLocks noChangeAspect="1"/>
            </p:cNvPicPr>
            <p:nvPr/>
          </p:nvPicPr>
          <p:blipFill>
            <a:blip r:embed="rId11"/>
            <a:stretch>
              <a:fillRect/>
            </a:stretch>
          </p:blipFill>
          <p:spPr>
            <a:xfrm>
              <a:off x="9721239" y="5301466"/>
              <a:ext cx="137269" cy="132694"/>
            </a:xfrm>
            <a:prstGeom prst="rect">
              <a:avLst/>
            </a:prstGeom>
          </p:spPr>
        </p:pic>
      </p:grpSp>
    </p:spTree>
    <p:extLst>
      <p:ext uri="{BB962C8B-B14F-4D97-AF65-F5344CB8AC3E}">
        <p14:creationId xmlns:p14="http://schemas.microsoft.com/office/powerpoint/2010/main" val="173882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D45B-41D9-40D4-A86A-5B512FF08AD7}"/>
              </a:ext>
            </a:extLst>
          </p:cNvPr>
          <p:cNvSpPr>
            <a:spLocks noGrp="1"/>
          </p:cNvSpPr>
          <p:nvPr>
            <p:ph type="title"/>
          </p:nvPr>
        </p:nvSpPr>
        <p:spPr>
          <a:xfrm>
            <a:off x="4380587" y="965199"/>
            <a:ext cx="7406029" cy="4927601"/>
          </a:xfrm>
        </p:spPr>
        <p:txBody>
          <a:bodyPr vert="horz" lIns="91440" tIns="45720" rIns="91440" bIns="45720" rtlCol="0" anchor="ctr">
            <a:normAutofit/>
          </a:bodyPr>
          <a:lstStyle/>
          <a:p>
            <a:r>
              <a:rPr lang="en-US" sz="3600" b="1" spc="-50" dirty="0">
                <a:solidFill>
                  <a:schemeClr val="accent1"/>
                </a:solidFill>
                <a:latin typeface="Century Gothic" panose="020B0502020202020204" pitchFamily="34" charset="0"/>
              </a:rPr>
              <a:t>Christopher Pope</a:t>
            </a:r>
            <a:br>
              <a:rPr lang="en-US" sz="3600" spc="-50" dirty="0">
                <a:solidFill>
                  <a:schemeClr val="tx1">
                    <a:lumMod val="75000"/>
                    <a:lumOff val="25000"/>
                  </a:schemeClr>
                </a:solidFill>
                <a:latin typeface="Century Gothic" panose="020B0502020202020204" pitchFamily="34" charset="0"/>
              </a:rPr>
            </a:br>
            <a:r>
              <a:rPr lang="en-US" sz="3200" i="1" spc="-50" dirty="0">
                <a:solidFill>
                  <a:schemeClr val="tx1">
                    <a:lumMod val="75000"/>
                    <a:lumOff val="25000"/>
                  </a:schemeClr>
                </a:solidFill>
                <a:latin typeface="Century Gothic" panose="020B0502020202020204" pitchFamily="34" charset="0"/>
              </a:rPr>
              <a:t>Acting Commissioner</a:t>
            </a:r>
          </a:p>
        </p:txBody>
      </p:sp>
      <p:cxnSp>
        <p:nvCxnSpPr>
          <p:cNvPr id="6" name="Straight Connector 5">
            <a:extLst>
              <a:ext uri="{FF2B5EF4-FFF2-40B4-BE49-F238E27FC236}">
                <a16:creationId xmlns:a16="http://schemas.microsoft.com/office/drawing/2014/main" id="{3BDE7CF2-B6CF-48F4-BF1A-392D55928A56}"/>
              </a:ext>
              <a:ext uri="{C183D7F6-B498-43B3-948B-1728B52AA6E4}">
                <adec:decorative xmlns:adec="http://schemas.microsoft.com/office/drawing/2017/decorative" val="1"/>
              </a:ext>
            </a:extLst>
          </p:cNvPr>
          <p:cNvCxnSpPr/>
          <p:nvPr/>
        </p:nvCxnSpPr>
        <p:spPr>
          <a:xfrm>
            <a:off x="4096512" y="2587752"/>
            <a:ext cx="0" cy="17739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44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409762"/>
            <a:ext cx="10515600" cy="876114"/>
          </a:xfrm>
        </p:spPr>
        <p:txBody>
          <a:bodyPr/>
          <a:lstStyle/>
          <a:p>
            <a:r>
              <a:rPr lang="en-US" b="1">
                <a:latin typeface="Century Gothic" panose="020B0502020202020204" pitchFamily="34" charset="0"/>
              </a:rPr>
              <a:t>Implications for the Future</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309108" y="1402504"/>
            <a:ext cx="11573783" cy="4408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a:latin typeface="Century Gothic" panose="020B0502020202020204" pitchFamily="34" charset="0"/>
              </a:rPr>
              <a:t>RSA is nearing a decision point on the assessment of </a:t>
            </a:r>
            <a:r>
              <a:rPr lang="en-US" u="sng">
                <a:latin typeface="Century Gothic" panose="020B0502020202020204" pitchFamily="34" charset="0"/>
              </a:rPr>
              <a:t>Measurable Skill Gains Rate </a:t>
            </a:r>
            <a:r>
              <a:rPr lang="en-US">
                <a:latin typeface="Century Gothic" panose="020B0502020202020204" pitchFamily="34" charset="0"/>
              </a:rPr>
              <a:t>and </a:t>
            </a:r>
            <a:r>
              <a:rPr lang="en-US" u="sng">
                <a:latin typeface="Century Gothic" panose="020B0502020202020204" pitchFamily="34" charset="0"/>
              </a:rPr>
              <a:t>Program Scores </a:t>
            </a:r>
            <a:r>
              <a:rPr lang="en-US">
                <a:latin typeface="Century Gothic" panose="020B0502020202020204" pitchFamily="34" charset="0"/>
              </a:rPr>
              <a:t>for Program Year 2024.</a:t>
            </a:r>
          </a:p>
          <a:p>
            <a:pPr>
              <a:spcAft>
                <a:spcPts val="1200"/>
              </a:spcAft>
              <a:defRPr/>
            </a:pPr>
            <a:r>
              <a:rPr lang="en-US">
                <a:latin typeface="Century Gothic" panose="020B0502020202020204" pitchFamily="34" charset="0"/>
              </a:rPr>
              <a:t>The Non-Binding Assessments illustrate that the 90% threshold is a greater challenge for State VR programs.</a:t>
            </a:r>
          </a:p>
          <a:p>
            <a:pPr>
              <a:spcAft>
                <a:spcPts val="1200"/>
              </a:spcAft>
              <a:defRPr/>
            </a:pPr>
            <a:r>
              <a:rPr lang="en-US">
                <a:latin typeface="Century Gothic" panose="020B0502020202020204" pitchFamily="34" charset="0"/>
              </a:rPr>
              <a:t>Since Adjustment Factors are influenced by the reporting of participant characteristics, the details of quarterly reporting matter.</a:t>
            </a:r>
          </a:p>
          <a:p>
            <a:pPr>
              <a:spcAft>
                <a:spcPts val="1200"/>
              </a:spcAft>
              <a:defRPr/>
            </a:pPr>
            <a:r>
              <a:rPr lang="en-US">
                <a:latin typeface="Century Gothic" panose="020B0502020202020204" pitchFamily="34" charset="0"/>
              </a:rPr>
              <a:t>RSA has added some updates to the Data Dashboards to assist VR agencies in recognizing errors and omissions in reporting.</a:t>
            </a:r>
          </a:p>
        </p:txBody>
      </p:sp>
    </p:spTree>
    <p:extLst>
      <p:ext uri="{BB962C8B-B14F-4D97-AF65-F5344CB8AC3E}">
        <p14:creationId xmlns:p14="http://schemas.microsoft.com/office/powerpoint/2010/main" val="388013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409762"/>
            <a:ext cx="11276860" cy="876114"/>
          </a:xfrm>
        </p:spPr>
        <p:txBody>
          <a:bodyPr>
            <a:noAutofit/>
          </a:bodyPr>
          <a:lstStyle/>
          <a:p>
            <a:r>
              <a:rPr lang="en-US" sz="3600" b="1">
                <a:latin typeface="Century Gothic" panose="020B0502020202020204" pitchFamily="34" charset="0"/>
              </a:rPr>
              <a:t>Success Story: Louis from Oregon </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355907" y="1285876"/>
            <a:ext cx="11536471" cy="44083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endParaRPr lang="en-US" sz="2400">
              <a:solidFill>
                <a:schemeClr val="accent6"/>
              </a:solidFill>
              <a:latin typeface="Century Gothic" panose="020B0502020202020204" pitchFamily="34" charset="0"/>
            </a:endParaRPr>
          </a:p>
        </p:txBody>
      </p:sp>
      <p:pic>
        <p:nvPicPr>
          <p:cNvPr id="2050" name="Picture 2">
            <a:extLst>
              <a:ext uri="{FF2B5EF4-FFF2-40B4-BE49-F238E27FC236}">
                <a16:creationId xmlns:a16="http://schemas.microsoft.com/office/drawing/2014/main" id="{9DE79881-03E1-3C3F-800F-8ECCCFA8A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167" y="1285876"/>
            <a:ext cx="4144483" cy="463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968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1" y="409762"/>
            <a:ext cx="11509757" cy="876114"/>
          </a:xfrm>
        </p:spPr>
        <p:txBody>
          <a:bodyPr>
            <a:noAutofit/>
          </a:bodyPr>
          <a:lstStyle/>
          <a:p>
            <a:r>
              <a:rPr lang="en-US" sz="3600" b="1">
                <a:latin typeface="Century Gothic" panose="020B0502020202020204" pitchFamily="34" charset="0"/>
              </a:rPr>
              <a:t>RSA-911 Quarterly Data Dashboard – Update 1</a:t>
            </a:r>
          </a:p>
        </p:txBody>
      </p:sp>
      <p:sp>
        <p:nvSpPr>
          <p:cNvPr id="5" name="TextBox 4">
            <a:extLst>
              <a:ext uri="{FF2B5EF4-FFF2-40B4-BE49-F238E27FC236}">
                <a16:creationId xmlns:a16="http://schemas.microsoft.com/office/drawing/2014/main" id="{29CD1CA7-E01D-40BB-96A6-60966A1C373F}"/>
              </a:ext>
            </a:extLst>
          </p:cNvPr>
          <p:cNvSpPr txBox="1"/>
          <p:nvPr/>
        </p:nvSpPr>
        <p:spPr>
          <a:xfrm>
            <a:off x="471791" y="1227508"/>
            <a:ext cx="11337587" cy="461665"/>
          </a:xfrm>
          <a:prstGeom prst="rect">
            <a:avLst/>
          </a:prstGeom>
          <a:noFill/>
        </p:spPr>
        <p:txBody>
          <a:bodyPr wrap="square">
            <a:spAutoFit/>
          </a:bodyPr>
          <a:lstStyle/>
          <a:p>
            <a:r>
              <a:rPr lang="en-US" sz="2400" b="1">
                <a:solidFill>
                  <a:schemeClr val="accent2">
                    <a:lumMod val="75000"/>
                  </a:schemeClr>
                </a:solidFill>
              </a:rPr>
              <a:t>Participant Characteristics </a:t>
            </a:r>
            <a:r>
              <a:rPr lang="en-US" sz="2400">
                <a:solidFill>
                  <a:schemeClr val="accent2">
                    <a:lumMod val="75000"/>
                  </a:schemeClr>
                </a:solidFill>
              </a:rPr>
              <a:t>– Flags added for unexpected changes in data</a:t>
            </a:r>
          </a:p>
        </p:txBody>
      </p:sp>
      <p:pic>
        <p:nvPicPr>
          <p:cNvPr id="3" name="Picture 2" descr="Screen capture of RSA's quarterly dashboard. Shows the participant tab to demonstrate added flags for the detection of anomalies. ">
            <a:extLst>
              <a:ext uri="{FF2B5EF4-FFF2-40B4-BE49-F238E27FC236}">
                <a16:creationId xmlns:a16="http://schemas.microsoft.com/office/drawing/2014/main" id="{6713F733-88DB-CB00-73D8-812E6C9AAA92}"/>
              </a:ext>
            </a:extLst>
          </p:cNvPr>
          <p:cNvPicPr>
            <a:picLocks noChangeAspect="1"/>
          </p:cNvPicPr>
          <p:nvPr/>
        </p:nvPicPr>
        <p:blipFill>
          <a:blip r:embed="rId3"/>
          <a:stretch>
            <a:fillRect/>
          </a:stretch>
        </p:blipFill>
        <p:spPr>
          <a:xfrm>
            <a:off x="567237" y="1737610"/>
            <a:ext cx="10259857" cy="4258269"/>
          </a:xfrm>
          <a:prstGeom prst="rect">
            <a:avLst/>
          </a:prstGeom>
        </p:spPr>
      </p:pic>
    </p:spTree>
    <p:extLst>
      <p:ext uri="{BB962C8B-B14F-4D97-AF65-F5344CB8AC3E}">
        <p14:creationId xmlns:p14="http://schemas.microsoft.com/office/powerpoint/2010/main" val="262810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10452" y="363317"/>
            <a:ext cx="11509757" cy="876114"/>
          </a:xfrm>
        </p:spPr>
        <p:txBody>
          <a:bodyPr>
            <a:noAutofit/>
          </a:bodyPr>
          <a:lstStyle/>
          <a:p>
            <a:r>
              <a:rPr lang="en-US" sz="3600" b="1">
                <a:latin typeface="Century Gothic" panose="020B0502020202020204" pitchFamily="34" charset="0"/>
              </a:rPr>
              <a:t>RSA-911 Quarterly Data Dashboard – Update 2</a:t>
            </a:r>
          </a:p>
        </p:txBody>
      </p:sp>
      <p:sp>
        <p:nvSpPr>
          <p:cNvPr id="5" name="TextBox 4">
            <a:extLst>
              <a:ext uri="{FF2B5EF4-FFF2-40B4-BE49-F238E27FC236}">
                <a16:creationId xmlns:a16="http://schemas.microsoft.com/office/drawing/2014/main" id="{29CD1CA7-E01D-40BB-96A6-60966A1C373F}"/>
              </a:ext>
            </a:extLst>
          </p:cNvPr>
          <p:cNvSpPr txBox="1"/>
          <p:nvPr/>
        </p:nvSpPr>
        <p:spPr>
          <a:xfrm>
            <a:off x="471791" y="1227508"/>
            <a:ext cx="11337587" cy="461665"/>
          </a:xfrm>
          <a:prstGeom prst="rect">
            <a:avLst/>
          </a:prstGeom>
          <a:noFill/>
        </p:spPr>
        <p:txBody>
          <a:bodyPr wrap="square">
            <a:spAutoFit/>
          </a:bodyPr>
          <a:lstStyle/>
          <a:p>
            <a:r>
              <a:rPr lang="en-US" sz="2400" b="1">
                <a:solidFill>
                  <a:schemeClr val="accent2">
                    <a:lumMod val="75000"/>
                  </a:schemeClr>
                </a:solidFill>
              </a:rPr>
              <a:t>Post Exit Performance </a:t>
            </a:r>
            <a:r>
              <a:rPr lang="en-US" sz="2400">
                <a:solidFill>
                  <a:schemeClr val="accent2">
                    <a:lumMod val="75000"/>
                  </a:schemeClr>
                </a:solidFill>
              </a:rPr>
              <a:t>– Identifying Potential Data Gaps</a:t>
            </a:r>
          </a:p>
        </p:txBody>
      </p:sp>
      <p:pic>
        <p:nvPicPr>
          <p:cNvPr id="4" name="Picture 3" descr="Screen capture of RSA's quarterly dashboard. Shows the post exit tab to demonstrate added flags for the detection of suspected missing data.">
            <a:extLst>
              <a:ext uri="{FF2B5EF4-FFF2-40B4-BE49-F238E27FC236}">
                <a16:creationId xmlns:a16="http://schemas.microsoft.com/office/drawing/2014/main" id="{18DCC151-B2DE-2BD4-225E-1610702063D9}"/>
              </a:ext>
            </a:extLst>
          </p:cNvPr>
          <p:cNvPicPr>
            <a:picLocks noChangeAspect="1"/>
          </p:cNvPicPr>
          <p:nvPr/>
        </p:nvPicPr>
        <p:blipFill rotWithShape="1">
          <a:blip r:embed="rId3"/>
          <a:srcRect b="25937"/>
          <a:stretch/>
        </p:blipFill>
        <p:spPr>
          <a:xfrm>
            <a:off x="651900" y="1864271"/>
            <a:ext cx="10629409" cy="4030691"/>
          </a:xfrm>
          <a:prstGeom prst="rect">
            <a:avLst/>
          </a:prstGeom>
        </p:spPr>
      </p:pic>
      <p:cxnSp>
        <p:nvCxnSpPr>
          <p:cNvPr id="3" name="Straight Connector 2">
            <a:extLst>
              <a:ext uri="{FF2B5EF4-FFF2-40B4-BE49-F238E27FC236}">
                <a16:creationId xmlns:a16="http://schemas.microsoft.com/office/drawing/2014/main" id="{BB23240E-E019-38E1-FAA6-6A186E6C6BA6}"/>
              </a:ext>
              <a:ext uri="{C183D7F6-B498-43B3-948B-1728B52AA6E4}">
                <adec:decorative xmlns:adec="http://schemas.microsoft.com/office/drawing/2017/decorative" val="1"/>
              </a:ext>
            </a:extLst>
          </p:cNvPr>
          <p:cNvCxnSpPr/>
          <p:nvPr/>
        </p:nvCxnSpPr>
        <p:spPr>
          <a:xfrm>
            <a:off x="2663687" y="2886323"/>
            <a:ext cx="0" cy="73152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5A10023-D482-DFE8-C6AB-51B389A6591D}"/>
              </a:ext>
              <a:ext uri="{C183D7F6-B498-43B3-948B-1728B52AA6E4}">
                <adec:decorative xmlns:adec="http://schemas.microsoft.com/office/drawing/2017/decorative" val="1"/>
              </a:ext>
            </a:extLst>
          </p:cNvPr>
          <p:cNvCxnSpPr/>
          <p:nvPr/>
        </p:nvCxnSpPr>
        <p:spPr>
          <a:xfrm>
            <a:off x="3460143" y="2886323"/>
            <a:ext cx="0" cy="73152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7FFE8CE-F995-EC8A-71B8-345E2BAE0AF4}"/>
              </a:ext>
              <a:ext uri="{C183D7F6-B498-43B3-948B-1728B52AA6E4}">
                <adec:decorative xmlns:adec="http://schemas.microsoft.com/office/drawing/2017/decorative" val="1"/>
              </a:ext>
            </a:extLst>
          </p:cNvPr>
          <p:cNvCxnSpPr/>
          <p:nvPr/>
        </p:nvCxnSpPr>
        <p:spPr>
          <a:xfrm>
            <a:off x="2663687" y="4867523"/>
            <a:ext cx="0" cy="73152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9086D20-7145-0751-74A1-AA65B0E34068}"/>
              </a:ext>
              <a:ext uri="{C183D7F6-B498-43B3-948B-1728B52AA6E4}">
                <adec:decorative xmlns:adec="http://schemas.microsoft.com/office/drawing/2017/decorative" val="1"/>
              </a:ext>
            </a:extLst>
          </p:cNvPr>
          <p:cNvCxnSpPr/>
          <p:nvPr/>
        </p:nvCxnSpPr>
        <p:spPr>
          <a:xfrm>
            <a:off x="3460143" y="4867523"/>
            <a:ext cx="0" cy="73152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14999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1" y="409762"/>
            <a:ext cx="11509757" cy="876114"/>
          </a:xfrm>
        </p:spPr>
        <p:txBody>
          <a:bodyPr>
            <a:noAutofit/>
          </a:bodyPr>
          <a:lstStyle/>
          <a:p>
            <a:r>
              <a:rPr lang="en-US" sz="3600" b="1">
                <a:latin typeface="Century Gothic" panose="020B0502020202020204" pitchFamily="34" charset="0"/>
              </a:rPr>
              <a:t>RSA-911 Quarterly Data Dashboard – Update 3</a:t>
            </a:r>
          </a:p>
        </p:txBody>
      </p:sp>
      <p:sp>
        <p:nvSpPr>
          <p:cNvPr id="5" name="TextBox 4">
            <a:extLst>
              <a:ext uri="{FF2B5EF4-FFF2-40B4-BE49-F238E27FC236}">
                <a16:creationId xmlns:a16="http://schemas.microsoft.com/office/drawing/2014/main" id="{29CD1CA7-E01D-40BB-96A6-60966A1C373F}"/>
              </a:ext>
            </a:extLst>
          </p:cNvPr>
          <p:cNvSpPr txBox="1"/>
          <p:nvPr/>
        </p:nvSpPr>
        <p:spPr>
          <a:xfrm>
            <a:off x="471791" y="1227508"/>
            <a:ext cx="11337587" cy="2677656"/>
          </a:xfrm>
          <a:prstGeom prst="rect">
            <a:avLst/>
          </a:prstGeom>
          <a:noFill/>
        </p:spPr>
        <p:txBody>
          <a:bodyPr wrap="square">
            <a:spAutoFit/>
          </a:bodyPr>
          <a:lstStyle/>
          <a:p>
            <a:r>
              <a:rPr lang="en-US" sz="2400" b="1">
                <a:solidFill>
                  <a:schemeClr val="accent2">
                    <a:lumMod val="75000"/>
                  </a:schemeClr>
                </a:solidFill>
                <a:latin typeface="Century Gothic" panose="020B0502020202020204" pitchFamily="34" charset="0"/>
              </a:rPr>
              <a:t>Other Updates and Modifications for Program Year 2024</a:t>
            </a:r>
          </a:p>
          <a:p>
            <a:endParaRPr lang="en-US" sz="2400" b="1">
              <a:latin typeface="Century Gothic" panose="020B0502020202020204" pitchFamily="34" charset="0"/>
            </a:endParaRPr>
          </a:p>
          <a:p>
            <a:pPr marL="342900" indent="-342900">
              <a:buFont typeface="Arial" panose="020B0604020202020204" pitchFamily="34" charset="0"/>
              <a:buChar char="•"/>
            </a:pPr>
            <a:r>
              <a:rPr lang="en-US" sz="2400">
                <a:latin typeface="Century Gothic" panose="020B0502020202020204" pitchFamily="34" charset="0"/>
              </a:rPr>
              <a:t>Updated calculations for Eligibility and Initial IPE timeliness</a:t>
            </a:r>
          </a:p>
          <a:p>
            <a:pPr marL="342900" indent="-342900">
              <a:buFont typeface="Arial" panose="020B0604020202020204" pitchFamily="34" charset="0"/>
              <a:buChar char="•"/>
            </a:pPr>
            <a:r>
              <a:rPr lang="en-US" sz="2400">
                <a:latin typeface="Century Gothic" panose="020B0502020202020204" pitchFamily="34" charset="0"/>
              </a:rPr>
              <a:t>Data on the use of extensions</a:t>
            </a:r>
          </a:p>
          <a:p>
            <a:pPr marL="342900" indent="-342900">
              <a:buFont typeface="Arial" panose="020B0604020202020204" pitchFamily="34" charset="0"/>
              <a:buChar char="•"/>
            </a:pPr>
            <a:r>
              <a:rPr lang="en-US" sz="2400">
                <a:latin typeface="Century Gothic" panose="020B0502020202020204" pitchFamily="34" charset="0"/>
              </a:rPr>
              <a:t>Added service category for Home Modifications</a:t>
            </a:r>
          </a:p>
          <a:p>
            <a:pPr marL="342900" indent="-342900">
              <a:buFont typeface="Arial" panose="020B0604020202020204" pitchFamily="34" charset="0"/>
              <a:buChar char="•"/>
            </a:pPr>
            <a:r>
              <a:rPr lang="en-US" sz="2400">
                <a:latin typeface="Century Gothic" panose="020B0502020202020204" pitchFamily="34" charset="0"/>
              </a:rPr>
              <a:t>Added employment status at Initial IPE</a:t>
            </a:r>
          </a:p>
          <a:p>
            <a:pPr marL="342900" indent="-342900">
              <a:buFont typeface="Arial" panose="020B0604020202020204" pitchFamily="34" charset="0"/>
              <a:buChar char="•"/>
            </a:pPr>
            <a:endParaRPr lang="en-US" sz="2400">
              <a:solidFill>
                <a:schemeClr val="accent2">
                  <a:lumMod val="75000"/>
                </a:schemeClr>
              </a:solidFill>
            </a:endParaRPr>
          </a:p>
        </p:txBody>
      </p:sp>
      <p:pic>
        <p:nvPicPr>
          <p:cNvPr id="2" name="Picture 1" descr="Employment at IPE Screen Capture from the RSA 911 Quarterly Dashboard. Shows an employment at IPE rate of 15.3%.">
            <a:extLst>
              <a:ext uri="{FF2B5EF4-FFF2-40B4-BE49-F238E27FC236}">
                <a16:creationId xmlns:a16="http://schemas.microsoft.com/office/drawing/2014/main" id="{24EB1B1F-CE67-D3F1-790B-9406EFCDFB11}"/>
              </a:ext>
            </a:extLst>
          </p:cNvPr>
          <p:cNvPicPr>
            <a:picLocks noChangeAspect="1"/>
          </p:cNvPicPr>
          <p:nvPr/>
        </p:nvPicPr>
        <p:blipFill>
          <a:blip r:embed="rId3"/>
          <a:stretch>
            <a:fillRect/>
          </a:stretch>
        </p:blipFill>
        <p:spPr>
          <a:xfrm>
            <a:off x="471791" y="3801370"/>
            <a:ext cx="11487689" cy="1419068"/>
          </a:xfrm>
          <a:prstGeom prst="rect">
            <a:avLst/>
          </a:prstGeom>
        </p:spPr>
      </p:pic>
    </p:spTree>
    <p:extLst>
      <p:ext uri="{BB962C8B-B14F-4D97-AF65-F5344CB8AC3E}">
        <p14:creationId xmlns:p14="http://schemas.microsoft.com/office/powerpoint/2010/main" val="96151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6B527F-C2AF-F5DD-95E4-E1D646098C67}"/>
              </a:ext>
            </a:extLst>
          </p:cNvPr>
          <p:cNvSpPr txBox="1">
            <a:spLocks noGrp="1"/>
          </p:cNvSpPr>
          <p:nvPr>
            <p:ph type="title" idx="4294967295"/>
          </p:nvPr>
        </p:nvSpPr>
        <p:spPr>
          <a:xfrm>
            <a:off x="98515" y="461438"/>
            <a:ext cx="11155680" cy="8334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defPPr>
              <a:defRPr lang="en-US"/>
            </a:defPPr>
            <a:lvl1pPr>
              <a:lnSpc>
                <a:spcPct val="90000"/>
              </a:lnSpc>
              <a:spcBef>
                <a:spcPct val="0"/>
              </a:spcBef>
              <a:buNone/>
              <a:defRPr sz="3600" i="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50" normalizeH="0" baseline="0" noProof="0">
                <a:ln>
                  <a:noFill/>
                </a:ln>
                <a:solidFill>
                  <a:schemeClr val="tx1"/>
                </a:solidFill>
                <a:effectLst/>
                <a:uLnTx/>
                <a:uFillTx/>
                <a:latin typeface="Century Gothic" panose="020B0502020202020204" pitchFamily="34" charset="0"/>
              </a:rPr>
              <a:t>Efficiency, Engagement, and Outcomes</a:t>
            </a:r>
          </a:p>
        </p:txBody>
      </p:sp>
      <p:sp>
        <p:nvSpPr>
          <p:cNvPr id="2" name="Content Placeholder 2" descr="List of session presenters">
            <a:extLst>
              <a:ext uri="{FF2B5EF4-FFF2-40B4-BE49-F238E27FC236}">
                <a16:creationId xmlns:a16="http://schemas.microsoft.com/office/drawing/2014/main" id="{ECBB845E-5102-0937-BA39-A2B834C35331}"/>
              </a:ext>
            </a:extLst>
          </p:cNvPr>
          <p:cNvSpPr txBox="1">
            <a:spLocks/>
          </p:cNvSpPr>
          <p:nvPr/>
        </p:nvSpPr>
        <p:spPr>
          <a:xfrm>
            <a:off x="98515" y="1301234"/>
            <a:ext cx="11678287" cy="468911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58B6C0">
                    <a:lumMod val="75000"/>
                  </a:srgbClr>
                </a:solidFill>
                <a:effectLst/>
                <a:uLnTx/>
                <a:uFillTx/>
                <a:latin typeface="Century Gothic"/>
                <a:ea typeface="+mn-ea"/>
                <a:cs typeface="+mn-cs"/>
              </a:rPr>
              <a:t>Nationally, from PY 2020 to PY 2023 VR programs:</a:t>
            </a:r>
          </a:p>
          <a:p>
            <a:pPr marL="457200" marR="0" lvl="1"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entury Gothic"/>
                <a:ea typeface="+mn-ea"/>
                <a:cs typeface="+mn-cs"/>
              </a:rPr>
              <a:t>Reduced</a:t>
            </a:r>
            <a:r>
              <a:rPr kumimoji="0" lang="en-US" sz="2400" b="0" i="0" u="none" strike="noStrike" kern="1200" cap="none" spc="0" normalizeH="0" baseline="0" noProof="0" dirty="0">
                <a:ln>
                  <a:noFill/>
                </a:ln>
                <a:solidFill>
                  <a:prstClr val="black"/>
                </a:solidFill>
                <a:effectLst/>
                <a:uLnTx/>
                <a:uFillTx/>
                <a:latin typeface="Century Gothic"/>
                <a:ea typeface="+mn-ea"/>
                <a:cs typeface="+mn-cs"/>
              </a:rPr>
              <a:t> </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Average days to eligibility determination from </a:t>
            </a:r>
            <a:r>
              <a:rPr kumimoji="0" lang="en-US" sz="2000" b="1" i="0" u="none" strike="noStrike" kern="1200" cap="none" spc="0" normalizeH="0" baseline="0" noProof="0" dirty="0">
                <a:ln>
                  <a:noFill/>
                </a:ln>
                <a:solidFill>
                  <a:prstClr val="black"/>
                </a:solidFill>
                <a:effectLst/>
                <a:uLnTx/>
                <a:uFillTx/>
                <a:latin typeface="Century Gothic"/>
                <a:ea typeface="+mn-ea"/>
                <a:cs typeface="+mn-cs"/>
              </a:rPr>
              <a:t>37 to 32 days</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Average days from eligibility to initial IPE from </a:t>
            </a:r>
            <a:r>
              <a:rPr kumimoji="0" lang="en-US" sz="2000" b="1" i="0" u="none" strike="noStrike" kern="1200" cap="none" spc="0" normalizeH="0" baseline="0" noProof="0" dirty="0">
                <a:ln>
                  <a:noFill/>
                </a:ln>
                <a:solidFill>
                  <a:prstClr val="black"/>
                </a:solidFill>
                <a:effectLst/>
                <a:uLnTx/>
                <a:uFillTx/>
                <a:latin typeface="Century Gothic"/>
                <a:ea typeface="+mn-ea"/>
                <a:cs typeface="+mn-cs"/>
              </a:rPr>
              <a:t>77 to 52 days</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Percent exiting after an IPE without an employment outcome from </a:t>
            </a:r>
            <a:r>
              <a:rPr kumimoji="0" lang="en-US" sz="2000" b="1" i="0" u="none" strike="noStrike" kern="1200" cap="none" spc="0" normalizeH="0" baseline="0" noProof="0" dirty="0">
                <a:ln>
                  <a:noFill/>
                </a:ln>
                <a:solidFill>
                  <a:prstClr val="black"/>
                </a:solidFill>
                <a:effectLst/>
                <a:uLnTx/>
                <a:uFillTx/>
                <a:latin typeface="Century Gothic"/>
                <a:ea typeface="+mn-ea"/>
                <a:cs typeface="+mn-cs"/>
              </a:rPr>
              <a:t>42% to 40%</a:t>
            </a:r>
          </a:p>
          <a:p>
            <a:pPr marL="457200" marR="0" lvl="1"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entury Gothic"/>
                <a:ea typeface="+mn-ea"/>
                <a:cs typeface="+mn-cs"/>
              </a:rPr>
              <a:t>Increased</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Percentage of Students with a Disability receiving services from </a:t>
            </a:r>
            <a:r>
              <a:rPr kumimoji="0" lang="en-US" sz="2000" b="1" i="0" u="none" strike="noStrike" kern="1200" cap="none" spc="0" normalizeH="0" baseline="0" noProof="0" dirty="0">
                <a:ln>
                  <a:noFill/>
                </a:ln>
                <a:solidFill>
                  <a:prstClr val="black"/>
                </a:solidFill>
                <a:effectLst/>
                <a:uLnTx/>
                <a:uFillTx/>
                <a:latin typeface="Century Gothic"/>
                <a:ea typeface="+mn-ea"/>
                <a:cs typeface="+mn-cs"/>
              </a:rPr>
              <a:t>33% to 43%</a:t>
            </a:r>
            <a:endParaRPr kumimoji="0" lang="en-US" sz="2000" b="0" i="0" u="none" strike="noStrike" kern="1200" cap="none" spc="0" normalizeH="0" baseline="0" noProof="0" dirty="0">
              <a:ln>
                <a:noFill/>
              </a:ln>
              <a:solidFill>
                <a:prstClr val="black"/>
              </a:solidFill>
              <a:effectLst/>
              <a:uLnTx/>
              <a:uFillTx/>
              <a:latin typeface="Century Gothic"/>
              <a:ea typeface="+mn-ea"/>
              <a:cs typeface="+mn-cs"/>
            </a:endParaRP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Employment rate in the 2nd quarter after exit from </a:t>
            </a:r>
            <a:r>
              <a:rPr kumimoji="0" lang="en-US" sz="2000" b="1" i="0" u="none" strike="noStrike" kern="1200" cap="none" spc="0" normalizeH="0" baseline="0" noProof="0" dirty="0">
                <a:ln>
                  <a:noFill/>
                </a:ln>
                <a:solidFill>
                  <a:prstClr val="black"/>
                </a:solidFill>
                <a:effectLst/>
                <a:uLnTx/>
                <a:uFillTx/>
                <a:latin typeface="Century Gothic"/>
                <a:ea typeface="+mn-ea"/>
                <a:cs typeface="+mn-cs"/>
              </a:rPr>
              <a:t>47% to 56%</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Median earnings in the 2nd quarter after exit from </a:t>
            </a:r>
            <a:r>
              <a:rPr kumimoji="0" lang="en-US" sz="2000" b="1" i="0" u="none" strike="noStrike" kern="1200" cap="none" spc="0" normalizeH="0" baseline="0" noProof="0" dirty="0">
                <a:ln>
                  <a:noFill/>
                </a:ln>
                <a:solidFill>
                  <a:prstClr val="black"/>
                </a:solidFill>
                <a:effectLst/>
                <a:uLnTx/>
                <a:uFillTx/>
                <a:latin typeface="Century Gothic"/>
                <a:ea typeface="+mn-ea"/>
                <a:cs typeface="+mn-cs"/>
              </a:rPr>
              <a:t>$4,022 to $5,513</a:t>
            </a:r>
            <a:endPar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a:ea typeface="+mn-ea"/>
              <a:cs typeface="+mn-cs"/>
            </a:endParaRPr>
          </a:p>
          <a:p>
            <a:pPr marL="457200" marR="0" lvl="1"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50013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1" y="403704"/>
            <a:ext cx="11536207" cy="958372"/>
          </a:xfrm>
        </p:spPr>
        <p:txBody>
          <a:bodyPr>
            <a:normAutofit/>
          </a:bodyPr>
          <a:lstStyle/>
          <a:p>
            <a:r>
              <a:rPr lang="en-US" b="1">
                <a:latin typeface="Century Gothic" panose="020B0502020202020204" pitchFamily="34" charset="0"/>
                <a:cs typeface="Calibri" panose="020F0502020204030204" pitchFamily="34" charset="0"/>
              </a:rPr>
              <a:t>Additional Observations</a:t>
            </a:r>
          </a:p>
        </p:txBody>
      </p:sp>
      <p:sp>
        <p:nvSpPr>
          <p:cNvPr id="3" name="Content Placeholder 2" descr="List of session presenters">
            <a:extLst>
              <a:ext uri="{FF2B5EF4-FFF2-40B4-BE49-F238E27FC236}">
                <a16:creationId xmlns:a16="http://schemas.microsoft.com/office/drawing/2014/main" id="{65FCFFFC-D78A-4EFF-9562-BDC110C974E1}"/>
              </a:ext>
            </a:extLst>
          </p:cNvPr>
          <p:cNvSpPr>
            <a:spLocks noGrp="1"/>
          </p:cNvSpPr>
          <p:nvPr>
            <p:ph idx="1"/>
          </p:nvPr>
        </p:nvSpPr>
        <p:spPr>
          <a:xfrm>
            <a:off x="455809" y="1449983"/>
            <a:ext cx="10972800" cy="4521314"/>
          </a:xfrm>
        </p:spPr>
        <p:txBody>
          <a:bodyPr>
            <a:normAutofit/>
          </a:bodyPr>
          <a:lstStyle/>
          <a:p>
            <a:pPr marL="0" indent="0">
              <a:buNone/>
            </a:pPr>
            <a:r>
              <a:rPr lang="en-US">
                <a:latin typeface="Century Gothic" panose="020B0502020202020204" pitchFamily="34" charset="0"/>
              </a:rPr>
              <a:t>RSA compared the </a:t>
            </a:r>
            <a:r>
              <a:rPr lang="en-US" b="1">
                <a:latin typeface="Century Gothic" panose="020B0502020202020204" pitchFamily="34" charset="0"/>
              </a:rPr>
              <a:t>Employment Rate at Program Exit for Program Year 2022</a:t>
            </a:r>
            <a:r>
              <a:rPr lang="en-US">
                <a:solidFill>
                  <a:schemeClr val="accent2">
                    <a:lumMod val="75000"/>
                  </a:schemeClr>
                </a:solidFill>
                <a:latin typeface="Century Gothic" panose="020B0502020202020204" pitchFamily="34" charset="0"/>
              </a:rPr>
              <a:t> </a:t>
            </a:r>
            <a:r>
              <a:rPr lang="en-US">
                <a:latin typeface="Century Gothic" panose="020B0502020202020204" pitchFamily="34" charset="0"/>
              </a:rPr>
              <a:t>to the </a:t>
            </a:r>
            <a:r>
              <a:rPr lang="en-US" b="1">
                <a:latin typeface="Century Gothic" panose="020B0502020202020204" pitchFamily="34" charset="0"/>
              </a:rPr>
              <a:t>Employment Rate in the 2</a:t>
            </a:r>
            <a:r>
              <a:rPr lang="en-US" b="1" baseline="30000">
                <a:latin typeface="Century Gothic" panose="020B0502020202020204" pitchFamily="34" charset="0"/>
              </a:rPr>
              <a:t>nd</a:t>
            </a:r>
            <a:r>
              <a:rPr lang="en-US" b="1">
                <a:latin typeface="Century Gothic" panose="020B0502020202020204" pitchFamily="34" charset="0"/>
              </a:rPr>
              <a:t> Quarter after Exit in PY 23</a:t>
            </a:r>
            <a:r>
              <a:rPr lang="en-US">
                <a:latin typeface="Century Gothic" panose="020B0502020202020204" pitchFamily="34" charset="0"/>
              </a:rPr>
              <a:t>.</a:t>
            </a:r>
          </a:p>
          <a:p>
            <a:pPr marL="0" indent="0">
              <a:buNone/>
            </a:pPr>
            <a:endParaRPr lang="en-US" sz="1400">
              <a:latin typeface="Century Gothic" panose="020B0502020202020204" pitchFamily="34" charset="0"/>
            </a:endParaRPr>
          </a:p>
          <a:p>
            <a:r>
              <a:rPr lang="en-US">
                <a:latin typeface="Century Gothic" panose="020B0502020202020204" pitchFamily="34" charset="0"/>
              </a:rPr>
              <a:t>This is the same cohort of participants </a:t>
            </a:r>
          </a:p>
          <a:p>
            <a:r>
              <a:rPr lang="en-US">
                <a:latin typeface="Century Gothic" panose="020B0502020202020204" pitchFamily="34" charset="0"/>
              </a:rPr>
              <a:t>All exited the VR program between July 1, 2022, and June 30, 2023.</a:t>
            </a:r>
          </a:p>
          <a:p>
            <a:r>
              <a:rPr lang="en-US">
                <a:latin typeface="Century Gothic" panose="020B0502020202020204" pitchFamily="34" charset="0"/>
              </a:rPr>
              <a:t>Results are mixed by state and agency type but pose interesting questions about attrition after IPE and supplemental wage verification.</a:t>
            </a:r>
          </a:p>
        </p:txBody>
      </p:sp>
    </p:spTree>
    <p:extLst>
      <p:ext uri="{BB962C8B-B14F-4D97-AF65-F5344CB8AC3E}">
        <p14:creationId xmlns:p14="http://schemas.microsoft.com/office/powerpoint/2010/main" val="11800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Chart depicts 52 states on two measures: Employment Rate at exit in PY 22 is the bar chart, Employment Rate in the 2nd Quarter after Exit in PY 23 is the shown on the line chart">
            <a:extLst>
              <a:ext uri="{FF2B5EF4-FFF2-40B4-BE49-F238E27FC236}">
                <a16:creationId xmlns:a16="http://schemas.microsoft.com/office/drawing/2014/main" id="{899D80FB-BFB6-BD5E-6976-8677E44B0DFC}"/>
              </a:ext>
            </a:extLst>
          </p:cNvPr>
          <p:cNvGraphicFramePr>
            <a:graphicFrameLocks noGrp="1"/>
          </p:cNvGraphicFramePr>
          <p:nvPr/>
        </p:nvGraphicFramePr>
        <p:xfrm>
          <a:off x="431515" y="1243950"/>
          <a:ext cx="11517330" cy="501301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80A14970-F5BE-868B-00A0-2AB3A2EF4550}"/>
              </a:ext>
            </a:extLst>
          </p:cNvPr>
          <p:cNvSpPr>
            <a:spLocks noGrp="1"/>
          </p:cNvSpPr>
          <p:nvPr>
            <p:ph type="title" idx="4294967295"/>
          </p:nvPr>
        </p:nvSpPr>
        <p:spPr>
          <a:xfrm>
            <a:off x="149044" y="166141"/>
            <a:ext cx="12082272" cy="1325563"/>
          </a:xfrm>
        </p:spPr>
        <p:txBody>
          <a:bodyPr>
            <a:noAutofit/>
          </a:bodyPr>
          <a:lstStyle/>
          <a:p>
            <a:r>
              <a:rPr lang="en-US" sz="3600" b="1">
                <a:latin typeface="Century Gothic" panose="020B0502020202020204" pitchFamily="34" charset="0"/>
              </a:rPr>
              <a:t>PY 22 VR Employment Rate vs. PY 23 ERQ2 - State</a:t>
            </a:r>
          </a:p>
        </p:txBody>
      </p:sp>
    </p:spTree>
    <p:extLst>
      <p:ext uri="{BB962C8B-B14F-4D97-AF65-F5344CB8AC3E}">
        <p14:creationId xmlns:p14="http://schemas.microsoft.com/office/powerpoint/2010/main" val="1611838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6B527F-C2AF-F5DD-95E4-E1D646098C67}"/>
              </a:ext>
            </a:extLst>
          </p:cNvPr>
          <p:cNvSpPr txBox="1">
            <a:spLocks noGrp="1"/>
          </p:cNvSpPr>
          <p:nvPr>
            <p:ph type="title" idx="4294967295"/>
          </p:nvPr>
        </p:nvSpPr>
        <p:spPr>
          <a:xfrm>
            <a:off x="308065" y="410546"/>
            <a:ext cx="11155680" cy="8334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nSpc>
                <a:spcPct val="90000"/>
              </a:lnSpc>
              <a:spcBef>
                <a:spcPct val="0"/>
              </a:spcBef>
              <a:buNone/>
              <a:defRPr sz="3600" i="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50" normalizeH="0" baseline="0" noProof="0">
                <a:ln>
                  <a:noFill/>
                </a:ln>
                <a:solidFill>
                  <a:schemeClr val="tx1"/>
                </a:solidFill>
                <a:effectLst/>
                <a:uLnTx/>
                <a:uFillTx/>
                <a:latin typeface="Century Gothic" panose="020B0502020202020204" pitchFamily="34" charset="0"/>
              </a:rPr>
              <a:t>PY 22 VR Employment Rate vs. PY 23 ERQ2 - Blind</a:t>
            </a:r>
          </a:p>
        </p:txBody>
      </p:sp>
      <p:graphicFrame>
        <p:nvGraphicFramePr>
          <p:cNvPr id="3" name="Chart 2" descr="Chart depicts 22 agencies for the blind on two measures: Employment Rate at exit in PY 22 is the bar chart, Employment Rate in the 2nd Quarter after Exit in PY 23 is the shown on the line chart">
            <a:extLst>
              <a:ext uri="{FF2B5EF4-FFF2-40B4-BE49-F238E27FC236}">
                <a16:creationId xmlns:a16="http://schemas.microsoft.com/office/drawing/2014/main" id="{D27D0E68-4553-C70F-048A-9986B216022D}"/>
              </a:ext>
            </a:extLst>
          </p:cNvPr>
          <p:cNvGraphicFramePr>
            <a:graphicFrameLocks noGrp="1"/>
          </p:cNvGraphicFramePr>
          <p:nvPr/>
        </p:nvGraphicFramePr>
        <p:xfrm>
          <a:off x="421240" y="1243949"/>
          <a:ext cx="11462695" cy="5002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4261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D45B-41D9-40D4-A86A-5B512FF08AD7}"/>
              </a:ext>
            </a:extLst>
          </p:cNvPr>
          <p:cNvSpPr>
            <a:spLocks noGrp="1"/>
          </p:cNvSpPr>
          <p:nvPr>
            <p:ph type="title"/>
          </p:nvPr>
        </p:nvSpPr>
        <p:spPr>
          <a:xfrm>
            <a:off x="4380587" y="965199"/>
            <a:ext cx="7406029" cy="4927601"/>
          </a:xfrm>
        </p:spPr>
        <p:txBody>
          <a:bodyPr vert="horz" lIns="91440" tIns="45720" rIns="91440" bIns="45720" rtlCol="0" anchor="ctr">
            <a:normAutofit/>
          </a:bodyPr>
          <a:lstStyle/>
          <a:p>
            <a:r>
              <a:rPr lang="en-US" sz="3600" b="1" spc="-50">
                <a:solidFill>
                  <a:schemeClr val="accent1"/>
                </a:solidFill>
                <a:latin typeface="Century Gothic"/>
              </a:rPr>
              <a:t>Ashley Brizzo</a:t>
            </a:r>
            <a:br>
              <a:rPr lang="en-US" sz="3600" spc="-50">
                <a:latin typeface="Century Gothic" panose="020B0502020202020204" pitchFamily="34" charset="0"/>
              </a:rPr>
            </a:br>
            <a:r>
              <a:rPr lang="en-US" sz="3200" i="1" spc="-50">
                <a:solidFill>
                  <a:schemeClr val="tx1">
                    <a:lumMod val="75000"/>
                    <a:lumOff val="25000"/>
                  </a:schemeClr>
                </a:solidFill>
                <a:latin typeface="Century Gothic"/>
              </a:rPr>
              <a:t>Director, Training and Service Programs Division </a:t>
            </a:r>
          </a:p>
        </p:txBody>
      </p:sp>
      <p:cxnSp>
        <p:nvCxnSpPr>
          <p:cNvPr id="6" name="Straight Connector 5">
            <a:extLst>
              <a:ext uri="{FF2B5EF4-FFF2-40B4-BE49-F238E27FC236}">
                <a16:creationId xmlns:a16="http://schemas.microsoft.com/office/drawing/2014/main" id="{3BDE7CF2-B6CF-48F4-BF1A-392D55928A56}"/>
              </a:ext>
              <a:ext uri="{C183D7F6-B498-43B3-948B-1728B52AA6E4}">
                <adec:decorative xmlns:adec="http://schemas.microsoft.com/office/drawing/2017/decorative" val="1"/>
              </a:ext>
            </a:extLst>
          </p:cNvPr>
          <p:cNvCxnSpPr/>
          <p:nvPr/>
        </p:nvCxnSpPr>
        <p:spPr>
          <a:xfrm>
            <a:off x="4096512" y="2587752"/>
            <a:ext cx="0" cy="17739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75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409762"/>
            <a:ext cx="11276860" cy="876114"/>
          </a:xfrm>
        </p:spPr>
        <p:txBody>
          <a:bodyPr>
            <a:noAutofit/>
          </a:bodyPr>
          <a:lstStyle/>
          <a:p>
            <a:r>
              <a:rPr lang="en-US" sz="3600" b="1">
                <a:latin typeface="Century Gothic" panose="020B0502020202020204" pitchFamily="34" charset="0"/>
              </a:rPr>
              <a:t>OSERS and RSA Leadership Updates</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355907" y="1224849"/>
            <a:ext cx="11536471" cy="44083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sz="2000" dirty="0">
                <a:latin typeface="Century Gothic" panose="020B0502020202020204" pitchFamily="34" charset="0"/>
              </a:rPr>
              <a:t>Diana Diaz, </a:t>
            </a:r>
            <a:r>
              <a:rPr lang="en-US" sz="2000" dirty="0">
                <a:solidFill>
                  <a:schemeClr val="accent6"/>
                </a:solidFill>
                <a:latin typeface="Century Gothic" panose="020B0502020202020204" pitchFamily="34" charset="0"/>
              </a:rPr>
              <a:t>OSERS Acting Assistant Secretary and Deputy Assistant Secretary </a:t>
            </a:r>
          </a:p>
          <a:p>
            <a:pPr>
              <a:spcAft>
                <a:spcPts val="1200"/>
              </a:spcAft>
              <a:defRPr/>
            </a:pPr>
            <a:r>
              <a:rPr lang="en-US" sz="2000" dirty="0">
                <a:latin typeface="Century Gothic" panose="020B0502020202020204" pitchFamily="34" charset="0"/>
              </a:rPr>
              <a:t>Erin McHugh, </a:t>
            </a:r>
            <a:r>
              <a:rPr lang="en-US" sz="2000" dirty="0">
                <a:solidFill>
                  <a:schemeClr val="accent6"/>
                </a:solidFill>
                <a:latin typeface="Century Gothic" panose="020B0502020202020204" pitchFamily="34" charset="0"/>
              </a:rPr>
              <a:t>OSERS</a:t>
            </a:r>
            <a:r>
              <a:rPr lang="en-US" sz="2000" dirty="0">
                <a:latin typeface="Century Gothic" panose="020B0502020202020204" pitchFamily="34" charset="0"/>
              </a:rPr>
              <a:t> </a:t>
            </a:r>
            <a:r>
              <a:rPr lang="en-US" sz="2000" dirty="0">
                <a:solidFill>
                  <a:schemeClr val="accent6"/>
                </a:solidFill>
                <a:latin typeface="Century Gothic" panose="020B0502020202020204" pitchFamily="34" charset="0"/>
              </a:rPr>
              <a:t>Senior Advisor</a:t>
            </a:r>
          </a:p>
          <a:p>
            <a:pPr>
              <a:spcAft>
                <a:spcPts val="1200"/>
              </a:spcAft>
              <a:defRPr/>
            </a:pPr>
            <a:r>
              <a:rPr lang="en-US" sz="2000" dirty="0">
                <a:latin typeface="Century Gothic" panose="020B0502020202020204" pitchFamily="34" charset="0"/>
              </a:rPr>
              <a:t>David Cantrell, </a:t>
            </a:r>
            <a:r>
              <a:rPr lang="en-US" sz="2000" dirty="0">
                <a:solidFill>
                  <a:schemeClr val="accent6"/>
                </a:solidFill>
                <a:latin typeface="Century Gothic" panose="020B0502020202020204" pitchFamily="34" charset="0"/>
              </a:rPr>
              <a:t>OSEP Acting Director and OSEP Deputy Director</a:t>
            </a:r>
          </a:p>
          <a:p>
            <a:pPr>
              <a:spcAft>
                <a:spcPts val="1200"/>
              </a:spcAft>
              <a:defRPr/>
            </a:pPr>
            <a:r>
              <a:rPr lang="en-US" sz="2000" dirty="0">
                <a:latin typeface="Century Gothic" panose="020B0502020202020204" pitchFamily="34" charset="0"/>
              </a:rPr>
              <a:t>Christopher Pope, </a:t>
            </a:r>
            <a:r>
              <a:rPr lang="en-US" sz="2000" dirty="0">
                <a:solidFill>
                  <a:schemeClr val="accent6"/>
                </a:solidFill>
                <a:latin typeface="Century Gothic" panose="020B0502020202020204" pitchFamily="34" charset="0"/>
              </a:rPr>
              <a:t>RSA</a:t>
            </a:r>
            <a:r>
              <a:rPr lang="en-US" sz="2000" dirty="0">
                <a:latin typeface="Century Gothic" panose="020B0502020202020204" pitchFamily="34" charset="0"/>
              </a:rPr>
              <a:t> </a:t>
            </a:r>
            <a:r>
              <a:rPr lang="en-US" sz="2000" dirty="0">
                <a:solidFill>
                  <a:schemeClr val="accent6"/>
                </a:solidFill>
                <a:latin typeface="Century Gothic" panose="020B0502020202020204" pitchFamily="34" charset="0"/>
              </a:rPr>
              <a:t>Acting Commissioner and SMPID Director</a:t>
            </a:r>
          </a:p>
          <a:p>
            <a:pPr>
              <a:spcAft>
                <a:spcPts val="1200"/>
              </a:spcAft>
              <a:defRPr/>
            </a:pPr>
            <a:r>
              <a:rPr lang="en-US" sz="2000" dirty="0">
                <a:latin typeface="Century Gothic" panose="020B0502020202020204" pitchFamily="34" charset="0"/>
              </a:rPr>
              <a:t>Ashley Brizzo, </a:t>
            </a:r>
            <a:r>
              <a:rPr lang="en-US" sz="2000" dirty="0">
                <a:solidFill>
                  <a:schemeClr val="accent6"/>
                </a:solidFill>
                <a:latin typeface="Century Gothic" panose="020B0502020202020204" pitchFamily="34" charset="0"/>
              </a:rPr>
              <a:t>TSPD Director and Acting Chief of Training Programs Unit</a:t>
            </a:r>
          </a:p>
          <a:p>
            <a:pPr>
              <a:spcAft>
                <a:spcPts val="1200"/>
              </a:spcAft>
              <a:defRPr/>
            </a:pPr>
            <a:r>
              <a:rPr lang="en-US" sz="2000" dirty="0">
                <a:latin typeface="Century Gothic" panose="020B0502020202020204" pitchFamily="34" charset="0"/>
              </a:rPr>
              <a:t>Ed Vitelli, </a:t>
            </a:r>
            <a:r>
              <a:rPr lang="en-US" sz="2000" dirty="0">
                <a:solidFill>
                  <a:schemeClr val="accent6"/>
                </a:solidFill>
                <a:latin typeface="Century Gothic" panose="020B0502020202020204" pitchFamily="34" charset="0"/>
              </a:rPr>
              <a:t>Chief of VR Program and Technical Assistance Units</a:t>
            </a:r>
          </a:p>
          <a:p>
            <a:pPr>
              <a:spcAft>
                <a:spcPts val="1200"/>
              </a:spcAft>
              <a:defRPr/>
            </a:pPr>
            <a:r>
              <a:rPr lang="en-US" sz="2000" dirty="0">
                <a:latin typeface="Century Gothic" panose="020B0502020202020204" pitchFamily="34" charset="0"/>
              </a:rPr>
              <a:t>David Steele, </a:t>
            </a:r>
            <a:r>
              <a:rPr lang="en-US" sz="2000" dirty="0">
                <a:solidFill>
                  <a:schemeClr val="accent6"/>
                </a:solidFill>
                <a:latin typeface="Century Gothic" panose="020B0502020202020204" pitchFamily="34" charset="0"/>
              </a:rPr>
              <a:t>Chief of Fiscal Unit </a:t>
            </a:r>
          </a:p>
          <a:p>
            <a:pPr>
              <a:spcAft>
                <a:spcPts val="1200"/>
              </a:spcAft>
              <a:defRPr/>
            </a:pPr>
            <a:r>
              <a:rPr lang="en-US" sz="2000" dirty="0">
                <a:latin typeface="Century Gothic" panose="020B0502020202020204" pitchFamily="34" charset="0"/>
              </a:rPr>
              <a:t>Michael Quinn, </a:t>
            </a:r>
            <a:r>
              <a:rPr lang="en-US" sz="2000" dirty="0">
                <a:solidFill>
                  <a:schemeClr val="accent6"/>
                </a:solidFill>
                <a:latin typeface="Century Gothic" panose="020B0502020202020204" pitchFamily="34" charset="0"/>
              </a:rPr>
              <a:t>Chief of Data Collection and Analysis Unit</a:t>
            </a:r>
          </a:p>
          <a:p>
            <a:pPr>
              <a:spcAft>
                <a:spcPts val="1200"/>
              </a:spcAft>
              <a:defRPr/>
            </a:pPr>
            <a:r>
              <a:rPr lang="en-US" sz="2000" dirty="0">
                <a:latin typeface="Century Gothic" panose="020B0502020202020204" pitchFamily="34" charset="0"/>
              </a:rPr>
              <a:t>Corinne Weidenthal, </a:t>
            </a:r>
            <a:r>
              <a:rPr lang="en-US" sz="2000" dirty="0">
                <a:solidFill>
                  <a:schemeClr val="accent6"/>
                </a:solidFill>
                <a:latin typeface="Century Gothic" panose="020B0502020202020204" pitchFamily="34" charset="0"/>
              </a:rPr>
              <a:t>Chief of Service Programs Unit</a:t>
            </a:r>
          </a:p>
        </p:txBody>
      </p:sp>
    </p:spTree>
    <p:extLst>
      <p:ext uri="{BB962C8B-B14F-4D97-AF65-F5344CB8AC3E}">
        <p14:creationId xmlns:p14="http://schemas.microsoft.com/office/powerpoint/2010/main" val="3625956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144639" y="500169"/>
            <a:ext cx="11276860" cy="876114"/>
          </a:xfrm>
        </p:spPr>
        <p:txBody>
          <a:bodyPr>
            <a:noAutofit/>
          </a:bodyPr>
          <a:lstStyle/>
          <a:p>
            <a:r>
              <a:rPr lang="en-US" sz="3600" b="1" dirty="0">
                <a:latin typeface="Century Gothic" panose="020B0502020202020204" pitchFamily="34" charset="0"/>
              </a:rPr>
              <a:t>Training and Service Programs Division: </a:t>
            </a:r>
            <a:br>
              <a:rPr lang="en-US" sz="3600" b="1" dirty="0">
                <a:latin typeface="Century Gothic" panose="020B0502020202020204" pitchFamily="34" charset="0"/>
              </a:rPr>
            </a:br>
            <a:r>
              <a:rPr lang="en-US" sz="3600" b="1" dirty="0">
                <a:latin typeface="Century Gothic" panose="020B0502020202020204" pitchFamily="34" charset="0"/>
              </a:rPr>
              <a:t>Program Implementation Highlights</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327764" y="1691191"/>
            <a:ext cx="11536471" cy="4408301"/>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sz="2800" dirty="0">
                <a:latin typeface="Century Gothic"/>
              </a:rPr>
              <a:t>Disability Innovation Fund: </a:t>
            </a:r>
            <a:r>
              <a:rPr lang="en-US" dirty="0">
                <a:solidFill>
                  <a:schemeClr val="accent6"/>
                </a:solidFill>
                <a:latin typeface="Century Gothic"/>
                <a:hlinkClick r:id="rId3">
                  <a:extLst>
                    <a:ext uri="{A12FA001-AC4F-418D-AE19-62706E023703}">
                      <ahyp:hlinkClr xmlns:ahyp="http://schemas.microsoft.com/office/drawing/2018/hyperlinkcolor" val="tx"/>
                    </a:ext>
                  </a:extLst>
                </a:hlinkClick>
              </a:rPr>
              <a:t>CIE success through Project </a:t>
            </a:r>
            <a:r>
              <a:rPr lang="en-US" dirty="0" err="1">
                <a:solidFill>
                  <a:schemeClr val="accent6"/>
                </a:solidFill>
                <a:latin typeface="Century Gothic"/>
                <a:hlinkClick r:id="rId3">
                  <a:extLst>
                    <a:ext uri="{A12FA001-AC4F-418D-AE19-62706E023703}">
                      <ahyp:hlinkClr xmlns:ahyp="http://schemas.microsoft.com/office/drawing/2018/hyperlinkcolor" val="tx"/>
                    </a:ext>
                  </a:extLst>
                </a:hlinkClick>
              </a:rPr>
              <a:t>InVEST</a:t>
            </a:r>
            <a:r>
              <a:rPr lang="en-US" dirty="0">
                <a:solidFill>
                  <a:schemeClr val="accent6"/>
                </a:solidFill>
                <a:latin typeface="Century Gothic"/>
                <a:hlinkClick r:id="rId3">
                  <a:extLst>
                    <a:ext uri="{A12FA001-AC4F-418D-AE19-62706E023703}">
                      <ahyp:hlinkClr xmlns:ahyp="http://schemas.microsoft.com/office/drawing/2018/hyperlinkcolor" val="tx"/>
                    </a:ext>
                  </a:extLst>
                </a:hlinkClick>
              </a:rPr>
              <a:t>; </a:t>
            </a:r>
            <a:endParaRPr lang="en-US" dirty="0">
              <a:solidFill>
                <a:schemeClr val="accent6"/>
              </a:solidFill>
              <a:latin typeface="Century Gothic"/>
            </a:endParaRPr>
          </a:p>
          <a:p>
            <a:pPr marL="225425" indent="0">
              <a:spcAft>
                <a:spcPts val="1200"/>
              </a:spcAft>
              <a:buNone/>
              <a:defRPr/>
            </a:pPr>
            <a:r>
              <a:rPr lang="en-US" sz="2800" b="0" i="0" dirty="0">
                <a:solidFill>
                  <a:schemeClr val="accent6"/>
                </a:solidFill>
                <a:effectLst/>
                <a:latin typeface="Century Gothic"/>
                <a:hlinkClick r:id="rId4">
                  <a:extLst>
                    <a:ext uri="{A12FA001-AC4F-418D-AE19-62706E023703}">
                      <ahyp:hlinkClr xmlns:ahyp="http://schemas.microsoft.com/office/drawing/2018/hyperlinkcolor" val="tx"/>
                    </a:ext>
                  </a:extLst>
                </a:hlinkClick>
              </a:rPr>
              <a:t>Career Advancement through Inclusive Career Advancement Program</a:t>
            </a:r>
            <a:endParaRPr lang="en-US" sz="2800" b="0" i="0" dirty="0">
              <a:solidFill>
                <a:schemeClr val="accent6"/>
              </a:solidFill>
              <a:effectLst/>
              <a:latin typeface="Century Gothic"/>
            </a:endParaRPr>
          </a:p>
          <a:p>
            <a:pPr>
              <a:spcAft>
                <a:spcPts val="1200"/>
              </a:spcAft>
              <a:defRPr/>
            </a:pPr>
            <a:r>
              <a:rPr lang="en-US" sz="2800" b="0" i="0" dirty="0">
                <a:solidFill>
                  <a:srgbClr val="000000"/>
                </a:solidFill>
                <a:effectLst/>
                <a:latin typeface="Century Gothic"/>
              </a:rPr>
              <a:t>NCRTM: Email AI examples to </a:t>
            </a:r>
            <a:r>
              <a:rPr lang="en-US" sz="2800" b="0" i="0" dirty="0">
                <a:solidFill>
                  <a:schemeClr val="accent6"/>
                </a:solidFill>
                <a:effectLst/>
                <a:latin typeface="Century Gothic"/>
                <a:hlinkClick r:id="rId5">
                  <a:extLst>
                    <a:ext uri="{A12FA001-AC4F-418D-AE19-62706E023703}">
                      <ahyp:hlinkClr xmlns:ahyp="http://schemas.microsoft.com/office/drawing/2018/hyperlinkcolor" val="tx"/>
                    </a:ext>
                  </a:extLst>
                </a:hlinkClick>
              </a:rPr>
              <a:t>NCRTM@neweditions.net</a:t>
            </a:r>
            <a:r>
              <a:rPr lang="en-US" sz="2800" b="0" i="0" dirty="0">
                <a:solidFill>
                  <a:schemeClr val="accent6"/>
                </a:solidFill>
                <a:effectLst/>
                <a:latin typeface="Century Gothic"/>
              </a:rPr>
              <a:t> </a:t>
            </a:r>
          </a:p>
          <a:p>
            <a:pPr>
              <a:spcAft>
                <a:spcPts val="1200"/>
              </a:spcAft>
              <a:defRPr/>
            </a:pPr>
            <a:r>
              <a:rPr lang="en-US" sz="2800" b="0" i="0" dirty="0">
                <a:solidFill>
                  <a:srgbClr val="000000"/>
                </a:solidFill>
                <a:effectLst/>
                <a:latin typeface="Century Gothic"/>
              </a:rPr>
              <a:t>VRTAC-QM: Manager Minute </a:t>
            </a:r>
            <a:r>
              <a:rPr lang="en-US" sz="2800" b="0" i="0" dirty="0">
                <a:solidFill>
                  <a:schemeClr val="accent6"/>
                </a:solidFill>
                <a:effectLst/>
                <a:latin typeface="Century Gothic"/>
                <a:hlinkClick r:id="rId6">
                  <a:extLst>
                    <a:ext uri="{A12FA001-AC4F-418D-AE19-62706E023703}">
                      <ahyp:hlinkClr xmlns:ahyp="http://schemas.microsoft.com/office/drawing/2018/hyperlinkcolor" val="tx"/>
                    </a:ext>
                  </a:extLst>
                </a:hlinkClick>
              </a:rPr>
              <a:t>Podcast on Order of Selection</a:t>
            </a:r>
            <a:r>
              <a:rPr lang="en-US" sz="2800" b="0" i="0" dirty="0">
                <a:solidFill>
                  <a:schemeClr val="accent6"/>
                </a:solidFill>
                <a:effectLst/>
                <a:latin typeface="Century Gothic"/>
              </a:rPr>
              <a:t>;</a:t>
            </a:r>
          </a:p>
          <a:p>
            <a:pPr marL="225425" indent="0">
              <a:spcAft>
                <a:spcPts val="1200"/>
              </a:spcAft>
              <a:buNone/>
              <a:defRPr/>
            </a:pPr>
            <a:r>
              <a:rPr lang="en-US" b="0" i="0" dirty="0">
                <a:solidFill>
                  <a:schemeClr val="accent6"/>
                </a:solidFill>
                <a:effectLst/>
                <a:latin typeface="Century Gothic"/>
                <a:hlinkClick r:id="rId7">
                  <a:extLst>
                    <a:ext uri="{A12FA001-AC4F-418D-AE19-62706E023703}">
                      <ahyp:hlinkClr xmlns:ahyp="http://schemas.microsoft.com/office/drawing/2018/hyperlinkcolor" val="tx"/>
                    </a:ext>
                  </a:extLst>
                </a:hlinkClick>
              </a:rPr>
              <a:t>Podcast on Pathways to Partnership DIF grantee</a:t>
            </a:r>
            <a:endParaRPr lang="en-US" b="0" i="0" dirty="0">
              <a:solidFill>
                <a:schemeClr val="accent6"/>
              </a:solidFill>
              <a:effectLst/>
              <a:latin typeface="Century Gothic"/>
            </a:endParaRPr>
          </a:p>
          <a:p>
            <a:pPr>
              <a:spcAft>
                <a:spcPts val="1200"/>
              </a:spcAft>
              <a:defRPr/>
            </a:pPr>
            <a:r>
              <a:rPr lang="en-US" sz="2800" dirty="0">
                <a:latin typeface="Century Gothic"/>
                <a:ea typeface="Calibri"/>
                <a:cs typeface="Calibri"/>
              </a:rPr>
              <a:t>VRTAC-QE: </a:t>
            </a:r>
            <a:r>
              <a:rPr lang="en-US" sz="2800" dirty="0">
                <a:solidFill>
                  <a:schemeClr val="accent6"/>
                </a:solidFill>
                <a:latin typeface="Century Gothic"/>
                <a:ea typeface="Calibri"/>
                <a:cs typeface="Calibri"/>
                <a:hlinkClick r:id="rId8">
                  <a:extLst>
                    <a:ext uri="{A12FA001-AC4F-418D-AE19-62706E023703}">
                      <ahyp:hlinkClr xmlns:ahyp="http://schemas.microsoft.com/office/drawing/2018/hyperlinkcolor" val="tx"/>
                    </a:ext>
                  </a:extLst>
                </a:hlinkClick>
              </a:rPr>
              <a:t>National Symposium on Quality Employment</a:t>
            </a:r>
            <a:endParaRPr lang="en-US" dirty="0">
              <a:solidFill>
                <a:schemeClr val="accent6"/>
              </a:solidFill>
              <a:latin typeface="Century Gothic"/>
              <a:ea typeface="Calibri"/>
              <a:cs typeface="Calibri"/>
            </a:endParaRPr>
          </a:p>
          <a:p>
            <a:pPr>
              <a:spcAft>
                <a:spcPts val="1200"/>
              </a:spcAft>
              <a:defRPr/>
            </a:pPr>
            <a:r>
              <a:rPr lang="en-US" sz="2800" dirty="0">
                <a:latin typeface="Century Gothic"/>
                <a:ea typeface="Calibri"/>
                <a:cs typeface="Calibri"/>
              </a:rPr>
              <a:t>AIVRTAC: </a:t>
            </a:r>
            <a:r>
              <a:rPr lang="en-US" sz="2800" dirty="0">
                <a:solidFill>
                  <a:schemeClr val="accent6"/>
                </a:solidFill>
                <a:latin typeface="Century Gothic"/>
                <a:ea typeface="Calibri"/>
                <a:cs typeface="Calibri"/>
                <a:hlinkClick r:id="rId9">
                  <a:extLst>
                    <a:ext uri="{A12FA001-AC4F-418D-AE19-62706E023703}">
                      <ahyp:hlinkClr xmlns:ahyp="http://schemas.microsoft.com/office/drawing/2018/hyperlinkcolor" val="tx"/>
                    </a:ext>
                  </a:extLst>
                </a:hlinkClick>
              </a:rPr>
              <a:t>Success Stories</a:t>
            </a:r>
            <a:endParaRPr lang="en-US" dirty="0">
              <a:solidFill>
                <a:schemeClr val="accent6"/>
              </a:solidFill>
              <a:latin typeface="Century Gothic"/>
              <a:ea typeface="Calibri"/>
              <a:cs typeface="Calibri"/>
            </a:endParaRPr>
          </a:p>
          <a:p>
            <a:pPr>
              <a:spcAft>
                <a:spcPts val="1200"/>
              </a:spcAft>
              <a:defRPr/>
            </a:pPr>
            <a:r>
              <a:rPr lang="en-US" sz="2800" dirty="0">
                <a:latin typeface="Century Gothic"/>
                <a:ea typeface="Calibri"/>
                <a:cs typeface="Calibri"/>
              </a:rPr>
              <a:t>Randolph-Sheppard Vending Facility Program: </a:t>
            </a:r>
            <a:r>
              <a:rPr lang="en-US" sz="2800" dirty="0">
                <a:solidFill>
                  <a:schemeClr val="accent6"/>
                </a:solidFill>
                <a:latin typeface="Century Gothic"/>
                <a:ea typeface="Calibri"/>
                <a:cs typeface="Calibri"/>
                <a:hlinkClick r:id="rId10">
                  <a:extLst>
                    <a:ext uri="{A12FA001-AC4F-418D-AE19-62706E023703}">
                      <ahyp:hlinkClr xmlns:ahyp="http://schemas.microsoft.com/office/drawing/2018/hyperlinkcolor" val="tx"/>
                    </a:ext>
                  </a:extLst>
                </a:hlinkClick>
              </a:rPr>
              <a:t>TAC 25-01 on Management Services </a:t>
            </a:r>
            <a:endParaRPr lang="en-US" sz="2800" dirty="0">
              <a:solidFill>
                <a:schemeClr val="accent6"/>
              </a:solidFill>
              <a:latin typeface="Century Gothic"/>
              <a:ea typeface="Calibri"/>
              <a:cs typeface="Calibri"/>
            </a:endParaRPr>
          </a:p>
          <a:p>
            <a:pPr>
              <a:spcAft>
                <a:spcPts val="1200"/>
              </a:spcAft>
              <a:defRPr/>
            </a:pPr>
            <a:endParaRPr lang="en-US" dirty="0">
              <a:latin typeface="Century Gothic" panose="020B0502020202020204" pitchFamily="34" charset="0"/>
            </a:endParaRPr>
          </a:p>
        </p:txBody>
      </p:sp>
    </p:spTree>
    <p:extLst>
      <p:ext uri="{BB962C8B-B14F-4D97-AF65-F5344CB8AC3E}">
        <p14:creationId xmlns:p14="http://schemas.microsoft.com/office/powerpoint/2010/main" val="2267069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01279" y="552012"/>
            <a:ext cx="11276860" cy="876114"/>
          </a:xfrm>
        </p:spPr>
        <p:txBody>
          <a:bodyPr>
            <a:noAutofit/>
          </a:bodyPr>
          <a:lstStyle/>
          <a:p>
            <a:r>
              <a:rPr lang="en-US" sz="3600" b="1" dirty="0">
                <a:latin typeface="Century Gothic" panose="020B0502020202020204" pitchFamily="34" charset="0"/>
              </a:rPr>
              <a:t>Anticipated FY 2025 Discretionary Grant Competitions</a:t>
            </a:r>
          </a:p>
        </p:txBody>
      </p:sp>
      <p:graphicFrame>
        <p:nvGraphicFramePr>
          <p:cNvPr id="2" name="Table 1">
            <a:extLst>
              <a:ext uri="{FF2B5EF4-FFF2-40B4-BE49-F238E27FC236}">
                <a16:creationId xmlns:a16="http://schemas.microsoft.com/office/drawing/2014/main" id="{0D5DF1A0-C56C-8E42-37A8-3076FE597352}"/>
              </a:ext>
            </a:extLst>
          </p:cNvPr>
          <p:cNvGraphicFramePr>
            <a:graphicFrameLocks noGrp="1"/>
          </p:cNvGraphicFramePr>
          <p:nvPr>
            <p:extLst>
              <p:ext uri="{D42A27DB-BD31-4B8C-83A1-F6EECF244321}">
                <p14:modId xmlns:p14="http://schemas.microsoft.com/office/powerpoint/2010/main" val="508602469"/>
              </p:ext>
            </p:extLst>
          </p:nvPr>
        </p:nvGraphicFramePr>
        <p:xfrm>
          <a:off x="316757" y="1754373"/>
          <a:ext cx="11405930" cy="4221124"/>
        </p:xfrm>
        <a:graphic>
          <a:graphicData uri="http://schemas.openxmlformats.org/drawingml/2006/table">
            <a:tbl>
              <a:tblPr firstRow="1" bandRow="1">
                <a:tableStyleId>{5C22544A-7EE6-4342-B048-85BDC9FD1C3A}</a:tableStyleId>
              </a:tblPr>
              <a:tblGrid>
                <a:gridCol w="5661639">
                  <a:extLst>
                    <a:ext uri="{9D8B030D-6E8A-4147-A177-3AD203B41FA5}">
                      <a16:colId xmlns:a16="http://schemas.microsoft.com/office/drawing/2014/main" val="965567106"/>
                    </a:ext>
                  </a:extLst>
                </a:gridCol>
                <a:gridCol w="5744291">
                  <a:extLst>
                    <a:ext uri="{9D8B030D-6E8A-4147-A177-3AD203B41FA5}">
                      <a16:colId xmlns:a16="http://schemas.microsoft.com/office/drawing/2014/main" val="2040896642"/>
                    </a:ext>
                  </a:extLst>
                </a:gridCol>
              </a:tblGrid>
              <a:tr h="353079">
                <a:tc>
                  <a:txBody>
                    <a:bodyPr/>
                    <a:lstStyle/>
                    <a:p>
                      <a:pPr marL="0" marR="0" lvl="0">
                        <a:lnSpc>
                          <a:spcPct val="107000"/>
                        </a:lnSpc>
                        <a:spcBef>
                          <a:spcPts val="0"/>
                        </a:spcBef>
                        <a:spcAft>
                          <a:spcPts val="0"/>
                        </a:spcAft>
                        <a:buNone/>
                      </a:pPr>
                      <a:r>
                        <a:rPr lang="en-US" sz="1600" b="1" kern="100">
                          <a:effectLst/>
                          <a:latin typeface="+mn-lt"/>
                          <a:ea typeface="Calibri"/>
                          <a:cs typeface="Times New Roman"/>
                        </a:rPr>
                        <a:t>Program Name</a:t>
                      </a:r>
                      <a:endParaRPr lang="en-US" sz="1600" kern="100">
                        <a:effectLst/>
                        <a:latin typeface="+mn-lt"/>
                        <a:ea typeface="Calibri"/>
                        <a:cs typeface="Times New Roman"/>
                      </a:endParaRPr>
                    </a:p>
                  </a:txBody>
                  <a:tcPr marL="68580" marR="68580" marT="0" marB="0"/>
                </a:tc>
                <a:tc>
                  <a:txBody>
                    <a:bodyPr/>
                    <a:lstStyle/>
                    <a:p>
                      <a:pPr marL="0" marR="0" lvl="0">
                        <a:lnSpc>
                          <a:spcPct val="107000"/>
                        </a:lnSpc>
                        <a:spcBef>
                          <a:spcPts val="0"/>
                        </a:spcBef>
                        <a:spcAft>
                          <a:spcPts val="0"/>
                        </a:spcAft>
                        <a:buNone/>
                      </a:pPr>
                      <a:r>
                        <a:rPr lang="en-US" sz="1600" b="1" kern="100">
                          <a:effectLst/>
                          <a:latin typeface="+mn-lt"/>
                          <a:ea typeface="Calibri"/>
                          <a:cs typeface="Times New Roman"/>
                        </a:rPr>
                        <a:t>Additional Information About Competition</a:t>
                      </a:r>
                      <a:endParaRPr lang="en-US" sz="1600" kern="100">
                        <a:effectLst/>
                        <a:latin typeface="+mn-lt"/>
                        <a:ea typeface="Calibri"/>
                        <a:cs typeface="Times New Roman"/>
                      </a:endParaRPr>
                    </a:p>
                  </a:txBody>
                  <a:tcPr marL="68580" marR="68580" marT="0" marB="0"/>
                </a:tc>
                <a:extLst>
                  <a:ext uri="{0D108BD9-81ED-4DB2-BD59-A6C34878D82A}">
                    <a16:rowId xmlns:a16="http://schemas.microsoft.com/office/drawing/2014/main" val="3916153181"/>
                  </a:ext>
                </a:extLst>
              </a:tr>
              <a:tr h="576408">
                <a:tc>
                  <a:txBody>
                    <a:bodyPr/>
                    <a:lstStyle/>
                    <a:p>
                      <a:pPr marL="0" marR="0">
                        <a:lnSpc>
                          <a:spcPct val="107000"/>
                        </a:lnSpc>
                        <a:spcBef>
                          <a:spcPts val="0"/>
                        </a:spcBef>
                        <a:spcAft>
                          <a:spcPts val="0"/>
                        </a:spcAft>
                      </a:pPr>
                      <a:r>
                        <a:rPr lang="en-US" sz="1600" kern="100">
                          <a:effectLst/>
                          <a:latin typeface="+mn-lt"/>
                          <a:ea typeface="Calibri"/>
                          <a:cs typeface="Times New Roman"/>
                        </a:rPr>
                        <a:t>American Indian Vocational Rehabilitation Services</a:t>
                      </a:r>
                    </a:p>
                    <a:p>
                      <a:pPr marL="0" marR="0">
                        <a:lnSpc>
                          <a:spcPct val="107000"/>
                        </a:lnSpc>
                        <a:spcBef>
                          <a:spcPts val="0"/>
                        </a:spcBef>
                        <a:spcAft>
                          <a:spcPts val="0"/>
                        </a:spcAft>
                      </a:pPr>
                      <a:r>
                        <a:rPr lang="en-US" sz="1600" kern="100">
                          <a:effectLst/>
                          <a:latin typeface="+mn-lt"/>
                          <a:ea typeface="Calibri"/>
                          <a:cs typeface="Times New Roman"/>
                        </a:rPr>
                        <a:t>84.250</a:t>
                      </a:r>
                    </a:p>
                  </a:txBody>
                  <a:tcPr marL="68580" marR="68580" marT="0" marB="0"/>
                </a:tc>
                <a:tc>
                  <a:txBody>
                    <a:bodyPr/>
                    <a:lstStyle/>
                    <a:p>
                      <a:pPr marL="0" marR="0">
                        <a:lnSpc>
                          <a:spcPct val="107000"/>
                        </a:lnSpc>
                        <a:spcBef>
                          <a:spcPts val="0"/>
                        </a:spcBef>
                        <a:spcAft>
                          <a:spcPts val="0"/>
                        </a:spcAft>
                      </a:pPr>
                      <a:r>
                        <a:rPr lang="en-US" sz="1600" u="sng" kern="100">
                          <a:solidFill>
                            <a:srgbClr val="345065"/>
                          </a:solidFill>
                          <a:effectLst/>
                          <a:latin typeface="+mn-lt"/>
                          <a:ea typeface="Calibri"/>
                          <a:cs typeface="Times New Roman"/>
                          <a:hlinkClick r:id="rId3">
                            <a:extLst>
                              <a:ext uri="{A12FA001-AC4F-418D-AE19-62706E023703}">
                                <ahyp:hlinkClr xmlns:ahyp="http://schemas.microsoft.com/office/drawing/2018/hyperlinkcolor" val="tx"/>
                              </a:ext>
                            </a:extLst>
                          </a:hlinkClick>
                        </a:rPr>
                        <a:t>Federal Register</a:t>
                      </a:r>
                      <a:r>
                        <a:rPr lang="en-US" sz="1600" u="sng" kern="100">
                          <a:solidFill>
                            <a:srgbClr val="345065"/>
                          </a:solidFill>
                          <a:effectLst/>
                          <a:latin typeface="+mn-lt"/>
                          <a:ea typeface="Calibri"/>
                          <a:cs typeface="Times New Roman"/>
                        </a:rPr>
                        <a:t> (applications closed 4/7/25)</a:t>
                      </a:r>
                    </a:p>
                  </a:txBody>
                  <a:tcPr marL="68580" marR="68580" marT="0" marB="0"/>
                </a:tc>
                <a:extLst>
                  <a:ext uri="{0D108BD9-81ED-4DB2-BD59-A6C34878D82A}">
                    <a16:rowId xmlns:a16="http://schemas.microsoft.com/office/drawing/2014/main" val="2311076984"/>
                  </a:ext>
                </a:extLst>
              </a:tr>
              <a:tr h="624301">
                <a:tc>
                  <a:txBody>
                    <a:bodyPr/>
                    <a:lstStyle/>
                    <a:p>
                      <a:pPr marL="0" marR="0">
                        <a:lnSpc>
                          <a:spcPct val="107000"/>
                        </a:lnSpc>
                        <a:spcBef>
                          <a:spcPts val="0"/>
                        </a:spcBef>
                        <a:spcAft>
                          <a:spcPts val="0"/>
                        </a:spcAft>
                      </a:pPr>
                      <a:r>
                        <a:rPr lang="en-US" sz="1600" kern="100">
                          <a:effectLst/>
                          <a:latin typeface="+mn-lt"/>
                          <a:ea typeface="Calibri"/>
                          <a:cs typeface="Times New Roman"/>
                        </a:rPr>
                        <a:t>Vocational Rehabilitation Technical Assistance </a:t>
                      </a:r>
                      <a:endParaRPr lang="en-US" sz="1600">
                        <a:latin typeface="+mn-lt"/>
                      </a:endParaRPr>
                    </a:p>
                    <a:p>
                      <a:pPr marL="0" marR="0" lvl="0">
                        <a:lnSpc>
                          <a:spcPct val="107000"/>
                        </a:lnSpc>
                        <a:spcBef>
                          <a:spcPts val="0"/>
                        </a:spcBef>
                        <a:spcAft>
                          <a:spcPts val="0"/>
                        </a:spcAft>
                        <a:buNone/>
                      </a:pPr>
                      <a:r>
                        <a:rPr lang="en-US" sz="1600" kern="100">
                          <a:effectLst/>
                          <a:latin typeface="+mn-lt"/>
                          <a:ea typeface="Calibri"/>
                          <a:cs typeface="Times New Roman"/>
                        </a:rPr>
                        <a:t>84.264</a:t>
                      </a:r>
                    </a:p>
                  </a:txBody>
                  <a:tcPr marL="68580" marR="68580" marT="0" marB="0"/>
                </a:tc>
                <a:tc>
                  <a:txBody>
                    <a:bodyPr/>
                    <a:lstStyle/>
                    <a:p>
                      <a:pPr marL="0" marR="0">
                        <a:lnSpc>
                          <a:spcPct val="107000"/>
                        </a:lnSpc>
                        <a:spcBef>
                          <a:spcPts val="0"/>
                        </a:spcBef>
                        <a:spcAft>
                          <a:spcPts val="0"/>
                        </a:spcAft>
                      </a:pPr>
                      <a:r>
                        <a:rPr lang="en-US" sz="1600" u="sng" kern="100">
                          <a:solidFill>
                            <a:srgbClr val="345065"/>
                          </a:solidFill>
                          <a:effectLst/>
                          <a:latin typeface="+mn-lt"/>
                          <a:ea typeface="Calibri"/>
                          <a:cs typeface="Times New Roman"/>
                          <a:hlinkClick r:id="rId4">
                            <a:extLst>
                              <a:ext uri="{A12FA001-AC4F-418D-AE19-62706E023703}">
                                <ahyp:hlinkClr xmlns:ahyp="http://schemas.microsoft.com/office/drawing/2018/hyperlinkcolor" val="tx"/>
                              </a:ext>
                            </a:extLst>
                          </a:hlinkClick>
                        </a:rPr>
                        <a:t>Grants Forecast</a:t>
                      </a:r>
                      <a:endParaRPr lang="en-US" sz="1600" kern="100">
                        <a:solidFill>
                          <a:srgbClr val="345065"/>
                        </a:solidFill>
                        <a:effectLst/>
                        <a:latin typeface="+mn-lt"/>
                        <a:ea typeface="Calibri"/>
                        <a:cs typeface="Times New Roman"/>
                      </a:endParaRPr>
                    </a:p>
                    <a:p>
                      <a:pPr marL="0" marR="0">
                        <a:lnSpc>
                          <a:spcPct val="107000"/>
                        </a:lnSpc>
                        <a:spcBef>
                          <a:spcPts val="0"/>
                        </a:spcBef>
                        <a:spcAft>
                          <a:spcPts val="0"/>
                        </a:spcAft>
                      </a:pPr>
                      <a:endParaRPr lang="en-US" sz="1600" u="sng" kern="100">
                        <a:solidFill>
                          <a:srgbClr val="345065"/>
                        </a:solidFill>
                        <a:effectLst/>
                        <a:latin typeface="+mn-lt"/>
                        <a:ea typeface="Calibri"/>
                        <a:cs typeface="Times New Roman"/>
                      </a:endParaRPr>
                    </a:p>
                  </a:txBody>
                  <a:tcPr marL="68580" marR="68580" marT="0" marB="0"/>
                </a:tc>
                <a:extLst>
                  <a:ext uri="{0D108BD9-81ED-4DB2-BD59-A6C34878D82A}">
                    <a16:rowId xmlns:a16="http://schemas.microsoft.com/office/drawing/2014/main" val="1058250409"/>
                  </a:ext>
                </a:extLst>
              </a:tr>
              <a:tr h="576408">
                <a:tc>
                  <a:txBody>
                    <a:bodyPr/>
                    <a:lstStyle/>
                    <a:p>
                      <a:pPr marL="0" marR="0" lvl="0">
                        <a:lnSpc>
                          <a:spcPct val="107000"/>
                        </a:lnSpc>
                        <a:spcBef>
                          <a:spcPts val="0"/>
                        </a:spcBef>
                        <a:spcAft>
                          <a:spcPts val="0"/>
                        </a:spcAft>
                        <a:buNone/>
                      </a:pPr>
                      <a:r>
                        <a:rPr lang="en-US" sz="1600" kern="100">
                          <a:effectLst/>
                          <a:latin typeface="+mn-lt"/>
                          <a:ea typeface="Calibri"/>
                          <a:cs typeface="Times New Roman"/>
                        </a:rPr>
                        <a:t>Parent Information and Training</a:t>
                      </a:r>
                      <a:endParaRPr lang="en-US" sz="1600">
                        <a:latin typeface="+mn-lt"/>
                      </a:endParaRPr>
                    </a:p>
                    <a:p>
                      <a:pPr marL="0" marR="0" lvl="0">
                        <a:lnSpc>
                          <a:spcPct val="107000"/>
                        </a:lnSpc>
                        <a:spcBef>
                          <a:spcPts val="0"/>
                        </a:spcBef>
                        <a:spcAft>
                          <a:spcPts val="0"/>
                        </a:spcAft>
                        <a:buNone/>
                      </a:pPr>
                      <a:r>
                        <a:rPr lang="en-US" sz="1600" kern="100">
                          <a:effectLst/>
                          <a:latin typeface="+mn-lt"/>
                          <a:ea typeface="Calibri"/>
                          <a:cs typeface="Times New Roman"/>
                        </a:rPr>
                        <a:t>84.235</a:t>
                      </a:r>
                    </a:p>
                  </a:txBody>
                  <a:tcPr marL="68580" marR="68580" marT="0" marB="0"/>
                </a:tc>
                <a:tc>
                  <a:txBody>
                    <a:bodyPr/>
                    <a:lstStyle/>
                    <a:p>
                      <a:pPr marL="0" marR="0" lvl="0">
                        <a:lnSpc>
                          <a:spcPct val="107000"/>
                        </a:lnSpc>
                        <a:spcBef>
                          <a:spcPts val="0"/>
                        </a:spcBef>
                        <a:spcAft>
                          <a:spcPts val="0"/>
                        </a:spcAft>
                        <a:buNone/>
                      </a:pPr>
                      <a:r>
                        <a:rPr lang="en-US" sz="1600" u="sng" kern="100">
                          <a:solidFill>
                            <a:srgbClr val="345065"/>
                          </a:solidFill>
                          <a:effectLst/>
                          <a:latin typeface="+mn-lt"/>
                          <a:ea typeface="Calibri"/>
                          <a:cs typeface="Times New Roman"/>
                          <a:hlinkClick r:id="rId5">
                            <a:extLst>
                              <a:ext uri="{A12FA001-AC4F-418D-AE19-62706E023703}">
                                <ahyp:hlinkClr xmlns:ahyp="http://schemas.microsoft.com/office/drawing/2018/hyperlinkcolor" val="tx"/>
                              </a:ext>
                            </a:extLst>
                          </a:hlinkClick>
                        </a:rPr>
                        <a:t>Grants Forecast-F</a:t>
                      </a:r>
                      <a:endParaRPr lang="en-US" sz="1600" u="sng" kern="100">
                        <a:solidFill>
                          <a:srgbClr val="345065"/>
                        </a:solidFill>
                        <a:effectLst/>
                        <a:latin typeface="+mn-lt"/>
                        <a:ea typeface="Calibri"/>
                        <a:cs typeface="Times New Roman"/>
                      </a:endParaRPr>
                    </a:p>
                    <a:p>
                      <a:pPr marL="0" marR="0" lvl="0">
                        <a:lnSpc>
                          <a:spcPct val="107000"/>
                        </a:lnSpc>
                        <a:spcBef>
                          <a:spcPts val="0"/>
                        </a:spcBef>
                        <a:spcAft>
                          <a:spcPts val="0"/>
                        </a:spcAft>
                        <a:buNone/>
                      </a:pPr>
                      <a:r>
                        <a:rPr lang="en-US" sz="1600" u="sng" kern="100">
                          <a:solidFill>
                            <a:srgbClr val="345065"/>
                          </a:solidFill>
                          <a:effectLst/>
                          <a:latin typeface="+mn-lt"/>
                          <a:ea typeface="Calibri"/>
                          <a:cs typeface="Times New Roman"/>
                          <a:hlinkClick r:id="rId6">
                            <a:extLst>
                              <a:ext uri="{A12FA001-AC4F-418D-AE19-62706E023703}">
                                <ahyp:hlinkClr xmlns:ahyp="http://schemas.microsoft.com/office/drawing/2018/hyperlinkcolor" val="tx"/>
                              </a:ext>
                            </a:extLst>
                          </a:hlinkClick>
                        </a:rPr>
                        <a:t>Grants Forecast-G</a:t>
                      </a:r>
                      <a:endParaRPr lang="en-US" sz="1600" u="sng" kern="100">
                        <a:solidFill>
                          <a:srgbClr val="345065"/>
                        </a:solidFill>
                        <a:effectLst/>
                        <a:latin typeface="+mn-lt"/>
                        <a:ea typeface="Calibri"/>
                        <a:cs typeface="Times New Roman"/>
                      </a:endParaRPr>
                    </a:p>
                  </a:txBody>
                  <a:tcPr marL="68580" marR="68580" marT="0" marB="0"/>
                </a:tc>
                <a:extLst>
                  <a:ext uri="{0D108BD9-81ED-4DB2-BD59-A6C34878D82A}">
                    <a16:rowId xmlns:a16="http://schemas.microsoft.com/office/drawing/2014/main" val="3357315011"/>
                  </a:ext>
                </a:extLst>
              </a:tr>
              <a:tr h="576408">
                <a:tc>
                  <a:txBody>
                    <a:bodyPr/>
                    <a:lstStyle/>
                    <a:p>
                      <a:pPr marL="0" marR="0" lvl="0">
                        <a:lnSpc>
                          <a:spcPct val="107000"/>
                        </a:lnSpc>
                        <a:spcBef>
                          <a:spcPts val="0"/>
                        </a:spcBef>
                        <a:spcAft>
                          <a:spcPts val="0"/>
                        </a:spcAft>
                        <a:buNone/>
                      </a:pPr>
                      <a:r>
                        <a:rPr lang="en-US" sz="1600" kern="100">
                          <a:effectLst/>
                          <a:latin typeface="+mn-lt"/>
                          <a:ea typeface="Calibri"/>
                          <a:cs typeface="Times New Roman"/>
                        </a:rPr>
                        <a:t>Innovative Rehabilitation Training</a:t>
                      </a:r>
                      <a:endParaRPr lang="en-US" sz="1600">
                        <a:latin typeface="+mn-lt"/>
                      </a:endParaRPr>
                    </a:p>
                    <a:p>
                      <a:pPr marL="0" marR="0" lvl="0">
                        <a:lnSpc>
                          <a:spcPct val="107000"/>
                        </a:lnSpc>
                        <a:spcBef>
                          <a:spcPts val="0"/>
                        </a:spcBef>
                        <a:spcAft>
                          <a:spcPts val="0"/>
                        </a:spcAft>
                        <a:buNone/>
                      </a:pPr>
                      <a:r>
                        <a:rPr lang="en-US" sz="1600" kern="100">
                          <a:effectLst/>
                          <a:latin typeface="+mn-lt"/>
                          <a:ea typeface="Calibri"/>
                          <a:cs typeface="Times New Roman"/>
                        </a:rPr>
                        <a:t>84.263</a:t>
                      </a:r>
                    </a:p>
                  </a:txBody>
                  <a:tcPr marL="68580" marR="68580" marT="0" marB="0"/>
                </a:tc>
                <a:tc>
                  <a:txBody>
                    <a:bodyPr/>
                    <a:lstStyle/>
                    <a:p>
                      <a:pPr marL="0" marR="0" lvl="0">
                        <a:lnSpc>
                          <a:spcPct val="107000"/>
                        </a:lnSpc>
                        <a:spcBef>
                          <a:spcPts val="0"/>
                        </a:spcBef>
                        <a:spcAft>
                          <a:spcPts val="0"/>
                        </a:spcAft>
                        <a:buNone/>
                      </a:pPr>
                      <a:r>
                        <a:rPr lang="en-US" sz="1600" u="sng" kern="100">
                          <a:solidFill>
                            <a:srgbClr val="345065"/>
                          </a:solidFill>
                          <a:effectLst/>
                          <a:latin typeface="+mn-lt"/>
                          <a:ea typeface="Calibri"/>
                          <a:cs typeface="Times New Roman"/>
                          <a:hlinkClick r:id="rId7">
                            <a:extLst>
                              <a:ext uri="{A12FA001-AC4F-418D-AE19-62706E023703}">
                                <ahyp:hlinkClr xmlns:ahyp="http://schemas.microsoft.com/office/drawing/2018/hyperlinkcolor" val="tx"/>
                              </a:ext>
                            </a:extLst>
                          </a:hlinkClick>
                        </a:rPr>
                        <a:t>Grants Forecast</a:t>
                      </a:r>
                      <a:endParaRPr lang="en-US" sz="1600" kern="100">
                        <a:solidFill>
                          <a:srgbClr val="345065"/>
                        </a:solidFill>
                        <a:effectLst/>
                        <a:latin typeface="+mn-lt"/>
                        <a:ea typeface="Calibri"/>
                        <a:cs typeface="Times New Roman"/>
                        <a:hlinkClick r:id="rId7">
                          <a:extLst>
                            <a:ext uri="{A12FA001-AC4F-418D-AE19-62706E023703}">
                              <ahyp:hlinkClr xmlns:ahyp="http://schemas.microsoft.com/office/drawing/2018/hyperlinkcolor" val="tx"/>
                            </a:ext>
                          </a:extLst>
                        </a:hlinkClick>
                      </a:endParaRPr>
                    </a:p>
                  </a:txBody>
                  <a:tcPr marL="68580" marR="68580" marT="0" marB="0"/>
                </a:tc>
                <a:extLst>
                  <a:ext uri="{0D108BD9-81ED-4DB2-BD59-A6C34878D82A}">
                    <a16:rowId xmlns:a16="http://schemas.microsoft.com/office/drawing/2014/main" val="2076772672"/>
                  </a:ext>
                </a:extLst>
              </a:tr>
              <a:tr h="826412">
                <a:tc>
                  <a:txBody>
                    <a:bodyPr/>
                    <a:lstStyle/>
                    <a:p>
                      <a:pPr marL="0" marR="0" lvl="0">
                        <a:buNone/>
                      </a:pPr>
                      <a:r>
                        <a:rPr lang="en-US" sz="1600" kern="100">
                          <a:effectLst/>
                          <a:latin typeface="+mn-lt"/>
                          <a:ea typeface="Calibri"/>
                          <a:cs typeface="Times New Roman"/>
                        </a:rPr>
                        <a:t>Independent Living Services for Older Individuals Who Are Blind Training and Technical Assistance </a:t>
                      </a:r>
                      <a:endParaRPr lang="en-US" sz="1600">
                        <a:latin typeface="+mn-lt"/>
                      </a:endParaRPr>
                    </a:p>
                    <a:p>
                      <a:pPr marL="0" marR="0" lvl="0">
                        <a:buNone/>
                      </a:pPr>
                      <a:r>
                        <a:rPr lang="en-US" sz="1600" kern="100">
                          <a:effectLst/>
                          <a:latin typeface="+mn-lt"/>
                          <a:ea typeface="Calibri"/>
                          <a:cs typeface="Times New Roman"/>
                        </a:rPr>
                        <a:t>84.177</a:t>
                      </a:r>
                    </a:p>
                  </a:txBody>
                  <a:tcPr marL="68580" marR="68580" marT="0" marB="0"/>
                </a:tc>
                <a:tc>
                  <a:txBody>
                    <a:bodyPr/>
                    <a:lstStyle/>
                    <a:p>
                      <a:pPr marL="0" marR="0" lvl="0">
                        <a:lnSpc>
                          <a:spcPct val="107000"/>
                        </a:lnSpc>
                        <a:spcBef>
                          <a:spcPts val="0"/>
                        </a:spcBef>
                        <a:spcAft>
                          <a:spcPts val="0"/>
                        </a:spcAft>
                        <a:buNone/>
                      </a:pPr>
                      <a:r>
                        <a:rPr lang="en-US" sz="1600" u="sng" kern="100">
                          <a:solidFill>
                            <a:srgbClr val="345065"/>
                          </a:solidFill>
                          <a:effectLst/>
                          <a:latin typeface="+mn-lt"/>
                          <a:ea typeface="Calibri"/>
                          <a:cs typeface="Times New Roman"/>
                          <a:hlinkClick r:id="rId8">
                            <a:extLst>
                              <a:ext uri="{A12FA001-AC4F-418D-AE19-62706E023703}">
                                <ahyp:hlinkClr xmlns:ahyp="http://schemas.microsoft.com/office/drawing/2018/hyperlinkcolor" val="tx"/>
                              </a:ext>
                            </a:extLst>
                          </a:hlinkClick>
                        </a:rPr>
                        <a:t>Grants Forecast</a:t>
                      </a:r>
                      <a:endParaRPr lang="en-US" sz="1600" kern="100">
                        <a:solidFill>
                          <a:srgbClr val="345065"/>
                        </a:solidFill>
                        <a:effectLst/>
                        <a:latin typeface="+mn-lt"/>
                        <a:ea typeface="Calibri"/>
                        <a:cs typeface="Times New Roman"/>
                      </a:endParaRPr>
                    </a:p>
                  </a:txBody>
                  <a:tcPr marL="68580" marR="68580" marT="0" marB="0"/>
                </a:tc>
                <a:extLst>
                  <a:ext uri="{0D108BD9-81ED-4DB2-BD59-A6C34878D82A}">
                    <a16:rowId xmlns:a16="http://schemas.microsoft.com/office/drawing/2014/main" val="3750766387"/>
                  </a:ext>
                </a:extLst>
              </a:tr>
              <a:tr h="688108">
                <a:tc>
                  <a:txBody>
                    <a:bodyPr/>
                    <a:lstStyle/>
                    <a:p>
                      <a:pPr marL="0" marR="0">
                        <a:lnSpc>
                          <a:spcPct val="107000"/>
                        </a:lnSpc>
                        <a:spcBef>
                          <a:spcPts val="0"/>
                        </a:spcBef>
                        <a:spcAft>
                          <a:spcPts val="0"/>
                        </a:spcAft>
                      </a:pPr>
                      <a:r>
                        <a:rPr lang="en-US" sz="1600" kern="100">
                          <a:effectLst/>
                          <a:latin typeface="+mn-lt"/>
                          <a:ea typeface="Calibri"/>
                          <a:cs typeface="Times New Roman"/>
                        </a:rPr>
                        <a:t>Long-term Rehabilitation Training</a:t>
                      </a:r>
                    </a:p>
                    <a:p>
                      <a:pPr marL="0" marR="0">
                        <a:lnSpc>
                          <a:spcPct val="107000"/>
                        </a:lnSpc>
                        <a:spcBef>
                          <a:spcPts val="0"/>
                        </a:spcBef>
                        <a:spcAft>
                          <a:spcPts val="0"/>
                        </a:spcAft>
                      </a:pPr>
                      <a:r>
                        <a:rPr lang="en-US" sz="1600" kern="100">
                          <a:effectLst/>
                          <a:latin typeface="+mn-lt"/>
                          <a:ea typeface="Calibri"/>
                          <a:cs typeface="Times New Roman"/>
                        </a:rPr>
                        <a:t>84.129BEHLPQW</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u="sng" kern="100" dirty="0">
                          <a:solidFill>
                            <a:srgbClr val="345065"/>
                          </a:solidFill>
                          <a:effectLst/>
                          <a:latin typeface="+mn-lt"/>
                          <a:ea typeface="Calibri"/>
                          <a:cs typeface="Times New Roman"/>
                          <a:hlinkClick r:id="rId9">
                            <a:extLst>
                              <a:ext uri="{A12FA001-AC4F-418D-AE19-62706E023703}">
                                <ahyp:hlinkClr xmlns:ahyp="http://schemas.microsoft.com/office/drawing/2018/hyperlinkcolor" val="tx"/>
                              </a:ext>
                            </a:extLst>
                          </a:hlinkClick>
                        </a:rPr>
                        <a:t>Grants Forecast</a:t>
                      </a:r>
                      <a:r>
                        <a:rPr lang="en-US" sz="1600" u="sng" kern="100" dirty="0">
                          <a:solidFill>
                            <a:srgbClr val="345065"/>
                          </a:solidFill>
                          <a:effectLst/>
                          <a:latin typeface="+mn-lt"/>
                          <a:ea typeface="Calibri"/>
                          <a:cs typeface="Times New Roman"/>
                        </a:rPr>
                        <a:t>; </a:t>
                      </a:r>
                      <a:r>
                        <a:rPr lang="en-US" sz="1600" u="sng" kern="100" dirty="0">
                          <a:solidFill>
                            <a:srgbClr val="345065"/>
                          </a:solidFill>
                          <a:effectLst/>
                          <a:latin typeface="+mn-lt"/>
                          <a:ea typeface="Calibri"/>
                          <a:cs typeface="Times New Roman"/>
                          <a:hlinkClick r:id="rId10">
                            <a:extLst>
                              <a:ext uri="{A12FA001-AC4F-418D-AE19-62706E023703}">
                                <ahyp:hlinkClr xmlns:ahyp="http://schemas.microsoft.com/office/drawing/2018/hyperlinkcolor" val="tx"/>
                              </a:ext>
                            </a:extLst>
                          </a:hlinkClick>
                        </a:rPr>
                        <a:t>Grants</a:t>
                      </a:r>
                      <a:r>
                        <a:rPr lang="en-US" sz="1600" u="sng" kern="100" dirty="0">
                          <a:solidFill>
                            <a:srgbClr val="345065"/>
                          </a:solidFill>
                          <a:effectLst/>
                          <a:latin typeface="+mn-lt"/>
                          <a:ea typeface="Calibri"/>
                          <a:cs typeface="Times New Roman"/>
                        </a:rPr>
                        <a:t> </a:t>
                      </a:r>
                      <a:r>
                        <a:rPr lang="en-US" sz="1600" u="sng" kern="100" dirty="0">
                          <a:solidFill>
                            <a:srgbClr val="345065"/>
                          </a:solidFill>
                          <a:effectLst/>
                          <a:latin typeface="+mn-lt"/>
                          <a:ea typeface="Calibri"/>
                          <a:cs typeface="Times New Roman"/>
                          <a:hlinkClick r:id="rId11">
                            <a:extLst>
                              <a:ext uri="{A12FA001-AC4F-418D-AE19-62706E023703}">
                                <ahyp:hlinkClr xmlns:ahyp="http://schemas.microsoft.com/office/drawing/2018/hyperlinkcolor" val="tx"/>
                              </a:ext>
                            </a:extLst>
                          </a:hlinkClick>
                        </a:rPr>
                        <a:t>Forecast</a:t>
                      </a:r>
                      <a:r>
                        <a:rPr lang="en-US" sz="1600" u="sng" kern="100" dirty="0">
                          <a:solidFill>
                            <a:srgbClr val="345065"/>
                          </a:solidFill>
                          <a:effectLst/>
                          <a:latin typeface="+mn-lt"/>
                          <a:ea typeface="Calibri"/>
                          <a:cs typeface="Times New Roman"/>
                        </a:rPr>
                        <a:t>; </a:t>
                      </a:r>
                      <a:r>
                        <a:rPr lang="en-US" sz="1600" u="sng" kern="100" dirty="0">
                          <a:solidFill>
                            <a:srgbClr val="345065"/>
                          </a:solidFill>
                          <a:effectLst/>
                          <a:latin typeface="+mn-lt"/>
                          <a:ea typeface="Calibri"/>
                          <a:cs typeface="Times New Roman"/>
                          <a:hlinkClick r:id="rId12">
                            <a:extLst>
                              <a:ext uri="{A12FA001-AC4F-418D-AE19-62706E023703}">
                                <ahyp:hlinkClr xmlns:ahyp="http://schemas.microsoft.com/office/drawing/2018/hyperlinkcolor" val="tx"/>
                              </a:ext>
                            </a:extLst>
                          </a:hlinkClick>
                        </a:rPr>
                        <a:t>Grants Forecast</a:t>
                      </a:r>
                      <a:r>
                        <a:rPr lang="en-US" sz="1600" u="sng" kern="100" dirty="0">
                          <a:solidFill>
                            <a:srgbClr val="345065"/>
                          </a:solidFill>
                          <a:effectLst/>
                          <a:latin typeface="+mn-lt"/>
                          <a:ea typeface="Calibri"/>
                          <a:cs typeface="Times New Roman"/>
                        </a:rPr>
                        <a:t>; </a:t>
                      </a:r>
                      <a:r>
                        <a:rPr lang="en-US" sz="1600" u="sng" kern="100" dirty="0">
                          <a:solidFill>
                            <a:srgbClr val="345065"/>
                          </a:solidFill>
                          <a:effectLst/>
                          <a:latin typeface="+mn-lt"/>
                          <a:ea typeface="Calibri"/>
                          <a:cs typeface="Times New Roman"/>
                          <a:hlinkClick r:id="rId13">
                            <a:extLst>
                              <a:ext uri="{A12FA001-AC4F-418D-AE19-62706E023703}">
                                <ahyp:hlinkClr xmlns:ahyp="http://schemas.microsoft.com/office/drawing/2018/hyperlinkcolor" val="tx"/>
                              </a:ext>
                            </a:extLst>
                          </a:hlinkClick>
                        </a:rPr>
                        <a:t>Grants Forecast</a:t>
                      </a:r>
                      <a:r>
                        <a:rPr lang="en-US" sz="1600" u="sng" kern="100" dirty="0">
                          <a:solidFill>
                            <a:srgbClr val="345065"/>
                          </a:solidFill>
                          <a:effectLst/>
                          <a:latin typeface="+mn-lt"/>
                          <a:ea typeface="Calibri"/>
                          <a:cs typeface="Times New Roman"/>
                        </a:rPr>
                        <a:t>; </a:t>
                      </a:r>
                      <a:r>
                        <a:rPr lang="en-US" sz="1600" u="sng" kern="100" dirty="0">
                          <a:solidFill>
                            <a:srgbClr val="345065"/>
                          </a:solidFill>
                          <a:effectLst/>
                          <a:latin typeface="+mn-lt"/>
                          <a:ea typeface="Calibri"/>
                          <a:cs typeface="Times New Roman"/>
                          <a:hlinkClick r:id="rId14">
                            <a:extLst>
                              <a:ext uri="{A12FA001-AC4F-418D-AE19-62706E023703}">
                                <ahyp:hlinkClr xmlns:ahyp="http://schemas.microsoft.com/office/drawing/2018/hyperlinkcolor" val="tx"/>
                              </a:ext>
                            </a:extLst>
                          </a:hlinkClick>
                        </a:rPr>
                        <a:t>Grants Forecast</a:t>
                      </a:r>
                      <a:r>
                        <a:rPr lang="en-US" sz="1600" u="sng" kern="100" dirty="0">
                          <a:solidFill>
                            <a:srgbClr val="345065"/>
                          </a:solidFill>
                          <a:effectLst/>
                          <a:latin typeface="+mn-lt"/>
                          <a:ea typeface="Calibri"/>
                          <a:cs typeface="Times New Roman"/>
                        </a:rPr>
                        <a:t>; </a:t>
                      </a:r>
                      <a:r>
                        <a:rPr lang="en-US" sz="1600" u="sng" kern="100" dirty="0">
                          <a:solidFill>
                            <a:srgbClr val="345065"/>
                          </a:solidFill>
                          <a:effectLst/>
                          <a:latin typeface="+mn-lt"/>
                          <a:ea typeface="Calibri"/>
                          <a:cs typeface="Times New Roman"/>
                          <a:hlinkClick r:id="rId15">
                            <a:extLst>
                              <a:ext uri="{A12FA001-AC4F-418D-AE19-62706E023703}">
                                <ahyp:hlinkClr xmlns:ahyp="http://schemas.microsoft.com/office/drawing/2018/hyperlinkcolor" val="tx"/>
                              </a:ext>
                            </a:extLst>
                          </a:hlinkClick>
                        </a:rPr>
                        <a:t>Grants Forecast</a:t>
                      </a:r>
                      <a:r>
                        <a:rPr lang="en-US" sz="1600" u="sng" kern="100" dirty="0">
                          <a:solidFill>
                            <a:srgbClr val="345065"/>
                          </a:solidFill>
                          <a:effectLst/>
                          <a:latin typeface="+mn-lt"/>
                          <a:ea typeface="Calibri"/>
                          <a:cs typeface="Times New Roman"/>
                        </a:rPr>
                        <a:t>; </a:t>
                      </a:r>
                      <a:r>
                        <a:rPr lang="en-US" sz="1600" u="sng" kern="100" dirty="0">
                          <a:solidFill>
                            <a:srgbClr val="345065"/>
                          </a:solidFill>
                          <a:effectLst/>
                          <a:latin typeface="+mn-lt"/>
                          <a:ea typeface="Calibri"/>
                          <a:cs typeface="Times New Roman"/>
                          <a:hlinkClick r:id="rId16">
                            <a:extLst>
                              <a:ext uri="{A12FA001-AC4F-418D-AE19-62706E023703}">
                                <ahyp:hlinkClr xmlns:ahyp="http://schemas.microsoft.com/office/drawing/2018/hyperlinkcolor" val="tx"/>
                              </a:ext>
                            </a:extLst>
                          </a:hlinkClick>
                        </a:rPr>
                        <a:t>Grants Forecast</a:t>
                      </a:r>
                      <a:endParaRPr lang="en-US" sz="1600" u="sng" kern="100" dirty="0">
                        <a:solidFill>
                          <a:srgbClr val="345065"/>
                        </a:solidFill>
                        <a:effectLst/>
                        <a:latin typeface="+mn-lt"/>
                        <a:ea typeface="Calibri"/>
                        <a:cs typeface="Times New Roman"/>
                      </a:endParaRPr>
                    </a:p>
                  </a:txBody>
                  <a:tcPr marL="68580" marR="68580" marT="0" marB="0"/>
                </a:tc>
                <a:extLst>
                  <a:ext uri="{0D108BD9-81ED-4DB2-BD59-A6C34878D82A}">
                    <a16:rowId xmlns:a16="http://schemas.microsoft.com/office/drawing/2014/main" val="3513021635"/>
                  </a:ext>
                </a:extLst>
              </a:tr>
            </a:tbl>
          </a:graphicData>
        </a:graphic>
      </p:graphicFrame>
    </p:spTree>
    <p:extLst>
      <p:ext uri="{BB962C8B-B14F-4D97-AF65-F5344CB8AC3E}">
        <p14:creationId xmlns:p14="http://schemas.microsoft.com/office/powerpoint/2010/main" val="1481352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409762"/>
            <a:ext cx="11276860" cy="876114"/>
          </a:xfrm>
        </p:spPr>
        <p:txBody>
          <a:bodyPr>
            <a:noAutofit/>
          </a:bodyPr>
          <a:lstStyle/>
          <a:p>
            <a:r>
              <a:rPr lang="en-US" sz="3600" b="1">
                <a:latin typeface="Century Gothic" panose="020B0502020202020204" pitchFamily="34" charset="0"/>
              </a:rPr>
              <a:t>Success Story: Kelley from New Hampshire </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355907" y="1285876"/>
            <a:ext cx="11536471" cy="44083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endParaRPr lang="en-US" sz="2400">
              <a:solidFill>
                <a:schemeClr val="accent6"/>
              </a:solidFill>
              <a:latin typeface="Century Gothic" panose="020B0502020202020204" pitchFamily="34" charset="0"/>
            </a:endParaRPr>
          </a:p>
        </p:txBody>
      </p:sp>
      <p:pic>
        <p:nvPicPr>
          <p:cNvPr id="3074" name="Picture 1">
            <a:extLst>
              <a:ext uri="{FF2B5EF4-FFF2-40B4-BE49-F238E27FC236}">
                <a16:creationId xmlns:a16="http://schemas.microsoft.com/office/drawing/2014/main" id="{BA4BCDB1-F187-D638-6BE5-1277D6E61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990" y="1367843"/>
            <a:ext cx="6604385" cy="453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387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2DBE-3E8D-46B7-AE3A-FC6069AC4A2F}"/>
              </a:ext>
            </a:extLst>
          </p:cNvPr>
          <p:cNvSpPr>
            <a:spLocks noGrp="1"/>
          </p:cNvSpPr>
          <p:nvPr>
            <p:ph type="ctrTitle"/>
          </p:nvPr>
        </p:nvSpPr>
        <p:spPr>
          <a:xfrm>
            <a:off x="161278" y="-2473819"/>
            <a:ext cx="11869444" cy="4947637"/>
          </a:xfrm>
        </p:spPr>
        <p:txBody>
          <a:bodyPr>
            <a:normAutofit/>
          </a:bodyPr>
          <a:lstStyle/>
          <a:p>
            <a:r>
              <a:rPr lang="en-US" sz="4000" b="1" dirty="0">
                <a:effectLst/>
                <a:latin typeface="Century Gothic" panose="020B0502020202020204" pitchFamily="34" charset="0"/>
                <a:ea typeface="Calibri" panose="020F0502020204030204" pitchFamily="34" charset="0"/>
              </a:rPr>
              <a:t>Connect with RSA &amp; OSERS</a:t>
            </a:r>
            <a:endParaRPr lang="en-US" sz="4000" b="1" dirty="0">
              <a:latin typeface="Century Gothic" panose="020B0502020202020204" pitchFamily="34" charset="0"/>
            </a:endParaRPr>
          </a:p>
        </p:txBody>
      </p:sp>
      <p:sp>
        <p:nvSpPr>
          <p:cNvPr id="4" name="TextBox 3">
            <a:extLst>
              <a:ext uri="{FF2B5EF4-FFF2-40B4-BE49-F238E27FC236}">
                <a16:creationId xmlns:a16="http://schemas.microsoft.com/office/drawing/2014/main" id="{D3A87AC5-5F06-0B28-6725-B2BD2077573A}"/>
              </a:ext>
            </a:extLst>
          </p:cNvPr>
          <p:cNvSpPr txBox="1"/>
          <p:nvPr/>
        </p:nvSpPr>
        <p:spPr>
          <a:xfrm>
            <a:off x="161278" y="2590800"/>
            <a:ext cx="11706872" cy="3539430"/>
          </a:xfrm>
          <a:prstGeom prst="rect">
            <a:avLst/>
          </a:prstGeom>
          <a:noFill/>
        </p:spPr>
        <p:txBody>
          <a:bodyPr wrap="square" rtlCol="0">
            <a:spAutoFit/>
          </a:bodyPr>
          <a:lstStyle/>
          <a:p>
            <a:pPr algn="ctr"/>
            <a:r>
              <a:rPr lang="en-US" sz="3200" dirty="0">
                <a:latin typeface="Century Gothic" panose="020B0502020202020204" pitchFamily="34" charset="0"/>
              </a:rPr>
              <a:t>Website: </a:t>
            </a:r>
            <a:r>
              <a:rPr lang="en-US" sz="3200" dirty="0">
                <a:solidFill>
                  <a:schemeClr val="accent6"/>
                </a:solidFill>
                <a:latin typeface="Century Gothic" panose="020B0502020202020204" pitchFamily="34" charset="0"/>
              </a:rPr>
              <a:t>rsa.ed.gov</a:t>
            </a:r>
          </a:p>
          <a:p>
            <a:pPr algn="ctr"/>
            <a:endParaRPr lang="en-US" sz="3200" dirty="0">
              <a:solidFill>
                <a:schemeClr val="accent6"/>
              </a:solidFill>
              <a:latin typeface="Century Gothic" panose="020B0502020202020204" pitchFamily="34" charset="0"/>
            </a:endParaRPr>
          </a:p>
          <a:p>
            <a:pPr algn="ctr"/>
            <a:r>
              <a:rPr lang="en-US" sz="3200" dirty="0">
                <a:latin typeface="Century Gothic" panose="020B0502020202020204" pitchFamily="34" charset="0"/>
              </a:rPr>
              <a:t>RSA State Liaisons: </a:t>
            </a:r>
          </a:p>
          <a:p>
            <a:pPr algn="ctr"/>
            <a:r>
              <a:rPr lang="en-US" sz="3200" dirty="0">
                <a:solidFill>
                  <a:schemeClr val="accent6"/>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https://rsa.ed.gov/about/people/state-liaisons</a:t>
            </a:r>
            <a:r>
              <a:rPr lang="en-US" sz="3200" dirty="0">
                <a:solidFill>
                  <a:schemeClr val="accent6"/>
                </a:solidFill>
                <a:latin typeface="Century Gothic" panose="020B0502020202020204" pitchFamily="34" charset="0"/>
              </a:rPr>
              <a:t> </a:t>
            </a:r>
          </a:p>
          <a:p>
            <a:pPr algn="ctr"/>
            <a:endParaRPr lang="en-US" sz="3200" dirty="0">
              <a:latin typeface="Century Gothic" panose="020B0502020202020204" pitchFamily="34" charset="0"/>
            </a:endParaRPr>
          </a:p>
          <a:p>
            <a:pPr algn="ctr"/>
            <a:r>
              <a:rPr lang="en-US" sz="3200" dirty="0">
                <a:latin typeface="Century Gothic" panose="020B0502020202020204" pitchFamily="34" charset="0"/>
              </a:rPr>
              <a:t>OSERS Blog: </a:t>
            </a:r>
            <a:r>
              <a:rPr lang="en-US" sz="3200" dirty="0">
                <a:solidFill>
                  <a:schemeClr val="accent6"/>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https://sites.ed.gov/osers/</a:t>
            </a:r>
            <a:r>
              <a:rPr lang="en-US" sz="3200" dirty="0">
                <a:solidFill>
                  <a:schemeClr val="accent6"/>
                </a:solidFill>
                <a:latin typeface="Century Gothic" panose="020B0502020202020204" pitchFamily="34" charset="0"/>
              </a:rPr>
              <a:t> </a:t>
            </a:r>
          </a:p>
          <a:p>
            <a:r>
              <a:rPr lang="en-US" sz="3200" dirty="0">
                <a:solidFill>
                  <a:srgbClr val="6B9F25"/>
                </a:solidFill>
                <a:latin typeface="Century Gothic" panose="020B0502020202020204" pitchFamily="34" charset="0"/>
              </a:rPr>
              <a:t> </a:t>
            </a:r>
            <a:endParaRPr lang="en-US" sz="3200" dirty="0">
              <a:latin typeface="Century Gothic" panose="020B0502020202020204" pitchFamily="34" charset="0"/>
            </a:endParaRPr>
          </a:p>
        </p:txBody>
      </p:sp>
    </p:spTree>
    <p:extLst>
      <p:ext uri="{BB962C8B-B14F-4D97-AF65-F5344CB8AC3E}">
        <p14:creationId xmlns:p14="http://schemas.microsoft.com/office/powerpoint/2010/main" val="9473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409762"/>
            <a:ext cx="11276860" cy="876114"/>
          </a:xfrm>
        </p:spPr>
        <p:txBody>
          <a:bodyPr>
            <a:noAutofit/>
          </a:bodyPr>
          <a:lstStyle/>
          <a:p>
            <a:r>
              <a:rPr lang="en-US" sz="3600" b="1" dirty="0">
                <a:latin typeface="Century Gothic" panose="020B0502020202020204" pitchFamily="34" charset="0"/>
              </a:rPr>
              <a:t>FY 2025 and 2026 Congressional Appropriations</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427876" y="1361407"/>
            <a:ext cx="11536471" cy="44083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dirty="0">
                <a:latin typeface="Century Gothic"/>
              </a:rPr>
              <a:t>For CR#3 (through September 30, 2025), the Department made its apportionment request and it is pending OMB’s approval and OMB’s release of funds. </a:t>
            </a:r>
          </a:p>
          <a:p>
            <a:pPr>
              <a:spcAft>
                <a:spcPts val="1200"/>
              </a:spcAft>
              <a:defRPr/>
            </a:pPr>
            <a:r>
              <a:rPr lang="en-US" dirty="0">
                <a:latin typeface="Century Gothic"/>
              </a:rPr>
              <a:t>Decisions related to the CPIU also remain pending. </a:t>
            </a:r>
          </a:p>
          <a:p>
            <a:pPr>
              <a:spcAft>
                <a:spcPts val="1200"/>
              </a:spcAft>
              <a:defRPr/>
            </a:pPr>
            <a:r>
              <a:rPr lang="en-US" dirty="0">
                <a:latin typeface="Century Gothic"/>
              </a:rPr>
              <a:t>RSA plans to conduct reallotment from July 15-August 15, 2025. </a:t>
            </a:r>
          </a:p>
          <a:p>
            <a:pPr>
              <a:spcAft>
                <a:spcPts val="1200"/>
              </a:spcAft>
              <a:defRPr/>
            </a:pPr>
            <a:r>
              <a:rPr lang="en-US" dirty="0">
                <a:latin typeface="Century Gothic"/>
              </a:rPr>
              <a:t>FY 2026 funding is subject to Congressional action. </a:t>
            </a:r>
          </a:p>
        </p:txBody>
      </p:sp>
    </p:spTree>
    <p:extLst>
      <p:ext uri="{BB962C8B-B14F-4D97-AF65-F5344CB8AC3E}">
        <p14:creationId xmlns:p14="http://schemas.microsoft.com/office/powerpoint/2010/main" val="247284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409762"/>
            <a:ext cx="11276860" cy="876114"/>
          </a:xfrm>
        </p:spPr>
        <p:txBody>
          <a:bodyPr>
            <a:noAutofit/>
          </a:bodyPr>
          <a:lstStyle/>
          <a:p>
            <a:r>
              <a:rPr lang="en-US" sz="3600" b="1" dirty="0">
                <a:latin typeface="Century Gothic" panose="020B0502020202020204" pitchFamily="34" charset="0"/>
              </a:rPr>
              <a:t>FY 2026 Maintenance of Effort (MOE) Reductions</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457693" y="1361407"/>
            <a:ext cx="11536471" cy="44083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dirty="0">
                <a:latin typeface="Century Gothic"/>
              </a:rPr>
              <a:t>RSA will soon begin issuing MOE reduction letters for the FY 2026 VR awards. </a:t>
            </a:r>
          </a:p>
          <a:p>
            <a:pPr>
              <a:spcAft>
                <a:spcPts val="1200"/>
              </a:spcAft>
              <a:defRPr/>
            </a:pPr>
            <a:r>
              <a:rPr lang="en-US" dirty="0">
                <a:latin typeface="Century Gothic"/>
              </a:rPr>
              <a:t>Approximately 20 States will receive MOE letters related to FY 2023 MOE deficits. </a:t>
            </a:r>
          </a:p>
          <a:p>
            <a:pPr>
              <a:spcAft>
                <a:spcPts val="1200"/>
              </a:spcAft>
              <a:defRPr/>
            </a:pPr>
            <a:r>
              <a:rPr lang="en-US" dirty="0">
                <a:latin typeface="Century Gothic"/>
              </a:rPr>
              <a:t>Additionally, several States will receive MOE letters for prior years due mostly to adjustments made by grantees to financial reports after submission.</a:t>
            </a:r>
            <a:endParaRPr lang="en-US" dirty="0">
              <a:latin typeface="Century Gothic" panose="020B0502020202020204" pitchFamily="34" charset="0"/>
            </a:endParaRPr>
          </a:p>
        </p:txBody>
      </p:sp>
    </p:spTree>
    <p:extLst>
      <p:ext uri="{BB962C8B-B14F-4D97-AF65-F5344CB8AC3E}">
        <p14:creationId xmlns:p14="http://schemas.microsoft.com/office/powerpoint/2010/main" val="177144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C3ED-7ED9-9158-ED93-2CA0D4A8C812}"/>
              </a:ext>
            </a:extLst>
          </p:cNvPr>
          <p:cNvSpPr>
            <a:spLocks noGrp="1"/>
          </p:cNvSpPr>
          <p:nvPr>
            <p:ph type="title"/>
          </p:nvPr>
        </p:nvSpPr>
        <p:spPr>
          <a:xfrm>
            <a:off x="100965" y="0"/>
            <a:ext cx="10769290" cy="1450757"/>
          </a:xfrm>
        </p:spPr>
        <p:txBody>
          <a:bodyPr>
            <a:noAutofit/>
          </a:bodyPr>
          <a:lstStyle/>
          <a:p>
            <a:r>
              <a:rPr lang="en-US" sz="4000" b="1" dirty="0">
                <a:latin typeface="Century Gothic"/>
              </a:rPr>
              <a:t>VR Fiscal Update: Reallotment</a:t>
            </a:r>
            <a:endParaRPr lang="en-US" sz="3600" b="1" dirty="0">
              <a:latin typeface="Century Gothic"/>
            </a:endParaRPr>
          </a:p>
        </p:txBody>
      </p:sp>
      <p:graphicFrame>
        <p:nvGraphicFramePr>
          <p:cNvPr id="7" name="Chart 6">
            <a:extLst>
              <a:ext uri="{FF2B5EF4-FFF2-40B4-BE49-F238E27FC236}">
                <a16:creationId xmlns:a16="http://schemas.microsoft.com/office/drawing/2014/main" id="{E9AB27F4-5945-DAE5-489B-6FDFF1736418}"/>
              </a:ext>
            </a:extLst>
          </p:cNvPr>
          <p:cNvGraphicFramePr/>
          <p:nvPr>
            <p:extLst>
              <p:ext uri="{D42A27DB-BD31-4B8C-83A1-F6EECF244321}">
                <p14:modId xmlns:p14="http://schemas.microsoft.com/office/powerpoint/2010/main" val="2049718132"/>
              </p:ext>
            </p:extLst>
          </p:nvPr>
        </p:nvGraphicFramePr>
        <p:xfrm>
          <a:off x="1133475" y="1171574"/>
          <a:ext cx="8142872" cy="49927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C71FEEC-4FCA-F4DB-DD54-BB4220F414C3}"/>
              </a:ext>
            </a:extLst>
          </p:cNvPr>
          <p:cNvSpPr txBox="1"/>
          <p:nvPr/>
        </p:nvSpPr>
        <p:spPr>
          <a:xfrm>
            <a:off x="9468853" y="2492703"/>
            <a:ext cx="2550694" cy="1338828"/>
          </a:xfrm>
          <a:prstGeom prst="rect">
            <a:avLst/>
          </a:prstGeom>
          <a:noFill/>
        </p:spPr>
        <p:txBody>
          <a:bodyPr wrap="square">
            <a:spAutoFit/>
          </a:bodyPr>
          <a:lstStyle/>
          <a:p>
            <a:pPr marL="57150">
              <a:lnSpc>
                <a:spcPct val="90000"/>
              </a:lnSpc>
              <a:spcAft>
                <a:spcPts val="600"/>
              </a:spcAft>
            </a:pPr>
            <a:r>
              <a:rPr lang="en-US" sz="1800" b="1">
                <a:latin typeface="Century Gothic" panose="020B0502020202020204" pitchFamily="34" charset="0"/>
              </a:rPr>
              <a:t>Total Reallotment Pool = Sum of VR funds relinquished and maintenance of effort reductions</a:t>
            </a:r>
          </a:p>
        </p:txBody>
      </p:sp>
    </p:spTree>
    <p:extLst>
      <p:ext uri="{BB962C8B-B14F-4D97-AF65-F5344CB8AC3E}">
        <p14:creationId xmlns:p14="http://schemas.microsoft.com/office/powerpoint/2010/main" val="267039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C69A49-9F10-602E-C07C-6BE8378D275D}"/>
              </a:ext>
            </a:extLst>
          </p:cNvPr>
          <p:cNvSpPr txBox="1"/>
          <p:nvPr/>
        </p:nvSpPr>
        <p:spPr>
          <a:xfrm>
            <a:off x="54017" y="436919"/>
            <a:ext cx="11815280" cy="646331"/>
          </a:xfrm>
          <a:prstGeom prst="rect">
            <a:avLst/>
          </a:prstGeom>
          <a:noFill/>
        </p:spPr>
        <p:txBody>
          <a:bodyPr wrap="square" lIns="91440" tIns="45720" rIns="91440" bIns="45720" anchor="t">
            <a:spAutoFit/>
          </a:bodyPr>
          <a:lstStyle/>
          <a:p>
            <a:r>
              <a:rPr lang="en-US" sz="3600" b="1" dirty="0">
                <a:latin typeface="Century Gothic"/>
              </a:rPr>
              <a:t>VR Fiscal Update: Year of Appropriation Outlays</a:t>
            </a:r>
            <a:endParaRPr lang="en-US" sz="3600" dirty="0">
              <a:latin typeface="Century Gothic"/>
            </a:endParaRPr>
          </a:p>
        </p:txBody>
      </p:sp>
      <p:graphicFrame>
        <p:nvGraphicFramePr>
          <p:cNvPr id="7" name="Chart 6">
            <a:extLst>
              <a:ext uri="{FF2B5EF4-FFF2-40B4-BE49-F238E27FC236}">
                <a16:creationId xmlns:a16="http://schemas.microsoft.com/office/drawing/2014/main" id="{9C94E508-0CC8-17C1-531F-1839DCBD8BC8}"/>
              </a:ext>
            </a:extLst>
          </p:cNvPr>
          <p:cNvGraphicFramePr/>
          <p:nvPr/>
        </p:nvGraphicFramePr>
        <p:xfrm>
          <a:off x="345688" y="1144805"/>
          <a:ext cx="8452623" cy="492562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5569A8B-0E71-5BD9-516E-2256CD5CE6AA}"/>
              </a:ext>
            </a:extLst>
          </p:cNvPr>
          <p:cNvSpPr txBox="1"/>
          <p:nvPr/>
        </p:nvSpPr>
        <p:spPr>
          <a:xfrm>
            <a:off x="9106484" y="2609318"/>
            <a:ext cx="2762970" cy="646331"/>
          </a:xfrm>
          <a:prstGeom prst="rect">
            <a:avLst/>
          </a:prstGeom>
          <a:noFill/>
        </p:spPr>
        <p:txBody>
          <a:bodyPr wrap="square" lIns="91440" tIns="45720" rIns="91440" bIns="45720" anchor="t">
            <a:spAutoFit/>
          </a:bodyPr>
          <a:lstStyle/>
          <a:p>
            <a:pPr>
              <a:lnSpc>
                <a:spcPct val="90000"/>
              </a:lnSpc>
              <a:spcBef>
                <a:spcPct val="0"/>
              </a:spcBef>
              <a:spcAft>
                <a:spcPts val="600"/>
              </a:spcAft>
            </a:pPr>
            <a:r>
              <a:rPr lang="en-US" sz="2000" b="1" kern="1200" dirty="0">
                <a:latin typeface="Century Gothic"/>
                <a:ea typeface="+mj-ea"/>
                <a:cs typeface="+mj-cs"/>
              </a:rPr>
              <a:t>Year of </a:t>
            </a:r>
            <a:r>
              <a:rPr lang="en-US" b="1" kern="1200" dirty="0">
                <a:latin typeface="Century Gothic"/>
                <a:ea typeface="+mj-ea"/>
                <a:cs typeface="+mj-cs"/>
              </a:rPr>
              <a:t>Appropriation</a:t>
            </a:r>
            <a:r>
              <a:rPr lang="en-US" sz="2000" b="1" dirty="0">
                <a:latin typeface="Century Gothic"/>
                <a:ea typeface="+mj-ea"/>
                <a:cs typeface="+mj-cs"/>
              </a:rPr>
              <a:t> </a:t>
            </a:r>
            <a:r>
              <a:rPr lang="en-US" sz="2000" b="1" kern="1200" dirty="0">
                <a:latin typeface="Century Gothic"/>
                <a:ea typeface="+mj-ea"/>
                <a:cs typeface="+mj-cs"/>
              </a:rPr>
              <a:t>(1</a:t>
            </a:r>
            <a:r>
              <a:rPr lang="en-US" sz="2000" b="1" kern="1200" baseline="30000" dirty="0">
                <a:latin typeface="Century Gothic"/>
                <a:ea typeface="+mj-ea"/>
                <a:cs typeface="+mj-cs"/>
              </a:rPr>
              <a:t>st</a:t>
            </a:r>
            <a:r>
              <a:rPr lang="en-US" sz="2000" b="1" kern="1200" dirty="0">
                <a:latin typeface="Century Gothic"/>
                <a:ea typeface="+mj-ea"/>
                <a:cs typeface="+mj-cs"/>
              </a:rPr>
              <a:t> Year of Award)</a:t>
            </a:r>
          </a:p>
        </p:txBody>
      </p:sp>
    </p:spTree>
    <p:extLst>
      <p:ext uri="{BB962C8B-B14F-4D97-AF65-F5344CB8AC3E}">
        <p14:creationId xmlns:p14="http://schemas.microsoft.com/office/powerpoint/2010/main" val="76655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54577-F344-2460-CD7C-5FC3F4D8BC65}"/>
            </a:ext>
          </a:extLst>
        </p:cNvPr>
        <p:cNvGrpSpPr/>
        <p:nvPr/>
      </p:nvGrpSpPr>
      <p:grpSpPr>
        <a:xfrm>
          <a:off x="0" y="0"/>
          <a:ext cx="0" cy="0"/>
          <a:chOff x="0" y="0"/>
          <a:chExt cx="0" cy="0"/>
        </a:xfrm>
      </p:grpSpPr>
      <p:sp>
        <p:nvSpPr>
          <p:cNvPr id="11" name="Title 2">
            <a:extLst>
              <a:ext uri="{FF2B5EF4-FFF2-40B4-BE49-F238E27FC236}">
                <a16:creationId xmlns:a16="http://schemas.microsoft.com/office/drawing/2014/main" id="{2011A5E0-E2C1-5C1A-B876-65398329A455}"/>
              </a:ext>
            </a:extLst>
          </p:cNvPr>
          <p:cNvSpPr>
            <a:spLocks noGrp="1"/>
          </p:cNvSpPr>
          <p:nvPr>
            <p:ph type="title"/>
          </p:nvPr>
        </p:nvSpPr>
        <p:spPr>
          <a:xfrm>
            <a:off x="299622" y="409762"/>
            <a:ext cx="11276860" cy="876114"/>
          </a:xfrm>
        </p:spPr>
        <p:txBody>
          <a:bodyPr>
            <a:noAutofit/>
          </a:bodyPr>
          <a:lstStyle/>
          <a:p>
            <a:r>
              <a:rPr lang="en-US" sz="3600" b="1" dirty="0">
                <a:latin typeface="Century Gothic" panose="020B0502020202020204" pitchFamily="34" charset="0"/>
              </a:rPr>
              <a:t>Real Property Reporting</a:t>
            </a:r>
          </a:p>
        </p:txBody>
      </p:sp>
      <p:sp>
        <p:nvSpPr>
          <p:cNvPr id="12" name="Content Placeholder 1">
            <a:extLst>
              <a:ext uri="{FF2B5EF4-FFF2-40B4-BE49-F238E27FC236}">
                <a16:creationId xmlns:a16="http://schemas.microsoft.com/office/drawing/2014/main" id="{D6B59077-11BD-D5E6-7FFC-A50E85C93540}"/>
              </a:ext>
            </a:extLst>
          </p:cNvPr>
          <p:cNvSpPr txBox="1">
            <a:spLocks/>
          </p:cNvSpPr>
          <p:nvPr/>
        </p:nvSpPr>
        <p:spPr>
          <a:xfrm>
            <a:off x="457693" y="1361407"/>
            <a:ext cx="11536471" cy="44083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dirty="0">
                <a:latin typeface="Century Gothic"/>
              </a:rPr>
              <a:t>RSA is in the process of finalizing the Real Property Reporting form instructions for the VR program. </a:t>
            </a:r>
          </a:p>
          <a:p>
            <a:pPr>
              <a:spcAft>
                <a:spcPts val="1200"/>
              </a:spcAft>
              <a:defRPr/>
            </a:pPr>
            <a:r>
              <a:rPr lang="en-US" dirty="0">
                <a:latin typeface="Century Gothic"/>
              </a:rPr>
              <a:t>The forms are required for VR agencies that use Federal VR funds, program income, or non-Federal funds used for match, to acquire, construct, or improve real property. </a:t>
            </a:r>
          </a:p>
          <a:p>
            <a:pPr>
              <a:spcAft>
                <a:spcPts val="1200"/>
              </a:spcAft>
              <a:defRPr/>
            </a:pPr>
            <a:r>
              <a:rPr lang="en-US" dirty="0">
                <a:latin typeface="Century Gothic"/>
              </a:rPr>
              <a:t>RSA anticipates issuing the form instructions within the next few months. </a:t>
            </a:r>
            <a:endParaRPr lang="en-US" dirty="0"/>
          </a:p>
          <a:p>
            <a:pPr>
              <a:spcAft>
                <a:spcPts val="1200"/>
              </a:spcAft>
              <a:defRPr/>
            </a:pPr>
            <a:endParaRPr lang="en-US" dirty="0">
              <a:latin typeface="Century Gothic" panose="020B0502020202020204" pitchFamily="34" charset="0"/>
            </a:endParaRPr>
          </a:p>
        </p:txBody>
      </p:sp>
    </p:spTree>
    <p:extLst>
      <p:ext uri="{BB962C8B-B14F-4D97-AF65-F5344CB8AC3E}">
        <p14:creationId xmlns:p14="http://schemas.microsoft.com/office/powerpoint/2010/main" val="61104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17AEE5-A52E-4CC9-990C-06817A53B278}"/>
              </a:ext>
            </a:extLst>
          </p:cNvPr>
          <p:cNvSpPr>
            <a:spLocks noGrp="1"/>
          </p:cNvSpPr>
          <p:nvPr>
            <p:ph type="title"/>
          </p:nvPr>
        </p:nvSpPr>
        <p:spPr>
          <a:xfrm>
            <a:off x="299622" y="409762"/>
            <a:ext cx="11276860" cy="876114"/>
          </a:xfrm>
        </p:spPr>
        <p:txBody>
          <a:bodyPr>
            <a:noAutofit/>
          </a:bodyPr>
          <a:lstStyle/>
          <a:p>
            <a:r>
              <a:rPr lang="en-US" sz="3600" b="1">
                <a:latin typeface="Century Gothic" panose="020B0502020202020204" pitchFamily="34" charset="0"/>
              </a:rPr>
              <a:t>Success Story: Pat from Pennsylvania</a:t>
            </a:r>
          </a:p>
        </p:txBody>
      </p:sp>
      <p:sp>
        <p:nvSpPr>
          <p:cNvPr id="12" name="Content Placeholder 1">
            <a:extLst>
              <a:ext uri="{FF2B5EF4-FFF2-40B4-BE49-F238E27FC236}">
                <a16:creationId xmlns:a16="http://schemas.microsoft.com/office/drawing/2014/main" id="{3FA0D23F-D921-4E47-8904-4069D2DE6FE9}"/>
              </a:ext>
            </a:extLst>
          </p:cNvPr>
          <p:cNvSpPr txBox="1">
            <a:spLocks/>
          </p:cNvSpPr>
          <p:nvPr/>
        </p:nvSpPr>
        <p:spPr>
          <a:xfrm>
            <a:off x="355907" y="1285876"/>
            <a:ext cx="11536471" cy="44083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endParaRPr lang="en-US" sz="2400">
              <a:solidFill>
                <a:schemeClr val="accent6"/>
              </a:solidFill>
              <a:latin typeface="Century Gothic" panose="020B0502020202020204" pitchFamily="34" charset="0"/>
            </a:endParaRPr>
          </a:p>
        </p:txBody>
      </p:sp>
      <p:pic>
        <p:nvPicPr>
          <p:cNvPr id="1026" name="ymail_attachmentIda1c357be-6e2c-46db-95ab-1b51fa0db9ed">
            <a:extLst>
              <a:ext uri="{FF2B5EF4-FFF2-40B4-BE49-F238E27FC236}">
                <a16:creationId xmlns:a16="http://schemas.microsoft.com/office/drawing/2014/main" id="{C69EC59A-2F88-23EA-01B4-5CFD2D5E2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189" y="1403350"/>
            <a:ext cx="7451726" cy="441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223520"/>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SA Design Masters">
  <a:themeElements>
    <a:clrScheme name="OSERS Brand">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PT_Template_OSERS--Name--Location--01-29-2020.potx" id="{4CBD5D93-7D7B-45BD-80B0-CABB468D21AE}" vid="{F693F03E-9861-4B34-9524-196563F7EF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D78679677024C92B49F42965B824B" ma:contentTypeVersion="13" ma:contentTypeDescription="Create a new document." ma:contentTypeScope="" ma:versionID="5b56077e1b9500281998b1689aefcc24">
  <xsd:schema xmlns:xsd="http://www.w3.org/2001/XMLSchema" xmlns:xs="http://www.w3.org/2001/XMLSchema" xmlns:p="http://schemas.microsoft.com/office/2006/metadata/properties" xmlns:ns2="a8f4f48c-d55d-4625-8121-08fdad9dc02e" xmlns:ns3="1a8891b2-1cf9-42d5-86da-aa042c4bacc4" targetNamespace="http://schemas.microsoft.com/office/2006/metadata/properties" ma:root="true" ma:fieldsID="884d4fe0bb50614504c2b019b3e34e4e" ns2:_="" ns3:_="">
    <xsd:import namespace="a8f4f48c-d55d-4625-8121-08fdad9dc02e"/>
    <xsd:import namespace="1a8891b2-1cf9-42d5-86da-aa042c4bacc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4f48c-d55d-4625-8121-08fdad9dc02e" elementFormDefault="qualified">
    <xsd:import namespace="http://schemas.microsoft.com/office/2006/documentManagement/types"/>
    <xsd:import namespace="http://schemas.microsoft.com/office/infopath/2007/PartnerControls"/>
    <xsd:element name="SharedWithUsers" ma:index="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8891b2-1cf9-42d5-86da-aa042c4bacc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D4B55F-6939-4F4B-A202-A433AFDF8F58}">
  <ds:schemaRefs>
    <ds:schemaRef ds:uri="1a8891b2-1cf9-42d5-86da-aa042c4bacc4"/>
    <ds:schemaRef ds:uri="a8f4f48c-d55d-4625-8121-08fdad9dc0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D19695-F27B-4264-A421-F05EF225B10C}">
  <ds:schemaRef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1a8891b2-1cf9-42d5-86da-aa042c4bacc4"/>
    <ds:schemaRef ds:uri="a8f4f48c-d55d-4625-8121-08fdad9dc02e"/>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A75C505F-BF3A-4D23-8E4D-BD9FBF4AA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172</TotalTime>
  <Words>2086</Words>
  <Application>Microsoft Office PowerPoint</Application>
  <PresentationFormat>Widescreen</PresentationFormat>
  <Paragraphs>194</Paragraphs>
  <Slides>33</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Calibri Light</vt:lpstr>
      <vt:lpstr>Century Gothic</vt:lpstr>
      <vt:lpstr>Times New Roman</vt:lpstr>
      <vt:lpstr>Wingdings 3</vt:lpstr>
      <vt:lpstr>Office Theme</vt:lpstr>
      <vt:lpstr>RSA Design Masters</vt:lpstr>
      <vt:lpstr> RSA Update:  Supporting Your Success</vt:lpstr>
      <vt:lpstr>Christopher Pope Acting Commissioner</vt:lpstr>
      <vt:lpstr>OSERS and RSA Leadership Updates</vt:lpstr>
      <vt:lpstr>FY 2025 and 2026 Congressional Appropriations</vt:lpstr>
      <vt:lpstr>FY 2026 Maintenance of Effort (MOE) Reductions</vt:lpstr>
      <vt:lpstr>VR Fiscal Update: Reallotment</vt:lpstr>
      <vt:lpstr>PowerPoint Presentation</vt:lpstr>
      <vt:lpstr>Real Property Reporting</vt:lpstr>
      <vt:lpstr>Success Story: Pat from Pennsylvania</vt:lpstr>
      <vt:lpstr>Pre-Employment Transition Services</vt:lpstr>
      <vt:lpstr>Order of Selection (OOS) Update</vt:lpstr>
      <vt:lpstr>VR Program Monitoring Update</vt:lpstr>
      <vt:lpstr>WIOA Reauthorization </vt:lpstr>
      <vt:lpstr>Michael Quinn Chief, Data Collection and  Analysis Unit</vt:lpstr>
      <vt:lpstr>WIOA Performance Assessments</vt:lpstr>
      <vt:lpstr>Illustration of Performance Assessment</vt:lpstr>
      <vt:lpstr>Recent Developments and New Resources</vt:lpstr>
      <vt:lpstr>PY 23 State Performance Assessment Resource </vt:lpstr>
      <vt:lpstr>PY 2023 Non-Binding WIOA Performance Results</vt:lpstr>
      <vt:lpstr>Implications for the Future</vt:lpstr>
      <vt:lpstr>Success Story: Louis from Oregon </vt:lpstr>
      <vt:lpstr>RSA-911 Quarterly Data Dashboard – Update 1</vt:lpstr>
      <vt:lpstr>RSA-911 Quarterly Data Dashboard – Update 2</vt:lpstr>
      <vt:lpstr>RSA-911 Quarterly Data Dashboard – Update 3</vt:lpstr>
      <vt:lpstr>Efficiency, Engagement, and Outcomes</vt:lpstr>
      <vt:lpstr>Additional Observations</vt:lpstr>
      <vt:lpstr>PY 22 VR Employment Rate vs. PY 23 ERQ2 - State</vt:lpstr>
      <vt:lpstr>PY 22 VR Employment Rate vs. PY 23 ERQ2 - Blind</vt:lpstr>
      <vt:lpstr>Ashley Brizzo Director, Training and Service Programs Division </vt:lpstr>
      <vt:lpstr>Training and Service Programs Division:  Program Implementation Highlights</vt:lpstr>
      <vt:lpstr>Anticipated FY 2025 Discretionary Grant Competitions</vt:lpstr>
      <vt:lpstr>Success Story: Kelley from New Hampshire </vt:lpstr>
      <vt:lpstr>Connect with RSA &amp; OSERS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Michael</dc:creator>
  <cp:lastModifiedBy>Pope, Christopher</cp:lastModifiedBy>
  <cp:revision>1</cp:revision>
  <cp:lastPrinted>2024-04-09T18:56:05Z</cp:lastPrinted>
  <dcterms:created xsi:type="dcterms:W3CDTF">2021-10-07T17:41:24Z</dcterms:created>
  <dcterms:modified xsi:type="dcterms:W3CDTF">2025-04-08T21:04:49Z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0x010100DB1D78679677024C92B49F42965B824B</vt:lpwstr>
  </property>
</Properties>
</file>