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1" r:id="rId5"/>
    <p:sldId id="284" r:id="rId6"/>
    <p:sldId id="263" r:id="rId7"/>
    <p:sldId id="264" r:id="rId8"/>
    <p:sldId id="262" r:id="rId9"/>
    <p:sldId id="285" r:id="rId10"/>
    <p:sldId id="267" r:id="rId11"/>
    <p:sldId id="276" r:id="rId12"/>
    <p:sldId id="277" r:id="rId13"/>
    <p:sldId id="279" r:id="rId14"/>
    <p:sldId id="287" r:id="rId15"/>
    <p:sldId id="281" r:id="rId16"/>
    <p:sldId id="283" r:id="rId17"/>
    <p:sldId id="266" r:id="rId18"/>
    <p:sldId id="265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36"/>
    <p:restoredTop sz="94669"/>
  </p:normalViewPr>
  <p:slideViewPr>
    <p:cSldViewPr snapToGrid="0">
      <p:cViewPr varScale="1">
        <p:scale>
          <a:sx n="122" d="100"/>
          <a:sy n="122" d="100"/>
        </p:scale>
        <p:origin x="24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BCBFFF-557F-A257-FCD0-6EA5E9E94A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D43C8F-F36E-9013-6807-1A1399C99D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ADE7-ABBB-AD4E-872C-BE0A54E5D96A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88DAB-8394-9056-1CE3-EA18FD0056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53986-B37E-D41F-BC4A-9C969987E9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2A56D-BA80-E841-A739-03E465DA2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7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F0960-8FC2-6E4F-8711-4E8375BFB6EA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B0022-C3AE-184F-A3B8-882F7B3FA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6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8956-250B-4171-0663-4C1408CFA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E6374-CF7A-D99A-B98A-7E3C367F5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DA013-01EA-EB8D-E5F5-87D7CB26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DC3E-3598-5C4E-AC82-AC1B0BF7DD44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BA321-BB33-1122-0C3D-EB903CAA5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CBD55-FCB6-3E13-B477-6862A10A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97D0-74CC-504B-9F0D-BA4415BD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7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1FE9-96B6-C6AC-B819-D505EBE1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06352-97C5-D3F4-B252-7ABB5E702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1E945-F090-D4E9-ACD6-2DB89DD0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DC3E-3598-5C4E-AC82-AC1B0BF7DD44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24E8D-B2BD-BAFF-9B5E-ED2915F2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71E6E-1DCB-613A-A3D7-7811DF73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97D0-74CC-504B-9F0D-BA4415BD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7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E4AEFF-1130-D6DB-E685-3207AA5E8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B25AB-9B10-F524-8027-DBE1DEECF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59B0C-68FF-0328-6DDC-A3AE1D0B9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DC3E-3598-5C4E-AC82-AC1B0BF7DD44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A6B83-3B5F-AF36-9F54-DC65389CD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B71A8-3F77-513F-0EB2-C870D5A9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97D0-74CC-504B-9F0D-BA4415BD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5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2321-5D66-4621-E0E5-74B2E8A8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A94AE-8016-E3A0-2EB3-37373F9D5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81B96-6E17-DC9F-42FE-E86AEAAA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DC3E-3598-5C4E-AC82-AC1B0BF7DD44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C68F8-D996-254D-A9F7-64ED95727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90D29-AEBF-E68C-481E-CE20742D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97D0-74CC-504B-9F0D-BA4415BD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6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1D25-3F81-C4B3-B5CE-6E02DB636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8B061-BC47-B455-31B5-838EAFD70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644EA-0E8E-1E0F-C207-8BB1498A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DC3E-3598-5C4E-AC82-AC1B0BF7DD44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F941B-34E5-FD3C-000C-9FC01FED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5082F-11A9-281D-A397-DD4F94B1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97D0-74CC-504B-9F0D-BA4415BD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1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6F3C7-E713-03A2-AB47-2CCF5ACD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A5DED-1AAA-612F-EFA0-FEF6DEF81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B2BCC-307D-3945-E5EA-E36B0EEB7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648D3-96D0-6D7C-F09B-32B34EDFE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DC3E-3598-5C4E-AC82-AC1B0BF7DD44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00073-1999-A8D8-4197-576E735C4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927A4-914C-90CE-D7CD-7C5E54A7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97D0-74CC-504B-9F0D-BA4415BD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F0-3BA1-2D23-3BBA-2D1330D5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AE765-814F-E8A0-7D25-DA06359B6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A9297-3F25-5C4E-3CB7-014F88A78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9C650-FC57-7F41-D341-298F0B87D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8630DA-4C90-77EF-4662-C8788C988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BB13BD-AD83-DCC1-F75A-44CCAD2BA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DC3E-3598-5C4E-AC82-AC1B0BF7DD44}" type="datetimeFigureOut">
              <a:rPr lang="en-US" smtClean="0"/>
              <a:t>3/13/25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B00ED-FA2A-BE23-F0C1-3CD4EB6F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4CBEDF-D8E5-BDB0-A4C9-EFE01A39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97D0-74CC-504B-9F0D-BA4415BD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9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EEB3-AEC0-BF3B-851F-21BC9494A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F5643-6691-E42C-4848-A1855BC0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DC3E-3598-5C4E-AC82-AC1B0BF7DD44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92342-C83C-0087-5AF6-7E0F0C05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5C672-4FFF-AF61-5925-F5ED582D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97D0-74CC-504B-9F0D-BA4415BD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5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263198-E725-2E5D-6CFA-F3B81F6A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DC3E-3598-5C4E-AC82-AC1B0BF7DD44}" type="datetimeFigureOut">
              <a:rPr lang="en-US" smtClean="0"/>
              <a:t>3/13/25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BA34B-C10B-7CB0-5151-DB820375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FF4A4-FB11-35E2-2573-2AE200EB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97D0-74CC-504B-9F0D-BA4415BD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8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2CAB9-E217-9A7E-8105-42A536E0F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4D42-251C-68A9-B7FB-1A419DF41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F66C15-FEEA-7058-0802-05A092175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4E9EF-A01E-23D1-119D-AB2B0BE8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DC3E-3598-5C4E-AC82-AC1B0BF7DD44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5D8BC-FC2E-9AAE-82A2-1A7F564E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11E75-B11B-A5ED-8F1D-3D1B1C5F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97D0-74CC-504B-9F0D-BA4415BD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0EFF7-9C1A-BC82-F23A-B226F2D1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93380-C05B-AAA3-D891-F0B1011A3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35071-35F0-E83A-4DEE-402D3B56A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BB529-5CD6-6FAD-1578-819EDA65A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DC3E-3598-5C4E-AC82-AC1B0BF7DD44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2A363-A523-55AF-3B90-7CA86102E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45299-B4CF-124B-DBCE-0116AE27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97D0-74CC-504B-9F0D-BA4415BD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5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48542-8C57-3CDD-10B8-A10A1068C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BA244-90A5-2F48-3B63-62D58EA97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29FFF-9A12-AB52-E290-F8F35BB32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09DC3E-3598-5C4E-AC82-AC1B0BF7DD44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646D6-3051-4E51-1C79-720DC3F55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72D18-E12F-54A1-8CF0-3F645E797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1297D0-74CC-504B-9F0D-BA4415BD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6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am10.safelinks.protection.outlook.com/?url=https%3A%2F%2Fgwcrcre.org%2Fcreate-an-account%2F&amp;data=05%7C02%7Cjth4%40psu.edu%7Cc71cdffed80947cdb48e08dd5828b674%7C7cf48d453ddb4389a9c1c115526eb52e%7C0%7C0%7C638763654263058407%7CUnknown%7CTWFpbGZsb3d8eyJFbXB0eU1hcGkiOnRydWUsIlYiOiIwLjAuMDAwMCIsIlAiOiJXaW4zMiIsIkFOIjoiTWFpbCIsIldUIjoyfQ%3D%3D%7C0%7C%7C%7C&amp;sdata=r2oHieo9lVhVGUmQ1z2KAASn4bHiZ3xufOjoU2hdSkM%3D&amp;reserved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0343552060490020801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doi.org/10.1177/003435521772572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nam10.safelinks.protection.outlook.com/?url=http%3A%2F%2Fdx.doi.org%2F10.1891%2F0047-2220.43.3.25&amp;data=05%7C02%7Cjth4%40psu.edu%7Cc71cdffed80947cdb48e08dd5828b674%7C7cf48d453ddb4389a9c1c115526eb52e%7C0%7C0%7C638763654263096306%7CUnknown%7CTWFpbGZsb3d8eyJFbXB0eU1hcGkiOnRydWUsIlYiOiIwLjAuMDAwMCIsIlAiOiJXaW4zMiIsIkFOIjoiTWFpbCIsIldUIjoyfQ%3D%3D%7C0%7C%7C%7C&amp;sdata=4dG76N57qYkSf%2BdlL3sAvU8sOC2Y01IwKLbRMVDTWZI%3D&amp;reserved=0" TargetMode="External"/><Relationship Id="rId4" Type="http://schemas.openxmlformats.org/officeDocument/2006/relationships/hyperlink" Target="https://doi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nfo@csavr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7A23F-959E-EC70-97FF-E8654847A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23CD5A-F495-B133-771D-712A2F980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215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Building on Success</a:t>
            </a:r>
            <a:endParaRPr lang="en-US" sz="38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CE540-2E43-F0C5-6AD3-406F519C0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F5C5C4-1349-D9B7-272C-0E688FEA7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DAF00258-23EB-8263-8177-FA446D42E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703" y="2922104"/>
            <a:ext cx="10720552" cy="1912655"/>
          </a:xfrm>
        </p:spPr>
        <p:txBody>
          <a:bodyPr/>
          <a:lstStyle/>
          <a:p>
            <a:r>
              <a:rPr lang="en-US" sz="2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Concurrent Session X.X</a:t>
            </a:r>
          </a:p>
          <a:p>
            <a:r>
              <a:rPr lang="en-US" sz="2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Effectiveness of a Training Program to Enhance Clinical Supervision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0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F63AA-142F-E714-EF99-2A477E2E3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520349-76E1-D90C-9D61-3A4D5B96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47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Participant Take-aways and Impact on Supervision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0035CBB-7B7D-ABE9-ECA2-2963415A9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4717"/>
            <a:ext cx="10515600" cy="44322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indent="0">
              <a:buNone/>
            </a:pPr>
            <a:r>
              <a:rPr lang="en-US" sz="3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Tasha Weber</a:t>
            </a:r>
          </a:p>
          <a:p>
            <a:pPr marL="0" indent="0">
              <a:buNone/>
            </a:pPr>
            <a:r>
              <a:rPr lang="en-US" sz="3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</a:p>
          <a:p>
            <a:pPr marL="0" indent="0">
              <a:buNone/>
            </a:pPr>
            <a:endParaRPr lang="en-US" sz="36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indent="0">
              <a:buNone/>
            </a:pPr>
            <a:r>
              <a:rPr lang="en-US" sz="36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Steve Pelli</a:t>
            </a:r>
          </a:p>
          <a:p>
            <a:pPr marL="0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182B9-2465-7942-71E8-7AA811B55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D829CB-DCD9-3239-F384-365CBED40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6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02B07-AF08-6BE3-F699-2FBEDD6D2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F92070-008D-21DE-BE5B-43377E2EC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28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Other Data to Support Training Effectiveness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2D05370-8E94-AF3A-C4EF-8CE82B0CE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972"/>
            <a:ext cx="10515600" cy="55809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indent="0">
              <a:buNone/>
            </a:pPr>
            <a:r>
              <a:rPr lang="en-US" sz="31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Increase in group supervision frequency  (n=23)</a:t>
            </a:r>
          </a:p>
          <a:p>
            <a:pPr marL="0" indent="0">
              <a:buNone/>
            </a:pPr>
            <a:r>
              <a:rPr lang="en-US" sz="31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					          </a:t>
            </a:r>
            <a:r>
              <a:rPr lang="en-US" sz="31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Before</a:t>
            </a:r>
            <a:r>
              <a:rPr lang="en-US" sz="31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			</a:t>
            </a:r>
            <a:r>
              <a:rPr lang="en-US" sz="31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After</a:t>
            </a:r>
            <a:r>
              <a:rPr lang="en-US" sz="31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 </a:t>
            </a:r>
          </a:p>
          <a:p>
            <a:pPr marL="0" indent="0">
              <a:buNone/>
            </a:pPr>
            <a:r>
              <a:rPr lang="en-US" sz="31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  	Not at all              			65% 			  0%</a:t>
            </a:r>
          </a:p>
          <a:p>
            <a:pPr marL="0" indent="0">
              <a:buNone/>
            </a:pPr>
            <a:r>
              <a:rPr lang="en-US" sz="31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  	Less than once a month		23%			44%</a:t>
            </a:r>
          </a:p>
          <a:p>
            <a:pPr marL="0" indent="0">
              <a:buNone/>
            </a:pPr>
            <a:r>
              <a:rPr lang="en-US" sz="31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  	Once a month		 		 8%			52%</a:t>
            </a:r>
          </a:p>
          <a:p>
            <a:pPr marL="0" indent="0">
              <a:buNone/>
            </a:pPr>
            <a:r>
              <a:rPr lang="en-US" sz="31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  	More than once a month          	 0%			 4%</a:t>
            </a:r>
          </a:p>
          <a:p>
            <a:pPr marL="0" indent="0">
              <a:buNone/>
            </a:pPr>
            <a:endParaRPr lang="en-US" sz="31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indent="0">
              <a:buNone/>
            </a:pPr>
            <a:r>
              <a:rPr lang="en-US" sz="31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Increase in perceived competence of four group methods but more pronounced</a:t>
            </a:r>
          </a:p>
          <a:p>
            <a:pPr marL="0" indent="0">
              <a:buNone/>
            </a:pPr>
            <a:r>
              <a:rPr lang="en-US" sz="31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  with question- and solution-focused approaches  </a:t>
            </a:r>
          </a:p>
          <a:p>
            <a:pPr marL="0" indent="0">
              <a:buNone/>
            </a:pPr>
            <a:endParaRPr lang="en-US" sz="31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indent="0">
              <a:buNone/>
            </a:pPr>
            <a:r>
              <a:rPr lang="en-US" sz="31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Greater gain for supervisors who participated in 3 or more sessions</a:t>
            </a:r>
          </a:p>
          <a:p>
            <a:pPr marL="0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F2F3D-A8E0-D096-0A90-5CEF82905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0642EC-23F4-0A81-ED58-E253EFAA8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73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38FC4-093F-F614-86B2-87E918CED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F5833F-C380-6F56-F825-08123155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28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Procedural Recommendations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24F46A9-A02D-7173-0016-FDAE54CE3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7972"/>
            <a:ext cx="10880835" cy="51889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Reduce foundational content and increase practice time    </a:t>
            </a:r>
          </a:p>
          <a:p>
            <a:pPr marL="0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Invitation to participate is insufficient – requires greater commitment </a:t>
            </a:r>
          </a:p>
          <a:p>
            <a:pPr marL="0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Limit follow-along sessions to three that uses each group method</a:t>
            </a: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Implement job coach with live supervision to develop competence and</a:t>
            </a: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  increase participation </a:t>
            </a:r>
          </a:p>
          <a:p>
            <a:pPr marL="0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4D01CA-E59D-04CE-4B90-79E4700F9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6CD731-9EB7-2426-464F-01D0338EA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62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5183E-D2B3-2CA2-D49E-4B4E9F0BC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659B56-C2B4-71BE-3D39-29D3B9514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28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Systemic Recommendations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62B74EC-0741-6410-DFAB-4F3F4B5F3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972"/>
            <a:ext cx="10515600" cy="51889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Require training for new supervisors and offer to current supervisors</a:t>
            </a:r>
          </a:p>
          <a:p>
            <a:pPr marL="0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Review job description to evaluate how CS is addressed and valued </a:t>
            </a:r>
          </a:p>
          <a:p>
            <a:pPr marL="0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Communicate a clear and consistent message to counselors and supervisors</a:t>
            </a: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  that CS is a required job task used as part of performance reviews </a:t>
            </a:r>
          </a:p>
          <a:p>
            <a:pPr marL="0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indent="0" algn="ctr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”Counselors will participate - Supervisors will provide.”</a:t>
            </a:r>
          </a:p>
          <a:p>
            <a:pPr marL="0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AFAF6D-3069-C5E0-56FB-03E003BD4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5B1A7A-BD0F-EB8F-89E6-29295406F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7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C3C0C-2331-B94B-5A4E-C60BAC8EB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313FDA-1A75-C6F8-361B-2737DF772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3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Webinars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03EE492-BDE3-BC1C-A297-FC7A26F45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3" y="1208690"/>
            <a:ext cx="11330152" cy="4968273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George Washington Center for Innovative Training in Vocational Rehabilitation</a:t>
            </a:r>
          </a:p>
          <a:p>
            <a:pPr marL="0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457200" lvl="1"/>
            <a:r>
              <a:rPr lang="en-US" sz="2800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Module #1 Introduction to Clinical Supervision</a:t>
            </a:r>
          </a:p>
          <a:p>
            <a:pPr marL="457200" lvl="1"/>
            <a:r>
              <a:rPr lang="en-US" sz="2800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Module #2 Transition from Counselor to Supervisor</a:t>
            </a:r>
          </a:p>
          <a:p>
            <a:pPr marL="457200" lvl="1"/>
            <a:r>
              <a:rPr lang="en-US" sz="2800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Module #3 Preparing for Individual Supervision</a:t>
            </a:r>
          </a:p>
          <a:p>
            <a:pPr marL="457200" lvl="1"/>
            <a:r>
              <a:rPr lang="en-US" sz="2800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Module #4 Group Supervision</a:t>
            </a:r>
          </a:p>
          <a:p>
            <a:pPr marL="457200" lvl="1"/>
            <a:r>
              <a:rPr lang="en-US" sz="2800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Module #5 Legal and Ethical Considerations</a:t>
            </a:r>
          </a:p>
          <a:p>
            <a:pPr marL="0" marR="0" indent="0" algn="l">
              <a:buNone/>
            </a:pPr>
            <a:endParaRPr lang="en-US" dirty="0">
              <a:solidFill>
                <a:srgbClr val="212121"/>
              </a:solidFill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marR="0" indent="0" algn="ctr">
              <a:buNone/>
            </a:pPr>
            <a:r>
              <a:rPr lang="en-US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Must have an account to access no-cost modules: </a:t>
            </a:r>
          </a:p>
          <a:p>
            <a:pPr marL="0" marR="0" indent="0" algn="ctr">
              <a:buNone/>
            </a:pPr>
            <a:r>
              <a:rPr lang="en-US" u="sng" dirty="0">
                <a:solidFill>
                  <a:srgbClr val="96607D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  <a:hlinkClick r:id="rId2" tooltip="https://nam10.safelinks.protection.outlook.com/?url=https%3A%2F%2Fgwcrcre.org%2Fcreate-an-account%2F&amp;data=05%7C02%7Cjth4%40psu.edu%7Cc71cdffed80947cdb48e08dd5828b674%7C7cf48d453ddb4389a9c1c115526eb52e%7C0%7C0%7C638763654263058407%7CUnknown%7CTWFpbGZsb3d8eyJFbXB0eU1hcGkiOnRydWUsIlYiOiIwLjAuMDAwMCIsIlAiOiJXaW4zMiIsIkFOIjoiTWFpbCIsIldUIjoyfQ%3D%3D%7C0%7C%7C%7C&amp;sdata=r2oHieo9lVhVGUmQ1z2KAASn4bHiZ3xufOjoU2hdSkM%3D&amp;reserved=0"/>
              </a:rPr>
              <a:t>https://gwcrcre.org/create-an-account/</a:t>
            </a:r>
            <a:r>
              <a:rPr lang="en-US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.</a:t>
            </a:r>
          </a:p>
          <a:p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BBD490-A346-CE18-EA97-AEC824152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71D54E-8C21-07AA-C66D-63D68C2A2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53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8661E-42B1-362B-F92D-41542CB59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035277-40EA-B16D-9FD8-3C6B2AA9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02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Published Resources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650E041-1499-CCFA-DD93-B191EEE0F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62" y="1082566"/>
            <a:ext cx="10800786" cy="5094397"/>
          </a:xfrm>
        </p:spPr>
        <p:txBody>
          <a:bodyPr>
            <a:normAutofit fontScale="92500" lnSpcReduction="20000"/>
          </a:bodyPr>
          <a:lstStyle/>
          <a:p>
            <a:pPr marL="0" marR="0" indent="0" algn="l">
              <a:buNone/>
            </a:pPr>
            <a:r>
              <a:rPr lang="en-US" sz="2200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Herbert, </a:t>
            </a:r>
            <a:r>
              <a:rPr lang="en-US" sz="2200" dirty="0">
                <a:solidFill>
                  <a:srgbClr val="21212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J. T. (2011). Clinical supervision of rehabilitation counselors. In D. R., Maki &amp; V. M. </a:t>
            </a:r>
            <a:r>
              <a:rPr lang="en-US" sz="2200" dirty="0" err="1">
                <a:solidFill>
                  <a:srgbClr val="21212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Tarvydas</a:t>
            </a:r>
            <a:r>
              <a:rPr lang="en-US" sz="2200" dirty="0">
                <a:solidFill>
                  <a:srgbClr val="21212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 (Eds.), </a:t>
            </a:r>
            <a:r>
              <a:rPr lang="en-US" sz="2200" i="1" dirty="0">
                <a:solidFill>
                  <a:srgbClr val="21212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The professional practice of rehabilitation counseling </a:t>
            </a:r>
            <a:r>
              <a:rPr lang="en-US" sz="2200" dirty="0">
                <a:solidFill>
                  <a:srgbClr val="21212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(pp. 427-446). Springer</a:t>
            </a:r>
          </a:p>
          <a:p>
            <a:pPr marL="0" marR="0" indent="0" algn="l">
              <a:buNone/>
            </a:pPr>
            <a:endParaRPr lang="en-US" sz="2200" dirty="0">
              <a:solidFill>
                <a:srgbClr val="212121"/>
              </a:solidFill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marR="0" indent="0" algn="l">
              <a:buNone/>
            </a:pPr>
            <a:r>
              <a:rPr lang="en-US" sz="2200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Herbert, J. T., Schultz, J. C., Lei, P., &amp; </a:t>
            </a:r>
            <a:r>
              <a:rPr lang="en-US" sz="2200" u="none" strike="noStrike" dirty="0" err="1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Aydemir-Döke</a:t>
            </a:r>
            <a:r>
              <a:rPr lang="en-US" sz="2200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, D. (2018). Effectiveness of a training program to enhance clinical supervision of state vocational rehabilitation personnel. </a:t>
            </a:r>
            <a:r>
              <a:rPr lang="en-US" sz="2200" i="1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Rehabilitation Counseling Bulletin, 62 </a:t>
            </a:r>
            <a:r>
              <a:rPr lang="en-US" sz="2200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(1), 3-17.</a:t>
            </a:r>
            <a:r>
              <a:rPr lang="en-US" sz="2200" dirty="0">
                <a:solidFill>
                  <a:srgbClr val="00000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r>
              <a:rPr lang="en-US" sz="2200" u="sng" strike="noStrike" dirty="0">
                <a:solidFill>
                  <a:srgbClr val="000000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  <a:hlinkClick r:id="rId2" tooltip="https://nam10.safelinks.protection.outlook.com/?url=https%3A%2F%2Fdoi.org%2F10.1177%2F0034355217725721&amp;data=05%7C02%7Cjth4%40psu.edu%7Cc71cdffed80947cdb48e08dd5828b674%7C7cf48d453ddb4389a9c1c115526eb52e%7C0%7C0%7C638763654263068263%7CUnknown%7CTWFpbGZsb3d8eyJFbXB0eU1hcGkiOnRydWUsIlYiOiIwLjAuMDAwMCIsIlAiOiJXaW4zMiIsIkFOIjoiTWFpbCIsIldUIjoyfQ%3D%3D%7C0%7C%7C%7C&amp;sdata=GGHibm34xzUPLiPM%2B8OAegvTytK8rNmlwh5kHZb0ovY%3D&amp;reserved=0"/>
              </a:rPr>
              <a:t>https://doi.org/10.1177/0034355217725721</a:t>
            </a:r>
            <a:endParaRPr lang="en-US" sz="2200" u="sng" strike="noStrike" dirty="0">
              <a:solidFill>
                <a:srgbClr val="000000"/>
              </a:solidFill>
              <a:effectLst/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marR="0" indent="0" algn="l">
              <a:buNone/>
            </a:pPr>
            <a:endParaRPr lang="en-US" sz="2200" u="none" strike="noStrike" dirty="0">
              <a:solidFill>
                <a:srgbClr val="212121"/>
              </a:solidFill>
              <a:effectLst/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marR="0" indent="0" algn="l">
              <a:buNone/>
            </a:pPr>
            <a:r>
              <a:rPr lang="en-US" sz="2200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Herbert, J. T., Byun, S., Schultz, J. C., Tamez, M., &amp; Atkinson, H. A. (2014). Evaluation of a training program to enhance clinical supervision of state vocational rehabilitation supervisors. </a:t>
            </a:r>
            <a:r>
              <a:rPr lang="en-US" sz="2200" i="1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Journal of Rehabilitation Administration, 38</a:t>
            </a:r>
            <a:r>
              <a:rPr lang="en-US" sz="2200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, (1), 19-34. </a:t>
            </a:r>
            <a:r>
              <a:rPr lang="en-US" sz="2200" u="sng" strike="noStrike" dirty="0">
                <a:solidFill>
                  <a:srgbClr val="000000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  <a:hlinkClick r:id="rId2" tooltip="https://nam10.safelinks.protection.outlook.com/?url=https%3A%2F%2Fdoi.org%2F10.1177%2F0034355217725721&amp;data=05%7C02%7Cjth4%40psu.edu%7Cc71cdffed80947cdb48e08dd5828b674%7C7cf48d453ddb4389a9c1c115526eb52e%7C0%7C0%7C638763654263077534%7CUnknown%7CTWFpbGZsb3d8eyJFbXB0eU1hcGkiOnRydWUsIlYiOiIwLjAuMDAwMCIsIlAiOiJXaW4zMiIsIkFOIjoiTWFpbCIsIldUIjoyfQ%3D%3D%7C0%7C%7C%7C&amp;sdata=6RFMAr7UNY5pwM3gDUYo%2BIdiqpW1ANQfnlArX%2Brm1gI%3D&amp;reserved=0"/>
              </a:rPr>
              <a:t>https://doi.org/10.1177/0034355217725721</a:t>
            </a:r>
            <a:endParaRPr lang="en-US" sz="2200" u="sng" strike="noStrike" dirty="0">
              <a:solidFill>
                <a:srgbClr val="000000"/>
              </a:solidFill>
              <a:effectLst/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marR="0" indent="0" algn="l">
              <a:buNone/>
            </a:pPr>
            <a:endParaRPr lang="en-US" sz="2200" u="none" strike="noStrike" dirty="0">
              <a:solidFill>
                <a:srgbClr val="212121"/>
              </a:solidFill>
              <a:effectLst/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marR="0" indent="0" algn="l">
              <a:buNone/>
            </a:pPr>
            <a:r>
              <a:rPr lang="en-US" sz="2200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Herbert, J. T., &amp; Trusty, J. (2006). Clinical supervision practices and satisfaction within the public vocational rehabilitation program. </a:t>
            </a:r>
            <a:r>
              <a:rPr lang="en-US" sz="2200" i="1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Rehabilitation Counseling Bulletin, 49</a:t>
            </a:r>
            <a:r>
              <a:rPr lang="en-US" sz="2200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(2), 66-80. </a:t>
            </a:r>
            <a:r>
              <a:rPr lang="en-US" sz="2200" u="sng" strike="noStrike" dirty="0">
                <a:solidFill>
                  <a:srgbClr val="96607D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  <a:hlinkClick r:id="rId3" tooltip="https://nam10.safelinks.protection.outlook.com/?url=https%3A%2F%2Fdoi.org%2F10.1177%2F00343552060490020801&amp;data=05%7C02%7Cjth4%40psu.edu%7Cc71cdffed80947cdb48e08dd5828b674%7C7cf48d453ddb4389a9c1c115526eb52e%7C0%7C0%7C638763654263086745%7CUnknown%7CTWFpbGZsb3d8eyJFbXB0eU1hcGkiOnRydWUsIlYiOiIwLjAuMDAwMCIsIlAiOiJXaW4zMiIsIkFOIjoiTWFpbCIsIldUIjoyfQ%3D%3D%7C0%7C%7C%7C&amp;sdata=catW55CbjMcFnAT%2BGAftCyVqfcjx31oWw8WsJuBjX5A%3D&amp;reserved=0"/>
              </a:rPr>
              <a:t>https://doi.org/10.1177/00343552060490020801</a:t>
            </a:r>
            <a:endParaRPr lang="en-US" sz="2200" u="sng" strike="noStrike" dirty="0">
              <a:solidFill>
                <a:srgbClr val="96607D"/>
              </a:solidFill>
              <a:effectLst/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marR="0" indent="0" algn="l">
              <a:buNone/>
            </a:pPr>
            <a:endParaRPr lang="en-US" sz="2200" u="none" strike="noStrike" dirty="0">
              <a:solidFill>
                <a:srgbClr val="212121"/>
              </a:solidFill>
              <a:effectLst/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marR="0" indent="0" algn="l">
              <a:buNone/>
            </a:pPr>
            <a:r>
              <a:rPr lang="en-US" sz="2200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Herbert, J.  T. (2004). Qualitative analysis of clinical supervision within the public vocational rehabilitation program. </a:t>
            </a:r>
            <a:r>
              <a:rPr lang="en-US" sz="2200" i="1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Journal of Rehabilitation Administration, 28</a:t>
            </a:r>
            <a:r>
              <a:rPr lang="en-US" sz="2200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, 51-74. </a:t>
            </a:r>
            <a:r>
              <a:rPr lang="en-US" sz="2200" u="sng" strike="noStrike" dirty="0">
                <a:solidFill>
                  <a:srgbClr val="96607D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  <a:hlinkClick r:id="rId4"/>
              </a:rPr>
              <a:t>https://doi.org/</a:t>
            </a:r>
            <a:r>
              <a:rPr lang="en-US" sz="2200" u="sng" strike="noStrike" dirty="0">
                <a:solidFill>
                  <a:srgbClr val="000000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  <a:hlinkClick r:id="rId5" tooltip="https://nam10.safelinks.protection.outlook.com/?url=http%3A%2F%2Fdx.doi.org%2F10.1891%2F0047-2220.43.3.25&amp;data=05%7C02%7Cjth4%40psu.edu%7Cc71cdffed80947cdb48e08dd5828b674%7C7cf48d453ddb4389a9c1c115526eb52e%7C0%7C0%7C638763654263096306%7CUnknown%7CTWFpbGZsb3d8eyJFbXB0eU1hcGkiOnRydWUsIlYiOiIwLjAuMDAwMCIsIlAiOiJXaW4zMiIsIkFOIjoiTWFpbCIsIldUIjoyfQ%3D%3D%7C0%7C%7C%7C&amp;sdata=4dG76N57qYkSf%2BdlL3sAvU8sOC2Y01IwKLbRMVDTWZI%3D&amp;reserved=0"/>
              </a:rPr>
              <a:t>10.1891/0047-2220.43.3.25</a:t>
            </a:r>
            <a:endParaRPr lang="en-US" sz="2200" u="none" strike="noStrike" dirty="0">
              <a:solidFill>
                <a:srgbClr val="212121"/>
              </a:solidFill>
              <a:effectLst/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FF66F-BCC8-0C73-15B0-59A3F9A3E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EAB0D7-371C-D0B5-0201-3FF916BFC8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8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1C777-2EC1-6EE4-6FB2-F622B3EF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947025-D4A0-F90B-339D-0EE9C8E3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Evaluation and Feedback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6BEB820-4A2D-AF47-73B9-782AC11E4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Complete evaluation – get your CRCC credits</a:t>
            </a:r>
          </a:p>
          <a:p>
            <a:pPr marL="0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Provide direct feedback to </a:t>
            </a: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  <a:hlinkClick r:id="rId2"/>
              </a:rPr>
              <a:t>info@csavr.org</a:t>
            </a: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What’s next on the agenda?</a:t>
            </a:r>
          </a:p>
          <a:p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C52045-0D4A-87A4-BBDF-C983B289D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96005E-B19C-5945-90C1-7A569726A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0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11EC0-F5D6-0160-7F6E-5A2B2FE11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4F6704-B135-C865-2B0B-B06795B59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2663"/>
            <a:ext cx="9144000" cy="6277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Presenters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FFECA-C12C-E6BD-C0AA-9D0FD6DB6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5620A5-396A-9960-B761-F3E5C0D77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06069BC1-3671-0E1A-D1E0-602DA3262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34510"/>
            <a:ext cx="9144000" cy="451005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James T. Herbert, Ph.D.</a:t>
            </a:r>
          </a:p>
          <a:p>
            <a:r>
              <a:rPr lang="en-US" sz="2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The Pennsylvania State University</a:t>
            </a:r>
          </a:p>
          <a:p>
            <a:endParaRPr lang="en-US" sz="28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r>
              <a:rPr lang="en-US" sz="2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Tasha Weber</a:t>
            </a:r>
          </a:p>
          <a:p>
            <a:r>
              <a:rPr lang="en-US" sz="2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Site Manager, Michigan Rehabilitation Services</a:t>
            </a:r>
          </a:p>
          <a:p>
            <a:endParaRPr lang="en-US" sz="28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r>
              <a:rPr lang="en-US" sz="2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Steve Pelli</a:t>
            </a:r>
          </a:p>
          <a:p>
            <a:r>
              <a:rPr lang="en-US" sz="2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Site Manager, Michigan Rehabilitation Services</a:t>
            </a:r>
          </a:p>
        </p:txBody>
      </p:sp>
    </p:spTree>
    <p:extLst>
      <p:ext uri="{BB962C8B-B14F-4D97-AF65-F5344CB8AC3E}">
        <p14:creationId xmlns:p14="http://schemas.microsoft.com/office/powerpoint/2010/main" val="40116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B995C-98F3-8F65-66C0-657E6CA9D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6A72DF-E607-FC53-0E03-04C12B69A59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1" y="69575"/>
            <a:ext cx="11917017" cy="13119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Session Connection to CSAVR Strategic Priorities</a:t>
            </a:r>
            <a:endParaRPr lang="en-US" sz="3800" u="sng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C4C2F-E8A6-9EF4-08D3-EFEC5C96B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3AC653-62F5-2767-EB59-9BD091C39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  <p:pic>
        <p:nvPicPr>
          <p:cNvPr id="2" name="Content Placeholder 8" descr="A graphic of a structure with three pillars, each identifying one of the three strategic priorities:&#10;-Recruit and Retain VR Staff&#10;-Redesign and Streamline Internal Processes&#10;-Increase Public Awareness of VR Services">
            <a:extLst>
              <a:ext uri="{FF2B5EF4-FFF2-40B4-BE49-F238E27FC236}">
                <a16:creationId xmlns:a16="http://schemas.microsoft.com/office/drawing/2014/main" id="{2524D162-905A-5F4E-557C-DF96360F6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6192"/>
          <a:stretch/>
        </p:blipFill>
        <p:spPr>
          <a:xfrm>
            <a:off x="3069971" y="1825625"/>
            <a:ext cx="60520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5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B81DA-2B4B-AB7D-3036-81EC6E920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71DAB-4CD6-3ED6-6D39-56514FADF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1037"/>
            <a:ext cx="9133490" cy="8134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Session Connection to CSAVR Message House</a:t>
            </a:r>
            <a:endParaRPr lang="en-US" sz="38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26C5F-B46C-56C9-4038-A6C404C6E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C2AF87-5813-01B6-643C-09648BDF3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  <p:pic>
        <p:nvPicPr>
          <p:cNvPr id="2" name="Content Placeholder 3" descr="Graphic representing the Value Proposition of Vocational Rehabilitation. Image contains both text, the CSAVR logo, then a stylized shape of a house with a black peaked roof while the walls of the house are made of three vertical rectangles of varying colors, with columns/categories titled Employment, Scaling Impact, and Talent Innovation with descriptive text that reads:&#10;Employment: Vocational Rehabilitation supports people along their career path, from their first job thorughout their chosen profession.&#10;Scaling Impact: Vocational Rehabilitation scales its impact and drives results through collaboration wtih individuals, their familes, businesses, and partners.&#10;Talen Innovation: Vocational Rehabilitation futureproofs the evolving workforce by ensuring businesses have a diverse talent pool to meet their needs.">
            <a:extLst>
              <a:ext uri="{FF2B5EF4-FFF2-40B4-BE49-F238E27FC236}">
                <a16:creationId xmlns:a16="http://schemas.microsoft.com/office/drawing/2014/main" id="{B9639838-23B0-B5A6-F60F-F35C17368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8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B331D-D756-02BB-2C1E-ED75C0DC6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F47676-2B7C-C347-9705-4464D077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7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Key Objectives and Takeaways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1A88192-5F0E-150D-B497-EC681C839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9502"/>
            <a:ext cx="10515600" cy="5473371"/>
          </a:xfrm>
        </p:spPr>
        <p:txBody>
          <a:bodyPr>
            <a:normAutofit/>
          </a:bodyPr>
          <a:lstStyle/>
          <a:p>
            <a:r>
              <a:rPr lang="en-US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Objectives</a:t>
            </a:r>
          </a:p>
          <a:p>
            <a:pPr lvl="1"/>
            <a:r>
              <a:rPr lang="en-US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Define and describe importance of clinical supervision within State VR practice</a:t>
            </a:r>
          </a:p>
          <a:p>
            <a:pPr lvl="1"/>
            <a:endParaRPr lang="en-US" u="none" strike="noStrike" dirty="0">
              <a:solidFill>
                <a:srgbClr val="212121"/>
              </a:solidFill>
              <a:effectLst/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lvl="1"/>
            <a:r>
              <a:rPr lang="en-US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Describe training content and procedures used to facilitate clinical supervision</a:t>
            </a:r>
          </a:p>
          <a:p>
            <a:pPr marL="457200" lvl="1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lvl="1"/>
            <a:r>
              <a:rPr lang="en-US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Provide participant and trainer perspectives regarding the training program</a:t>
            </a: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lvl="1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r>
              <a:rPr lang="en-US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Takeaways</a:t>
            </a:r>
          </a:p>
          <a:p>
            <a:pPr lvl="1"/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Re-evaluate how clinical supervision in practiced in your state</a:t>
            </a:r>
          </a:p>
          <a:p>
            <a:pPr lvl="1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lvl="1"/>
            <a:r>
              <a:rPr lang="en-US" dirty="0">
                <a:solidFill>
                  <a:srgbClr val="21212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Share</a:t>
            </a:r>
            <a:r>
              <a:rPr lang="en-US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 resources with supervisors to help implement clinical supervision</a:t>
            </a:r>
          </a:p>
          <a:p>
            <a:pPr lvl="1"/>
            <a:endParaRPr lang="en-US" dirty="0">
              <a:solidFill>
                <a:srgbClr val="212121"/>
              </a:solidFill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lvl="1"/>
            <a:r>
              <a:rPr lang="en-US" u="none" strike="noStrike" dirty="0">
                <a:solidFill>
                  <a:srgbClr val="21212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Consider implementing training to support supervisors </a:t>
            </a:r>
          </a:p>
          <a:p>
            <a:pPr lvl="1"/>
            <a:endParaRPr lang="en-US" dirty="0">
              <a:solidFill>
                <a:srgbClr val="212121"/>
              </a:solidFill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lvl="1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457200" lvl="1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A488B-5A8E-2417-8442-DA1EA8EF7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A2BB41-B734-3840-DD3B-5150892C6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1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36187-16CF-F6A5-0780-46AA26826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31B185-386F-105A-104D-B159E6BD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7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An Academic Definition of Clinical Supervision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0C7C07D-7C13-8378-6824-E3D42AC59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9502"/>
            <a:ext cx="10515600" cy="5473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457200" lvl="1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C51CF-0C7D-4C57-653B-3891662E0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0C50FD-25D7-8B7E-B8CA-7A182397D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3B8D06-CDA8-809D-AE16-2C67465D0411}"/>
              </a:ext>
            </a:extLst>
          </p:cNvPr>
          <p:cNvSpPr txBox="1"/>
          <p:nvPr/>
        </p:nvSpPr>
        <p:spPr>
          <a:xfrm>
            <a:off x="952107" y="1244339"/>
            <a:ext cx="107889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>
                <a:latin typeface="Gill Sans Light"/>
              </a:rPr>
              <a:t>A </a:t>
            </a:r>
            <a:r>
              <a:rPr lang="en-US" sz="2800" u="sng" dirty="0">
                <a:latin typeface="Gill Sans Light"/>
              </a:rPr>
              <a:t>developmental and supportive</a:t>
            </a:r>
            <a:r>
              <a:rPr lang="en-US" sz="2800" dirty="0">
                <a:latin typeface="Gill Sans Light"/>
              </a:rPr>
              <a:t> relationship that requires the supervisor working as a </a:t>
            </a:r>
            <a:r>
              <a:rPr lang="en-US" sz="2800" u="sng" dirty="0">
                <a:latin typeface="Gill Sans Light"/>
              </a:rPr>
              <a:t>consultant, counselor and/or teacher</a:t>
            </a:r>
            <a:r>
              <a:rPr lang="en-US" sz="2800" dirty="0">
                <a:latin typeface="Gill Sans Light"/>
              </a:rPr>
              <a:t> where the intent is to improve counselor skills and case management decisions so that successful rehabilitation outcomes occur.  </a:t>
            </a:r>
          </a:p>
          <a:p>
            <a:pPr>
              <a:buNone/>
            </a:pPr>
            <a:endParaRPr lang="en-US" sz="2800" dirty="0">
              <a:latin typeface="Gill Sans Light"/>
            </a:endParaRPr>
          </a:p>
          <a:p>
            <a:pPr>
              <a:buNone/>
            </a:pPr>
            <a:r>
              <a:rPr lang="en-US" sz="2800" dirty="0">
                <a:latin typeface="Gill Sans Light"/>
              </a:rPr>
              <a:t>Using individual and group supervision approaches through </a:t>
            </a:r>
            <a:r>
              <a:rPr lang="en-US" sz="2800" u="sng" dirty="0">
                <a:latin typeface="Gill Sans Light"/>
              </a:rPr>
              <a:t>direct and indirect observation </a:t>
            </a:r>
            <a:r>
              <a:rPr lang="en-US" sz="2800" dirty="0">
                <a:latin typeface="Gill Sans Light"/>
              </a:rPr>
              <a:t>methods, the supervisor works to promote counselor awareness, knowledge and skills so that effective counseling services are provided </a:t>
            </a:r>
            <a:r>
              <a:rPr lang="en-US" sz="2800" u="sng" dirty="0">
                <a:latin typeface="Gill Sans Light"/>
              </a:rPr>
              <a:t>consistent with ethical and professional standards</a:t>
            </a:r>
            <a:r>
              <a:rPr lang="en-US" sz="2800" dirty="0">
                <a:latin typeface="Gill Sans Light"/>
              </a:rPr>
              <a:t>.  	</a:t>
            </a:r>
          </a:p>
          <a:p>
            <a:pPr>
              <a:buNone/>
            </a:pPr>
            <a:r>
              <a:rPr lang="en-US" sz="2800" dirty="0">
                <a:latin typeface="Gill Sans Light"/>
              </a:rPr>
              <a:t>                                                                                            </a:t>
            </a:r>
          </a:p>
          <a:p>
            <a:pPr>
              <a:buNone/>
            </a:pPr>
            <a:r>
              <a:rPr lang="en-US" sz="2400" dirty="0">
                <a:latin typeface="Gill Sans Light"/>
              </a:rPr>
              <a:t>                                                                                       (Herbert (2011)</a:t>
            </a:r>
          </a:p>
        </p:txBody>
      </p:sp>
    </p:spTree>
    <p:extLst>
      <p:ext uri="{BB962C8B-B14F-4D97-AF65-F5344CB8AC3E}">
        <p14:creationId xmlns:p14="http://schemas.microsoft.com/office/powerpoint/2010/main" val="97735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9C3E4-2A9C-424F-A3A6-630B9452F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84EC06-9662-392B-74E9-933D92D6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28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Training Program Overview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B5F5127-3A0D-3B14-930B-2925F6665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972"/>
            <a:ext cx="10515600" cy="518899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DAY 1(On-site)</a:t>
            </a: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Review supervisor experience in receiving and providing CS</a:t>
            </a: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Define CS and how complements administrative supervision</a:t>
            </a: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How CS is practiced in State VR, including effective/ineffective behaviors</a:t>
            </a: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Impact of poor supervision on counselors and outcomes</a:t>
            </a: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Five supervisory styles and three roles of supervision</a:t>
            </a: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Transition process from counselor to supervisor</a:t>
            </a: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Factors that affect the supervisory relationship</a:t>
            </a: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Differences when supervising new and experienced counselors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F2BE5-FED1-1B5A-BCDA-5C16DE2E0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5D3ED7-7E9D-8B40-62F3-071F92A0A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5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D6F25-A8DA-DECD-0ED4-79C9317A9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2DFB21-B7FC-6209-742B-EA135CE8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28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Training Program Overview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8F2C5BB-07CC-8032-2014-89D8AEA4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972"/>
            <a:ext cx="10515600" cy="51889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DAY 2 (On-site)</a:t>
            </a: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Planning for individual supervision</a:t>
            </a: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Assessing counselor competence</a:t>
            </a: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Group supervision – what it is and what it is not?</a:t>
            </a: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Preparation involved when setting up groups</a:t>
            </a: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Four methods of group supervision</a:t>
            </a: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  - Solution-focused</a:t>
            </a: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  - Question-focused</a:t>
            </a: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  - Re-enactment</a:t>
            </a: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  - Structured peer group</a:t>
            </a: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Planning for follow-along component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3A036A-F565-47D6-4A04-1DAC4D7D4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8CC1CB-3E70-461A-66EC-47F30A521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84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EF132-6A12-FC30-48D9-0CF3D227E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7F8207-1BA5-711A-4270-D244DD68D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28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Follow-along Component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0A8640E-7C66-9158-D638-45135371A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972"/>
            <a:ext cx="10515600" cy="51889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Set up learning community for supervisors </a:t>
            </a:r>
          </a:p>
          <a:p>
            <a:pPr marL="0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Monthly Zoom meetings for six months (each lasting 90 minutes)</a:t>
            </a:r>
          </a:p>
          <a:p>
            <a:pPr marL="0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Monitor progress and address questions</a:t>
            </a:r>
          </a:p>
          <a:p>
            <a:pPr marL="0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0" indent="0">
              <a:buNone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• Provide additional resources, if needed</a:t>
            </a:r>
          </a:p>
          <a:p>
            <a:pPr marL="0" indent="0">
              <a:buNone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A70B2-7DDF-1E86-F5A3-8D4A86186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978A5-8E93-76A6-AF04-4CB67D973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33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d80cdb2-13c1-4d2d-b6d6-acd1376a4e2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76724543BE5646B3FE6E04F4AB84EF" ma:contentTypeVersion="13" ma:contentTypeDescription="Create a new document." ma:contentTypeScope="" ma:versionID="16fbaa241a0e3c200feed51090825c76">
  <xsd:schema xmlns:xsd="http://www.w3.org/2001/XMLSchema" xmlns:xs="http://www.w3.org/2001/XMLSchema" xmlns:p="http://schemas.microsoft.com/office/2006/metadata/properties" xmlns:ns3="6d80cdb2-13c1-4d2d-b6d6-acd1376a4e20" xmlns:ns4="ff169a85-8f7e-483b-a6ec-879555558bc0" targetNamespace="http://schemas.microsoft.com/office/2006/metadata/properties" ma:root="true" ma:fieldsID="17f671f934b152a3c39b2137609bfe3d" ns3:_="" ns4:_="">
    <xsd:import namespace="6d80cdb2-13c1-4d2d-b6d6-acd1376a4e20"/>
    <xsd:import namespace="ff169a85-8f7e-483b-a6ec-879555558b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0cdb2-13c1-4d2d-b6d6-acd1376a4e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69a85-8f7e-483b-a6ec-879555558bc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99DBCE-D7ED-41E8-8824-4B2F8B1DA7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D075F8-46CF-47F7-B396-DA449722EAA7}">
  <ds:schemaRefs>
    <ds:schemaRef ds:uri="http://schemas.openxmlformats.org/package/2006/metadata/core-properties"/>
    <ds:schemaRef ds:uri="http://purl.org/dc/elements/1.1/"/>
    <ds:schemaRef ds:uri="http://purl.org/dc/terms/"/>
    <ds:schemaRef ds:uri="ff169a85-8f7e-483b-a6ec-879555558bc0"/>
    <ds:schemaRef ds:uri="http://schemas.microsoft.com/office/2006/documentManagement/types"/>
    <ds:schemaRef ds:uri="6d80cdb2-13c1-4d2d-b6d6-acd1376a4e20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B409132-1B35-493C-8AFD-85A225CF8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80cdb2-13c1-4d2d-b6d6-acd1376a4e20"/>
    <ds:schemaRef ds:uri="ff169a85-8f7e-483b-a6ec-879555558b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958</Words>
  <Application>Microsoft Macintosh PowerPoint</Application>
  <PresentationFormat>Widescreen</PresentationFormat>
  <Paragraphs>138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Gill Sans Light</vt:lpstr>
      <vt:lpstr>Office Theme</vt:lpstr>
      <vt:lpstr>Building on Success</vt:lpstr>
      <vt:lpstr>Presenters</vt:lpstr>
      <vt:lpstr>Session Connection to CSAVR Strategic Priorities</vt:lpstr>
      <vt:lpstr>Session Connection to CSAVR Message House</vt:lpstr>
      <vt:lpstr>Key Objectives and Takeaways</vt:lpstr>
      <vt:lpstr>An Academic Definition of Clinical Supervision</vt:lpstr>
      <vt:lpstr>Training Program Overview</vt:lpstr>
      <vt:lpstr>Training Program Overview</vt:lpstr>
      <vt:lpstr>Follow-along Component</vt:lpstr>
      <vt:lpstr>Participant Take-aways and Impact on Supervision</vt:lpstr>
      <vt:lpstr>Other Data to Support Training Effectiveness</vt:lpstr>
      <vt:lpstr>Procedural Recommendations </vt:lpstr>
      <vt:lpstr>Systemic Recommendations</vt:lpstr>
      <vt:lpstr>Webinars</vt:lpstr>
      <vt:lpstr>Published Resources</vt:lpstr>
      <vt:lpstr>Evaluation and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Wooderson</dc:creator>
  <cp:lastModifiedBy>Herbert, James Taylor</cp:lastModifiedBy>
  <cp:revision>26</cp:revision>
  <dcterms:created xsi:type="dcterms:W3CDTF">2025-01-10T13:17:31Z</dcterms:created>
  <dcterms:modified xsi:type="dcterms:W3CDTF">2025-03-13T14:37:13Z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0x0101004576724543BE5646B3FE6E04F4AB84EF</vt:lpwstr>
  </property>
</Properties>
</file>