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5" r:id="rId4"/>
  </p:sldMasterIdLst>
  <p:notesMasterIdLst>
    <p:notesMasterId r:id="rId25"/>
  </p:notesMasterIdLst>
  <p:handoutMasterIdLst>
    <p:handoutMasterId r:id="rId26"/>
  </p:handoutMasterIdLst>
  <p:sldIdLst>
    <p:sldId id="310" r:id="rId5"/>
    <p:sldId id="360" r:id="rId6"/>
    <p:sldId id="362" r:id="rId7"/>
    <p:sldId id="344" r:id="rId8"/>
    <p:sldId id="345" r:id="rId9"/>
    <p:sldId id="317" r:id="rId10"/>
    <p:sldId id="359" r:id="rId11"/>
    <p:sldId id="363" r:id="rId12"/>
    <p:sldId id="350" r:id="rId13"/>
    <p:sldId id="308" r:id="rId14"/>
    <p:sldId id="352" r:id="rId15"/>
    <p:sldId id="351" r:id="rId16"/>
    <p:sldId id="335" r:id="rId17"/>
    <p:sldId id="358" r:id="rId18"/>
    <p:sldId id="319" r:id="rId19"/>
    <p:sldId id="285" r:id="rId20"/>
    <p:sldId id="336" r:id="rId21"/>
    <p:sldId id="282" r:id="rId22"/>
    <p:sldId id="367"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52157" autoAdjust="0"/>
  </p:normalViewPr>
  <p:slideViewPr>
    <p:cSldViewPr>
      <p:cViewPr varScale="1">
        <p:scale>
          <a:sx n="57" d="100"/>
          <a:sy n="57" d="100"/>
        </p:scale>
        <p:origin x="2550" y="78"/>
      </p:cViewPr>
      <p:guideLst/>
    </p:cSldViewPr>
  </p:slideViewPr>
  <p:outlineViewPr>
    <p:cViewPr>
      <p:scale>
        <a:sx n="33" d="100"/>
        <a:sy n="33" d="100"/>
      </p:scale>
      <p:origin x="0" y="-489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9B844-3B14-4CFA-9DF6-7F3300D4030F}"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ABCA0FE6-4FB0-4E1A-A25B-6F40B039F7B0}">
      <dgm:prSet/>
      <dgm:spPr>
        <a:ln>
          <a:solidFill>
            <a:srgbClr val="FF0000">
              <a:alpha val="90000"/>
            </a:srgbClr>
          </a:solidFill>
        </a:ln>
      </dgm:spPr>
      <dgm:t>
        <a:bodyPr/>
        <a:lstStyle/>
        <a:p>
          <a:r>
            <a:rPr lang="en-US" b="1" dirty="0">
              <a:latin typeface="Arial" panose="020B0604020202020204" pitchFamily="34" charset="0"/>
              <a:cs typeface="Arial" panose="020B0604020202020204" pitchFamily="34" charset="0"/>
            </a:rPr>
            <a:t>Social Security Act</a:t>
          </a:r>
        </a:p>
      </dgm:t>
    </dgm:pt>
    <dgm:pt modelId="{CD672EF7-BE6D-4DEC-B48C-8EC8F7879B9C}" type="parTrans" cxnId="{4558F310-F9CE-4B4D-9640-5B373D65140E}">
      <dgm:prSet/>
      <dgm:spPr/>
      <dgm:t>
        <a:bodyPr/>
        <a:lstStyle/>
        <a:p>
          <a:endParaRPr lang="en-US"/>
        </a:p>
      </dgm:t>
    </dgm:pt>
    <dgm:pt modelId="{3A3D5438-33D0-442C-97B4-6C3302F37B38}" type="sibTrans" cxnId="{4558F310-F9CE-4B4D-9640-5B373D65140E}">
      <dgm:prSet/>
      <dgm:spPr/>
      <dgm:t>
        <a:bodyPr/>
        <a:lstStyle/>
        <a:p>
          <a:endParaRPr lang="en-US"/>
        </a:p>
      </dgm:t>
    </dgm:pt>
    <dgm:pt modelId="{8C1120F5-8A40-4E08-947C-B197C821325D}">
      <dgm:prSet/>
      <dgm:spPr>
        <a:ln>
          <a:solidFill>
            <a:srgbClr val="FF0000">
              <a:alpha val="90000"/>
            </a:srgbClr>
          </a:solidFill>
        </a:ln>
      </dgm:spPr>
      <dgm:t>
        <a:bodyPr/>
        <a:lstStyle/>
        <a:p>
          <a:r>
            <a:rPr lang="en-US" dirty="0">
              <a:latin typeface="Arial" panose="020B0604020202020204" pitchFamily="34" charset="0"/>
              <a:cs typeface="Arial" panose="020B0604020202020204" pitchFamily="34" charset="0"/>
            </a:rPr>
            <a:t>The Social Security Act expanded VR services by providing additional funding to assist people with disabilities, emphasizing </a:t>
          </a:r>
          <a:r>
            <a:rPr lang="en-US" b="1" dirty="0">
              <a:latin typeface="Arial" panose="020B0604020202020204" pitchFamily="34" charset="0"/>
              <a:cs typeface="Arial" panose="020B0604020202020204" pitchFamily="34" charset="0"/>
            </a:rPr>
            <a:t>vocational training </a:t>
          </a:r>
          <a:r>
            <a:rPr lang="en-US" dirty="0">
              <a:latin typeface="Arial" panose="020B0604020202020204" pitchFamily="34" charset="0"/>
              <a:cs typeface="Arial" panose="020B0604020202020204" pitchFamily="34" charset="0"/>
            </a:rPr>
            <a:t>to help individuals </a:t>
          </a:r>
          <a:r>
            <a:rPr lang="en-US" b="1" dirty="0">
              <a:latin typeface="Arial" panose="020B0604020202020204" pitchFamily="34" charset="0"/>
              <a:cs typeface="Arial" panose="020B0604020202020204" pitchFamily="34" charset="0"/>
            </a:rPr>
            <a:t>achieve employment.</a:t>
          </a:r>
        </a:p>
      </dgm:t>
    </dgm:pt>
    <dgm:pt modelId="{880B8522-FD96-4703-9B27-1EE1734508F1}" type="parTrans" cxnId="{F9ED424B-4CAF-4E93-85D8-66A55F2041BF}">
      <dgm:prSet/>
      <dgm:spPr/>
      <dgm:t>
        <a:bodyPr/>
        <a:lstStyle/>
        <a:p>
          <a:endParaRPr lang="en-US"/>
        </a:p>
      </dgm:t>
    </dgm:pt>
    <dgm:pt modelId="{BE1B262A-83D7-478B-B4C0-34B595DD8E92}" type="sibTrans" cxnId="{F9ED424B-4CAF-4E93-85D8-66A55F2041BF}">
      <dgm:prSet/>
      <dgm:spPr/>
      <dgm:t>
        <a:bodyPr/>
        <a:lstStyle/>
        <a:p>
          <a:endParaRPr lang="en-US"/>
        </a:p>
      </dgm:t>
    </dgm:pt>
    <dgm:pt modelId="{4E2C95BA-582A-49E5-BAA4-CDA039D71B36}">
      <dgm:prSet/>
      <dgm:spPr/>
      <dgm:t>
        <a:bodyPr/>
        <a:lstStyle/>
        <a:p>
          <a:pPr>
            <a:defRPr b="1"/>
          </a:pPr>
          <a:r>
            <a:rPr lang="en-US" dirty="0">
              <a:latin typeface="Arial" panose="020B0604020202020204" pitchFamily="34" charset="0"/>
              <a:cs typeface="Arial" panose="020B0604020202020204" pitchFamily="34" charset="0"/>
            </a:rPr>
            <a:t>1943</a:t>
          </a:r>
        </a:p>
      </dgm:t>
    </dgm:pt>
    <dgm:pt modelId="{4ADB6778-C56E-40DF-8EA3-0BB987D82DB9}" type="parTrans" cxnId="{1ABF531F-F3D2-4B80-B2AA-D82BFA258393}">
      <dgm:prSet/>
      <dgm:spPr/>
      <dgm:t>
        <a:bodyPr/>
        <a:lstStyle/>
        <a:p>
          <a:endParaRPr lang="en-US"/>
        </a:p>
      </dgm:t>
    </dgm:pt>
    <dgm:pt modelId="{6A39B49D-F227-4157-B698-6149EBB347C7}" type="sibTrans" cxnId="{1ABF531F-F3D2-4B80-B2AA-D82BFA258393}">
      <dgm:prSet/>
      <dgm:spPr/>
      <dgm:t>
        <a:bodyPr/>
        <a:lstStyle/>
        <a:p>
          <a:endParaRPr lang="en-US"/>
        </a:p>
      </dgm:t>
    </dgm:pt>
    <dgm:pt modelId="{99CD2578-1FB8-4290-8AD9-BAF1839099A3}">
      <dgm:prSet/>
      <dgm:spPr>
        <a:ln>
          <a:solidFill>
            <a:srgbClr val="FF0000">
              <a:alpha val="90000"/>
            </a:srgbClr>
          </a:solidFill>
        </a:ln>
      </dgm:spPr>
      <dgm:t>
        <a:bodyPr/>
        <a:lstStyle/>
        <a:p>
          <a:r>
            <a:rPr lang="en-US" b="1" dirty="0">
              <a:latin typeface="Arial" panose="020B0604020202020204" pitchFamily="34" charset="0"/>
              <a:cs typeface="Arial" panose="020B0604020202020204" pitchFamily="34" charset="0"/>
            </a:rPr>
            <a:t>Barden-LaFollette Act</a:t>
          </a:r>
        </a:p>
        <a:p>
          <a:r>
            <a:rPr lang="en-US" dirty="0">
              <a:latin typeface="Arial" panose="020B0604020202020204" pitchFamily="34" charset="0"/>
              <a:cs typeface="Arial" panose="020B0604020202020204" pitchFamily="34" charset="0"/>
            </a:rPr>
            <a:t>This law broadened the scope of VR to include individuals with </a:t>
          </a:r>
          <a:r>
            <a:rPr lang="en-US" b="1" dirty="0">
              <a:latin typeface="Arial" panose="020B0604020202020204" pitchFamily="34" charset="0"/>
              <a:cs typeface="Arial" panose="020B0604020202020204" pitchFamily="34" charset="0"/>
            </a:rPr>
            <a:t>intellectual and mental disabilities</a:t>
          </a:r>
          <a:r>
            <a:rPr lang="en-US" dirty="0">
              <a:latin typeface="Arial" panose="020B0604020202020204" pitchFamily="34" charset="0"/>
              <a:cs typeface="Arial" panose="020B0604020202020204" pitchFamily="34" charset="0"/>
            </a:rPr>
            <a:t>, significantly increasing the population eligible for VR services. It also expanded services to people with </a:t>
          </a:r>
          <a:r>
            <a:rPr lang="en-US" b="1" dirty="0">
              <a:latin typeface="Arial" panose="020B0604020202020204" pitchFamily="34" charset="0"/>
              <a:cs typeface="Arial" panose="020B0604020202020204" pitchFamily="34" charset="0"/>
            </a:rPr>
            <a:t>visual impairments </a:t>
          </a:r>
          <a:r>
            <a:rPr lang="en-US" dirty="0">
              <a:latin typeface="Arial" panose="020B0604020202020204" pitchFamily="34" charset="0"/>
              <a:cs typeface="Arial" panose="020B0604020202020204" pitchFamily="34" charset="0"/>
            </a:rPr>
            <a:t>and established rehabilitation facilities.</a:t>
          </a:r>
          <a:endParaRPr lang="en-US" b="1" dirty="0">
            <a:latin typeface="Arial" panose="020B0604020202020204" pitchFamily="34" charset="0"/>
            <a:cs typeface="Arial" panose="020B0604020202020204" pitchFamily="34" charset="0"/>
          </a:endParaRPr>
        </a:p>
      </dgm:t>
    </dgm:pt>
    <dgm:pt modelId="{D05BBE1D-4D3F-4309-81D9-ECFCF8EAE105}" type="parTrans" cxnId="{E8D0476A-418B-4055-B028-9652EAE3D8C2}">
      <dgm:prSet/>
      <dgm:spPr/>
      <dgm:t>
        <a:bodyPr/>
        <a:lstStyle/>
        <a:p>
          <a:endParaRPr lang="en-US"/>
        </a:p>
      </dgm:t>
    </dgm:pt>
    <dgm:pt modelId="{53F35E51-6956-4804-8ADC-36F6CEAAAB05}" type="sibTrans" cxnId="{E8D0476A-418B-4055-B028-9652EAE3D8C2}">
      <dgm:prSet/>
      <dgm:spPr/>
      <dgm:t>
        <a:bodyPr/>
        <a:lstStyle/>
        <a:p>
          <a:endParaRPr lang="en-US"/>
        </a:p>
      </dgm:t>
    </dgm:pt>
    <dgm:pt modelId="{1173FD24-EC54-4377-9B03-A8E6AE87C067}">
      <dgm:prSet/>
      <dgm:spPr/>
      <dgm:t>
        <a:bodyPr/>
        <a:lstStyle/>
        <a:p>
          <a:pPr>
            <a:defRPr b="1"/>
          </a:pPr>
          <a:r>
            <a:rPr lang="en-US" dirty="0">
              <a:latin typeface="Arial" panose="020B0604020202020204" pitchFamily="34" charset="0"/>
              <a:cs typeface="Arial" panose="020B0604020202020204" pitchFamily="34" charset="0"/>
            </a:rPr>
            <a:t>1954</a:t>
          </a:r>
        </a:p>
      </dgm:t>
    </dgm:pt>
    <dgm:pt modelId="{01EE72D7-9E35-4DA9-A68D-BC7AC9B7DDE5}" type="parTrans" cxnId="{185FB88B-40E2-47F3-A7A7-02D63A1F8EC8}">
      <dgm:prSet/>
      <dgm:spPr/>
      <dgm:t>
        <a:bodyPr/>
        <a:lstStyle/>
        <a:p>
          <a:endParaRPr lang="en-US"/>
        </a:p>
      </dgm:t>
    </dgm:pt>
    <dgm:pt modelId="{9F1F78C4-7408-4B88-99F4-E735E42B4315}" type="sibTrans" cxnId="{185FB88B-40E2-47F3-A7A7-02D63A1F8EC8}">
      <dgm:prSet/>
      <dgm:spPr/>
      <dgm:t>
        <a:bodyPr/>
        <a:lstStyle/>
        <a:p>
          <a:endParaRPr lang="en-US"/>
        </a:p>
      </dgm:t>
    </dgm:pt>
    <dgm:pt modelId="{F7392926-CDDB-4E7E-8332-257B582CF91A}">
      <dgm:prSet custT="1"/>
      <dgm:spPr>
        <a:ln w="76200">
          <a:solidFill>
            <a:srgbClr val="FF0000">
              <a:alpha val="90000"/>
            </a:srgbClr>
          </a:solidFill>
        </a:ln>
      </dgm:spPr>
      <dgm:t>
        <a:bodyPr/>
        <a:lstStyle/>
        <a:p>
          <a:r>
            <a:rPr lang="en-US" sz="1600" b="1" dirty="0">
              <a:latin typeface="Arial" panose="020B0604020202020204" pitchFamily="34" charset="0"/>
              <a:cs typeface="Arial" panose="020B0604020202020204" pitchFamily="34" charset="0"/>
            </a:rPr>
            <a:t>Vocational Rehabilitation Amendments</a:t>
          </a:r>
        </a:p>
        <a:p>
          <a:r>
            <a:rPr lang="en-US" sz="1400" dirty="0">
              <a:latin typeface="Arial" panose="020B0604020202020204" pitchFamily="34" charset="0"/>
              <a:cs typeface="Arial" panose="020B0604020202020204" pitchFamily="34" charset="0"/>
            </a:rPr>
            <a:t>The VR Amendments of 1954 increased funding for rehabilitation services and established long-term training for </a:t>
          </a:r>
          <a:r>
            <a:rPr lang="en-US" sz="1400" b="1" dirty="0">
              <a:latin typeface="Arial" panose="020B0604020202020204" pitchFamily="34" charset="0"/>
              <a:cs typeface="Arial" panose="020B0604020202020204" pitchFamily="34" charset="0"/>
            </a:rPr>
            <a:t>VR counselors</a:t>
          </a:r>
          <a:r>
            <a:rPr lang="en-US" sz="1400" dirty="0">
              <a:latin typeface="Arial" panose="020B0604020202020204" pitchFamily="34" charset="0"/>
              <a:cs typeface="Arial" panose="020B0604020202020204" pitchFamily="34" charset="0"/>
            </a:rPr>
            <a:t>. It aimed to strengthen the professional standards within the </a:t>
          </a:r>
          <a:r>
            <a:rPr lang="en-US" sz="1400" b="1" dirty="0">
              <a:latin typeface="Arial" panose="020B0604020202020204" pitchFamily="34" charset="0"/>
              <a:cs typeface="Arial" panose="020B0604020202020204" pitchFamily="34" charset="0"/>
            </a:rPr>
            <a:t>VR field</a:t>
          </a:r>
          <a:r>
            <a:rPr lang="en-US" sz="1400" dirty="0">
              <a:latin typeface="Arial" panose="020B0604020202020204" pitchFamily="34" charset="0"/>
              <a:cs typeface="Arial" panose="020B0604020202020204" pitchFamily="34" charset="0"/>
            </a:rPr>
            <a:t>, improving the quality of services.</a:t>
          </a:r>
          <a:endParaRPr lang="en-US" sz="1400" b="1" dirty="0">
            <a:latin typeface="Arial" panose="020B0604020202020204" pitchFamily="34" charset="0"/>
            <a:cs typeface="Arial" panose="020B0604020202020204" pitchFamily="34" charset="0"/>
          </a:endParaRPr>
        </a:p>
      </dgm:t>
    </dgm:pt>
    <dgm:pt modelId="{D04D1F39-4CD1-4268-A441-FC9F73CD43C9}" type="parTrans" cxnId="{250E26F5-C622-4605-998D-5E7D1592C551}">
      <dgm:prSet/>
      <dgm:spPr/>
      <dgm:t>
        <a:bodyPr/>
        <a:lstStyle/>
        <a:p>
          <a:endParaRPr lang="en-US"/>
        </a:p>
      </dgm:t>
    </dgm:pt>
    <dgm:pt modelId="{13195B21-CE29-434F-9AFD-B8E6E70047E0}" type="sibTrans" cxnId="{250E26F5-C622-4605-998D-5E7D1592C551}">
      <dgm:prSet/>
      <dgm:spPr/>
      <dgm:t>
        <a:bodyPr/>
        <a:lstStyle/>
        <a:p>
          <a:endParaRPr lang="en-US"/>
        </a:p>
      </dgm:t>
    </dgm:pt>
    <dgm:pt modelId="{5E273334-BDC3-47E7-8512-A505E1E5B663}">
      <dgm:prSet/>
      <dgm:spPr/>
      <dgm:t>
        <a:bodyPr/>
        <a:lstStyle/>
        <a:p>
          <a:pPr>
            <a:defRPr b="1"/>
          </a:pPr>
          <a:r>
            <a:rPr lang="en-US" dirty="0">
              <a:solidFill>
                <a:schemeClr val="bg1"/>
              </a:solidFill>
            </a:rPr>
            <a:t>1935</a:t>
          </a:r>
        </a:p>
      </dgm:t>
    </dgm:pt>
    <dgm:pt modelId="{F70218E6-15A6-43BD-BA4A-02236A189636}" type="sibTrans" cxnId="{1BED20DC-ADC0-4301-9632-8A4A05444513}">
      <dgm:prSet/>
      <dgm:spPr/>
      <dgm:t>
        <a:bodyPr/>
        <a:lstStyle/>
        <a:p>
          <a:endParaRPr lang="en-US"/>
        </a:p>
      </dgm:t>
    </dgm:pt>
    <dgm:pt modelId="{BA224362-97C1-4FF8-ADC4-A35D1717AE9C}" type="parTrans" cxnId="{1BED20DC-ADC0-4301-9632-8A4A05444513}">
      <dgm:prSet/>
      <dgm:spPr/>
      <dgm:t>
        <a:bodyPr/>
        <a:lstStyle/>
        <a:p>
          <a:endParaRPr lang="en-US"/>
        </a:p>
      </dgm:t>
    </dgm:pt>
    <dgm:pt modelId="{BE4B8ADC-02B4-4B51-94F8-7757D303CF6F}" type="pres">
      <dgm:prSet presAssocID="{A419B844-3B14-4CFA-9DF6-7F3300D4030F}" presName="root" presStyleCnt="0">
        <dgm:presLayoutVars>
          <dgm:chMax/>
          <dgm:chPref/>
          <dgm:animLvl val="lvl"/>
        </dgm:presLayoutVars>
      </dgm:prSet>
      <dgm:spPr/>
    </dgm:pt>
    <dgm:pt modelId="{6F8A7982-E243-42E3-A79E-EC21635182B1}" type="pres">
      <dgm:prSet presAssocID="{A419B844-3B14-4CFA-9DF6-7F3300D4030F}" presName="divider" presStyleLbl="node1" presStyleIdx="0" presStyleCnt="1"/>
      <dgm:spPr>
        <a:solidFill>
          <a:schemeClr val="tx1"/>
        </a:solidFill>
      </dgm:spPr>
    </dgm:pt>
    <dgm:pt modelId="{4A6AA94F-0AD3-4E99-92E4-A65BFD7D2409}" type="pres">
      <dgm:prSet presAssocID="{A419B844-3B14-4CFA-9DF6-7F3300D4030F}" presName="nodes" presStyleCnt="0">
        <dgm:presLayoutVars>
          <dgm:chMax/>
          <dgm:chPref/>
          <dgm:animLvl val="lvl"/>
        </dgm:presLayoutVars>
      </dgm:prSet>
      <dgm:spPr/>
    </dgm:pt>
    <dgm:pt modelId="{C229E56F-01FA-42F2-B169-978705C0E9FA}" type="pres">
      <dgm:prSet presAssocID="{5E273334-BDC3-47E7-8512-A505E1E5B663}" presName="composite" presStyleCnt="0"/>
      <dgm:spPr/>
    </dgm:pt>
    <dgm:pt modelId="{880FF62B-EDEE-4B6F-876B-1172CC7F9756}" type="pres">
      <dgm:prSet presAssocID="{5E273334-BDC3-47E7-8512-A505E1E5B663}" presName="L1TextContainer" presStyleLbl="revTx" presStyleIdx="0" presStyleCnt="3" custLinFactY="-49900" custLinFactNeighborX="-73847" custLinFactNeighborY="-100000">
        <dgm:presLayoutVars>
          <dgm:chMax val="1"/>
          <dgm:chPref val="1"/>
          <dgm:bulletEnabled val="1"/>
        </dgm:presLayoutVars>
      </dgm:prSet>
      <dgm:spPr/>
    </dgm:pt>
    <dgm:pt modelId="{4A3AC84F-E9F5-400E-A152-71E7424AA2AE}" type="pres">
      <dgm:prSet presAssocID="{5E273334-BDC3-47E7-8512-A505E1E5B663}" presName="L2TextContainerWrapper" presStyleCnt="0">
        <dgm:presLayoutVars>
          <dgm:chMax val="0"/>
          <dgm:chPref val="0"/>
          <dgm:bulletEnabled val="1"/>
        </dgm:presLayoutVars>
      </dgm:prSet>
      <dgm:spPr/>
    </dgm:pt>
    <dgm:pt modelId="{69DBF62B-3B26-4CC5-9170-314520EEF41A}" type="pres">
      <dgm:prSet presAssocID="{5E273334-BDC3-47E7-8512-A505E1E5B663}" presName="L2TextContainer" presStyleLbl="bgAccFollowNode1" presStyleIdx="0" presStyleCnt="3" custLinFactNeighborX="-3573" custLinFactNeighborY="65308"/>
      <dgm:spPr/>
    </dgm:pt>
    <dgm:pt modelId="{4B5DAD9B-AFF0-47EF-A323-FFFF4C7C751D}" type="pres">
      <dgm:prSet presAssocID="{5E273334-BDC3-47E7-8512-A505E1E5B663}" presName="FlexibleEmptyPlaceHolder" presStyleCnt="0"/>
      <dgm:spPr/>
    </dgm:pt>
    <dgm:pt modelId="{4487ACC1-A814-4404-B35E-C6A997C30A74}" type="pres">
      <dgm:prSet presAssocID="{5E273334-BDC3-47E7-8512-A505E1E5B663}" presName="ConnectLine" presStyleLbl="alignNode1" presStyleIdx="0" presStyleCnt="3" custFlipHor="0" custSzX="47050" custScaleY="152554" custLinFactX="-2500000" custLinFactNeighborX="-2539512" custLinFactNeighborY="-4180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6F05BF4-111A-4F1B-8E1E-615D1DBDD0B2}" type="pres">
      <dgm:prSet presAssocID="{5E273334-BDC3-47E7-8512-A505E1E5B663}" presName="ConnectorPoint" presStyleLbl="fgAcc1" presStyleIdx="0" presStyleCnt="3" custLinFactX="-620659" custLinFactNeighborX="-700000" custLinFactNeighborY="-5864"/>
      <dgm:spPr>
        <a:solidFill>
          <a:schemeClr val="lt1">
            <a:alpha val="90000"/>
            <a:hueOff val="0"/>
            <a:satOff val="0"/>
            <a:lumOff val="0"/>
            <a:alphaOff val="0"/>
          </a:schemeClr>
        </a:solidFill>
        <a:ln w="19050" cap="flat" cmpd="sng" algn="ctr">
          <a:noFill/>
          <a:prstDash val="solid"/>
          <a:miter lim="800000"/>
        </a:ln>
        <a:effectLst/>
      </dgm:spPr>
    </dgm:pt>
    <dgm:pt modelId="{7B8E29F9-09AE-4ED1-8AC6-E04127F23F79}" type="pres">
      <dgm:prSet presAssocID="{5E273334-BDC3-47E7-8512-A505E1E5B663}" presName="EmptyPlaceHolder" presStyleCnt="0"/>
      <dgm:spPr/>
    </dgm:pt>
    <dgm:pt modelId="{0F1A3C9B-35FE-4CFF-A54A-A3422B5CF690}" type="pres">
      <dgm:prSet presAssocID="{F70218E6-15A6-43BD-BA4A-02236A189636}" presName="spaceBetweenRectangles" presStyleCnt="0"/>
      <dgm:spPr/>
    </dgm:pt>
    <dgm:pt modelId="{BFEDBFF5-72BD-47A2-9281-B3F01EB35726}" type="pres">
      <dgm:prSet presAssocID="{4E2C95BA-582A-49E5-BAA4-CDA039D71B36}" presName="composite" presStyleCnt="0"/>
      <dgm:spPr/>
    </dgm:pt>
    <dgm:pt modelId="{530D9D63-0BC7-4B36-8FD4-CD9F08ED001F}" type="pres">
      <dgm:prSet presAssocID="{4E2C95BA-582A-49E5-BAA4-CDA039D71B36}" presName="L1TextContainer" presStyleLbl="revTx" presStyleIdx="1" presStyleCnt="3">
        <dgm:presLayoutVars>
          <dgm:chMax val="1"/>
          <dgm:chPref val="1"/>
          <dgm:bulletEnabled val="1"/>
        </dgm:presLayoutVars>
      </dgm:prSet>
      <dgm:spPr/>
    </dgm:pt>
    <dgm:pt modelId="{A7F339E9-F4AD-4345-8BD4-8B6AD5A3922F}" type="pres">
      <dgm:prSet presAssocID="{4E2C95BA-582A-49E5-BAA4-CDA039D71B36}" presName="L2TextContainerWrapper" presStyleCnt="0">
        <dgm:presLayoutVars>
          <dgm:chMax val="0"/>
          <dgm:chPref val="0"/>
          <dgm:bulletEnabled val="1"/>
        </dgm:presLayoutVars>
      </dgm:prSet>
      <dgm:spPr/>
    </dgm:pt>
    <dgm:pt modelId="{DD36E9CB-7F99-498B-B7B7-8410C53E394F}" type="pres">
      <dgm:prSet presAssocID="{4E2C95BA-582A-49E5-BAA4-CDA039D71B36}" presName="L2TextContainer" presStyleLbl="bgAccFollowNode1" presStyleIdx="1" presStyleCnt="3"/>
      <dgm:spPr/>
    </dgm:pt>
    <dgm:pt modelId="{6B1C23AA-1219-48E9-817E-C5BD471A3210}" type="pres">
      <dgm:prSet presAssocID="{4E2C95BA-582A-49E5-BAA4-CDA039D71B36}" presName="FlexibleEmptyPlaceHolder" presStyleCnt="0"/>
      <dgm:spPr/>
    </dgm:pt>
    <dgm:pt modelId="{5691FD25-856A-4A6A-9A91-834A5630399D}" type="pres">
      <dgm:prSet presAssocID="{4E2C95BA-582A-49E5-BAA4-CDA039D71B36}"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E25CD42-BF78-4968-ACBF-24B18CEA9885}" type="pres">
      <dgm:prSet presAssocID="{4E2C95BA-582A-49E5-BAA4-CDA039D71B36}" presName="ConnectorPoint"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E469C111-FDF8-47BD-85C4-999D087C6980}" type="pres">
      <dgm:prSet presAssocID="{4E2C95BA-582A-49E5-BAA4-CDA039D71B36}" presName="EmptyPlaceHolder" presStyleCnt="0"/>
      <dgm:spPr/>
    </dgm:pt>
    <dgm:pt modelId="{251F310F-7B4D-4458-A943-6C9333EFBC9F}" type="pres">
      <dgm:prSet presAssocID="{6A39B49D-F227-4157-B698-6149EBB347C7}" presName="spaceBetweenRectangles" presStyleCnt="0"/>
      <dgm:spPr/>
    </dgm:pt>
    <dgm:pt modelId="{FFA756A2-8380-43ED-BCC3-C12B4E1B7741}" type="pres">
      <dgm:prSet presAssocID="{1173FD24-EC54-4377-9B03-A8E6AE87C067}" presName="composite" presStyleCnt="0"/>
      <dgm:spPr/>
    </dgm:pt>
    <dgm:pt modelId="{59638F77-6198-4B4C-BD76-78894D7C8C40}" type="pres">
      <dgm:prSet presAssocID="{1173FD24-EC54-4377-9B03-A8E6AE87C067}" presName="L1TextContainer" presStyleLbl="revTx" presStyleIdx="2" presStyleCnt="3">
        <dgm:presLayoutVars>
          <dgm:chMax val="1"/>
          <dgm:chPref val="1"/>
          <dgm:bulletEnabled val="1"/>
        </dgm:presLayoutVars>
      </dgm:prSet>
      <dgm:spPr/>
    </dgm:pt>
    <dgm:pt modelId="{081FEAC5-764D-4D67-9738-45AF180CFE3F}" type="pres">
      <dgm:prSet presAssocID="{1173FD24-EC54-4377-9B03-A8E6AE87C067}" presName="L2TextContainerWrapper" presStyleCnt="0">
        <dgm:presLayoutVars>
          <dgm:chMax val="0"/>
          <dgm:chPref val="0"/>
          <dgm:bulletEnabled val="1"/>
        </dgm:presLayoutVars>
      </dgm:prSet>
      <dgm:spPr/>
    </dgm:pt>
    <dgm:pt modelId="{90601716-EBB5-4BEC-B3C3-E02421B84E53}" type="pres">
      <dgm:prSet presAssocID="{1173FD24-EC54-4377-9B03-A8E6AE87C067}" presName="L2TextContainer" presStyleLbl="bgAccFollowNode1" presStyleIdx="2" presStyleCnt="3" custScaleY="151208" custLinFactNeighborX="4869" custLinFactNeighborY="25230"/>
      <dgm:spPr/>
    </dgm:pt>
    <dgm:pt modelId="{31C3F7A7-D2BA-4F96-8785-46AF3C59E7CE}" type="pres">
      <dgm:prSet presAssocID="{1173FD24-EC54-4377-9B03-A8E6AE87C067}" presName="FlexibleEmptyPlaceHolder" presStyleCnt="0"/>
      <dgm:spPr/>
    </dgm:pt>
    <dgm:pt modelId="{41853C87-E1BF-42CC-89F8-497AFC0899B8}" type="pres">
      <dgm:prSet presAssocID="{1173FD24-EC54-4377-9B03-A8E6AE87C067}"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53E1DDE8-BEC8-4478-82C2-990D07E0A832}" type="pres">
      <dgm:prSet presAssocID="{1173FD24-EC54-4377-9B03-A8E6AE87C067}" presName="ConnectorPoint"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78C45366-9ED6-41EB-AFC8-3756F483EC9A}" type="pres">
      <dgm:prSet presAssocID="{1173FD24-EC54-4377-9B03-A8E6AE87C067}" presName="EmptyPlaceHolder" presStyleCnt="0"/>
      <dgm:spPr/>
    </dgm:pt>
  </dgm:ptLst>
  <dgm:cxnLst>
    <dgm:cxn modelId="{BF20800B-90EC-490C-9A72-4AAF1928EF8E}" type="presOf" srcId="{5E273334-BDC3-47E7-8512-A505E1E5B663}" destId="{880FF62B-EDEE-4B6F-876B-1172CC7F9756}" srcOrd="0" destOrd="0" presId="urn:microsoft.com/office/officeart/2017/3/layout/HorizontalPathTimeline"/>
    <dgm:cxn modelId="{4558F310-F9CE-4B4D-9640-5B373D65140E}" srcId="{5E273334-BDC3-47E7-8512-A505E1E5B663}" destId="{ABCA0FE6-4FB0-4E1A-A25B-6F40B039F7B0}" srcOrd="0" destOrd="0" parTransId="{CD672EF7-BE6D-4DEC-B48C-8EC8F7879B9C}" sibTransId="{3A3D5438-33D0-442C-97B4-6C3302F37B38}"/>
    <dgm:cxn modelId="{E2DDF91C-2991-466F-8DF7-8ACE7C04C16E}" type="presOf" srcId="{8C1120F5-8A40-4E08-947C-B197C821325D}" destId="{69DBF62B-3B26-4CC5-9170-314520EEF41A}" srcOrd="0" destOrd="1" presId="urn:microsoft.com/office/officeart/2017/3/layout/HorizontalPathTimeline"/>
    <dgm:cxn modelId="{1ABF531F-F3D2-4B80-B2AA-D82BFA258393}" srcId="{A419B844-3B14-4CFA-9DF6-7F3300D4030F}" destId="{4E2C95BA-582A-49E5-BAA4-CDA039D71B36}" srcOrd="1" destOrd="0" parTransId="{4ADB6778-C56E-40DF-8EA3-0BB987D82DB9}" sibTransId="{6A39B49D-F227-4157-B698-6149EBB347C7}"/>
    <dgm:cxn modelId="{04696A2D-5A4D-44A9-86F6-6D06E67087D0}" type="presOf" srcId="{ABCA0FE6-4FB0-4E1A-A25B-6F40B039F7B0}" destId="{69DBF62B-3B26-4CC5-9170-314520EEF41A}" srcOrd="0" destOrd="0" presId="urn:microsoft.com/office/officeart/2017/3/layout/HorizontalPathTimeline"/>
    <dgm:cxn modelId="{AE721D33-976F-494B-8271-6BB4CCDC459B}" type="presOf" srcId="{1173FD24-EC54-4377-9B03-A8E6AE87C067}" destId="{59638F77-6198-4B4C-BD76-78894D7C8C40}" srcOrd="0" destOrd="0" presId="urn:microsoft.com/office/officeart/2017/3/layout/HorizontalPathTimeline"/>
    <dgm:cxn modelId="{96C3D73D-4FAB-4E25-996E-F319C5414F48}" type="presOf" srcId="{4E2C95BA-582A-49E5-BAA4-CDA039D71B36}" destId="{530D9D63-0BC7-4B36-8FD4-CD9F08ED001F}" srcOrd="0" destOrd="0" presId="urn:microsoft.com/office/officeart/2017/3/layout/HorizontalPathTimeline"/>
    <dgm:cxn modelId="{6C48DD3D-C68C-4495-BCC2-AD248D3F84B6}" type="presOf" srcId="{99CD2578-1FB8-4290-8AD9-BAF1839099A3}" destId="{DD36E9CB-7F99-498B-B7B7-8410C53E394F}" srcOrd="0" destOrd="0" presId="urn:microsoft.com/office/officeart/2017/3/layout/HorizontalPathTimeline"/>
    <dgm:cxn modelId="{E8D0476A-418B-4055-B028-9652EAE3D8C2}" srcId="{4E2C95BA-582A-49E5-BAA4-CDA039D71B36}" destId="{99CD2578-1FB8-4290-8AD9-BAF1839099A3}" srcOrd="0" destOrd="0" parTransId="{D05BBE1D-4D3F-4309-81D9-ECFCF8EAE105}" sibTransId="{53F35E51-6956-4804-8ADC-36F6CEAAAB05}"/>
    <dgm:cxn modelId="{F9ED424B-4CAF-4E93-85D8-66A55F2041BF}" srcId="{5E273334-BDC3-47E7-8512-A505E1E5B663}" destId="{8C1120F5-8A40-4E08-947C-B197C821325D}" srcOrd="1" destOrd="0" parTransId="{880B8522-FD96-4703-9B27-1EE1734508F1}" sibTransId="{BE1B262A-83D7-478B-B4C0-34B595DD8E92}"/>
    <dgm:cxn modelId="{185FB88B-40E2-47F3-A7A7-02D63A1F8EC8}" srcId="{A419B844-3B14-4CFA-9DF6-7F3300D4030F}" destId="{1173FD24-EC54-4377-9B03-A8E6AE87C067}" srcOrd="2" destOrd="0" parTransId="{01EE72D7-9E35-4DA9-A68D-BC7AC9B7DDE5}" sibTransId="{9F1F78C4-7408-4B88-99F4-E735E42B4315}"/>
    <dgm:cxn modelId="{4DA5959D-B682-44CD-A698-4A4635C7D405}" type="presOf" srcId="{F7392926-CDDB-4E7E-8332-257B582CF91A}" destId="{90601716-EBB5-4BEC-B3C3-E02421B84E53}" srcOrd="0" destOrd="0" presId="urn:microsoft.com/office/officeart/2017/3/layout/HorizontalPathTimeline"/>
    <dgm:cxn modelId="{F376809F-AF8B-4DF7-9880-6A1308B20969}" type="presOf" srcId="{A419B844-3B14-4CFA-9DF6-7F3300D4030F}" destId="{BE4B8ADC-02B4-4B51-94F8-7757D303CF6F}" srcOrd="0" destOrd="0" presId="urn:microsoft.com/office/officeart/2017/3/layout/HorizontalPathTimeline"/>
    <dgm:cxn modelId="{1BED20DC-ADC0-4301-9632-8A4A05444513}" srcId="{A419B844-3B14-4CFA-9DF6-7F3300D4030F}" destId="{5E273334-BDC3-47E7-8512-A505E1E5B663}" srcOrd="0" destOrd="0" parTransId="{BA224362-97C1-4FF8-ADC4-A35D1717AE9C}" sibTransId="{F70218E6-15A6-43BD-BA4A-02236A189636}"/>
    <dgm:cxn modelId="{250E26F5-C622-4605-998D-5E7D1592C551}" srcId="{1173FD24-EC54-4377-9B03-A8E6AE87C067}" destId="{F7392926-CDDB-4E7E-8332-257B582CF91A}" srcOrd="0" destOrd="0" parTransId="{D04D1F39-4CD1-4268-A441-FC9F73CD43C9}" sibTransId="{13195B21-CE29-434F-9AFD-B8E6E70047E0}"/>
    <dgm:cxn modelId="{71BA596E-1FFB-4398-BC7C-4F7ACA805AE7}" type="presParOf" srcId="{BE4B8ADC-02B4-4B51-94F8-7757D303CF6F}" destId="{6F8A7982-E243-42E3-A79E-EC21635182B1}" srcOrd="0" destOrd="0" presId="urn:microsoft.com/office/officeart/2017/3/layout/HorizontalPathTimeline"/>
    <dgm:cxn modelId="{B82B3FB1-35FA-4FAF-9EA2-47BD770FA60A}" type="presParOf" srcId="{BE4B8ADC-02B4-4B51-94F8-7757D303CF6F}" destId="{4A6AA94F-0AD3-4E99-92E4-A65BFD7D2409}" srcOrd="1" destOrd="0" presId="urn:microsoft.com/office/officeart/2017/3/layout/HorizontalPathTimeline"/>
    <dgm:cxn modelId="{5E2E5B65-8E46-4C55-990F-41E2F7B01349}" type="presParOf" srcId="{4A6AA94F-0AD3-4E99-92E4-A65BFD7D2409}" destId="{C229E56F-01FA-42F2-B169-978705C0E9FA}" srcOrd="0" destOrd="0" presId="urn:microsoft.com/office/officeart/2017/3/layout/HorizontalPathTimeline"/>
    <dgm:cxn modelId="{0F5013F8-2F41-45D7-A801-6C2C551CEC17}" type="presParOf" srcId="{C229E56F-01FA-42F2-B169-978705C0E9FA}" destId="{880FF62B-EDEE-4B6F-876B-1172CC7F9756}" srcOrd="0" destOrd="0" presId="urn:microsoft.com/office/officeart/2017/3/layout/HorizontalPathTimeline"/>
    <dgm:cxn modelId="{02A9B167-B8D6-46C1-A0A4-687F252BFEFD}" type="presParOf" srcId="{C229E56F-01FA-42F2-B169-978705C0E9FA}" destId="{4A3AC84F-E9F5-400E-A152-71E7424AA2AE}" srcOrd="1" destOrd="0" presId="urn:microsoft.com/office/officeart/2017/3/layout/HorizontalPathTimeline"/>
    <dgm:cxn modelId="{714F682E-7D4B-48A8-A90B-1649723CCF6F}" type="presParOf" srcId="{4A3AC84F-E9F5-400E-A152-71E7424AA2AE}" destId="{69DBF62B-3B26-4CC5-9170-314520EEF41A}" srcOrd="0" destOrd="0" presId="urn:microsoft.com/office/officeart/2017/3/layout/HorizontalPathTimeline"/>
    <dgm:cxn modelId="{715BF1BF-D53D-4F05-AE1D-4CA87D45640E}" type="presParOf" srcId="{4A3AC84F-E9F5-400E-A152-71E7424AA2AE}" destId="{4B5DAD9B-AFF0-47EF-A323-FFFF4C7C751D}" srcOrd="1" destOrd="0" presId="urn:microsoft.com/office/officeart/2017/3/layout/HorizontalPathTimeline"/>
    <dgm:cxn modelId="{966585C2-6295-425A-8677-EB20959185B3}" type="presParOf" srcId="{C229E56F-01FA-42F2-B169-978705C0E9FA}" destId="{4487ACC1-A814-4404-B35E-C6A997C30A74}" srcOrd="2" destOrd="0" presId="urn:microsoft.com/office/officeart/2017/3/layout/HorizontalPathTimeline"/>
    <dgm:cxn modelId="{5D943953-98B1-476E-BA3A-90F87F8D3CE2}" type="presParOf" srcId="{C229E56F-01FA-42F2-B169-978705C0E9FA}" destId="{C6F05BF4-111A-4F1B-8E1E-615D1DBDD0B2}" srcOrd="3" destOrd="0" presId="urn:microsoft.com/office/officeart/2017/3/layout/HorizontalPathTimeline"/>
    <dgm:cxn modelId="{1D071CB3-7056-4000-B6C8-4FEF642DDC79}" type="presParOf" srcId="{C229E56F-01FA-42F2-B169-978705C0E9FA}" destId="{7B8E29F9-09AE-4ED1-8AC6-E04127F23F79}" srcOrd="4" destOrd="0" presId="urn:microsoft.com/office/officeart/2017/3/layout/HorizontalPathTimeline"/>
    <dgm:cxn modelId="{EA848CF8-82DE-4569-9869-D4B63326634B}" type="presParOf" srcId="{4A6AA94F-0AD3-4E99-92E4-A65BFD7D2409}" destId="{0F1A3C9B-35FE-4CFF-A54A-A3422B5CF690}" srcOrd="1" destOrd="0" presId="urn:microsoft.com/office/officeart/2017/3/layout/HorizontalPathTimeline"/>
    <dgm:cxn modelId="{4B379255-1832-436F-B650-930A6E8B15A4}" type="presParOf" srcId="{4A6AA94F-0AD3-4E99-92E4-A65BFD7D2409}" destId="{BFEDBFF5-72BD-47A2-9281-B3F01EB35726}" srcOrd="2" destOrd="0" presId="urn:microsoft.com/office/officeart/2017/3/layout/HorizontalPathTimeline"/>
    <dgm:cxn modelId="{8688BD26-AC95-42A7-84B6-8284387DCCD5}" type="presParOf" srcId="{BFEDBFF5-72BD-47A2-9281-B3F01EB35726}" destId="{530D9D63-0BC7-4B36-8FD4-CD9F08ED001F}" srcOrd="0" destOrd="0" presId="urn:microsoft.com/office/officeart/2017/3/layout/HorizontalPathTimeline"/>
    <dgm:cxn modelId="{D7C5C147-B421-4D7E-B3C8-F84C9B30A99B}" type="presParOf" srcId="{BFEDBFF5-72BD-47A2-9281-B3F01EB35726}" destId="{A7F339E9-F4AD-4345-8BD4-8B6AD5A3922F}" srcOrd="1" destOrd="0" presId="urn:microsoft.com/office/officeart/2017/3/layout/HorizontalPathTimeline"/>
    <dgm:cxn modelId="{03D53CA3-482D-4C21-90EE-BEA93ECC316F}" type="presParOf" srcId="{A7F339E9-F4AD-4345-8BD4-8B6AD5A3922F}" destId="{DD36E9CB-7F99-498B-B7B7-8410C53E394F}" srcOrd="0" destOrd="0" presId="urn:microsoft.com/office/officeart/2017/3/layout/HorizontalPathTimeline"/>
    <dgm:cxn modelId="{608E3803-0388-4234-B6CB-8DF60FC93E60}" type="presParOf" srcId="{A7F339E9-F4AD-4345-8BD4-8B6AD5A3922F}" destId="{6B1C23AA-1219-48E9-817E-C5BD471A3210}" srcOrd="1" destOrd="0" presId="urn:microsoft.com/office/officeart/2017/3/layout/HorizontalPathTimeline"/>
    <dgm:cxn modelId="{23482044-CC59-4776-BD8F-DF5B5D4144BF}" type="presParOf" srcId="{BFEDBFF5-72BD-47A2-9281-B3F01EB35726}" destId="{5691FD25-856A-4A6A-9A91-834A5630399D}" srcOrd="2" destOrd="0" presId="urn:microsoft.com/office/officeart/2017/3/layout/HorizontalPathTimeline"/>
    <dgm:cxn modelId="{620BC2A9-026D-4697-B6B7-7C11144197AF}" type="presParOf" srcId="{BFEDBFF5-72BD-47A2-9281-B3F01EB35726}" destId="{CE25CD42-BF78-4968-ACBF-24B18CEA9885}" srcOrd="3" destOrd="0" presId="urn:microsoft.com/office/officeart/2017/3/layout/HorizontalPathTimeline"/>
    <dgm:cxn modelId="{DAEFCCDE-D373-460F-A333-54075021400E}" type="presParOf" srcId="{BFEDBFF5-72BD-47A2-9281-B3F01EB35726}" destId="{E469C111-FDF8-47BD-85C4-999D087C6980}" srcOrd="4" destOrd="0" presId="urn:microsoft.com/office/officeart/2017/3/layout/HorizontalPathTimeline"/>
    <dgm:cxn modelId="{F98EB0F2-0F2A-40FB-81FE-9E4D325036C8}" type="presParOf" srcId="{4A6AA94F-0AD3-4E99-92E4-A65BFD7D2409}" destId="{251F310F-7B4D-4458-A943-6C9333EFBC9F}" srcOrd="3" destOrd="0" presId="urn:microsoft.com/office/officeart/2017/3/layout/HorizontalPathTimeline"/>
    <dgm:cxn modelId="{80FDF696-F3F2-46EE-AAA4-80F3EE38900A}" type="presParOf" srcId="{4A6AA94F-0AD3-4E99-92E4-A65BFD7D2409}" destId="{FFA756A2-8380-43ED-BCC3-C12B4E1B7741}" srcOrd="4" destOrd="0" presId="urn:microsoft.com/office/officeart/2017/3/layout/HorizontalPathTimeline"/>
    <dgm:cxn modelId="{4793C7A7-4FD2-4B0E-8092-04116AC931E6}" type="presParOf" srcId="{FFA756A2-8380-43ED-BCC3-C12B4E1B7741}" destId="{59638F77-6198-4B4C-BD76-78894D7C8C40}" srcOrd="0" destOrd="0" presId="urn:microsoft.com/office/officeart/2017/3/layout/HorizontalPathTimeline"/>
    <dgm:cxn modelId="{79BE7663-FEC6-4441-98EF-C45ACDC49C5A}" type="presParOf" srcId="{FFA756A2-8380-43ED-BCC3-C12B4E1B7741}" destId="{081FEAC5-764D-4D67-9738-45AF180CFE3F}" srcOrd="1" destOrd="0" presId="urn:microsoft.com/office/officeart/2017/3/layout/HorizontalPathTimeline"/>
    <dgm:cxn modelId="{989741D2-DF30-4A30-BC12-35A055F83CA0}" type="presParOf" srcId="{081FEAC5-764D-4D67-9738-45AF180CFE3F}" destId="{90601716-EBB5-4BEC-B3C3-E02421B84E53}" srcOrd="0" destOrd="0" presId="urn:microsoft.com/office/officeart/2017/3/layout/HorizontalPathTimeline"/>
    <dgm:cxn modelId="{576EDB23-36AA-4562-9161-F7B705BEA983}" type="presParOf" srcId="{081FEAC5-764D-4D67-9738-45AF180CFE3F}" destId="{31C3F7A7-D2BA-4F96-8785-46AF3C59E7CE}" srcOrd="1" destOrd="0" presId="urn:microsoft.com/office/officeart/2017/3/layout/HorizontalPathTimeline"/>
    <dgm:cxn modelId="{5D0ACD36-7D83-475C-B02E-E3D4BAE62AB8}" type="presParOf" srcId="{FFA756A2-8380-43ED-BCC3-C12B4E1B7741}" destId="{41853C87-E1BF-42CC-89F8-497AFC0899B8}" srcOrd="2" destOrd="0" presId="urn:microsoft.com/office/officeart/2017/3/layout/HorizontalPathTimeline"/>
    <dgm:cxn modelId="{5DCFC1B0-C8A9-466C-B8B9-E8540BA5CE5A}" type="presParOf" srcId="{FFA756A2-8380-43ED-BCC3-C12B4E1B7741}" destId="{53E1DDE8-BEC8-4478-82C2-990D07E0A832}" srcOrd="3" destOrd="0" presId="urn:microsoft.com/office/officeart/2017/3/layout/HorizontalPathTimeline"/>
    <dgm:cxn modelId="{D4C6E324-067E-4629-9873-65E073571EE1}" type="presParOf" srcId="{FFA756A2-8380-43ED-BCC3-C12B4E1B7741}" destId="{78C45366-9ED6-41EB-AFC8-3756F483EC9A}" srcOrd="4" destOrd="0" presId="urn:microsoft.com/office/officeart/2017/3/layout/HorizontalPath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FF62B-EDEE-4B6F-876B-1172CC7F9756}">
      <dsp:nvSpPr>
        <dsp:cNvPr id="0" name=""/>
        <dsp:cNvSpPr/>
      </dsp:nvSpPr>
      <dsp:spPr>
        <a:xfrm>
          <a:off x="0" y="2060446"/>
          <a:ext cx="4323933" cy="63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solidFill>
                <a:schemeClr val="bg1"/>
              </a:solidFill>
            </a:rPr>
            <a:t>1935</a:t>
          </a:r>
        </a:p>
      </dsp:txBody>
      <dsp:txXfrm>
        <a:off x="0" y="2060446"/>
        <a:ext cx="4323933" cy="633357"/>
      </dsp:txXfrm>
    </dsp:sp>
    <dsp:sp modelId="{6F8A7982-E243-42E3-A79E-EC21635182B1}">
      <dsp:nvSpPr>
        <dsp:cNvPr id="0" name=""/>
        <dsp:cNvSpPr/>
      </dsp:nvSpPr>
      <dsp:spPr>
        <a:xfrm>
          <a:off x="0" y="2690367"/>
          <a:ext cx="10820400" cy="2241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BF62B-3B26-4CC5-9170-314520EEF41A}">
      <dsp:nvSpPr>
        <dsp:cNvPr id="0" name=""/>
        <dsp:cNvSpPr/>
      </dsp:nvSpPr>
      <dsp:spPr>
        <a:xfrm>
          <a:off x="159634" y="1296743"/>
          <a:ext cx="4756326" cy="1270568"/>
        </a:xfrm>
        <a:prstGeom prst="rect">
          <a:avLst/>
        </a:prstGeom>
        <a:solidFill>
          <a:schemeClr val="accent1">
            <a:alpha val="90000"/>
            <a:tint val="40000"/>
            <a:hueOff val="0"/>
            <a:satOff val="0"/>
            <a:lumOff val="0"/>
            <a:alphaOff val="0"/>
          </a:schemeClr>
        </a:solidFill>
        <a:ln w="1905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Social Security Act</a:t>
          </a:r>
        </a:p>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Social Security Act expanded VR services by providing additional funding to assist people with disabilities, emphasizing </a:t>
          </a:r>
          <a:r>
            <a:rPr lang="en-US" sz="1400" b="1" kern="1200" dirty="0">
              <a:latin typeface="Arial" panose="020B0604020202020204" pitchFamily="34" charset="0"/>
              <a:cs typeface="Arial" panose="020B0604020202020204" pitchFamily="34" charset="0"/>
            </a:rPr>
            <a:t>vocational training </a:t>
          </a:r>
          <a:r>
            <a:rPr lang="en-US" sz="1400" kern="1200" dirty="0">
              <a:latin typeface="Arial" panose="020B0604020202020204" pitchFamily="34" charset="0"/>
              <a:cs typeface="Arial" panose="020B0604020202020204" pitchFamily="34" charset="0"/>
            </a:rPr>
            <a:t>to help individuals </a:t>
          </a:r>
          <a:r>
            <a:rPr lang="en-US" sz="1400" b="1" kern="1200" dirty="0">
              <a:latin typeface="Arial" panose="020B0604020202020204" pitchFamily="34" charset="0"/>
              <a:cs typeface="Arial" panose="020B0604020202020204" pitchFamily="34" charset="0"/>
            </a:rPr>
            <a:t>achieve employment.</a:t>
          </a:r>
        </a:p>
      </dsp:txBody>
      <dsp:txXfrm>
        <a:off x="159634" y="1296743"/>
        <a:ext cx="4756326" cy="1270568"/>
      </dsp:txXfrm>
    </dsp:sp>
    <dsp:sp modelId="{4487ACC1-A814-4404-B35E-C6A997C30A74}">
      <dsp:nvSpPr>
        <dsp:cNvPr id="0" name=""/>
        <dsp:cNvSpPr/>
      </dsp:nvSpPr>
      <dsp:spPr>
        <a:xfrm>
          <a:off x="869992" y="1088789"/>
          <a:ext cx="47050" cy="1453593"/>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30D9D63-0BC7-4B36-8FD4-CD9F08ED001F}">
      <dsp:nvSpPr>
        <dsp:cNvPr id="0" name=""/>
        <dsp:cNvSpPr/>
      </dsp:nvSpPr>
      <dsp:spPr>
        <a:xfrm>
          <a:off x="3248233" y="1961726"/>
          <a:ext cx="4323933" cy="633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dirty="0">
              <a:latin typeface="Arial" panose="020B0604020202020204" pitchFamily="34" charset="0"/>
              <a:cs typeface="Arial" panose="020B0604020202020204" pitchFamily="34" charset="0"/>
            </a:rPr>
            <a:t>1943</a:t>
          </a:r>
        </a:p>
      </dsp:txBody>
      <dsp:txXfrm>
        <a:off x="3248233" y="1961726"/>
        <a:ext cx="4323933" cy="633357"/>
      </dsp:txXfrm>
    </dsp:sp>
    <dsp:sp modelId="{DD36E9CB-7F99-498B-B7B7-8410C53E394F}">
      <dsp:nvSpPr>
        <dsp:cNvPr id="0" name=""/>
        <dsp:cNvSpPr/>
      </dsp:nvSpPr>
      <dsp:spPr>
        <a:xfrm>
          <a:off x="3032036" y="3867403"/>
          <a:ext cx="4756326" cy="1466040"/>
        </a:xfrm>
        <a:prstGeom prst="rect">
          <a:avLst/>
        </a:prstGeom>
        <a:solidFill>
          <a:schemeClr val="accent1">
            <a:alpha val="90000"/>
            <a:tint val="40000"/>
            <a:hueOff val="0"/>
            <a:satOff val="0"/>
            <a:lumOff val="0"/>
            <a:alphaOff val="0"/>
          </a:schemeClr>
        </a:solidFill>
        <a:ln w="1905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Barden-LaFollette Act</a:t>
          </a:r>
        </a:p>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This law broadened the scope of VR to include individuals with </a:t>
          </a:r>
          <a:r>
            <a:rPr lang="en-US" sz="1400" b="1" kern="1200" dirty="0">
              <a:latin typeface="Arial" panose="020B0604020202020204" pitchFamily="34" charset="0"/>
              <a:cs typeface="Arial" panose="020B0604020202020204" pitchFamily="34" charset="0"/>
            </a:rPr>
            <a:t>intellectual and mental disabilities</a:t>
          </a:r>
          <a:r>
            <a:rPr lang="en-US" sz="1400" kern="1200" dirty="0">
              <a:latin typeface="Arial" panose="020B0604020202020204" pitchFamily="34" charset="0"/>
              <a:cs typeface="Arial" panose="020B0604020202020204" pitchFamily="34" charset="0"/>
            </a:rPr>
            <a:t>, significantly increasing the population eligible for VR services. It also expanded services to people with </a:t>
          </a:r>
          <a:r>
            <a:rPr lang="en-US" sz="1400" b="1" kern="1200" dirty="0">
              <a:latin typeface="Arial" panose="020B0604020202020204" pitchFamily="34" charset="0"/>
              <a:cs typeface="Arial" panose="020B0604020202020204" pitchFamily="34" charset="0"/>
            </a:rPr>
            <a:t>visual impairments </a:t>
          </a:r>
          <a:r>
            <a:rPr lang="en-US" sz="1400" kern="1200" dirty="0">
              <a:latin typeface="Arial" panose="020B0604020202020204" pitchFamily="34" charset="0"/>
              <a:cs typeface="Arial" panose="020B0604020202020204" pitchFamily="34" charset="0"/>
            </a:rPr>
            <a:t>and established rehabilitation facilities.</a:t>
          </a:r>
          <a:endParaRPr lang="en-US" sz="1400" b="1" kern="1200" dirty="0">
            <a:latin typeface="Arial" panose="020B0604020202020204" pitchFamily="34" charset="0"/>
            <a:cs typeface="Arial" panose="020B0604020202020204" pitchFamily="34" charset="0"/>
          </a:endParaRPr>
        </a:p>
      </dsp:txBody>
      <dsp:txXfrm>
        <a:off x="3032036" y="3867403"/>
        <a:ext cx="4756326" cy="1466040"/>
      </dsp:txXfrm>
    </dsp:sp>
    <dsp:sp modelId="{5691FD25-856A-4A6A-9A91-834A5630399D}">
      <dsp:nvSpPr>
        <dsp:cNvPr id="0" name=""/>
        <dsp:cNvSpPr/>
      </dsp:nvSpPr>
      <dsp:spPr>
        <a:xfrm>
          <a:off x="5410199" y="2914565"/>
          <a:ext cx="0" cy="95283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6F05BF4-111A-4F1B-8E1E-615D1DBDD0B2}">
      <dsp:nvSpPr>
        <dsp:cNvPr id="0" name=""/>
        <dsp:cNvSpPr/>
      </dsp:nvSpPr>
      <dsp:spPr>
        <a:xfrm>
          <a:off x="787128" y="2724188"/>
          <a:ext cx="140123" cy="14012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E25CD42-BF78-4968-ACBF-24B18CEA9885}">
      <dsp:nvSpPr>
        <dsp:cNvPr id="0" name=""/>
        <dsp:cNvSpPr/>
      </dsp:nvSpPr>
      <dsp:spPr>
        <a:xfrm>
          <a:off x="5340138" y="2732404"/>
          <a:ext cx="140123" cy="14012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59638F77-6198-4B4C-BD76-78894D7C8C40}">
      <dsp:nvSpPr>
        <dsp:cNvPr id="0" name=""/>
        <dsp:cNvSpPr/>
      </dsp:nvSpPr>
      <dsp:spPr>
        <a:xfrm>
          <a:off x="5950691" y="3165137"/>
          <a:ext cx="4323933" cy="6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dirty="0">
              <a:latin typeface="Arial" panose="020B0604020202020204" pitchFamily="34" charset="0"/>
              <a:cs typeface="Arial" panose="020B0604020202020204" pitchFamily="34" charset="0"/>
            </a:rPr>
            <a:t>1954</a:t>
          </a:r>
        </a:p>
      </dsp:txBody>
      <dsp:txXfrm>
        <a:off x="5950691" y="3165137"/>
        <a:ext cx="4323933" cy="618660"/>
      </dsp:txXfrm>
    </dsp:sp>
    <dsp:sp modelId="{90601716-EBB5-4BEC-B3C3-E02421B84E53}">
      <dsp:nvSpPr>
        <dsp:cNvPr id="0" name=""/>
        <dsp:cNvSpPr/>
      </dsp:nvSpPr>
      <dsp:spPr>
        <a:xfrm>
          <a:off x="5966080" y="276473"/>
          <a:ext cx="4756326" cy="2309686"/>
        </a:xfrm>
        <a:prstGeom prst="rect">
          <a:avLst/>
        </a:prstGeom>
        <a:solidFill>
          <a:schemeClr val="accent1">
            <a:alpha val="90000"/>
            <a:tint val="40000"/>
            <a:hueOff val="0"/>
            <a:satOff val="0"/>
            <a:lumOff val="0"/>
            <a:alphaOff val="0"/>
          </a:schemeClr>
        </a:solidFill>
        <a:ln w="76200" cap="flat" cmpd="sng" algn="ctr">
          <a:solidFill>
            <a:srgbClr val="FF0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Vocational Rehabilitation Amendments</a:t>
          </a:r>
        </a:p>
        <a:p>
          <a:pPr marL="0" lvl="0" indent="0" algn="l" defTabSz="7112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The VR Amendments of 1954 increased funding for rehabilitation services and established long-term training for </a:t>
          </a:r>
          <a:r>
            <a:rPr lang="en-US" sz="1400" b="1" kern="1200" dirty="0">
              <a:latin typeface="Arial" panose="020B0604020202020204" pitchFamily="34" charset="0"/>
              <a:cs typeface="Arial" panose="020B0604020202020204" pitchFamily="34" charset="0"/>
            </a:rPr>
            <a:t>VR counselors</a:t>
          </a:r>
          <a:r>
            <a:rPr lang="en-US" sz="1400" kern="1200" dirty="0">
              <a:latin typeface="Arial" panose="020B0604020202020204" pitchFamily="34" charset="0"/>
              <a:cs typeface="Arial" panose="020B0604020202020204" pitchFamily="34" charset="0"/>
            </a:rPr>
            <a:t>. It aimed to strengthen the professional standards within the </a:t>
          </a:r>
          <a:r>
            <a:rPr lang="en-US" sz="1400" b="1" kern="1200" dirty="0">
              <a:latin typeface="Arial" panose="020B0604020202020204" pitchFamily="34" charset="0"/>
              <a:cs typeface="Arial" panose="020B0604020202020204" pitchFamily="34" charset="0"/>
            </a:rPr>
            <a:t>VR field</a:t>
          </a:r>
          <a:r>
            <a:rPr lang="en-US" sz="1400" kern="1200" dirty="0">
              <a:latin typeface="Arial" panose="020B0604020202020204" pitchFamily="34" charset="0"/>
              <a:cs typeface="Arial" panose="020B0604020202020204" pitchFamily="34" charset="0"/>
            </a:rPr>
            <a:t>, improving the quality of services.</a:t>
          </a:r>
          <a:endParaRPr lang="en-US" sz="1400" b="1" kern="1200" dirty="0">
            <a:latin typeface="Arial" panose="020B0604020202020204" pitchFamily="34" charset="0"/>
            <a:cs typeface="Arial" panose="020B0604020202020204" pitchFamily="34" charset="0"/>
          </a:endParaRPr>
        </a:p>
      </dsp:txBody>
      <dsp:txXfrm>
        <a:off x="5966080" y="276473"/>
        <a:ext cx="4756326" cy="2309686"/>
      </dsp:txXfrm>
    </dsp:sp>
    <dsp:sp modelId="{41853C87-E1BF-42CC-89F8-497AFC0899B8}">
      <dsp:nvSpPr>
        <dsp:cNvPr id="0" name=""/>
        <dsp:cNvSpPr/>
      </dsp:nvSpPr>
      <dsp:spPr>
        <a:xfrm>
          <a:off x="8112658" y="1894536"/>
          <a:ext cx="0" cy="930728"/>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3E1DDE8-BEC8-4478-82C2-990D07E0A832}">
      <dsp:nvSpPr>
        <dsp:cNvPr id="0" name=""/>
        <dsp:cNvSpPr/>
      </dsp:nvSpPr>
      <dsp:spPr>
        <a:xfrm>
          <a:off x="8042596" y="2889599"/>
          <a:ext cx="140123" cy="136871"/>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1869F-F6FC-6A0D-CE07-6B540E55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A6B6C1-6185-79F5-23C8-927538634E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1E86C-C6B4-424D-8295-67D3386172F0}" type="datetimeFigureOut">
              <a:rPr lang="en-US" smtClean="0"/>
              <a:t>11/04/2024</a:t>
            </a:fld>
            <a:endParaRPr lang="en-US" dirty="0"/>
          </a:p>
        </p:txBody>
      </p:sp>
      <p:sp>
        <p:nvSpPr>
          <p:cNvPr id="4" name="Footer Placeholder 3">
            <a:extLst>
              <a:ext uri="{FF2B5EF4-FFF2-40B4-BE49-F238E27FC236}">
                <a16:creationId xmlns:a16="http://schemas.microsoft.com/office/drawing/2014/main" id="{D875153B-EAEA-CF1E-30D7-16C2E6458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72AFB7-47EE-893B-5887-BDC37DCA5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F94707-CAF6-40B0-A7EA-C5F3C63CBD6B}" type="slidenum">
              <a:rPr lang="en-US" smtClean="0"/>
              <a:t>‹#›</a:t>
            </a:fld>
            <a:endParaRPr lang="en-US" dirty="0"/>
          </a:p>
        </p:txBody>
      </p:sp>
    </p:spTree>
    <p:extLst>
      <p:ext uri="{BB962C8B-B14F-4D97-AF65-F5344CB8AC3E}">
        <p14:creationId xmlns:p14="http://schemas.microsoft.com/office/powerpoint/2010/main" val="403341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11/04/2024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When we look at the history of VR – During the Early Years of 1920 – 1945</a:t>
            </a:r>
            <a:endParaRPr lang="en-US" b="1" dirty="0"/>
          </a:p>
          <a:p>
            <a:endParaRPr lang="en-US" b="1" dirty="0">
              <a:ea typeface="Calibri" panose="020F0502020204030204"/>
              <a:cs typeface="Calibri" panose="020F0502020204030204"/>
            </a:endParaRPr>
          </a:p>
          <a:p>
            <a:r>
              <a:rPr lang="en-US" b="0" dirty="0"/>
              <a:t>We begin with </a:t>
            </a:r>
            <a:r>
              <a:rPr lang="en-US" b="1" dirty="0"/>
              <a:t>The Soldiers Rehabilitation Act </a:t>
            </a:r>
            <a:r>
              <a:rPr lang="en-US" b="0" dirty="0"/>
              <a:t>which paved the way for the </a:t>
            </a:r>
            <a:r>
              <a:rPr lang="en-US" b="1" dirty="0"/>
              <a:t>Smith-Fess Act.  The Smith-Fess Act </a:t>
            </a:r>
            <a:r>
              <a:rPr lang="en-US" b="0" dirty="0"/>
              <a:t>provided</a:t>
            </a:r>
            <a:r>
              <a:rPr lang="en-US" b="1" dirty="0"/>
              <a:t> crucial support to veterans returning from World War I with disabilities; and in 1920 Congress expanded the </a:t>
            </a:r>
            <a:r>
              <a:rPr lang="en-US" b="0" dirty="0"/>
              <a:t>veteran's program making </a:t>
            </a:r>
            <a:r>
              <a:rPr lang="en-US" b="1" dirty="0"/>
              <a:t>VR services available for anyone with a physical disability – </a:t>
            </a:r>
            <a:r>
              <a:rPr lang="en-US" b="0" dirty="0"/>
              <a:t>not just veterans</a:t>
            </a:r>
            <a:r>
              <a:rPr lang="en-US" b="1" dirty="0"/>
              <a:t>.  </a:t>
            </a:r>
            <a:endParaRPr lang="en-US" b="1" dirty="0">
              <a:ea typeface="Calibri"/>
              <a:cs typeface="Calibri"/>
            </a:endParaRPr>
          </a:p>
          <a:p>
            <a:endParaRPr lang="en-US" b="1" dirty="0"/>
          </a:p>
          <a:p>
            <a:r>
              <a:rPr lang="en-US" b="1" dirty="0"/>
              <a:t>This established the federal-state VR program </a:t>
            </a:r>
            <a:r>
              <a:rPr lang="en-US" b="0" dirty="0"/>
              <a:t>and marked the </a:t>
            </a:r>
            <a:r>
              <a:rPr lang="en-US" b="1" dirty="0"/>
              <a:t>beginning of the Public Vocational Rehabilitation Program, or VR – </a:t>
            </a:r>
            <a:r>
              <a:rPr lang="en-US" b="0" dirty="0"/>
              <a:t>With the first state implementing its </a:t>
            </a:r>
            <a:r>
              <a:rPr lang="en-US" b="1" dirty="0"/>
              <a:t>VR program in 1920 (Massachusetts or Montana) and several other states quickly following suit. </a:t>
            </a:r>
            <a:endParaRPr lang="en-US" b="1"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a:t>
            </a:fld>
            <a:endParaRPr lang="en-US" dirty="0"/>
          </a:p>
        </p:txBody>
      </p:sp>
    </p:spTree>
    <p:extLst>
      <p:ext uri="{BB962C8B-B14F-4D97-AF65-F5344CB8AC3E}">
        <p14:creationId xmlns:p14="http://schemas.microsoft.com/office/powerpoint/2010/main" val="44846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VR added value to our Consumers through ensuring that individuals with disabilities had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equal access to employment opportunities.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Helping consumers to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advocate for themselves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increasing their role in planning for their service delivery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200" dirty="0">
                <a:effectLst/>
                <a:latin typeface="Aptos" panose="020B0004020202020204" pitchFamily="34" charset="0"/>
                <a:ea typeface="Aptos" panose="020B0004020202020204" pitchFamily="34" charset="0"/>
                <a:cs typeface="Times New Roman" panose="02020603050405020304" pitchFamily="18" charset="0"/>
              </a:rPr>
              <a:t>To ensure consumers had competent professionals working with them to PROVIDE </a:t>
            </a:r>
            <a:r>
              <a:rPr lang="en-US" sz="1200" b="1" dirty="0">
                <a:effectLst/>
                <a:latin typeface="Aptos" panose="020B0004020202020204" pitchFamily="34" charset="0"/>
                <a:ea typeface="Aptos" panose="020B0004020202020204" pitchFamily="34" charset="0"/>
                <a:cs typeface="Times New Roman" panose="02020603050405020304" pitchFamily="18" charset="0"/>
              </a:rPr>
              <a:t>proper advocacy, service provision, placement and support</a:t>
            </a:r>
            <a:r>
              <a:rPr lang="en-US" sz="1200" dirty="0">
                <a:effectLst/>
                <a:latin typeface="Aptos" panose="020B0004020202020204" pitchFamily="34" charset="0"/>
                <a:ea typeface="Aptos" panose="020B0004020202020204" pitchFamily="34" charset="0"/>
                <a:cs typeface="Times New Roman" panose="02020603050405020304" pitchFamily="18" charset="0"/>
              </a:rPr>
              <a:t>; </a:t>
            </a:r>
            <a:r>
              <a:rPr lang="en-US" sz="1200" b="1" dirty="0">
                <a:effectLst/>
                <a:latin typeface="Aptos" panose="020B0004020202020204" pitchFamily="34" charset="0"/>
                <a:ea typeface="Aptos" panose="020B0004020202020204" pitchFamily="34" charset="0"/>
                <a:cs typeface="Times New Roman" panose="02020603050405020304" pitchFamily="18" charset="0"/>
              </a:rPr>
              <a:t>specialized trainings</a:t>
            </a:r>
            <a:r>
              <a:rPr lang="en-US" sz="1200" dirty="0">
                <a:effectLst/>
                <a:latin typeface="Aptos" panose="020B0004020202020204" pitchFamily="34" charset="0"/>
                <a:ea typeface="Aptos" panose="020B0004020202020204" pitchFamily="34" charset="0"/>
                <a:cs typeface="Times New Roman" panose="02020603050405020304" pitchFamily="18" charset="0"/>
              </a:rPr>
              <a:t> in rehabilitation were developed, </a:t>
            </a:r>
            <a:r>
              <a:rPr lang="en-US" sz="1200" b="1" dirty="0">
                <a:effectLst/>
                <a:latin typeface="Aptos" panose="020B0004020202020204" pitchFamily="34" charset="0"/>
                <a:ea typeface="Aptos" panose="020B0004020202020204" pitchFamily="34" charset="0"/>
                <a:cs typeface="Times New Roman" panose="02020603050405020304" pitchFamily="18" charset="0"/>
              </a:rPr>
              <a:t>certifications</a:t>
            </a:r>
            <a:r>
              <a:rPr lang="en-US" sz="1200" dirty="0">
                <a:effectLst/>
                <a:latin typeface="Aptos" panose="020B0004020202020204" pitchFamily="34" charset="0"/>
                <a:ea typeface="Aptos" panose="020B0004020202020204" pitchFamily="34" charset="0"/>
                <a:cs typeface="Times New Roman" panose="02020603050405020304" pitchFamily="18" charset="0"/>
              </a:rPr>
              <a:t>, and many VR Counselors began receiving Master’s degrees in </a:t>
            </a:r>
            <a:r>
              <a:rPr lang="en-US" sz="1200" b="1" dirty="0">
                <a:effectLst/>
                <a:latin typeface="Aptos" panose="020B0004020202020204" pitchFamily="34" charset="0"/>
                <a:ea typeface="Aptos" panose="020B0004020202020204" pitchFamily="34" charset="0"/>
                <a:cs typeface="Times New Roman" panose="02020603050405020304" pitchFamily="18" charset="0"/>
              </a:rPr>
              <a:t>Rehabilitation Counseling</a:t>
            </a:r>
            <a:r>
              <a:rPr lang="en-US" sz="12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10</a:t>
            </a:fld>
            <a:endParaRPr lang="en-US" dirty="0"/>
          </a:p>
        </p:txBody>
      </p:sp>
    </p:spTree>
    <p:extLst>
      <p:ext uri="{BB962C8B-B14F-4D97-AF65-F5344CB8AC3E}">
        <p14:creationId xmlns:p14="http://schemas.microsoft.com/office/powerpoint/2010/main" val="268782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Employers who partnered with VR and hired individuals with disabilities benefited from a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diverse and innovative workforce.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Businesses that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embraced diversity and inclusion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saw increased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employee satisfaction and retention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11</a:t>
            </a:fld>
            <a:endParaRPr lang="en-US" dirty="0"/>
          </a:p>
        </p:txBody>
      </p:sp>
    </p:spTree>
    <p:extLst>
      <p:ext uri="{BB962C8B-B14F-4D97-AF65-F5344CB8AC3E}">
        <p14:creationId xmlns:p14="http://schemas.microsoft.com/office/powerpoint/2010/main" val="399545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ptos" panose="020B0004020202020204" pitchFamily="34" charset="0"/>
                <a:ea typeface="Aptos" panose="020B0004020202020204" pitchFamily="34" charset="0"/>
                <a:cs typeface="Times New Roman" panose="02020603050405020304" pitchFamily="18" charset="0"/>
              </a:rPr>
              <a:t>VR’s support and advocacy during the disability rights movement led to </a:t>
            </a:r>
            <a:r>
              <a:rPr lang="en-US" sz="1200" b="1" dirty="0">
                <a:effectLst/>
                <a:latin typeface="Aptos" panose="020B0004020202020204" pitchFamily="34" charset="0"/>
                <a:ea typeface="Aptos" panose="020B0004020202020204" pitchFamily="34" charset="0"/>
                <a:cs typeface="Times New Roman" panose="02020603050405020304" pitchFamily="18" charset="0"/>
              </a:rPr>
              <a:t>greater awareness and acceptance</a:t>
            </a:r>
            <a:r>
              <a:rPr lang="en-US" sz="1200" dirty="0">
                <a:effectLst/>
                <a:latin typeface="Aptos" panose="020B0004020202020204" pitchFamily="34" charset="0"/>
                <a:ea typeface="Aptos" panose="020B0004020202020204" pitchFamily="34" charset="0"/>
                <a:cs typeface="Times New Roman" panose="02020603050405020304" pitchFamily="18" charset="0"/>
              </a:rPr>
              <a:t> of individuals with disabilities within communities.</a:t>
            </a:r>
            <a:endParaRPr lang="en-US" dirty="0"/>
          </a:p>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12</a:t>
            </a:fld>
            <a:endParaRPr lang="en-US" dirty="0"/>
          </a:p>
        </p:txBody>
      </p:sp>
    </p:spTree>
    <p:extLst>
      <p:ext uri="{BB962C8B-B14F-4D97-AF65-F5344CB8AC3E}">
        <p14:creationId xmlns:p14="http://schemas.microsoft.com/office/powerpoint/2010/main" val="38625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During this era the role of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VR professional began to be redefined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Americans with Disabilities Act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(ADA) of 1990 represented a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turning point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in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evolution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of vocational rehabilitation. The law introduced a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rights-based approach to disability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VR professionals became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key facilitators of workplace inclusion.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Counselors now worked in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partnership</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employers,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advocating for accessibility, adaptive technologies, and equal treatment in the workplace.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VR staff began using a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more holistic approach</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addressing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broader needs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of individuals with disabilities. This included helping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consumers navigate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new types of assistive technology, securing appropriate accommodations, and ensuring that workplace environments were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inclusive and welcoming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Also,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educational requirements for VR counselors evolved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a greater emphasis on specialized training and higher education standards for all VR counselors.</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13</a:t>
            </a:fld>
            <a:endParaRPr lang="en-US" dirty="0"/>
          </a:p>
        </p:txBody>
      </p:sp>
    </p:spTree>
    <p:extLst>
      <p:ext uri="{BB962C8B-B14F-4D97-AF65-F5344CB8AC3E}">
        <p14:creationId xmlns:p14="http://schemas.microsoft.com/office/powerpoint/2010/main" val="292872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During 1996 – 2020, we moved into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MODERNIZATION AND INNOVATION ERA.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turn of the century brought about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significant advancements in technology and innovation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The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Workforce Innovation and Opportunity Act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(WIOA) of 2014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further integrated VR services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workforce development systems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enhancing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VALUE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our ability to serve individuals with disabilities.</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Data from this period shows that state VR agencies served over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one million individuals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annually, with employment outcomes for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180,000 to 220,000</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people each year. This not only highlights the program’s scale but also its effectiveness in helping individuals achieve their employment goals.</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14</a:t>
            </a:fld>
            <a:endParaRPr lang="en-US" dirty="0"/>
          </a:p>
        </p:txBody>
      </p:sp>
    </p:spTree>
    <p:extLst>
      <p:ext uri="{BB962C8B-B14F-4D97-AF65-F5344CB8AC3E}">
        <p14:creationId xmlns:p14="http://schemas.microsoft.com/office/powerpoint/2010/main" val="195837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VR Consumers benefited from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increased integration of VR services with workforce development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systems. Fostering collaboration and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enhancing access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to services for consumers throughout workforce agencies. </a:t>
            </a:r>
          </a:p>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15</a:t>
            </a:fld>
            <a:endParaRPr lang="en-US" dirty="0"/>
          </a:p>
        </p:txBody>
      </p:sp>
    </p:spTree>
    <p:extLst>
      <p:ext uri="{BB962C8B-B14F-4D97-AF65-F5344CB8AC3E}">
        <p14:creationId xmlns:p14="http://schemas.microsoft.com/office/powerpoint/2010/main" val="1952452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Employers benefited from positive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public relations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enhanced corporate social responsibility.</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16</a:t>
            </a:fld>
            <a:endParaRPr lang="en-US" dirty="0"/>
          </a:p>
        </p:txBody>
      </p:sp>
    </p:spTree>
    <p:extLst>
      <p:ext uri="{BB962C8B-B14F-4D97-AF65-F5344CB8AC3E}">
        <p14:creationId xmlns:p14="http://schemas.microsoft.com/office/powerpoint/2010/main" val="148765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effectLst/>
                <a:latin typeface="Aptos" panose="020B0004020202020204" pitchFamily="34" charset="0"/>
                <a:ea typeface="Aptos" panose="020B0004020202020204" pitchFamily="34" charset="0"/>
                <a:cs typeface="Times New Roman" panose="02020603050405020304" pitchFamily="18" charset="0"/>
              </a:rPr>
              <a:t>In our communities, we saw even </a:t>
            </a:r>
            <a:r>
              <a:rPr lang="en-US" sz="1200" b="1" dirty="0">
                <a:effectLst/>
                <a:latin typeface="Aptos" panose="020B0004020202020204" pitchFamily="34" charset="0"/>
                <a:ea typeface="Aptos" panose="020B0004020202020204" pitchFamily="34" charset="0"/>
                <a:cs typeface="Times New Roman" panose="02020603050405020304" pitchFamily="18" charset="0"/>
              </a:rPr>
              <a:t>more inclusion</a:t>
            </a:r>
            <a:r>
              <a:rPr lang="en-US" sz="1200" dirty="0">
                <a:effectLst/>
                <a:latin typeface="Aptos" panose="020B0004020202020204" pitchFamily="34" charset="0"/>
                <a:ea typeface="Aptos" panose="020B0004020202020204" pitchFamily="34" charset="0"/>
                <a:cs typeface="Times New Roman" panose="02020603050405020304" pitchFamily="18" charset="0"/>
              </a:rPr>
              <a:t> and </a:t>
            </a:r>
            <a:r>
              <a:rPr lang="en-US" sz="1200" b="1" dirty="0">
                <a:effectLst/>
                <a:latin typeface="Aptos" panose="020B0004020202020204" pitchFamily="34" charset="0"/>
                <a:ea typeface="Aptos" panose="020B0004020202020204" pitchFamily="34" charset="0"/>
                <a:cs typeface="Times New Roman" panose="02020603050405020304" pitchFamily="18" charset="0"/>
              </a:rPr>
              <a:t>cohesion,</a:t>
            </a:r>
            <a:r>
              <a:rPr lang="en-US" sz="1200" dirty="0">
                <a:effectLst/>
                <a:latin typeface="Aptos" panose="020B0004020202020204" pitchFamily="34" charset="0"/>
                <a:ea typeface="Aptos" panose="020B0004020202020204" pitchFamily="34" charset="0"/>
                <a:cs typeface="Times New Roman" panose="02020603050405020304" pitchFamily="18" charset="0"/>
              </a:rPr>
              <a:t> with a focus on </a:t>
            </a:r>
            <a:r>
              <a:rPr lang="en-US" sz="1200" b="1" dirty="0">
                <a:effectLst/>
                <a:latin typeface="Aptos" panose="020B0004020202020204" pitchFamily="34" charset="0"/>
                <a:ea typeface="Aptos" panose="020B0004020202020204" pitchFamily="34" charset="0"/>
                <a:cs typeface="Times New Roman" panose="02020603050405020304" pitchFamily="18" charset="0"/>
              </a:rPr>
              <a:t>opportunities and abilities</a:t>
            </a:r>
            <a:r>
              <a:rPr lang="en-US" sz="1200" dirty="0">
                <a:effectLst/>
                <a:latin typeface="Aptos" panose="020B0004020202020204" pitchFamily="34" charset="0"/>
                <a:ea typeface="Aptos" panose="020B0004020202020204" pitchFamily="34" charset="0"/>
                <a:cs typeface="Times New Roman" panose="02020603050405020304" pitchFamily="18" charset="0"/>
              </a:rPr>
              <a:t> as opposed to </a:t>
            </a:r>
            <a:r>
              <a:rPr lang="en-US" sz="1200" b="1" dirty="0">
                <a:effectLst/>
                <a:latin typeface="Aptos" panose="020B0004020202020204" pitchFamily="34" charset="0"/>
                <a:ea typeface="Aptos" panose="020B0004020202020204" pitchFamily="34" charset="0"/>
                <a:cs typeface="Times New Roman" panose="02020603050405020304" pitchFamily="18" charset="0"/>
              </a:rPr>
              <a:t>barriers and inabilities</a:t>
            </a:r>
            <a:r>
              <a:rPr lang="en-US" sz="12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17</a:t>
            </a:fld>
            <a:endParaRPr lang="en-US" dirty="0"/>
          </a:p>
        </p:txBody>
      </p:sp>
    </p:spTree>
    <p:extLst>
      <p:ext uri="{BB962C8B-B14F-4D97-AF65-F5344CB8AC3E}">
        <p14:creationId xmlns:p14="http://schemas.microsoft.com/office/powerpoint/2010/main" val="355491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modernization of VR services provided VR counselors and staff with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new tools and resources to better support individuals with disabilities.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Playing a crucial role in helping individuals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achieve their employment goals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improve their quality of life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t>
            </a:r>
          </a:p>
          <a:p>
            <a:pPr marR="0" lvl="0" algn="l" defTabSz="914400">
              <a:spcBef>
                <a:spcPts val="0"/>
              </a:spcBef>
              <a:buClrTx/>
              <a:tabLst/>
              <a:defRPr/>
            </a:pPr>
            <a:endParaRPr lang="en-US" dirty="0">
              <a:effectLst/>
              <a:latin typeface="Calibri" panose="020F0502020204030204"/>
              <a:ea typeface="Aptos" panose="020B0004020202020204" pitchFamily="34" charset="0"/>
              <a:cs typeface="Calibri" panose="020F0502020204030204"/>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18</a:t>
            </a:fld>
            <a:endParaRPr lang="en-US" dirty="0"/>
          </a:p>
        </p:txBody>
      </p:sp>
    </p:spTree>
    <p:extLst>
      <p:ext uri="{BB962C8B-B14F-4D97-AF65-F5344CB8AC3E}">
        <p14:creationId xmlns:p14="http://schemas.microsoft.com/office/powerpoint/2010/main" val="274637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stand on the cusp of a new era………</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19</a:t>
            </a:fld>
            <a:endParaRPr lang="en-US" dirty="0"/>
          </a:p>
        </p:txBody>
      </p:sp>
    </p:spTree>
    <p:extLst>
      <p:ext uri="{BB962C8B-B14F-4D97-AF65-F5344CB8AC3E}">
        <p14:creationId xmlns:p14="http://schemas.microsoft.com/office/powerpoint/2010/main" val="241658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CONSUMERS – </a:t>
            </a:r>
          </a:p>
          <a:p>
            <a:endParaRPr lang="en-US" dirty="0">
              <a:cs typeface="Calibri"/>
            </a:endParaRPr>
          </a:p>
          <a:p>
            <a:r>
              <a:rPr lang="en-US" b="0" dirty="0">
                <a:cs typeface="Calibri"/>
              </a:rPr>
              <a:t>Establishment of the state VR programs added value to the lives of VR Consumers by….</a:t>
            </a:r>
          </a:p>
          <a:p>
            <a:endParaRPr lang="en-US" b="0" dirty="0">
              <a:cs typeface="Calibri"/>
            </a:endParaRPr>
          </a:p>
          <a:p>
            <a:r>
              <a:rPr lang="en-US" b="0" dirty="0">
                <a:cs typeface="Calibri"/>
              </a:rPr>
              <a:t>Providing veterans returning from the war with disabilities with the necessary support to reintegrate into civilian life and the workforce. </a:t>
            </a:r>
          </a:p>
          <a:p>
            <a:endParaRPr lang="en-US" b="0" dirty="0">
              <a:cs typeface="Calibri"/>
            </a:endParaRPr>
          </a:p>
          <a:p>
            <a:r>
              <a:rPr lang="en-US" b="0" dirty="0">
                <a:cs typeface="Calibri"/>
              </a:rPr>
              <a:t>VR’s focus on vocational training and job placement, enabled individuals with disabilities to gain meaningful employment and improve their quality of life.</a:t>
            </a:r>
          </a:p>
          <a:p>
            <a:endParaRPr lang="en-US" b="0" dirty="0">
              <a:cs typeface="Calibri"/>
            </a:endParaRPr>
          </a:p>
          <a:p>
            <a:r>
              <a:rPr lang="en-US" b="0" dirty="0">
                <a:cs typeface="Calibri"/>
              </a:rPr>
              <a:t>Towards the end of this Era, VR began to expand its reach to include</a:t>
            </a:r>
            <a:r>
              <a:rPr lang="en-US" b="1" dirty="0">
                <a:cs typeface="Calibri"/>
              </a:rPr>
              <a:t> services for more disability populations. </a:t>
            </a:r>
            <a:r>
              <a:rPr lang="en-US" b="0" dirty="0">
                <a:cs typeface="Calibri"/>
              </a:rPr>
              <a:t>Thanks to the expansion of the </a:t>
            </a:r>
            <a:r>
              <a:rPr lang="en-US" b="1" dirty="0">
                <a:cs typeface="Calibri"/>
              </a:rPr>
              <a:t>Rehab Act of 1943, </a:t>
            </a:r>
            <a:r>
              <a:rPr lang="en-US" b="0" dirty="0">
                <a:cs typeface="Calibri"/>
              </a:rPr>
              <a:t>VR services were made available to people with </a:t>
            </a:r>
            <a:r>
              <a:rPr lang="en-US" b="1" dirty="0">
                <a:cs typeface="Calibri"/>
              </a:rPr>
              <a:t>mental illness and intellectual disabilities. This gradually doubled the number of people finding jobs through VR. </a:t>
            </a:r>
          </a:p>
          <a:p>
            <a:endParaRPr lang="en-US" b="1" dirty="0">
              <a:cs typeface="Calibri"/>
            </a:endParaRPr>
          </a:p>
          <a:p>
            <a:r>
              <a:rPr lang="en-US" b="0" dirty="0">
                <a:cs typeface="Calibri"/>
              </a:rPr>
              <a:t>In addition to training and guidance, VR consumers began benefitting from </a:t>
            </a:r>
            <a:r>
              <a:rPr lang="en-US" b="1" dirty="0">
                <a:cs typeface="Calibri"/>
              </a:rPr>
              <a:t>corrective surgical procedures paid for by VR, </a:t>
            </a:r>
            <a:r>
              <a:rPr lang="en-US" b="0" dirty="0">
                <a:cs typeface="Calibri"/>
              </a:rPr>
              <a:t>as well as </a:t>
            </a:r>
            <a:r>
              <a:rPr lang="en-US" b="1" dirty="0">
                <a:cs typeface="Calibri"/>
              </a:rPr>
              <a:t>equipment needs such as hearing aids, wheelchairs and anything that improved the ability of a VR consumer to obtain and maintain employment. </a:t>
            </a:r>
          </a:p>
          <a:p>
            <a:endParaRPr lang="en-US" b="0" dirty="0">
              <a:cs typeface="Calibri"/>
            </a:endParaRPr>
          </a:p>
          <a:p>
            <a:r>
              <a:rPr lang="en-US" b="0" dirty="0">
                <a:cs typeface="Calibri"/>
              </a:rPr>
              <a:t>The 1943 amendments also allowed states to create </a:t>
            </a:r>
            <a:r>
              <a:rPr lang="en-US" b="1" dirty="0">
                <a:cs typeface="Calibri"/>
              </a:rPr>
              <a:t>separate VR agencies for people with blindness, if the states chose to do so.</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2</a:t>
            </a:fld>
            <a:endParaRPr lang="en-US" dirty="0"/>
          </a:p>
        </p:txBody>
      </p:sp>
    </p:spTree>
    <p:extLst>
      <p:ext uri="{BB962C8B-B14F-4D97-AF65-F5344CB8AC3E}">
        <p14:creationId xmlns:p14="http://schemas.microsoft.com/office/powerpoint/2010/main" val="387662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20</a:t>
            </a:fld>
            <a:endParaRPr lang="en-US" dirty="0"/>
          </a:p>
        </p:txBody>
      </p:sp>
    </p:spTree>
    <p:extLst>
      <p:ext uri="{BB962C8B-B14F-4D97-AF65-F5344CB8AC3E}">
        <p14:creationId xmlns:p14="http://schemas.microsoft.com/office/powerpoint/2010/main" val="80395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VR added value to businesses by helping them gain access to a new pool of skilled workers, enhancing their workforce diversity and productivity.</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3</a:t>
            </a:fld>
            <a:endParaRPr lang="en-US" dirty="0"/>
          </a:p>
        </p:txBody>
      </p:sp>
    </p:spTree>
    <p:extLst>
      <p:ext uri="{BB962C8B-B14F-4D97-AF65-F5344CB8AC3E}">
        <p14:creationId xmlns:p14="http://schemas.microsoft.com/office/powerpoint/2010/main" val="364016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By reintegrating veterans and other individuals with disabilities into the workforce, communities benefited from increased economic activity and social cohesion.</a:t>
            </a:r>
          </a:p>
          <a:p>
            <a:endParaRPr lang="en-US" b="1" dirty="0"/>
          </a:p>
          <a:p>
            <a:r>
              <a:rPr lang="en-US" b="0" dirty="0"/>
              <a:t>Communities began to see positive contributions to the </a:t>
            </a:r>
            <a:r>
              <a:rPr lang="en-US" b="1" dirty="0"/>
              <a:t>overall economy as people with disabilities went to work putting their skills and talents to good use.</a:t>
            </a:r>
            <a:endParaRPr lang="en-US" b="1" dirty="0">
              <a:ea typeface="Calibri"/>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4</a:t>
            </a:fld>
            <a:endParaRPr lang="en-US" dirty="0"/>
          </a:p>
        </p:txBody>
      </p:sp>
    </p:spTree>
    <p:extLst>
      <p:ext uri="{BB962C8B-B14F-4D97-AF65-F5344CB8AC3E}">
        <p14:creationId xmlns:p14="http://schemas.microsoft.com/office/powerpoint/2010/main" val="18372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cs typeface="Calibri"/>
              </a:rPr>
              <a:t>VR added value through our </a:t>
            </a:r>
            <a:r>
              <a:rPr lang="en-US" b="1" dirty="0">
                <a:cs typeface="Calibri"/>
              </a:rPr>
              <a:t>VR Pioneers; </a:t>
            </a:r>
            <a:r>
              <a:rPr lang="en-US" b="0" dirty="0">
                <a:cs typeface="Calibri"/>
              </a:rPr>
              <a:t>individuals called </a:t>
            </a:r>
            <a:r>
              <a:rPr lang="en-US" b="1" dirty="0">
                <a:cs typeface="Calibri"/>
              </a:rPr>
              <a:t>to serve and support people with disabilities. </a:t>
            </a:r>
            <a:r>
              <a:rPr lang="en-US" b="0" dirty="0">
                <a:cs typeface="Calibri"/>
              </a:rPr>
              <a:t>Initially providing </a:t>
            </a:r>
            <a:r>
              <a:rPr lang="en-US" b="1" dirty="0">
                <a:cs typeface="Calibri"/>
              </a:rPr>
              <a:t>administrative resources, </a:t>
            </a:r>
            <a:r>
              <a:rPr lang="en-US" b="0" dirty="0">
                <a:cs typeface="Calibri"/>
              </a:rPr>
              <a:t>helping consumers re-enter the workforce through job training programs. </a:t>
            </a:r>
          </a:p>
          <a:p>
            <a:endParaRPr lang="en-US" b="1" dirty="0">
              <a:cs typeface="Calibri"/>
            </a:endParaRPr>
          </a:p>
          <a:p>
            <a:r>
              <a:rPr lang="en-US" b="1" dirty="0">
                <a:cs typeface="Calibri"/>
              </a:rPr>
              <a:t>Laying the groundwork for vocational rehabilitation as a critical element of public policy as VR staff began to emerge as essential advocates for veterans and workers with disabilities, fostering a dedicated VR workforce committed to making a difference. </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5</a:t>
            </a:fld>
            <a:endParaRPr lang="en-US" dirty="0"/>
          </a:p>
        </p:txBody>
      </p:sp>
    </p:spTree>
    <p:extLst>
      <p:ext uri="{BB962C8B-B14F-4D97-AF65-F5344CB8AC3E}">
        <p14:creationId xmlns:p14="http://schemas.microsoft.com/office/powerpoint/2010/main" val="46744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kern="100" dirty="0"/>
              <a:t>EXPANSION AND GROWTH 1946-1970	Next came the era of Expansion and Growth between 1946 – 1970…..</a:t>
            </a:r>
          </a:p>
          <a:p>
            <a:pPr>
              <a:defRPr/>
            </a:pPr>
            <a:endParaRPr lang="en-US" b="1" kern="100" dirty="0"/>
          </a:p>
          <a:p>
            <a:pPr>
              <a:defRPr/>
            </a:pPr>
            <a:r>
              <a:rPr lang="en-US" b="1" kern="100" dirty="0"/>
              <a:t>The VR program continued to add value.  During the post-World War II era there was significant expansion of the VR program. The Rehabilitation Act of 1954 provided additional funding and resources, allowing the program to serve more individuals.</a:t>
            </a:r>
          </a:p>
          <a:p>
            <a:pPr>
              <a:defRPr/>
            </a:pPr>
            <a:endParaRPr lang="en-US" b="1" kern="100" dirty="0"/>
          </a:p>
          <a:p>
            <a:pPr>
              <a:defRPr/>
            </a:pPr>
            <a:r>
              <a:rPr lang="en-US" b="1" kern="100" dirty="0"/>
              <a:t>Funding for scientific research into disabilities and rehabilitation began, eventually leading to the National Institute on Disability and Rehabilitation Research, or NIDRR.</a:t>
            </a:r>
          </a:p>
          <a:p>
            <a:pPr>
              <a:defRPr/>
            </a:pPr>
            <a:endParaRPr lang="en-US" b="1" kern="100" dirty="0"/>
          </a:p>
          <a:p>
            <a:pPr>
              <a:defRPr/>
            </a:pPr>
            <a:r>
              <a:rPr lang="en-US" b="1" kern="100" dirty="0"/>
              <a:t>Politically, Vocational Rehabilitation was popular because we helped thousands of people. </a:t>
            </a:r>
          </a:p>
          <a:p>
            <a:pPr>
              <a:defRPr/>
            </a:pPr>
            <a:endParaRPr lang="en-US" b="1" kern="100" dirty="0"/>
          </a:p>
          <a:p>
            <a:pPr>
              <a:defRPr/>
            </a:pPr>
            <a:r>
              <a:rPr lang="en-US" b="1" kern="100" dirty="0"/>
              <a:t>We had a clear definition of who our target group was - people with disabilities who could return to work with help from VR - and a clear definition of success - employment of people with disabilities.</a:t>
            </a:r>
          </a:p>
          <a:p>
            <a:pPr>
              <a:defRPr/>
            </a:pPr>
            <a:endParaRPr lang="en-US" b="1" kern="100" dirty="0"/>
          </a:p>
          <a:p>
            <a:pPr>
              <a:defRPr/>
            </a:pPr>
            <a:r>
              <a:rPr lang="en-US" b="1" kern="100" dirty="0"/>
              <a:t>During this era President Lyndon Johnson recruited VR into his Great Society program, which was a plan aiming to create a more equitable and just society.</a:t>
            </a:r>
          </a:p>
          <a:p>
            <a:pPr>
              <a:defRPr/>
            </a:pPr>
            <a:endParaRPr lang="en-US" b="1" kern="100" dirty="0"/>
          </a:p>
          <a:p>
            <a:pPr>
              <a:defRPr/>
            </a:pPr>
            <a:r>
              <a:rPr lang="en-US" b="1" kern="100" dirty="0"/>
              <a:t>Because of VR’s success in helping people with disabilities find employment opportunities, the administration sought to expand VR’s services. Suddenly the term Disability included drug abuse, alcoholism, repeated jail sentences, Behavior Disorders, public assistance recipients, and many other conditions that posed barriers </a:t>
            </a:r>
            <a:r>
              <a:rPr lang="en-US" b="1" kern="100"/>
              <a:t>to employment.</a:t>
            </a:r>
            <a:endParaRPr lang="en-US" b="1" kern="100" dirty="0"/>
          </a:p>
          <a:p>
            <a:pPr>
              <a:defRPr/>
            </a:pPr>
            <a:endParaRPr lang="en-US" b="1" kern="100" dirty="0"/>
          </a:p>
          <a:p>
            <a:pPr>
              <a:defRPr/>
            </a:pPr>
            <a:r>
              <a:rPr lang="en-US" b="1" kern="100" dirty="0"/>
              <a:t>VR’s reach extended and we began setting up itinerate sites operating offices within partner agencies, in prisons, and even storefronts.</a:t>
            </a:r>
          </a:p>
          <a:p>
            <a:pPr>
              <a:defRPr/>
            </a:pPr>
            <a:endParaRPr lang="en-US" b="1" kern="100" dirty="0"/>
          </a:p>
          <a:p>
            <a:pPr>
              <a:defRPr/>
            </a:pPr>
            <a:r>
              <a:rPr lang="en-US" b="1" kern="100" dirty="0"/>
              <a:t>Where the VR system had once served thousands of people, it now served tens of thousands.</a:t>
            </a:r>
          </a:p>
          <a:p>
            <a:pPr>
              <a:defRPr/>
            </a:pPr>
            <a:endParaRPr lang="en-US" b="1" kern="100" dirty="0"/>
          </a:p>
          <a:p>
            <a:pPr>
              <a:defRPr/>
            </a:pPr>
            <a:endParaRPr lang="en-US" b="1" kern="100" dirty="0"/>
          </a:p>
          <a:p>
            <a:pPr>
              <a:defRPr/>
            </a:pPr>
            <a:endParaRPr lang="en-US" b="1" kern="100" dirty="0"/>
          </a:p>
          <a:p>
            <a:pPr>
              <a:defRPr/>
            </a:pPr>
            <a:endParaRPr lang="en-US" b="1" kern="100" dirty="0"/>
          </a:p>
          <a:p>
            <a:pPr>
              <a:defRPr/>
            </a:pPr>
            <a:endParaRPr lang="en-US" b="1" kern="100" dirty="0"/>
          </a:p>
          <a:p>
            <a:pPr>
              <a:defRPr/>
            </a:pPr>
            <a:endParaRPr lang="en-US" b="1" kern="100" dirty="0"/>
          </a:p>
          <a:p>
            <a:pPr>
              <a:defRPr/>
            </a:pPr>
            <a:endParaRPr lang="en-US" kern="100" dirty="0"/>
          </a:p>
          <a:p>
            <a:pPr>
              <a:defRPr/>
            </a:pPr>
            <a:endParaRPr lang="en-US" kern="100" dirty="0"/>
          </a:p>
          <a:p>
            <a:endParaRPr lang="en-US" dirty="0"/>
          </a:p>
        </p:txBody>
      </p:sp>
      <p:sp>
        <p:nvSpPr>
          <p:cNvPr id="4" name="Slide Number Placeholder 3"/>
          <p:cNvSpPr>
            <a:spLocks noGrp="1"/>
          </p:cNvSpPr>
          <p:nvPr>
            <p:ph type="sldNum" sz="quarter" idx="5"/>
          </p:nvPr>
        </p:nvSpPr>
        <p:spPr/>
        <p:txBody>
          <a:bodyPr/>
          <a:lstStyle/>
          <a:p>
            <a:fld id="{0842455A-0D23-4EAB-9AF9-2CC2B3066B0A}" type="slidenum">
              <a:rPr lang="en-US" smtClean="0"/>
              <a:t>6</a:t>
            </a:fld>
            <a:endParaRPr lang="en-US" dirty="0"/>
          </a:p>
        </p:txBody>
      </p:sp>
    </p:spTree>
    <p:extLst>
      <p:ext uri="{BB962C8B-B14F-4D97-AF65-F5344CB8AC3E}">
        <p14:creationId xmlns:p14="http://schemas.microsoft.com/office/powerpoint/2010/main" val="189228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CONSUMERS	Our Consumers benefited from the introduction of new VR services during this era, such as physical and occupational therapy, to better support their rehabilitation.</a:t>
            </a:r>
          </a:p>
          <a:p>
            <a:endParaRPr lang="en-US" b="1" dirty="0"/>
          </a:p>
          <a:p>
            <a:r>
              <a:rPr lang="en-US" b="1" dirty="0">
                <a:cs typeface="Calibri"/>
              </a:rPr>
              <a:t>VR added value to business by providing a more skilled and efficient workforce, offer a wider variety of training and rehabilitation services to consumers. The VR program enabled individuals with disabilities to acquire new skills and improve their productivity. </a:t>
            </a:r>
          </a:p>
          <a:p>
            <a:endParaRPr lang="en-US" b="1" dirty="0">
              <a:cs typeface="Calibri"/>
            </a:endParaRPr>
          </a:p>
          <a:p>
            <a:r>
              <a:rPr lang="en-US" b="1" dirty="0">
                <a:cs typeface="Calibri"/>
              </a:rPr>
              <a:t>Additionally, Businesses that hired individuals with disabilities could receive tax incentives and financial support from the government. Making it economically advantageous for businesses to collaborate with the VR program in hiring people with disabilities to fill their workforce needs.</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7</a:t>
            </a:fld>
            <a:endParaRPr lang="en-US" dirty="0"/>
          </a:p>
        </p:txBody>
      </p:sp>
    </p:spTree>
    <p:extLst>
      <p:ext uri="{BB962C8B-B14F-4D97-AF65-F5344CB8AC3E}">
        <p14:creationId xmlns:p14="http://schemas.microsoft.com/office/powerpoint/2010/main" val="177436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COMMUNITY	</a:t>
            </a:r>
          </a:p>
          <a:p>
            <a:endParaRPr lang="en-US" b="1" dirty="0">
              <a:cs typeface="Calibri"/>
            </a:endParaRPr>
          </a:p>
          <a:p>
            <a:r>
              <a:rPr lang="en-US" b="1" dirty="0">
                <a:cs typeface="Calibri"/>
              </a:rPr>
              <a:t>Communities became more inclusive and supportive of individuals with disabilities.</a:t>
            </a:r>
          </a:p>
          <a:p>
            <a:endParaRPr lang="en-US" b="1" dirty="0">
              <a:cs typeface="Calibri"/>
            </a:endParaRPr>
          </a:p>
          <a:p>
            <a:r>
              <a:rPr lang="en-US" b="1" dirty="0">
                <a:cs typeface="Calibri"/>
              </a:rPr>
              <a:t>VR PROFESSIONALS	</a:t>
            </a:r>
          </a:p>
          <a:p>
            <a:endParaRPr lang="en-US" b="1" dirty="0">
              <a:cs typeface="Calibri"/>
            </a:endParaRPr>
          </a:p>
          <a:p>
            <a:r>
              <a:rPr lang="en-US" b="1" dirty="0">
                <a:cs typeface="Calibri"/>
              </a:rPr>
              <a:t>The VR program’s value extended beyond the individuals served. VR provided stable employment opportunities for VR counselors and staff, fostering a dedicated workforce committed to making a difference.</a:t>
            </a:r>
          </a:p>
          <a:p>
            <a:endParaRPr lang="en-US" b="1" dirty="0">
              <a:cs typeface="Calibri"/>
            </a:endParaRPr>
          </a:p>
          <a:p>
            <a:r>
              <a:rPr lang="en-US" b="1" dirty="0">
                <a:cs typeface="Calibri"/>
              </a:rPr>
              <a:t>As the demand for services grew, so did the responsibilities of VR professionals. Counselors took on a more active role in advocating for opportunities for people with psychological conditions, not just people with physical disabilities.</a:t>
            </a:r>
          </a:p>
          <a:p>
            <a:endParaRPr lang="en-US" b="1" dirty="0">
              <a:cs typeface="Calibri"/>
            </a:endParaRPr>
          </a:p>
          <a:p>
            <a:r>
              <a:rPr lang="en-US" b="1" dirty="0">
                <a:cs typeface="Calibri"/>
              </a:rPr>
              <a:t>The Vocational Rehabilitation Act of 1954 was a key legislative milestone, allowing VR staff to work within a more expansive framework that emphasized individualized planning and broader services. </a:t>
            </a:r>
          </a:p>
          <a:p>
            <a:endParaRPr lang="en-US" b="1" dirty="0">
              <a:cs typeface="Calibri"/>
            </a:endParaRPr>
          </a:p>
          <a:p>
            <a:r>
              <a:rPr lang="en-US" b="1" dirty="0">
                <a:cs typeface="Calibri"/>
              </a:rPr>
              <a:t>During this period, VR staff became critical in shaping rehabilitation plans that not only addressed immediate employment needs but also provided comprehensive support, including mental health services and vocational training.</a:t>
            </a:r>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8</a:t>
            </a:fld>
            <a:endParaRPr lang="en-US" dirty="0"/>
          </a:p>
        </p:txBody>
      </p:sp>
    </p:spTree>
    <p:extLst>
      <p:ext uri="{BB962C8B-B14F-4D97-AF65-F5344CB8AC3E}">
        <p14:creationId xmlns:p14="http://schemas.microsoft.com/office/powerpoint/2010/main" val="228133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ADVOCACY AND RIGHTS ERA! Spans the years of 1971 - 1995</a:t>
            </a:r>
          </a:p>
          <a:p>
            <a:endParaRPr lang="en-US" b="1" dirty="0"/>
          </a:p>
          <a:p>
            <a:r>
              <a:rPr lang="en-US" b="1" dirty="0"/>
              <a:t>This was a pivotal time in the disability rights movement. The Rehabilitation Act of 1973, particularly Section 504, was a landmark in prohibiting discrimination based on disability and the VR program played a crucial role in advocating for these rights.</a:t>
            </a:r>
          </a:p>
          <a:p>
            <a:endParaRPr lang="en-US" b="1" dirty="0"/>
          </a:p>
          <a:p>
            <a:r>
              <a:rPr lang="en-US" b="1" dirty="0"/>
              <a:t>Counselors and consumers would now work in close partnership to individualize services.</a:t>
            </a:r>
          </a:p>
          <a:p>
            <a:endParaRPr lang="en-US" b="1" dirty="0"/>
          </a:p>
          <a:p>
            <a:r>
              <a:rPr lang="en-US" b="1" dirty="0"/>
              <a:t>And each counselor-consumer team would develop a formal Individualized Written Rehabilitation Program to help them plan and carry out individualized services.</a:t>
            </a:r>
          </a:p>
          <a:p>
            <a:endParaRPr lang="en-US" b="1" dirty="0"/>
          </a:p>
          <a:p>
            <a:r>
              <a:rPr lang="en-US" b="1" dirty="0"/>
              <a:t>During this era, In 1986, the VR system integrated concepts of “consumer choice”.</a:t>
            </a:r>
          </a:p>
          <a:p>
            <a:endParaRPr lang="en-US" b="1" dirty="0"/>
          </a:p>
          <a:p>
            <a:r>
              <a:rPr lang="en-US" b="1" dirty="0"/>
              <a:t>VR's focus began to shift away from jobs in protected places like sheltered workshops, and towards providing even more supports to address barriers to employment and help adapt to work in typical jobs out in the community.</a:t>
            </a:r>
          </a:p>
          <a:p>
            <a:r>
              <a:rPr lang="en-US" b="1" dirty="0"/>
              <a:t>In addition, these amendments also created the State Rehabilitation Councils - to increase the voice of consumers in the policy and operations of state agencies.</a:t>
            </a:r>
          </a:p>
          <a:p>
            <a:r>
              <a:rPr lang="en-US" b="1" dirty="0"/>
              <a:t>•	The presumption of eligibility - presuming that everyone with a disability could benefit from VR services.</a:t>
            </a:r>
          </a:p>
          <a:p>
            <a:r>
              <a:rPr lang="en-US" b="1" dirty="0"/>
              <a:t>•	The requirement of partnerships between the public rehabilitation system and other state and federal agencies that provide employment-related services.</a:t>
            </a:r>
          </a:p>
          <a:p>
            <a:r>
              <a:rPr lang="en-US" b="1" dirty="0"/>
              <a:t>•	 As part of this partnering effort, the Rehab Act became Title Four of the Workforce Investment Act.</a:t>
            </a:r>
          </a:p>
          <a:p>
            <a:endParaRPr lang="en-US" b="1" dirty="0"/>
          </a:p>
          <a:p>
            <a:endParaRPr lang="en-US" b="1" dirty="0"/>
          </a:p>
          <a:p>
            <a:endParaRPr lang="en-US" dirty="0">
              <a:cs typeface="Calibri"/>
            </a:endParaRPr>
          </a:p>
        </p:txBody>
      </p:sp>
      <p:sp>
        <p:nvSpPr>
          <p:cNvPr id="4" name="Slide Number Placeholder 3"/>
          <p:cNvSpPr>
            <a:spLocks noGrp="1"/>
          </p:cNvSpPr>
          <p:nvPr>
            <p:ph type="sldNum" sz="quarter" idx="5"/>
          </p:nvPr>
        </p:nvSpPr>
        <p:spPr/>
        <p:txBody>
          <a:bodyPr/>
          <a:lstStyle/>
          <a:p>
            <a:fld id="{0842455A-0D23-4EAB-9AF9-2CC2B3066B0A}" type="slidenum">
              <a:rPr lang="en-US" smtClean="0"/>
              <a:t>9</a:t>
            </a:fld>
            <a:endParaRPr lang="en-US" dirty="0"/>
          </a:p>
        </p:txBody>
      </p:sp>
    </p:spTree>
    <p:extLst>
      <p:ext uri="{BB962C8B-B14F-4D97-AF65-F5344CB8AC3E}">
        <p14:creationId xmlns:p14="http://schemas.microsoft.com/office/powerpoint/2010/main" val="350958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585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1776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74578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and 2 Columns Lef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F368C9-4803-45FD-A0BA-26B5679AFCD4}"/>
              </a:ext>
            </a:extLst>
          </p:cNvPr>
          <p:cNvSpPr>
            <a:spLocks noGrp="1"/>
          </p:cNvSpPr>
          <p:nvPr>
            <p:ph type="title"/>
          </p:nvPr>
        </p:nvSpPr>
        <p:spPr>
          <a:xfrm>
            <a:off x="5131676" y="286603"/>
            <a:ext cx="6024004" cy="1788527"/>
          </a:xfrm>
        </p:spPr>
        <p:txBody>
          <a:bodyPr/>
          <a:lstStyle>
            <a:lvl1pPr>
              <a:defRPr/>
            </a:lvl1pPr>
          </a:lstStyle>
          <a:p>
            <a:r>
              <a:rPr lang="en-US"/>
              <a:t>Click to edit Master title style</a:t>
            </a:r>
            <a:endParaRPr lang="en-US" dirty="0"/>
          </a:p>
        </p:txBody>
      </p:sp>
      <p:cxnSp>
        <p:nvCxnSpPr>
          <p:cNvPr id="16" name="Straight Connector 15">
            <a:extLst>
              <a:ext uri="{FF2B5EF4-FFF2-40B4-BE49-F238E27FC236}">
                <a16:creationId xmlns:a16="http://schemas.microsoft.com/office/drawing/2014/main" id="{C6487FB7-F6EE-0454-5FB0-228B2EBCBD55}"/>
              </a:ext>
              <a:ext uri="{C183D7F6-B498-43B3-948B-1728B52AA6E4}">
                <adec:decorative xmlns:adec="http://schemas.microsoft.com/office/drawing/2017/decorative" val="1"/>
              </a:ext>
            </a:extLst>
          </p:cNvPr>
          <p:cNvCxnSpPr>
            <a:cxnSpLocks/>
          </p:cNvCxnSpPr>
          <p:nvPr userDrawn="1"/>
        </p:nvCxnSpPr>
        <p:spPr>
          <a:xfrm>
            <a:off x="5130366" y="2166571"/>
            <a:ext cx="603012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7E27ABCA-7CD7-B1C6-D787-E3B8959F7FE4}"/>
              </a:ext>
            </a:extLst>
          </p:cNvPr>
          <p:cNvSpPr>
            <a:spLocks noGrp="1"/>
          </p:cNvSpPr>
          <p:nvPr>
            <p:ph sz="quarter" idx="15" hasCustomPrompt="1"/>
          </p:nvPr>
        </p:nvSpPr>
        <p:spPr>
          <a:xfrm>
            <a:off x="639763" y="287338"/>
            <a:ext cx="4067175" cy="2801123"/>
          </a:xfrm>
          <a:solidFill>
            <a:schemeClr val="accent6"/>
          </a:solidFill>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244AF500-76F9-CD01-586B-E1B35B735F88}"/>
              </a:ext>
            </a:extLst>
          </p:cNvPr>
          <p:cNvSpPr>
            <a:spLocks noGrp="1"/>
          </p:cNvSpPr>
          <p:nvPr>
            <p:ph sz="quarter" idx="16" hasCustomPrompt="1"/>
          </p:nvPr>
        </p:nvSpPr>
        <p:spPr>
          <a:xfrm>
            <a:off x="639763" y="3416796"/>
            <a:ext cx="4067175" cy="2801124"/>
          </a:xfrm>
          <a:solidFill>
            <a:schemeClr val="accent6"/>
          </a:solidFill>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70EEE198-C7B9-2C56-05AC-997ADD4EE029}"/>
              </a:ext>
            </a:extLst>
          </p:cNvPr>
          <p:cNvSpPr>
            <a:spLocks noGrp="1"/>
          </p:cNvSpPr>
          <p:nvPr>
            <p:ph idx="1" hasCustomPrompt="1"/>
          </p:nvPr>
        </p:nvSpPr>
        <p:spPr>
          <a:xfrm>
            <a:off x="5131676" y="2258012"/>
            <a:ext cx="6024003" cy="3959908"/>
          </a:xfrm>
        </p:spPr>
        <p:txBody>
          <a:bodyPr lIns="91440">
            <a:normAutofit/>
          </a:bodyPr>
          <a:lstStyle>
            <a:lvl1pPr marL="0" indent="0">
              <a:spcBef>
                <a:spcPts val="1200"/>
              </a:spcBef>
              <a:spcAft>
                <a:spcPts val="200"/>
              </a:spcAft>
              <a:buNone/>
              <a:defRPr sz="2400"/>
            </a:lvl1pPr>
            <a:lvl2pPr>
              <a:spcBef>
                <a:spcPts val="1200"/>
              </a:spcBef>
              <a:spcAft>
                <a:spcPts val="200"/>
              </a:spcAft>
              <a:defRPr sz="2000"/>
            </a:lvl2pPr>
            <a:lvl3pPr>
              <a:spcBef>
                <a:spcPts val="1200"/>
              </a:spcBef>
              <a:spcAft>
                <a:spcPts val="200"/>
              </a:spcAft>
              <a:defRPr sz="1600"/>
            </a:lvl3pPr>
            <a:lvl4pPr>
              <a:spcBef>
                <a:spcPts val="1200"/>
              </a:spcBef>
              <a:spcAft>
                <a:spcPts val="200"/>
              </a:spcAft>
              <a:defRPr sz="1600"/>
            </a:lvl4pPr>
            <a:lvl5pPr>
              <a:spcBef>
                <a:spcPts val="1200"/>
              </a:spcBef>
              <a:spcAft>
                <a:spcPts val="200"/>
              </a:spcAft>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02F1891-1ACC-4692-80A2-4F69EAAAE404}"/>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057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Brea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BCCDB-B58C-45B3-9E63-49F7B0819260}"/>
              </a:ext>
              <a:ext uri="{C183D7F6-B498-43B3-948B-1728B52AA6E4}">
                <adec:decorative xmlns:adec="http://schemas.microsoft.com/office/drawing/2017/decorative" val="1"/>
              </a:ext>
            </a:extLst>
          </p:cNvPr>
          <p:cNvSpPr/>
          <p:nvPr userDrawn="1"/>
        </p:nvSpPr>
        <p:spPr bwMode="white">
          <a:xfrm>
            <a:off x="0" y="4334005"/>
            <a:ext cx="12192000" cy="25239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244128-E256-C1DC-AC6D-2BF10AC410DF}"/>
              </a:ext>
            </a:extLst>
          </p:cNvPr>
          <p:cNvSpPr>
            <a:spLocks noGrp="1"/>
          </p:cNvSpPr>
          <p:nvPr>
            <p:ph type="title" hasCustomPrompt="1"/>
          </p:nvPr>
        </p:nvSpPr>
        <p:spPr>
          <a:xfrm>
            <a:off x="1065212" y="4609578"/>
            <a:ext cx="10058400" cy="1295922"/>
          </a:xfrm>
        </p:spPr>
        <p:txBody>
          <a:bodyPr>
            <a:normAutofit/>
          </a:bodyPr>
          <a:lstStyle>
            <a:lvl1pPr>
              <a:defRPr sz="4800">
                <a:solidFill>
                  <a:schemeClr val="bg1"/>
                </a:solidFill>
              </a:defRPr>
            </a:lvl1pPr>
          </a:lstStyle>
          <a:p>
            <a:r>
              <a:rPr lang="en-US" dirty="0"/>
              <a:t>Click to add title</a:t>
            </a: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hasCustomPrompt="1"/>
          </p:nvPr>
        </p:nvSpPr>
        <p:spPr>
          <a:xfrm>
            <a:off x="1065212" y="5943600"/>
            <a:ext cx="10058400" cy="914400"/>
          </a:xfrm>
        </p:spPr>
        <p:txBody>
          <a:bodyPr lIns="91440">
            <a:normAutofit/>
          </a:bodyPr>
          <a:lstStyle>
            <a:lvl1pPr marL="0" indent="0">
              <a:buNone/>
              <a:defRPr sz="2400">
                <a:solidFill>
                  <a:schemeClr val="bg1"/>
                </a:solidFill>
              </a:defRPr>
            </a:lvl1pPr>
          </a:lstStyle>
          <a:p>
            <a:r>
              <a:rPr lang="en-US" sz="1500" dirty="0">
                <a:solidFill>
                  <a:schemeClr val="bg1"/>
                </a:solidFill>
              </a:rPr>
              <a:t>Click to add subtitle</a:t>
            </a: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355723"/>
          </a:xfrm>
          <a:solidFill>
            <a:schemeClr val="accent6"/>
          </a:solidFill>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190199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a:lstStyle>
            <a:lvl1pPr algn="ctr">
              <a:defRPr/>
            </a:lvl1pPr>
          </a:lstStyle>
          <a:p>
            <a:r>
              <a:rPr lang="en-US"/>
              <a:t>Click icon to add picture</a:t>
            </a:r>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4654297" y="2705101"/>
            <a:ext cx="7537703" cy="2926080"/>
          </a:xfrm>
          <a:solidFill>
            <a:schemeClr val="bg1">
              <a:alpha val="93000"/>
            </a:schemeClr>
          </a:solidFill>
        </p:spPr>
        <p:txBody>
          <a:bodyPr lIns="822960" tIns="274320" rIns="822960" bIns="548640" anchor="b" anchorCtr="0">
            <a:noAutofit/>
          </a:bodyPr>
          <a:lstStyle>
            <a:lvl1pPr>
              <a:lnSpc>
                <a:spcPct val="80000"/>
              </a:lnSpc>
              <a:defRPr sz="4800"/>
            </a:lvl1pPr>
          </a:lstStyle>
          <a:p>
            <a:r>
              <a:rPr lang="en-US" sz="5400" dirty="0">
                <a:solidFill>
                  <a:schemeClr val="tx1"/>
                </a:solidFill>
              </a:rPr>
              <a:t>Click to add title</a:t>
            </a:r>
          </a:p>
        </p:txBody>
      </p:sp>
    </p:spTree>
    <p:extLst>
      <p:ext uri="{BB962C8B-B14F-4D97-AF65-F5344CB8AC3E}">
        <p14:creationId xmlns:p14="http://schemas.microsoft.com/office/powerpoint/2010/main" val="178577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a:normAutofit/>
          </a:bodyPr>
          <a:lstStyle>
            <a:lvl1pPr>
              <a:defRPr/>
            </a:lvl1pPr>
          </a:lstStyle>
          <a:p>
            <a:r>
              <a:rPr lang="en-US" dirty="0"/>
              <a:t>Click to add title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normAutofit/>
          </a:bodyPr>
          <a:lstStyle>
            <a:lvl1pPr algn="ctr">
              <a:defRPr sz="1800"/>
            </a:lvl1p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a:normAutofit/>
          </a:bodyPr>
          <a:lstStyle>
            <a:lvl1pPr marL="0" indent="0">
              <a:buNone/>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695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470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91514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27964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08642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409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D329A151-2F3B-AD32-D8F5-2D64F62FC1AB}"/>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602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49024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1934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73225953"/>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9" r:id="rId12"/>
    <p:sldLayoutId id="2147483960" r:id="rId13"/>
    <p:sldLayoutId id="2147483961" r:id="rId14"/>
    <p:sldLayoutId id="2147483962"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www.scvrd.net/"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0.jpeg"/><Relationship Id="rId5" Type="http://schemas.openxmlformats.org/officeDocument/2006/relationships/diagramData" Target="../diagrams/data1.xml"/><Relationship Id="rId10" Type="http://schemas.openxmlformats.org/officeDocument/2006/relationships/image" Target="../media/image19.jpeg"/><Relationship Id="rId4" Type="http://schemas.openxmlformats.org/officeDocument/2006/relationships/image" Target="../media/image18.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C8E521-7662-2B1A-9B98-8FBEDC92050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
            <a:ext cx="3997732" cy="4469126"/>
          </a:xfrm>
          <a:prstGeom prst="rect">
            <a:avLst/>
          </a:prstGeom>
          <a:ln>
            <a:noFill/>
          </a:ln>
          <a:effectLst>
            <a:softEdge rad="112500"/>
          </a:effectLst>
        </p:spPr>
      </p:pic>
      <p:pic>
        <p:nvPicPr>
          <p:cNvPr id="15" name="Picture 14">
            <a:extLst>
              <a:ext uri="{FF2B5EF4-FFF2-40B4-BE49-F238E27FC236}">
                <a16:creationId xmlns:a16="http://schemas.microsoft.com/office/drawing/2014/main" id="{239344D4-81D9-E930-4F93-CF0D5722A6A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184069" y="-2"/>
            <a:ext cx="3027239" cy="2226220"/>
          </a:xfrm>
          <a:prstGeom prst="rect">
            <a:avLst/>
          </a:prstGeom>
          <a:ln>
            <a:noFill/>
          </a:ln>
          <a:effectLst>
            <a:softEdge rad="112500"/>
          </a:effectLst>
        </p:spPr>
      </p:pic>
      <p:pic>
        <p:nvPicPr>
          <p:cNvPr id="6" name="Picture 5">
            <a:extLst>
              <a:ext uri="{FF2B5EF4-FFF2-40B4-BE49-F238E27FC236}">
                <a16:creationId xmlns:a16="http://schemas.microsoft.com/office/drawing/2014/main" id="{0FF678FF-3FF1-A4C7-5EEB-DCE83767FFC1}"/>
              </a:ext>
            </a:extLst>
          </p:cNvPr>
          <p:cNvPicPr>
            <a:picLocks noChangeAspect="1"/>
          </p:cNvPicPr>
          <p:nvPr/>
        </p:nvPicPr>
        <p:blipFill>
          <a:blip r:embed="rId5" cstate="email">
            <a:extLst>
              <a:ext uri="{28A0092B-C50C-407E-A947-70E740481C1C}">
                <a14:useLocalDpi xmlns:a14="http://schemas.microsoft.com/office/drawing/2010/main"/>
              </a:ext>
            </a:extLst>
          </a:blip>
          <a:srcRect r="-5" b="-4"/>
          <a:stretch/>
        </p:blipFill>
        <p:spPr>
          <a:xfrm>
            <a:off x="4204494" y="2408750"/>
            <a:ext cx="3027239" cy="2050948"/>
          </a:xfrm>
          <a:prstGeom prst="rect">
            <a:avLst/>
          </a:prstGeom>
          <a:ln>
            <a:noFill/>
          </a:ln>
          <a:effectLst>
            <a:softEdge rad="112500"/>
          </a:effectLst>
        </p:spPr>
      </p:pic>
      <p:pic>
        <p:nvPicPr>
          <p:cNvPr id="14" name="Picture 13">
            <a:extLst>
              <a:ext uri="{FF2B5EF4-FFF2-40B4-BE49-F238E27FC236}">
                <a16:creationId xmlns:a16="http://schemas.microsoft.com/office/drawing/2014/main" id="{C0FA8F68-9FBC-5BED-4D5A-C36AE08DB4F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717" y="4638290"/>
            <a:ext cx="3020892" cy="2219710"/>
          </a:xfrm>
          <a:prstGeom prst="rect">
            <a:avLst/>
          </a:prstGeom>
          <a:ln>
            <a:noFill/>
          </a:ln>
          <a:effectLst>
            <a:softEdge rad="112500"/>
          </a:effectLst>
        </p:spPr>
      </p:pic>
      <p:pic>
        <p:nvPicPr>
          <p:cNvPr id="11" name="Picture 10">
            <a:extLst>
              <a:ext uri="{FF2B5EF4-FFF2-40B4-BE49-F238E27FC236}">
                <a16:creationId xmlns:a16="http://schemas.microsoft.com/office/drawing/2014/main" id="{1E524664-932D-D6E9-0157-2B81721FB09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184628" y="4629236"/>
            <a:ext cx="4026679" cy="2228764"/>
          </a:xfrm>
          <a:prstGeom prst="rect">
            <a:avLst/>
          </a:prstGeom>
          <a:ln>
            <a:noFill/>
          </a:ln>
          <a:effectLst>
            <a:softEdge rad="112500"/>
          </a:effectLst>
        </p:spPr>
      </p:pic>
      <p:sp>
        <p:nvSpPr>
          <p:cNvPr id="3" name="TextBox 2">
            <a:extLst>
              <a:ext uri="{FF2B5EF4-FFF2-40B4-BE49-F238E27FC236}">
                <a16:creationId xmlns:a16="http://schemas.microsoft.com/office/drawing/2014/main" id="{643EF0D7-AF75-D114-1D51-47BA0D21E58F}"/>
              </a:ext>
            </a:extLst>
          </p:cNvPr>
          <p:cNvSpPr txBox="1"/>
          <p:nvPr/>
        </p:nvSpPr>
        <p:spPr>
          <a:xfrm>
            <a:off x="7772400" y="152400"/>
            <a:ext cx="3826578" cy="5948363"/>
          </a:xfrm>
          <a:prstGeom prst="rect">
            <a:avLst/>
          </a:prstGeom>
          <a:ln w="57150">
            <a:solidFill>
              <a:srgbClr val="FF0000"/>
            </a:solidFill>
          </a:ln>
          <a:scene3d>
            <a:camera prst="orthographicFront">
              <a:rot lat="0" lon="0" rev="0"/>
            </a:camera>
            <a:lightRig rig="balanced" dir="t">
              <a:rot lat="0" lon="0" rev="8700000"/>
            </a:lightRig>
          </a:scene3d>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a:lnSpc>
                <a:spcPct val="90000"/>
              </a:lnSpc>
              <a:spcAft>
                <a:spcPts val="600"/>
              </a:spcAft>
            </a:pPr>
            <a:endParaRPr lang="en-US" dirty="0">
              <a:solidFill>
                <a:schemeClr val="tx1"/>
              </a:solidFill>
              <a:latin typeface="+mj-lt"/>
            </a:endParaRPr>
          </a:p>
          <a:p>
            <a:pPr>
              <a:lnSpc>
                <a:spcPct val="90000"/>
              </a:lnSpc>
              <a:spcAft>
                <a:spcPts val="600"/>
              </a:spcAft>
            </a:pPr>
            <a:r>
              <a:rPr lang="en-US" sz="2400" b="1" kern="1200" dirty="0">
                <a:solidFill>
                  <a:schemeClr val="tx1"/>
                </a:solidFill>
                <a:latin typeface="+mj-lt"/>
                <a:ea typeface="+mj-ea"/>
                <a:cs typeface="+mj-cs"/>
              </a:rPr>
              <a:t>The Early Years</a:t>
            </a:r>
            <a:br>
              <a:rPr lang="en-US" sz="2400" b="1" kern="1200" dirty="0">
                <a:solidFill>
                  <a:schemeClr val="tx1"/>
                </a:solidFill>
                <a:latin typeface="+mj-lt"/>
                <a:ea typeface="+mj-ea"/>
                <a:cs typeface="+mj-cs"/>
              </a:rPr>
            </a:br>
            <a:r>
              <a:rPr lang="en-US" sz="2400" b="1" i="0" kern="1200" dirty="0">
                <a:solidFill>
                  <a:schemeClr val="tx1"/>
                </a:solidFill>
                <a:effectLst/>
                <a:latin typeface="+mj-lt"/>
                <a:ea typeface="+mj-ea"/>
                <a:cs typeface="+mj-cs"/>
              </a:rPr>
              <a:t>1920 - 1945</a:t>
            </a:r>
            <a:br>
              <a:rPr lang="en-US" b="1" i="0" kern="1200" dirty="0">
                <a:solidFill>
                  <a:schemeClr val="tx1">
                    <a:lumMod val="85000"/>
                    <a:lumOff val="15000"/>
                  </a:schemeClr>
                </a:solidFill>
                <a:effectLst/>
                <a:latin typeface="+mj-lt"/>
                <a:ea typeface="+mj-ea"/>
                <a:cs typeface="+mj-cs"/>
              </a:rPr>
            </a:br>
            <a:endParaRPr lang="en-US" dirty="0">
              <a:solidFill>
                <a:schemeClr val="tx1"/>
              </a:solidFill>
              <a:latin typeface="+mj-lt"/>
            </a:endParaRPr>
          </a:p>
          <a:p>
            <a:pPr>
              <a:lnSpc>
                <a:spcPct val="90000"/>
              </a:lnSpc>
              <a:spcAft>
                <a:spcPts val="600"/>
              </a:spcAft>
            </a:pPr>
            <a:r>
              <a:rPr lang="en-US" dirty="0">
                <a:solidFill>
                  <a:schemeClr val="tx1"/>
                </a:solidFill>
                <a:latin typeface="+mj-lt"/>
              </a:rPr>
              <a:t>Throughout WWI, </a:t>
            </a:r>
            <a:r>
              <a:rPr lang="en-US" b="1" dirty="0">
                <a:solidFill>
                  <a:srgbClr val="FF0000"/>
                </a:solidFill>
                <a:latin typeface="+mj-lt"/>
              </a:rPr>
              <a:t>224,000</a:t>
            </a:r>
            <a:r>
              <a:rPr lang="en-US" dirty="0">
                <a:solidFill>
                  <a:schemeClr val="tx1"/>
                </a:solidFill>
                <a:latin typeface="+mj-lt"/>
              </a:rPr>
              <a:t> soldiers sustained </a:t>
            </a:r>
            <a:r>
              <a:rPr lang="en-US" b="1" dirty="0">
                <a:solidFill>
                  <a:schemeClr val="tx1"/>
                </a:solidFill>
                <a:latin typeface="+mj-lt"/>
              </a:rPr>
              <a:t>injuries</a:t>
            </a:r>
            <a:r>
              <a:rPr lang="en-US" dirty="0">
                <a:solidFill>
                  <a:schemeClr val="tx1"/>
                </a:solidFill>
                <a:latin typeface="+mj-lt"/>
              </a:rPr>
              <a:t> that rendered them unfit for front-line duty</a:t>
            </a:r>
          </a:p>
          <a:p>
            <a:pPr indent="-228600">
              <a:lnSpc>
                <a:spcPct val="90000"/>
              </a:lnSpc>
              <a:spcAft>
                <a:spcPts val="600"/>
              </a:spcAft>
              <a:buFont typeface="Arial" panose="020B0604020202020204" pitchFamily="34" charset="0"/>
              <a:buChar char="•"/>
            </a:pPr>
            <a:endParaRPr lang="en-US" dirty="0">
              <a:solidFill>
                <a:schemeClr val="tx1"/>
              </a:solidFill>
              <a:latin typeface="+mj-lt"/>
            </a:endParaRPr>
          </a:p>
          <a:p>
            <a:pPr>
              <a:lnSpc>
                <a:spcPct val="90000"/>
              </a:lnSpc>
              <a:spcAft>
                <a:spcPts val="600"/>
              </a:spcAft>
            </a:pPr>
            <a:r>
              <a:rPr lang="en-US" dirty="0">
                <a:solidFill>
                  <a:schemeClr val="tx1"/>
                </a:solidFill>
                <a:latin typeface="+mj-lt"/>
              </a:rPr>
              <a:t>Approximately </a:t>
            </a:r>
            <a:r>
              <a:rPr lang="en-US" b="1" dirty="0">
                <a:solidFill>
                  <a:srgbClr val="FF0000"/>
                </a:solidFill>
                <a:latin typeface="+mj-lt"/>
              </a:rPr>
              <a:t>4,400</a:t>
            </a:r>
            <a:r>
              <a:rPr lang="en-US" b="1" dirty="0">
                <a:solidFill>
                  <a:schemeClr val="tx1"/>
                </a:solidFill>
                <a:latin typeface="+mj-lt"/>
              </a:rPr>
              <a:t> individuals returned home with partial or complete limb loss</a:t>
            </a:r>
            <a:r>
              <a:rPr lang="en-US" dirty="0">
                <a:solidFill>
                  <a:schemeClr val="tx1"/>
                </a:solidFill>
                <a:latin typeface="+mj-lt"/>
              </a:rPr>
              <a:t>. </a:t>
            </a:r>
          </a:p>
          <a:p>
            <a:pPr>
              <a:lnSpc>
                <a:spcPct val="90000"/>
              </a:lnSpc>
              <a:spcAft>
                <a:spcPts val="600"/>
              </a:spcAft>
            </a:pPr>
            <a:endParaRPr lang="en-US" dirty="0">
              <a:solidFill>
                <a:schemeClr val="tx1"/>
              </a:solidFill>
              <a:latin typeface="+mj-lt"/>
            </a:endParaRPr>
          </a:p>
          <a:p>
            <a:pPr>
              <a:lnSpc>
                <a:spcPct val="90000"/>
              </a:lnSpc>
              <a:spcAft>
                <a:spcPts val="600"/>
              </a:spcAft>
            </a:pPr>
            <a:r>
              <a:rPr lang="en-US" sz="1800" b="1" i="0" dirty="0">
                <a:solidFill>
                  <a:srgbClr val="FF0000"/>
                </a:solidFill>
                <a:effectLst/>
              </a:rPr>
              <a:t>Smith-Fess Act of 1920</a:t>
            </a:r>
            <a:r>
              <a:rPr lang="en-US" sz="1800" b="0" i="0" dirty="0">
                <a:solidFill>
                  <a:schemeClr val="tx1">
                    <a:lumMod val="85000"/>
                    <a:lumOff val="15000"/>
                  </a:schemeClr>
                </a:solidFill>
                <a:effectLst/>
              </a:rPr>
              <a:t>: </a:t>
            </a:r>
            <a:r>
              <a:rPr lang="en-US" sz="1800" b="1" i="0" dirty="0">
                <a:solidFill>
                  <a:schemeClr val="tx1">
                    <a:lumMod val="85000"/>
                    <a:lumOff val="15000"/>
                  </a:schemeClr>
                </a:solidFill>
                <a:effectLst/>
              </a:rPr>
              <a:t>The federal VR program officially began with the passage of the Smith-Fess Act (also called the </a:t>
            </a:r>
            <a:r>
              <a:rPr lang="en-US" b="1" dirty="0">
                <a:solidFill>
                  <a:schemeClr val="tx1">
                    <a:lumMod val="85000"/>
                    <a:lumOff val="15000"/>
                  </a:schemeClr>
                </a:solidFill>
              </a:rPr>
              <a:t>national Civilian</a:t>
            </a:r>
            <a:r>
              <a:rPr lang="en-US" sz="1800" b="1" i="0" dirty="0">
                <a:solidFill>
                  <a:schemeClr val="tx1">
                    <a:lumMod val="85000"/>
                    <a:lumOff val="15000"/>
                  </a:schemeClr>
                </a:solidFill>
                <a:effectLst/>
              </a:rPr>
              <a:t> Vocational Rehabilitation Act), which extended services to individuals with physical disabilities.</a:t>
            </a:r>
          </a:p>
          <a:p>
            <a:pPr>
              <a:lnSpc>
                <a:spcPct val="90000"/>
              </a:lnSpc>
              <a:spcAft>
                <a:spcPts val="600"/>
              </a:spcAft>
            </a:pPr>
            <a:endParaRPr lang="en-US" dirty="0">
              <a:solidFill>
                <a:schemeClr val="tx1"/>
              </a:solidFill>
              <a:latin typeface="+mj-lt"/>
            </a:endParaRPr>
          </a:p>
        </p:txBody>
      </p:sp>
    </p:spTree>
    <p:extLst>
      <p:ext uri="{BB962C8B-B14F-4D97-AF65-F5344CB8AC3E}">
        <p14:creationId xmlns:p14="http://schemas.microsoft.com/office/powerpoint/2010/main" val="239409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16DB-BC4C-330B-1179-90F5684F6C18}"/>
              </a:ext>
            </a:extLst>
          </p:cNvPr>
          <p:cNvSpPr>
            <a:spLocks noGrp="1"/>
          </p:cNvSpPr>
          <p:nvPr>
            <p:ph type="title"/>
          </p:nvPr>
        </p:nvSpPr>
        <p:spPr>
          <a:xfrm>
            <a:off x="6400800" y="946578"/>
            <a:ext cx="4434720" cy="1716255"/>
          </a:xfrm>
        </p:spPr>
        <p:txBody>
          <a:bodyPr vert="horz" lIns="91440" tIns="45720" rIns="91440" bIns="45720" rtlCol="0" anchor="b">
            <a:normAutofit fontScale="90000"/>
          </a:bodyPr>
          <a:lstStyle/>
          <a:p>
            <a:r>
              <a:rPr lang="en-US" sz="2700" b="1" kern="1200" dirty="0">
                <a:solidFill>
                  <a:schemeClr val="tx1"/>
                </a:solidFill>
                <a:latin typeface="+mj-lt"/>
                <a:ea typeface="+mj-ea"/>
                <a:cs typeface="+mj-cs"/>
              </a:rPr>
              <a:t>Advocacy and Rights</a:t>
            </a:r>
            <a:br>
              <a:rPr lang="en-US" sz="2700" b="1" kern="1200" dirty="0">
                <a:solidFill>
                  <a:schemeClr val="tx1"/>
                </a:solidFill>
                <a:latin typeface="+mj-lt"/>
                <a:ea typeface="+mj-ea"/>
                <a:cs typeface="+mj-cs"/>
              </a:rPr>
            </a:br>
            <a:r>
              <a:rPr lang="en-US" sz="2700" b="1" kern="1200" dirty="0">
                <a:solidFill>
                  <a:schemeClr val="tx1"/>
                </a:solidFill>
                <a:latin typeface="+mj-lt"/>
                <a:ea typeface="+mj-ea"/>
                <a:cs typeface="+mj-cs"/>
              </a:rPr>
              <a:t>1971-1995</a:t>
            </a: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i="0" kern="1200" dirty="0">
                <a:solidFill>
                  <a:schemeClr val="tx1"/>
                </a:solidFill>
                <a:effectLst/>
                <a:latin typeface="+mj-lt"/>
                <a:ea typeface="+mj-ea"/>
                <a:cs typeface="+mj-cs"/>
              </a:rPr>
            </a:br>
            <a:br>
              <a:rPr lang="en-US" sz="1800" b="1" i="0" kern="1200" dirty="0">
                <a:solidFill>
                  <a:schemeClr val="tx1"/>
                </a:solidFill>
                <a:effectLst/>
                <a:latin typeface="+mj-lt"/>
                <a:ea typeface="+mj-ea"/>
                <a:cs typeface="+mj-cs"/>
              </a:rPr>
            </a:br>
            <a:br>
              <a:rPr lang="en-US" sz="1800" b="1" i="0" kern="1200" dirty="0">
                <a:solidFill>
                  <a:schemeClr val="tx1"/>
                </a:solidFill>
                <a:effectLst/>
                <a:latin typeface="+mj-lt"/>
                <a:ea typeface="+mj-ea"/>
                <a:cs typeface="+mj-cs"/>
              </a:rPr>
            </a:br>
            <a:endParaRPr lang="en-US" sz="1800" b="1" kern="1200" dirty="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DF71E581-3C99-81DE-3F57-81E7595DC350}"/>
              </a:ext>
            </a:extLst>
          </p:cNvPr>
          <p:cNvSpPr>
            <a:spLocks noGrp="1"/>
          </p:cNvSpPr>
          <p:nvPr>
            <p:ph idx="1"/>
          </p:nvPr>
        </p:nvSpPr>
        <p:spPr>
          <a:xfrm>
            <a:off x="6019800" y="2438400"/>
            <a:ext cx="5037418" cy="3710427"/>
          </a:xfrm>
        </p:spPr>
        <p:txBody>
          <a:bodyPr vert="horz" lIns="91440" tIns="45720" rIns="91440" bIns="45720" rtlCol="0" anchor="t">
            <a:normAutofit lnSpcReduction="10000"/>
          </a:bodyPr>
          <a:lstStyle/>
          <a:p>
            <a:pPr marL="342900" indent="-228600" algn="just">
              <a:buClr>
                <a:srgbClr val="FF0000"/>
              </a:buClr>
              <a:buFont typeface="Arial" panose="020B0604020202020204" pitchFamily="34" charset="0"/>
              <a:buChar char="•"/>
            </a:pPr>
            <a:r>
              <a:rPr lang="en-US" sz="1600" b="1" i="0" dirty="0">
                <a:solidFill>
                  <a:srgbClr val="FF0000">
                    <a:alpha val="80000"/>
                  </a:srgbClr>
                </a:solidFill>
                <a:effectLst/>
              </a:rPr>
              <a:t>Rehabilitation Act of 1973</a:t>
            </a:r>
            <a:r>
              <a:rPr lang="en-US" sz="1600" b="1" i="0" dirty="0">
                <a:solidFill>
                  <a:schemeClr val="tx1">
                    <a:alpha val="80000"/>
                  </a:schemeClr>
                </a:solidFill>
                <a:effectLst/>
              </a:rPr>
              <a:t>: This landmark legislation emphasized the rights of people with disabilities, particularly focusing on nondiscrimination and equal access. It led to more specialized training for VR staff to understand disability rights and accommodations.</a:t>
            </a:r>
          </a:p>
          <a:p>
            <a:pPr marL="342900" indent="-228600" algn="just">
              <a:buClr>
                <a:srgbClr val="FF0000"/>
              </a:buClr>
              <a:buFont typeface="Arial" panose="020B0604020202020204" pitchFamily="34" charset="0"/>
              <a:buChar char="•"/>
            </a:pPr>
            <a:r>
              <a:rPr lang="en-US" sz="1300" b="1" i="0" dirty="0">
                <a:solidFill>
                  <a:schemeClr val="tx1">
                    <a:alpha val="80000"/>
                  </a:schemeClr>
                </a:solidFill>
                <a:effectLst/>
              </a:rPr>
              <a:t>Graduate-Level Training</a:t>
            </a:r>
            <a:r>
              <a:rPr lang="en-US" sz="1300" b="0" i="0" dirty="0">
                <a:solidFill>
                  <a:schemeClr val="tx1">
                    <a:alpha val="80000"/>
                  </a:schemeClr>
                </a:solidFill>
                <a:effectLst/>
              </a:rPr>
              <a:t>: As the field matured, the importance of formal education grew. Many VR counselors began receiving </a:t>
            </a:r>
            <a:r>
              <a:rPr lang="en-US" sz="1300" b="1" i="0" dirty="0">
                <a:solidFill>
                  <a:schemeClr val="tx1">
                    <a:alpha val="80000"/>
                  </a:schemeClr>
                </a:solidFill>
                <a:effectLst/>
              </a:rPr>
              <a:t>Master’s degrees in Rehabilitation Counseling</a:t>
            </a:r>
            <a:r>
              <a:rPr lang="en-US" sz="1300" b="0" i="0" dirty="0">
                <a:solidFill>
                  <a:schemeClr val="tx1">
                    <a:alpha val="80000"/>
                  </a:schemeClr>
                </a:solidFill>
                <a:effectLst/>
              </a:rPr>
              <a:t>, which included specialized training in vocational assessment, psychology, and job placement for individuals with disabilities.</a:t>
            </a:r>
          </a:p>
          <a:p>
            <a:pPr marL="342900" indent="-228600" algn="just">
              <a:buClr>
                <a:srgbClr val="FF0000"/>
              </a:buClr>
              <a:buFont typeface="Arial" panose="020B0604020202020204" pitchFamily="34" charset="0"/>
              <a:buChar char="•"/>
            </a:pPr>
            <a:r>
              <a:rPr lang="en-US" sz="1300" b="1" i="0" dirty="0">
                <a:solidFill>
                  <a:schemeClr val="tx1">
                    <a:alpha val="80000"/>
                  </a:schemeClr>
                </a:solidFill>
                <a:effectLst/>
              </a:rPr>
              <a:t>Development of Certification</a:t>
            </a:r>
            <a:r>
              <a:rPr lang="en-US" sz="1300" b="0" i="0" dirty="0">
                <a:solidFill>
                  <a:schemeClr val="tx1">
                    <a:alpha val="80000"/>
                  </a:schemeClr>
                </a:solidFill>
                <a:effectLst/>
              </a:rPr>
              <a:t>: The </a:t>
            </a:r>
            <a:r>
              <a:rPr lang="en-US" sz="1300" b="1" i="0" dirty="0">
                <a:solidFill>
                  <a:schemeClr val="tx1">
                    <a:alpha val="80000"/>
                  </a:schemeClr>
                </a:solidFill>
                <a:effectLst/>
              </a:rPr>
              <a:t>Certified Rehabilitation Counselor (CRC)</a:t>
            </a:r>
            <a:r>
              <a:rPr lang="en-US" sz="1300" b="0" i="0" dirty="0">
                <a:solidFill>
                  <a:schemeClr val="tx1">
                    <a:alpha val="80000"/>
                  </a:schemeClr>
                </a:solidFill>
                <a:effectLst/>
              </a:rPr>
              <a:t> designation became available in 1974, requiring professional counselors to pass an exam and adhere to ethical standards. This marked a shift toward greater professionalism in the field.</a:t>
            </a:r>
          </a:p>
          <a:p>
            <a:pPr indent="-228600">
              <a:buFont typeface="Arial" panose="020B0604020202020204" pitchFamily="34" charset="0"/>
              <a:buChar char="•"/>
            </a:pPr>
            <a:endParaRPr lang="en-US" sz="1300" dirty="0">
              <a:solidFill>
                <a:schemeClr val="tx1">
                  <a:alpha val="80000"/>
                </a:schemeClr>
              </a:solidFill>
            </a:endParaRPr>
          </a:p>
        </p:txBody>
      </p:sp>
      <p:pic>
        <p:nvPicPr>
          <p:cNvPr id="10" name="Picture 9">
            <a:extLst>
              <a:ext uri="{FF2B5EF4-FFF2-40B4-BE49-F238E27FC236}">
                <a16:creationId xmlns:a16="http://schemas.microsoft.com/office/drawing/2014/main" id="{25A05B20-9F2F-CB6A-B9EE-337BC6F789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9143" y="152400"/>
            <a:ext cx="5221625" cy="3010397"/>
          </a:xfrm>
          <a:prstGeom prst="rect">
            <a:avLst/>
          </a:prstGeom>
          <a:ln>
            <a:noFill/>
          </a:ln>
          <a:effectLst>
            <a:softEdge rad="112500"/>
          </a:effectLst>
        </p:spPr>
      </p:pic>
      <p:pic>
        <p:nvPicPr>
          <p:cNvPr id="12" name="Picture 2" descr="Maximus Project: septiembre 2013">
            <a:extLst>
              <a:ext uri="{FF2B5EF4-FFF2-40B4-BE49-F238E27FC236}">
                <a16:creationId xmlns:a16="http://schemas.microsoft.com/office/drawing/2014/main" id="{3712B9F3-F10E-7664-C37F-63693C0C04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rot="21600000">
            <a:off x="279143" y="3276600"/>
            <a:ext cx="5221625" cy="3010397"/>
          </a:xfrm>
          <a:prstGeom prst="rect">
            <a:avLst/>
          </a:prstGeom>
          <a:ln>
            <a:noFill/>
          </a:ln>
          <a:effectLst>
            <a:softEdge rad="112500"/>
          </a:effectLst>
        </p:spPr>
      </p:pic>
    </p:spTree>
    <p:extLst>
      <p:ext uri="{BB962C8B-B14F-4D97-AF65-F5344CB8AC3E}">
        <p14:creationId xmlns:p14="http://schemas.microsoft.com/office/powerpoint/2010/main" val="225811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2807789-2003-D9F0-3CFC-D2A4B6ED2E36}"/>
              </a:ext>
            </a:extLst>
          </p:cNvPr>
          <p:cNvPicPr>
            <a:picLocks noChangeAspect="1"/>
          </p:cNvPicPr>
          <p:nvPr/>
        </p:nvPicPr>
        <p:blipFill>
          <a:blip r:embed="rId3" cstate="email">
            <a:extLst>
              <a:ext uri="{28A0092B-C50C-407E-A947-70E740481C1C}">
                <a14:useLocalDpi xmlns:a14="http://schemas.microsoft.com/office/drawing/2010/main"/>
              </a:ext>
            </a:extLst>
          </a:blip>
          <a:srcRect l="1310" r="5185" b="1"/>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9" name="Picture 8" descr="A picture containing text, sign&#10;&#10;Description automatically generated">
            <a:extLst>
              <a:ext uri="{FF2B5EF4-FFF2-40B4-BE49-F238E27FC236}">
                <a16:creationId xmlns:a16="http://schemas.microsoft.com/office/drawing/2014/main" id="{796A19C0-10EF-ABA8-1856-13F360F3C851}"/>
              </a:ext>
            </a:extLst>
          </p:cNvPr>
          <p:cNvPicPr>
            <a:picLocks noChangeAspect="1"/>
          </p:cNvPicPr>
          <p:nvPr/>
        </p:nvPicPr>
        <p:blipFill>
          <a:blip r:embed="rId4" cstate="email">
            <a:extLst>
              <a:ext uri="{28A0092B-C50C-407E-A947-70E740481C1C}">
                <a14:useLocalDpi xmlns:a14="http://schemas.microsoft.com/office/drawing/2010/main"/>
              </a:ext>
            </a:extLst>
          </a:blip>
          <a:srcRect t="5071" b="9498"/>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7" name="Picture 6" descr="A picture containing chart&#10;&#10;Description automatically generated">
            <a:extLst>
              <a:ext uri="{FF2B5EF4-FFF2-40B4-BE49-F238E27FC236}">
                <a16:creationId xmlns:a16="http://schemas.microsoft.com/office/drawing/2014/main" id="{A631D531-A0DF-EC6F-EC1B-1A959166E3E8}"/>
              </a:ext>
            </a:extLst>
          </p:cNvPr>
          <p:cNvPicPr>
            <a:picLocks noChangeAspect="1"/>
          </p:cNvPicPr>
          <p:nvPr/>
        </p:nvPicPr>
        <p:blipFill>
          <a:blip r:embed="rId5" cstate="email">
            <a:extLst>
              <a:ext uri="{28A0092B-C50C-407E-A947-70E740481C1C}">
                <a14:useLocalDpi xmlns:a14="http://schemas.microsoft.com/office/drawing/2010/main"/>
              </a:ext>
            </a:extLst>
          </a:blip>
          <a:srcRect t="31794" b="30863"/>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3" name="TextBox 2">
            <a:extLst>
              <a:ext uri="{FF2B5EF4-FFF2-40B4-BE49-F238E27FC236}">
                <a16:creationId xmlns:a16="http://schemas.microsoft.com/office/drawing/2014/main" id="{AD0E24F2-905D-FF2B-731B-677AA52083BA}"/>
              </a:ext>
            </a:extLst>
          </p:cNvPr>
          <p:cNvSpPr txBox="1"/>
          <p:nvPr/>
        </p:nvSpPr>
        <p:spPr>
          <a:xfrm>
            <a:off x="7528778" y="4114800"/>
            <a:ext cx="5505814" cy="157691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400" b="1" kern="1200" dirty="0">
                <a:solidFill>
                  <a:schemeClr val="tx1"/>
                </a:solidFill>
                <a:latin typeface="+mj-lt"/>
                <a:ea typeface="+mj-ea"/>
                <a:cs typeface="+mj-cs"/>
              </a:rPr>
              <a:t>Advocacy and Rights</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1971-1995</a:t>
            </a:r>
          </a:p>
        </p:txBody>
      </p:sp>
    </p:spTree>
    <p:extLst>
      <p:ext uri="{BB962C8B-B14F-4D97-AF65-F5344CB8AC3E}">
        <p14:creationId xmlns:p14="http://schemas.microsoft.com/office/powerpoint/2010/main" val="198811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A0A3E5-4488-A5EA-6087-5670E1E13736}"/>
              </a:ext>
            </a:extLst>
          </p:cNvPr>
          <p:cNvSpPr txBox="1"/>
          <p:nvPr/>
        </p:nvSpPr>
        <p:spPr>
          <a:xfrm>
            <a:off x="838200" y="557189"/>
            <a:ext cx="10515600" cy="205704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200" b="1" kern="1200">
                <a:solidFill>
                  <a:schemeClr val="tx1"/>
                </a:solidFill>
                <a:latin typeface="+mj-lt"/>
                <a:ea typeface="+mj-ea"/>
                <a:cs typeface="+mj-cs"/>
              </a:rPr>
              <a:t>Advocacy and Rights</a:t>
            </a:r>
            <a:br>
              <a:rPr lang="en-US" sz="5200" b="1" kern="1200">
                <a:solidFill>
                  <a:schemeClr val="tx1"/>
                </a:solidFill>
                <a:latin typeface="+mj-lt"/>
                <a:ea typeface="+mj-ea"/>
                <a:cs typeface="+mj-cs"/>
              </a:rPr>
            </a:br>
            <a:r>
              <a:rPr lang="en-US" sz="5200" b="1" kern="1200">
                <a:solidFill>
                  <a:schemeClr val="tx1"/>
                </a:solidFill>
                <a:latin typeface="+mj-lt"/>
                <a:ea typeface="+mj-ea"/>
                <a:cs typeface="+mj-cs"/>
              </a:rPr>
              <a:t>1971-1995</a:t>
            </a:r>
          </a:p>
        </p:txBody>
      </p:sp>
      <p:pic>
        <p:nvPicPr>
          <p:cNvPr id="6" name="Picture 5" descr="Text&#10;&#10;Description automatically generated">
            <a:extLst>
              <a:ext uri="{FF2B5EF4-FFF2-40B4-BE49-F238E27FC236}">
                <a16:creationId xmlns:a16="http://schemas.microsoft.com/office/drawing/2014/main" id="{F946FA90-0912-99E8-23BF-2B58A5B54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415" y="2785950"/>
            <a:ext cx="2934903" cy="3514855"/>
          </a:xfrm>
          <a:prstGeom prst="rect">
            <a:avLst/>
          </a:prstGeom>
        </p:spPr>
      </p:pic>
      <p:pic>
        <p:nvPicPr>
          <p:cNvPr id="4" name="Picture 3" descr="A white person in a wheelchair&#10;&#10;Description automatically generated">
            <a:extLst>
              <a:ext uri="{FF2B5EF4-FFF2-40B4-BE49-F238E27FC236}">
                <a16:creationId xmlns:a16="http://schemas.microsoft.com/office/drawing/2014/main" id="{9CD23105-1AC4-9E34-E50A-B811970012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4726" y="2785950"/>
            <a:ext cx="3514855" cy="3514855"/>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19DE7998-7E1C-31A1-B280-17B4323DC5F5}"/>
              </a:ext>
            </a:extLst>
          </p:cNvPr>
          <p:cNvPicPr>
            <a:picLocks noChangeAspect="1"/>
          </p:cNvPicPr>
          <p:nvPr/>
        </p:nvPicPr>
        <p:blipFill>
          <a:blip r:embed="rId5"/>
          <a:stretch>
            <a:fillRect/>
          </a:stretch>
        </p:blipFill>
        <p:spPr>
          <a:xfrm>
            <a:off x="8192673" y="3461080"/>
            <a:ext cx="3797536" cy="2164595"/>
          </a:xfrm>
          <a:prstGeom prst="rect">
            <a:avLst/>
          </a:prstGeom>
        </p:spPr>
      </p:pic>
    </p:spTree>
    <p:extLst>
      <p:ext uri="{BB962C8B-B14F-4D97-AF65-F5344CB8AC3E}">
        <p14:creationId xmlns:p14="http://schemas.microsoft.com/office/powerpoint/2010/main" val="292454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16DB-BC4C-330B-1179-90F5684F6C18}"/>
              </a:ext>
            </a:extLst>
          </p:cNvPr>
          <p:cNvSpPr>
            <a:spLocks noGrp="1"/>
          </p:cNvSpPr>
          <p:nvPr>
            <p:ph type="title"/>
          </p:nvPr>
        </p:nvSpPr>
        <p:spPr>
          <a:xfrm>
            <a:off x="4569414" y="914400"/>
            <a:ext cx="6870954" cy="1675626"/>
          </a:xfrm>
        </p:spPr>
        <p:txBody>
          <a:bodyPr vert="horz" lIns="91440" tIns="45720" rIns="91440" bIns="45720" rtlCol="0" anchor="ctr">
            <a:normAutofit fontScale="90000"/>
          </a:bodyPr>
          <a:lstStyle/>
          <a:p>
            <a:pPr algn="ctr"/>
            <a:r>
              <a:rPr lang="en-US" sz="2700" b="1" kern="1200" dirty="0">
                <a:solidFill>
                  <a:schemeClr val="tx1"/>
                </a:solidFill>
                <a:latin typeface="+mj-lt"/>
                <a:ea typeface="+mj-ea"/>
                <a:cs typeface="+mj-cs"/>
              </a:rPr>
              <a:t>Advocacy and Rights</a:t>
            </a:r>
            <a:br>
              <a:rPr lang="en-US" sz="2700" b="1" kern="1200" dirty="0">
                <a:solidFill>
                  <a:schemeClr val="tx1"/>
                </a:solidFill>
                <a:latin typeface="+mj-lt"/>
                <a:ea typeface="+mj-ea"/>
                <a:cs typeface="+mj-cs"/>
              </a:rPr>
            </a:br>
            <a:r>
              <a:rPr lang="en-US" sz="2700" b="1" kern="1200" dirty="0">
                <a:solidFill>
                  <a:schemeClr val="tx1"/>
                </a:solidFill>
                <a:latin typeface="+mj-lt"/>
                <a:ea typeface="+mj-ea"/>
                <a:cs typeface="+mj-cs"/>
              </a:rPr>
              <a:t>1971-1995</a:t>
            </a:r>
            <a:br>
              <a:rPr lang="en-US" sz="1900" b="1" kern="1200" dirty="0">
                <a:solidFill>
                  <a:schemeClr val="tx1"/>
                </a:solidFill>
                <a:latin typeface="+mj-lt"/>
                <a:ea typeface="+mj-ea"/>
                <a:cs typeface="+mj-cs"/>
              </a:rPr>
            </a:br>
            <a:br>
              <a:rPr lang="en-US" sz="1900" b="1" i="0" kern="1200" dirty="0">
                <a:solidFill>
                  <a:schemeClr val="tx1"/>
                </a:solidFill>
                <a:effectLst/>
                <a:latin typeface="+mj-lt"/>
                <a:ea typeface="+mj-ea"/>
                <a:cs typeface="+mj-cs"/>
              </a:rPr>
            </a:br>
            <a:br>
              <a:rPr lang="en-US" sz="1900" b="1" i="0" kern="1200" dirty="0">
                <a:solidFill>
                  <a:schemeClr val="tx1"/>
                </a:solidFill>
                <a:effectLst/>
                <a:latin typeface="+mj-lt"/>
                <a:ea typeface="+mj-ea"/>
                <a:cs typeface="+mj-cs"/>
              </a:rPr>
            </a:br>
            <a:br>
              <a:rPr lang="en-US" sz="1900" b="1" i="0" kern="1200" dirty="0">
                <a:solidFill>
                  <a:schemeClr val="tx1"/>
                </a:solidFill>
                <a:effectLst/>
                <a:latin typeface="+mj-lt"/>
                <a:ea typeface="+mj-ea"/>
                <a:cs typeface="+mj-cs"/>
              </a:rPr>
            </a:br>
            <a:br>
              <a:rPr lang="en-US" sz="1900" b="1" i="0" kern="1200" dirty="0">
                <a:solidFill>
                  <a:schemeClr val="tx1"/>
                </a:solidFill>
                <a:effectLst/>
                <a:latin typeface="+mj-lt"/>
                <a:ea typeface="+mj-ea"/>
                <a:cs typeface="+mj-cs"/>
              </a:rPr>
            </a:br>
            <a:endParaRPr lang="en-US" sz="1900" b="1" kern="1200" dirty="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DF71E581-3C99-81DE-3F57-81E7595DC350}"/>
              </a:ext>
            </a:extLst>
          </p:cNvPr>
          <p:cNvSpPr>
            <a:spLocks noGrp="1"/>
          </p:cNvSpPr>
          <p:nvPr>
            <p:ph idx="1"/>
          </p:nvPr>
        </p:nvSpPr>
        <p:spPr>
          <a:xfrm>
            <a:off x="4833366" y="2399720"/>
            <a:ext cx="6870954" cy="3736507"/>
          </a:xfrm>
        </p:spPr>
        <p:txBody>
          <a:bodyPr vert="horz" lIns="91440" tIns="45720" rIns="91440" bIns="45720" rtlCol="0">
            <a:normAutofit/>
          </a:bodyPr>
          <a:lstStyle/>
          <a:p>
            <a:pPr marL="342900" indent="-228600">
              <a:buClr>
                <a:srgbClr val="FF0000"/>
              </a:buClr>
              <a:buFont typeface="Arial" panose="020B0604020202020204" pitchFamily="34" charset="0"/>
              <a:buChar char="•"/>
            </a:pPr>
            <a:r>
              <a:rPr lang="en-US" sz="1700" b="1" i="0" dirty="0">
                <a:effectLst/>
              </a:rPr>
              <a:t>Americans with Disabilities Act (ADA) of 1990</a:t>
            </a:r>
            <a:r>
              <a:rPr lang="en-US" sz="1700" b="0" i="0" dirty="0">
                <a:effectLst/>
              </a:rPr>
              <a:t>: The passage of the ADA had a profound impact on VR staff training. There was a shift toward preparing counselors to advocate for workplace accommodations and educate employers on accessibility.</a:t>
            </a:r>
          </a:p>
          <a:p>
            <a:pPr marL="342900" indent="-228600">
              <a:buClr>
                <a:srgbClr val="FF0000"/>
              </a:buClr>
              <a:buFont typeface="Arial" panose="020B0604020202020204" pitchFamily="34" charset="0"/>
              <a:buChar char="•"/>
            </a:pPr>
            <a:r>
              <a:rPr lang="en-US" sz="1700" b="1" i="0" dirty="0">
                <a:effectLst/>
              </a:rPr>
              <a:t>Workforce Innovation</a:t>
            </a:r>
            <a:r>
              <a:rPr lang="en-US" sz="1700" b="0" i="0" dirty="0">
                <a:effectLst/>
              </a:rPr>
              <a:t>: The emphasis on competitive employment for individuals with disabilities increased. VR staff received more training in job placement strategies, assistive technology, and workplace accommodations.</a:t>
            </a:r>
          </a:p>
          <a:p>
            <a:pPr marL="342900" indent="-228600">
              <a:buClr>
                <a:srgbClr val="FF0000"/>
              </a:buClr>
              <a:buFont typeface="Arial" panose="020B0604020202020204" pitchFamily="34" charset="0"/>
              <a:buChar char="•"/>
            </a:pPr>
            <a:r>
              <a:rPr lang="en-US" sz="1700" b="1" i="0" dirty="0">
                <a:effectLst/>
              </a:rPr>
              <a:t>Expansion of Rehabilitation Services</a:t>
            </a:r>
            <a:r>
              <a:rPr lang="en-US" sz="1700" b="0" i="0" dirty="0">
                <a:effectLst/>
              </a:rPr>
              <a:t>: During these decades, vocational rehabilitation expanded to include individuals with cognitive, psychiatric, and developmental disabilities, requiring further specialization and understanding from VR staff.</a:t>
            </a:r>
          </a:p>
          <a:p>
            <a:pPr indent="-228600">
              <a:buFont typeface="Arial" panose="020B0604020202020204" pitchFamily="34" charset="0"/>
              <a:buChar char="•"/>
            </a:pPr>
            <a:endParaRPr lang="en-US" sz="1700" dirty="0"/>
          </a:p>
        </p:txBody>
      </p:sp>
      <p:pic>
        <p:nvPicPr>
          <p:cNvPr id="9" name="Picture 4" descr="Signing Ceremonies | Ronald Reagan">
            <a:extLst>
              <a:ext uri="{FF2B5EF4-FFF2-40B4-BE49-F238E27FC236}">
                <a16:creationId xmlns:a16="http://schemas.microsoft.com/office/drawing/2014/main" id="{38153E6B-4B1D-046A-EF42-73BF965610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rot="21600000">
            <a:off x="20" y="1"/>
            <a:ext cx="3891792" cy="2011680"/>
          </a:xfrm>
          <a:prstGeom prst="rect">
            <a:avLst/>
          </a:prstGeom>
          <a:ln>
            <a:noFill/>
          </a:ln>
          <a:effectLst>
            <a:softEdge rad="112500"/>
          </a:effectLst>
        </p:spPr>
      </p:pic>
      <p:pic>
        <p:nvPicPr>
          <p:cNvPr id="13" name="Picture 12">
            <a:extLst>
              <a:ext uri="{FF2B5EF4-FFF2-40B4-BE49-F238E27FC236}">
                <a16:creationId xmlns:a16="http://schemas.microsoft.com/office/drawing/2014/main" id="{9D3F2058-AC57-B852-2E26-8E97D02E0D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160160"/>
            <a:ext cx="3891792" cy="2011680"/>
          </a:xfrm>
          <a:prstGeom prst="rect">
            <a:avLst/>
          </a:prstGeom>
          <a:ln>
            <a:noFill/>
          </a:ln>
          <a:effectLst>
            <a:softEdge rad="112500"/>
          </a:effectLst>
        </p:spPr>
      </p:pic>
      <p:pic>
        <p:nvPicPr>
          <p:cNvPr id="12" name="Picture 11">
            <a:extLst>
              <a:ext uri="{FF2B5EF4-FFF2-40B4-BE49-F238E27FC236}">
                <a16:creationId xmlns:a16="http://schemas.microsoft.com/office/drawing/2014/main" id="{C5C8D2C7-C02B-EEB9-8C5D-78B77B5954A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4320319"/>
            <a:ext cx="3891792" cy="2011680"/>
          </a:xfrm>
          <a:prstGeom prst="rect">
            <a:avLst/>
          </a:prstGeom>
          <a:ln>
            <a:noFill/>
          </a:ln>
          <a:effectLst>
            <a:softEdge rad="112500"/>
          </a:effectLst>
        </p:spPr>
      </p:pic>
    </p:spTree>
    <p:extLst>
      <p:ext uri="{BB962C8B-B14F-4D97-AF65-F5344CB8AC3E}">
        <p14:creationId xmlns:p14="http://schemas.microsoft.com/office/powerpoint/2010/main" val="330488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in a wheelchair talking to another person in a wheelchair&#10;&#10;Description automatically generated with medium confidence">
            <a:extLst>
              <a:ext uri="{FF2B5EF4-FFF2-40B4-BE49-F238E27FC236}">
                <a16:creationId xmlns:a16="http://schemas.microsoft.com/office/drawing/2014/main" id="{31580C30-7F7A-36B6-2F2C-8EE715FC02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1C3790F-F36C-3D1A-33E0-801DAE40F170}"/>
              </a:ext>
            </a:extLst>
          </p:cNvPr>
          <p:cNvSpPr txBox="1"/>
          <p:nvPr/>
        </p:nvSpPr>
        <p:spPr>
          <a:xfrm>
            <a:off x="9067800" y="304800"/>
            <a:ext cx="4191000" cy="4666753"/>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2400" b="1" i="0" dirty="0">
                <a:effectLst/>
                <a:latin typeface="+mj-lt"/>
                <a:ea typeface="+mj-ea"/>
                <a:cs typeface="+mj-cs"/>
              </a:rPr>
              <a:t>Modernization </a:t>
            </a:r>
          </a:p>
          <a:p>
            <a:pPr defTabSz="914400">
              <a:lnSpc>
                <a:spcPct val="90000"/>
              </a:lnSpc>
              <a:spcBef>
                <a:spcPct val="0"/>
              </a:spcBef>
              <a:spcAft>
                <a:spcPts val="600"/>
              </a:spcAft>
            </a:pPr>
            <a:r>
              <a:rPr lang="en-US" sz="2400" b="1" i="0" dirty="0">
                <a:effectLst/>
                <a:latin typeface="+mj-lt"/>
                <a:ea typeface="+mj-ea"/>
                <a:cs typeface="+mj-cs"/>
              </a:rPr>
              <a:t>and Innovation</a:t>
            </a:r>
            <a:br>
              <a:rPr lang="en-US" sz="2400" b="1" i="0" dirty="0">
                <a:effectLst/>
                <a:latin typeface="+mj-lt"/>
                <a:ea typeface="+mj-ea"/>
                <a:cs typeface="+mj-cs"/>
              </a:rPr>
            </a:br>
            <a:r>
              <a:rPr lang="en-US" sz="2400" b="1" i="0" dirty="0">
                <a:effectLst/>
                <a:latin typeface="+mj-lt"/>
                <a:ea typeface="+mj-ea"/>
                <a:cs typeface="+mj-cs"/>
              </a:rPr>
              <a:t>1996-2020</a:t>
            </a:r>
            <a:endParaRPr lang="en-US" sz="2400" dirty="0">
              <a:latin typeface="+mj-lt"/>
              <a:ea typeface="+mj-ea"/>
              <a:cs typeface="+mj-cs"/>
            </a:endParaRPr>
          </a:p>
          <a:p>
            <a:pPr defTabSz="914400">
              <a:lnSpc>
                <a:spcPct val="90000"/>
              </a:lnSpc>
              <a:spcBef>
                <a:spcPct val="0"/>
              </a:spcBef>
              <a:spcAft>
                <a:spcPts val="600"/>
              </a:spcAft>
            </a:pPr>
            <a:endParaRPr lang="en-US" sz="5200" dirty="0">
              <a:latin typeface="+mj-lt"/>
              <a:ea typeface="+mj-ea"/>
              <a:cs typeface="+mj-cs"/>
            </a:endParaRPr>
          </a:p>
        </p:txBody>
      </p:sp>
    </p:spTree>
    <p:extLst>
      <p:ext uri="{BB962C8B-B14F-4D97-AF65-F5344CB8AC3E}">
        <p14:creationId xmlns:p14="http://schemas.microsoft.com/office/powerpoint/2010/main" val="381285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holding a sign&#10;&#10;Description automatically generated">
            <a:extLst>
              <a:ext uri="{FF2B5EF4-FFF2-40B4-BE49-F238E27FC236}">
                <a16:creationId xmlns:a16="http://schemas.microsoft.com/office/drawing/2014/main" id="{90B85CD9-3797-4D88-84F4-0232BF55322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 y="2285987"/>
            <a:ext cx="6099932" cy="4572012"/>
          </a:xfrm>
          <a:prstGeom prst="rect">
            <a:avLst/>
          </a:prstGeom>
        </p:spPr>
      </p:pic>
      <p:pic>
        <p:nvPicPr>
          <p:cNvPr id="4" name="Picture 3" descr="A person signing a document with a person standing behind him&#10;&#10;Description automatically generated">
            <a:extLst>
              <a:ext uri="{FF2B5EF4-FFF2-40B4-BE49-F238E27FC236}">
                <a16:creationId xmlns:a16="http://schemas.microsoft.com/office/drawing/2014/main" id="{67C4F609-00F1-EB3C-F5B9-50CA94805A1F}"/>
              </a:ext>
            </a:extLst>
          </p:cNvPr>
          <p:cNvPicPr>
            <a:picLocks noChangeAspect="1"/>
          </p:cNvPicPr>
          <p:nvPr/>
        </p:nvPicPr>
        <p:blipFill>
          <a:blip r:embed="rId4" cstate="email">
            <a:extLst>
              <a:ext uri="{28A0092B-C50C-407E-A947-70E740481C1C}">
                <a14:useLocalDpi xmlns:a14="http://schemas.microsoft.com/office/drawing/2010/main"/>
              </a:ext>
            </a:extLst>
          </a:blip>
          <a:srcRect b="-4"/>
          <a:stretch/>
        </p:blipFill>
        <p:spPr>
          <a:xfrm>
            <a:off x="3" y="3"/>
            <a:ext cx="2012907" cy="2285995"/>
          </a:xfrm>
          <a:prstGeom prst="rect">
            <a:avLst/>
          </a:prstGeom>
          <a:effectLst>
            <a:outerShdw blurRad="292100" dist="88900" dir="5400000" sx="97000" sy="97000" algn="t" rotWithShape="0">
              <a:prstClr val="black">
                <a:alpha val="40000"/>
              </a:prstClr>
            </a:outerShdw>
          </a:effectLst>
        </p:spPr>
      </p:pic>
      <p:pic>
        <p:nvPicPr>
          <p:cNvPr id="3" name="Picture 2" descr="A logo for a social security administration&#10;&#10;Description automatically generated">
            <a:extLst>
              <a:ext uri="{FF2B5EF4-FFF2-40B4-BE49-F238E27FC236}">
                <a16:creationId xmlns:a16="http://schemas.microsoft.com/office/drawing/2014/main" id="{10056B8E-AFD8-F41A-758C-82E5C71635EF}"/>
              </a:ext>
            </a:extLst>
          </p:cNvPr>
          <p:cNvPicPr>
            <a:picLocks noChangeAspect="1"/>
          </p:cNvPicPr>
          <p:nvPr/>
        </p:nvPicPr>
        <p:blipFill>
          <a:blip r:embed="rId5" cstate="email">
            <a:extLst>
              <a:ext uri="{28A0092B-C50C-407E-A947-70E740481C1C}">
                <a14:useLocalDpi xmlns:a14="http://schemas.microsoft.com/office/drawing/2010/main"/>
              </a:ext>
            </a:extLst>
          </a:blip>
          <a:srcRect b="-6"/>
          <a:stretch/>
        </p:blipFill>
        <p:spPr>
          <a:xfrm>
            <a:off x="2012907" y="10"/>
            <a:ext cx="2043512" cy="2285985"/>
          </a:xfrm>
          <a:prstGeom prst="rect">
            <a:avLst/>
          </a:prstGeom>
          <a:effectLst>
            <a:outerShdw blurRad="279400" dist="76200" dir="5400000" sx="97000" sy="97000" algn="t" rotWithShape="0">
              <a:prstClr val="black">
                <a:alpha val="40000"/>
              </a:prstClr>
            </a:outerShdw>
          </a:effectLst>
        </p:spPr>
      </p:pic>
      <p:pic>
        <p:nvPicPr>
          <p:cNvPr id="5" name="Picture 4" descr="A person and a child reading a book&#10;&#10;Description automatically generated">
            <a:extLst>
              <a:ext uri="{FF2B5EF4-FFF2-40B4-BE49-F238E27FC236}">
                <a16:creationId xmlns:a16="http://schemas.microsoft.com/office/drawing/2014/main" id="{CD977B71-9F31-99CD-F93D-6F807DD5CC45}"/>
              </a:ext>
            </a:extLst>
          </p:cNvPr>
          <p:cNvPicPr>
            <a:picLocks noChangeAspect="1"/>
          </p:cNvPicPr>
          <p:nvPr/>
        </p:nvPicPr>
        <p:blipFill>
          <a:blip r:embed="rId6" cstate="email">
            <a:extLst>
              <a:ext uri="{28A0092B-C50C-407E-A947-70E740481C1C}">
                <a14:useLocalDpi xmlns:a14="http://schemas.microsoft.com/office/drawing/2010/main"/>
              </a:ext>
            </a:extLst>
          </a:blip>
          <a:srcRect r="-3"/>
          <a:stretch/>
        </p:blipFill>
        <p:spPr>
          <a:xfrm>
            <a:off x="4056419" y="10"/>
            <a:ext cx="2043512" cy="2285985"/>
          </a:xfrm>
          <a:prstGeom prst="rect">
            <a:avLst/>
          </a:prstGeom>
          <a:effectLst>
            <a:outerShdw blurRad="254000" dist="88900" dir="5400000" sx="97000" sy="97000" algn="t" rotWithShape="0">
              <a:prstClr val="black">
                <a:alpha val="39000"/>
              </a:prstClr>
            </a:outerShdw>
          </a:effectLst>
        </p:spPr>
      </p:pic>
      <p:sp>
        <p:nvSpPr>
          <p:cNvPr id="8" name="TextBox 7">
            <a:extLst>
              <a:ext uri="{FF2B5EF4-FFF2-40B4-BE49-F238E27FC236}">
                <a16:creationId xmlns:a16="http://schemas.microsoft.com/office/drawing/2014/main" id="{340ECD5F-0E67-6500-5100-7982A53AFE36}"/>
              </a:ext>
            </a:extLst>
          </p:cNvPr>
          <p:cNvSpPr txBox="1"/>
          <p:nvPr/>
        </p:nvSpPr>
        <p:spPr>
          <a:xfrm>
            <a:off x="6400800" y="2285985"/>
            <a:ext cx="5034221" cy="4034449"/>
          </a:xfrm>
          <a:prstGeom prst="rect">
            <a:avLst/>
          </a:prstGeom>
        </p:spPr>
        <p:txBody>
          <a:bodyPr vert="horz" lIns="91440" tIns="45720" rIns="91440" bIns="45720" rtlCol="0" anchor="ctr">
            <a:normAutofit/>
          </a:bodyPr>
          <a:lstStyle/>
          <a:p>
            <a:pPr algn="just">
              <a:lnSpc>
                <a:spcPct val="90000"/>
              </a:lnSpc>
              <a:spcAft>
                <a:spcPts val="600"/>
              </a:spcAft>
            </a:pPr>
            <a:r>
              <a:rPr lang="en-US" sz="1300" dirty="0">
                <a:effectLst/>
                <a:latin typeface="Arial" panose="020B0604020202020204" pitchFamily="34" charset="0"/>
                <a:cs typeface="Arial" panose="020B0604020202020204" pitchFamily="34" charset="0"/>
              </a:rPr>
              <a:t>From 2000 to 2017, several key initiatives were launched to improve employment opportunities for people with disabilities. In 2001, the </a:t>
            </a:r>
            <a:r>
              <a:rPr lang="en-US" sz="1300" b="1" dirty="0">
                <a:effectLst/>
                <a:latin typeface="Arial" panose="020B0604020202020204" pitchFamily="34" charset="0"/>
                <a:cs typeface="Arial" panose="020B0604020202020204" pitchFamily="34" charset="0"/>
              </a:rPr>
              <a:t>Social Security Administration </a:t>
            </a:r>
            <a:r>
              <a:rPr lang="en-US" sz="1300" dirty="0">
                <a:effectLst/>
                <a:latin typeface="Arial" panose="020B0604020202020204" pitchFamily="34" charset="0"/>
                <a:cs typeface="Arial" panose="020B0604020202020204" pitchFamily="34" charset="0"/>
              </a:rPr>
              <a:t>introduced the </a:t>
            </a:r>
            <a:r>
              <a:rPr lang="en-US" sz="1300" b="1" dirty="0">
                <a:effectLst/>
                <a:latin typeface="Arial" panose="020B0604020202020204" pitchFamily="34" charset="0"/>
                <a:cs typeface="Arial" panose="020B0604020202020204" pitchFamily="34" charset="0"/>
              </a:rPr>
              <a:t>Ticket to Work and Self-Sufficiency Program</a:t>
            </a:r>
            <a:r>
              <a:rPr lang="en-US" sz="1300" dirty="0">
                <a:effectLst/>
                <a:latin typeface="Arial" panose="020B0604020202020204" pitchFamily="34" charset="0"/>
                <a:cs typeface="Arial" panose="020B0604020202020204" pitchFamily="34" charset="0"/>
              </a:rPr>
              <a:t>, helping Social Security Disability beneficiaries access employment services while maintaining healthcare. The </a:t>
            </a:r>
            <a:r>
              <a:rPr lang="en-US" sz="1300" b="1" dirty="0">
                <a:effectLst/>
                <a:latin typeface="Arial" panose="020B0604020202020204" pitchFamily="34" charset="0"/>
                <a:cs typeface="Arial" panose="020B0604020202020204" pitchFamily="34" charset="0"/>
              </a:rPr>
              <a:t>American Recovery and Reinvestment Act of 2009</a:t>
            </a:r>
            <a:r>
              <a:rPr lang="en-US" sz="1300" dirty="0">
                <a:effectLst/>
                <a:latin typeface="Arial" panose="020B0604020202020204" pitchFamily="34" charset="0"/>
                <a:cs typeface="Arial" panose="020B0604020202020204" pitchFamily="34" charset="0"/>
              </a:rPr>
              <a:t> allocated over $500 million for vocational rehabilitation, enhancing job training and placement services. That same year, the </a:t>
            </a:r>
            <a:r>
              <a:rPr lang="en-US" sz="1300" b="1" dirty="0">
                <a:effectLst/>
                <a:latin typeface="Arial" panose="020B0604020202020204" pitchFamily="34" charset="0"/>
                <a:cs typeface="Arial" panose="020B0604020202020204" pitchFamily="34" charset="0"/>
              </a:rPr>
              <a:t>Campaign for Disability Employment</a:t>
            </a:r>
            <a:r>
              <a:rPr lang="en-US" sz="1300" dirty="0">
                <a:effectLst/>
                <a:latin typeface="Arial" panose="020B0604020202020204" pitchFamily="34" charset="0"/>
                <a:cs typeface="Arial" panose="020B0604020202020204" pitchFamily="34" charset="0"/>
              </a:rPr>
              <a:t> was launched to promote the value of hiring people with disabilities. In 2010, </a:t>
            </a:r>
            <a:r>
              <a:rPr lang="en-US" sz="1300" b="1" dirty="0">
                <a:effectLst/>
                <a:latin typeface="Arial" panose="020B0604020202020204" pitchFamily="34" charset="0"/>
                <a:cs typeface="Arial" panose="020B0604020202020204" pitchFamily="34" charset="0"/>
              </a:rPr>
              <a:t>Executive Order 13548</a:t>
            </a:r>
            <a:r>
              <a:rPr lang="en-US" sz="1300" dirty="0">
                <a:effectLst/>
                <a:latin typeface="Arial" panose="020B0604020202020204" pitchFamily="34" charset="0"/>
                <a:cs typeface="Arial" panose="020B0604020202020204" pitchFamily="34" charset="0"/>
              </a:rPr>
              <a:t>, signed by President Obama, directed federal agencies to increase the hiring of people with disabilities. The </a:t>
            </a:r>
            <a:r>
              <a:rPr lang="en-US" sz="1300" b="1" dirty="0">
                <a:effectLst/>
                <a:latin typeface="Arial" panose="020B0604020202020204" pitchFamily="34" charset="0"/>
                <a:cs typeface="Arial" panose="020B0604020202020204" pitchFamily="34" charset="0"/>
              </a:rPr>
              <a:t>2013 updates to Section 503 of the Rehabilitation Act</a:t>
            </a:r>
            <a:r>
              <a:rPr lang="en-US" sz="1300" dirty="0">
                <a:effectLst/>
                <a:latin typeface="Arial" panose="020B0604020202020204" pitchFamily="34" charset="0"/>
                <a:cs typeface="Arial" panose="020B0604020202020204" pitchFamily="34" charset="0"/>
              </a:rPr>
              <a:t> strengthened affirmative action requirements for federal contractors. The </a:t>
            </a:r>
            <a:r>
              <a:rPr lang="en-US" sz="1300" b="1" dirty="0">
                <a:effectLst/>
                <a:latin typeface="Arial" panose="020B0604020202020204" pitchFamily="34" charset="0"/>
                <a:cs typeface="Arial" panose="020B0604020202020204" pitchFamily="34" charset="0"/>
              </a:rPr>
              <a:t>Workforce Innovation and Opportunity Act (WIOA)</a:t>
            </a:r>
            <a:r>
              <a:rPr lang="en-US" sz="1300" dirty="0">
                <a:effectLst/>
                <a:latin typeface="Arial" panose="020B0604020202020204" pitchFamily="34" charset="0"/>
                <a:cs typeface="Arial" panose="020B0604020202020204" pitchFamily="34" charset="0"/>
              </a:rPr>
              <a:t> of 2014 emphasized competitive integrated employment and supported youth transitioning from school to work. In 2017, the </a:t>
            </a:r>
            <a:r>
              <a:rPr lang="en-US" sz="1300" b="1" dirty="0">
                <a:effectLst/>
                <a:latin typeface="Arial" panose="020B0604020202020204" pitchFamily="34" charset="0"/>
                <a:cs typeface="Arial" panose="020B0604020202020204" pitchFamily="34" charset="0"/>
              </a:rPr>
              <a:t>Centennial of Vocational Rehabilitation</a:t>
            </a:r>
            <a:r>
              <a:rPr lang="en-US" sz="1300" dirty="0">
                <a:effectLst/>
                <a:latin typeface="Arial" panose="020B0604020202020204" pitchFamily="34" charset="0"/>
                <a:cs typeface="Arial" panose="020B0604020202020204" pitchFamily="34" charset="0"/>
              </a:rPr>
              <a:t> marked a century of advancement in aiding individuals with disabilities to integrate into the workforce.</a:t>
            </a:r>
            <a:endParaRPr lang="en-US" sz="13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FF5C1A3-372C-980B-CB0D-EFB92B31F02E}"/>
              </a:ext>
            </a:extLst>
          </p:cNvPr>
          <p:cNvPicPr>
            <a:picLocks noChangeAspect="1"/>
          </p:cNvPicPr>
          <p:nvPr/>
        </p:nvPicPr>
        <p:blipFill>
          <a:blip r:embed="rId7"/>
          <a:stretch>
            <a:fillRect/>
          </a:stretch>
        </p:blipFill>
        <p:spPr>
          <a:xfrm>
            <a:off x="6197696" y="590550"/>
            <a:ext cx="2819400" cy="1714500"/>
          </a:xfrm>
          <a:prstGeom prst="rect">
            <a:avLst/>
          </a:prstGeom>
        </p:spPr>
      </p:pic>
      <p:sp>
        <p:nvSpPr>
          <p:cNvPr id="6" name="TextBox 5">
            <a:extLst>
              <a:ext uri="{FF2B5EF4-FFF2-40B4-BE49-F238E27FC236}">
                <a16:creationId xmlns:a16="http://schemas.microsoft.com/office/drawing/2014/main" id="{41F5254F-0016-36B0-26F8-FA9D946C773A}"/>
              </a:ext>
            </a:extLst>
          </p:cNvPr>
          <p:cNvSpPr txBox="1"/>
          <p:nvPr/>
        </p:nvSpPr>
        <p:spPr>
          <a:xfrm>
            <a:off x="8458200" y="152400"/>
            <a:ext cx="4015740" cy="707886"/>
          </a:xfrm>
          <a:prstGeom prst="rect">
            <a:avLst/>
          </a:prstGeom>
          <a:noFill/>
        </p:spPr>
        <p:txBody>
          <a:bodyPr wrap="square" rtlCol="0">
            <a:spAutoFit/>
          </a:bodyPr>
          <a:lstStyle/>
          <a:p>
            <a:r>
              <a:rPr lang="en-US" sz="2000" b="1" dirty="0"/>
              <a:t>Modernization and Innovation</a:t>
            </a:r>
          </a:p>
          <a:p>
            <a:r>
              <a:rPr lang="en-US" sz="2000" b="1" dirty="0"/>
              <a:t>1996-2020</a:t>
            </a:r>
          </a:p>
        </p:txBody>
      </p:sp>
    </p:spTree>
    <p:extLst>
      <p:ext uri="{BB962C8B-B14F-4D97-AF65-F5344CB8AC3E}">
        <p14:creationId xmlns:p14="http://schemas.microsoft.com/office/powerpoint/2010/main" val="55622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733048-22A9-D939-B26C-9E8EDF36E4FE}"/>
              </a:ext>
            </a:extLst>
          </p:cNvPr>
          <p:cNvSpPr>
            <a:spLocks noGrp="1"/>
          </p:cNvSpPr>
          <p:nvPr>
            <p:ph type="subTitle" idx="1"/>
          </p:nvPr>
        </p:nvSpPr>
        <p:spPr>
          <a:xfrm>
            <a:off x="381000" y="4572000"/>
            <a:ext cx="11506200" cy="2248810"/>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mj-lt"/>
                <a:ea typeface="Aptos" panose="020B0004020202020204" pitchFamily="34" charset="0"/>
                <a:cs typeface="Aptos" panose="020B0004020202020204" pitchFamily="34" charset="0"/>
              </a:rPr>
              <a:t>As of recent estimates from the </a:t>
            </a:r>
            <a:r>
              <a:rPr kumimoji="0" lang="en-US" altLang="en-US" sz="2400" b="1" i="0" u="none" strike="noStrike" cap="none" normalizeH="0" baseline="0" dirty="0">
                <a:ln>
                  <a:noFill/>
                </a:ln>
                <a:effectLst/>
                <a:latin typeface="+mj-lt"/>
                <a:ea typeface="Aptos" panose="020B0004020202020204" pitchFamily="34" charset="0"/>
                <a:cs typeface="Aptos" panose="020B0004020202020204" pitchFamily="34" charset="0"/>
              </a:rPr>
              <a:t>U.S. Census Bureau</a:t>
            </a:r>
            <a:r>
              <a:rPr kumimoji="0" lang="en-US" altLang="en-US" sz="2400" b="0" i="0" u="none" strike="noStrike" cap="none" normalizeH="0" baseline="0" dirty="0">
                <a:ln>
                  <a:noFill/>
                </a:ln>
                <a:effectLst/>
                <a:latin typeface="+mj-lt"/>
                <a:ea typeface="Aptos" panose="020B0004020202020204" pitchFamily="34" charset="0"/>
                <a:cs typeface="Aptos" panose="020B0004020202020204" pitchFamily="34" charset="0"/>
              </a:rPr>
              <a:t> and the </a:t>
            </a:r>
            <a:r>
              <a:rPr kumimoji="0" lang="en-US" altLang="en-US" sz="2400" b="1" i="0" u="none" strike="noStrike" cap="none" normalizeH="0" baseline="0" dirty="0">
                <a:ln>
                  <a:noFill/>
                </a:ln>
                <a:effectLst/>
                <a:latin typeface="+mj-lt"/>
                <a:ea typeface="Aptos" panose="020B0004020202020204" pitchFamily="34" charset="0"/>
                <a:cs typeface="Aptos" panose="020B0004020202020204" pitchFamily="34" charset="0"/>
              </a:rPr>
              <a:t>Centers for Disease Control and Prevention (CDC)</a:t>
            </a:r>
            <a:r>
              <a:rPr kumimoji="0" lang="en-US" altLang="en-US" sz="2400" b="0" i="0" u="none" strike="noStrike" cap="none" normalizeH="0" baseline="0" dirty="0">
                <a:ln>
                  <a:noFill/>
                </a:ln>
                <a:effectLst/>
                <a:latin typeface="+mj-lt"/>
                <a:ea typeface="Aptos" panose="020B0004020202020204" pitchFamily="34" charset="0"/>
                <a:cs typeface="Aptos" panose="020B0004020202020204" pitchFamily="34" charset="0"/>
              </a:rPr>
              <a:t>, approximately </a:t>
            </a:r>
            <a:r>
              <a:rPr kumimoji="0" lang="en-US" altLang="en-US" sz="2400" b="1" i="0" u="none" strike="noStrike" cap="none" normalizeH="0" baseline="0" dirty="0">
                <a:ln>
                  <a:noFill/>
                </a:ln>
                <a:effectLst/>
                <a:highlight>
                  <a:srgbClr val="FF0000"/>
                </a:highlight>
                <a:latin typeface="+mj-lt"/>
                <a:ea typeface="Aptos" panose="020B0004020202020204" pitchFamily="34" charset="0"/>
                <a:cs typeface="Aptos" panose="020B0004020202020204" pitchFamily="34" charset="0"/>
              </a:rPr>
              <a:t>61 million adults</a:t>
            </a:r>
            <a:r>
              <a:rPr kumimoji="0" lang="en-US" altLang="en-US" sz="2400" b="0" i="0" u="none" strike="noStrike" cap="none" normalizeH="0" baseline="0" dirty="0">
                <a:ln>
                  <a:noFill/>
                </a:ln>
                <a:effectLst/>
                <a:highlight>
                  <a:srgbClr val="FF0000"/>
                </a:highlight>
                <a:latin typeface="+mj-lt"/>
                <a:ea typeface="Aptos" panose="020B0004020202020204" pitchFamily="34" charset="0"/>
                <a:cs typeface="Aptos" panose="020B0004020202020204" pitchFamily="34" charset="0"/>
              </a:rPr>
              <a:t> </a:t>
            </a:r>
            <a:r>
              <a:rPr kumimoji="0" lang="en-US" altLang="en-US" sz="2400" b="0" i="0" u="none" strike="noStrike" cap="none" normalizeH="0" baseline="0" dirty="0">
                <a:ln>
                  <a:noFill/>
                </a:ln>
                <a:effectLst/>
                <a:latin typeface="+mj-lt"/>
                <a:ea typeface="Aptos" panose="020B0004020202020204" pitchFamily="34" charset="0"/>
                <a:cs typeface="Aptos" panose="020B0004020202020204" pitchFamily="34" charset="0"/>
              </a:rPr>
              <a:t>in the United States, or about </a:t>
            </a:r>
            <a:r>
              <a:rPr kumimoji="0" lang="en-US" altLang="en-US" sz="2400" b="1" i="0" u="none" strike="noStrike" cap="none" normalizeH="0" baseline="0" dirty="0">
                <a:ln>
                  <a:noFill/>
                </a:ln>
                <a:effectLst/>
                <a:highlight>
                  <a:srgbClr val="FF0000"/>
                </a:highlight>
                <a:latin typeface="+mj-lt"/>
                <a:ea typeface="Aptos" panose="020B0004020202020204" pitchFamily="34" charset="0"/>
                <a:cs typeface="Aptos" panose="020B0004020202020204" pitchFamily="34" charset="0"/>
              </a:rPr>
              <a:t>26% of the adult population</a:t>
            </a:r>
            <a:r>
              <a:rPr kumimoji="0" lang="en-US" altLang="en-US" sz="2400" b="0" i="0" u="none" strike="noStrike" cap="none" normalizeH="0" baseline="0" dirty="0">
                <a:ln>
                  <a:noFill/>
                </a:ln>
                <a:effectLst/>
                <a:latin typeface="+mj-lt"/>
                <a:ea typeface="Aptos" panose="020B0004020202020204" pitchFamily="34" charset="0"/>
                <a:cs typeface="Aptos" panose="020B0004020202020204" pitchFamily="34" charset="0"/>
              </a:rPr>
              <a:t>, live with some form of disability. This number includes people with a wide range of disabilities, including mobility, cognitive, hearing, and vision impairments, as well as mental health conditions.</a:t>
            </a:r>
          </a:p>
          <a:p>
            <a:endParaRPr lang="en-US" dirty="0"/>
          </a:p>
        </p:txBody>
      </p:sp>
      <p:pic>
        <p:nvPicPr>
          <p:cNvPr id="7" name="Picture Placeholder 7">
            <a:extLst>
              <a:ext uri="{FF2B5EF4-FFF2-40B4-BE49-F238E27FC236}">
                <a16:creationId xmlns:a16="http://schemas.microsoft.com/office/drawing/2014/main" id="{44F51528-7C6C-676D-62ED-40AB97D9C5F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p:pic>
      <p:pic>
        <p:nvPicPr>
          <p:cNvPr id="8" name="Picture Placeholder 9">
            <a:extLst>
              <a:ext uri="{FF2B5EF4-FFF2-40B4-BE49-F238E27FC236}">
                <a16:creationId xmlns:a16="http://schemas.microsoft.com/office/drawing/2014/main" id="{42986763-B4C8-5057-6222-0EC4939E7104}"/>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p:blipFill>
        <p:spPr/>
      </p:pic>
      <p:pic>
        <p:nvPicPr>
          <p:cNvPr id="13" name="Picture Placeholder 12">
            <a:extLst>
              <a:ext uri="{FF2B5EF4-FFF2-40B4-BE49-F238E27FC236}">
                <a16:creationId xmlns:a16="http://schemas.microsoft.com/office/drawing/2014/main" id="{7079577D-A967-515C-6592-3F9C38FB87AD}"/>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p:blipFill>
        <p:spPr/>
      </p:pic>
      <p:sp>
        <p:nvSpPr>
          <p:cNvPr id="2" name="TextBox 1">
            <a:extLst>
              <a:ext uri="{FF2B5EF4-FFF2-40B4-BE49-F238E27FC236}">
                <a16:creationId xmlns:a16="http://schemas.microsoft.com/office/drawing/2014/main" id="{ADA9CD9D-90D8-350B-E1B5-40BCE9C08741}"/>
              </a:ext>
            </a:extLst>
          </p:cNvPr>
          <p:cNvSpPr txBox="1"/>
          <p:nvPr/>
        </p:nvSpPr>
        <p:spPr>
          <a:xfrm>
            <a:off x="344993" y="63883"/>
            <a:ext cx="6248400" cy="923330"/>
          </a:xfrm>
          <a:prstGeom prst="rect">
            <a:avLst/>
          </a:prstGeom>
          <a:noFill/>
        </p:spPr>
        <p:txBody>
          <a:bodyPr wrap="square" rtlCol="0">
            <a:spAutoFit/>
          </a:bodyPr>
          <a:lstStyle/>
          <a:p>
            <a:r>
              <a:rPr lang="en-US" sz="1800" b="1" dirty="0"/>
              <a:t>Modernization and Innovation</a:t>
            </a:r>
          </a:p>
          <a:p>
            <a:r>
              <a:rPr lang="en-US" sz="1800" b="1" dirty="0"/>
              <a:t>1996-2020</a:t>
            </a:r>
          </a:p>
          <a:p>
            <a:pPr algn="ctr"/>
            <a:endParaRPr lang="en-US" dirty="0"/>
          </a:p>
        </p:txBody>
      </p:sp>
    </p:spTree>
    <p:extLst>
      <p:ext uri="{BB962C8B-B14F-4D97-AF65-F5344CB8AC3E}">
        <p14:creationId xmlns:p14="http://schemas.microsoft.com/office/powerpoint/2010/main" val="143589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in a wheelchair&#10;&#10;Description automatically generated with low confidence">
            <a:extLst>
              <a:ext uri="{FF2B5EF4-FFF2-40B4-BE49-F238E27FC236}">
                <a16:creationId xmlns:a16="http://schemas.microsoft.com/office/drawing/2014/main" id="{AFAD9FB4-31D7-7D89-EAED-ECE79CC97C62}"/>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rcRect/>
          <a:stretch/>
        </p:blipFill>
        <p:spPr>
          <a:xfrm>
            <a:off x="3136389" y="10"/>
            <a:ext cx="4979304" cy="3401558"/>
          </a:xfrm>
          <a:prstGeom prst="rect">
            <a:avLst/>
          </a:prstGeom>
          <a:ln>
            <a:noFill/>
          </a:ln>
          <a:effectLst>
            <a:softEdge rad="112500"/>
          </a:effectLst>
        </p:spPr>
      </p:pic>
      <p:pic>
        <p:nvPicPr>
          <p:cNvPr id="23" name="Picture 22" descr="A person sitting in front of a computer&#10;&#10;Description automatically generated with medium confidence">
            <a:extLst>
              <a:ext uri="{FF2B5EF4-FFF2-40B4-BE49-F238E27FC236}">
                <a16:creationId xmlns:a16="http://schemas.microsoft.com/office/drawing/2014/main" id="{03046266-CE69-FE80-24CE-5F7CCEE1EF9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81690" y="3456433"/>
            <a:ext cx="4810310" cy="3401568"/>
          </a:xfrm>
          <a:prstGeom prst="rect">
            <a:avLst/>
          </a:prstGeom>
          <a:ln>
            <a:noFill/>
          </a:ln>
          <a:effectLst>
            <a:softEdge rad="112500"/>
          </a:effectLst>
        </p:spPr>
      </p:pic>
      <p:pic>
        <p:nvPicPr>
          <p:cNvPr id="11" name="Picture 10" descr="Two people exercising&#10;&#10;Description automatically generated with medium confidence">
            <a:extLst>
              <a:ext uri="{FF2B5EF4-FFF2-40B4-BE49-F238E27FC236}">
                <a16:creationId xmlns:a16="http://schemas.microsoft.com/office/drawing/2014/main" id="{CC33A391-F2DB-9BB6-992D-282386D62CC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189428" y="3456432"/>
            <a:ext cx="4925479" cy="3401568"/>
          </a:xfrm>
          <a:prstGeom prst="rect">
            <a:avLst/>
          </a:prstGeom>
          <a:ln>
            <a:noFill/>
          </a:ln>
          <a:effectLst>
            <a:softEdge rad="112500"/>
          </a:effectLst>
        </p:spPr>
      </p:pic>
      <p:sp useBgFill="1">
        <p:nvSpPr>
          <p:cNvPr id="67" name="Freeform: Shape 66">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9" name="Freeform: Shape 68">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5416DB-BC4C-330B-1179-90F5684F6C18}"/>
              </a:ext>
            </a:extLst>
          </p:cNvPr>
          <p:cNvSpPr>
            <a:spLocks noGrp="1"/>
          </p:cNvSpPr>
          <p:nvPr>
            <p:ph type="title"/>
          </p:nvPr>
        </p:nvSpPr>
        <p:spPr>
          <a:xfrm>
            <a:off x="448056" y="685800"/>
            <a:ext cx="2807208" cy="1325563"/>
          </a:xfrm>
        </p:spPr>
        <p:txBody>
          <a:bodyPr vert="horz" lIns="91440" tIns="45720" rIns="91440" bIns="45720" rtlCol="0" anchor="ctr">
            <a:normAutofit fontScale="90000"/>
          </a:bodyPr>
          <a:lstStyle/>
          <a:p>
            <a:r>
              <a:rPr lang="en-US" sz="2400" b="1" i="0" kern="1200" dirty="0">
                <a:solidFill>
                  <a:schemeClr val="tx1"/>
                </a:solidFill>
                <a:effectLst/>
                <a:latin typeface="+mj-lt"/>
                <a:ea typeface="+mj-ea"/>
                <a:cs typeface="+mj-cs"/>
              </a:rPr>
              <a:t>Modernization and Innovation</a:t>
            </a:r>
            <a:br>
              <a:rPr lang="en-US" sz="2400" b="1" i="0" kern="1200" dirty="0">
                <a:solidFill>
                  <a:schemeClr val="tx1"/>
                </a:solidFill>
                <a:effectLst/>
                <a:latin typeface="+mj-lt"/>
                <a:ea typeface="+mj-ea"/>
                <a:cs typeface="+mj-cs"/>
              </a:rPr>
            </a:br>
            <a:r>
              <a:rPr lang="en-US" sz="2400" b="1" i="0" kern="1200" dirty="0">
                <a:solidFill>
                  <a:schemeClr val="tx1"/>
                </a:solidFill>
                <a:effectLst/>
                <a:latin typeface="+mj-lt"/>
                <a:ea typeface="+mj-ea"/>
                <a:cs typeface="+mj-cs"/>
              </a:rPr>
              <a:t>1996-2020</a:t>
            </a:r>
            <a:br>
              <a:rPr lang="en-US" sz="1100" b="1" i="0" kern="1200" dirty="0">
                <a:solidFill>
                  <a:schemeClr val="tx1"/>
                </a:solidFill>
                <a:effectLst/>
                <a:latin typeface="+mj-lt"/>
                <a:ea typeface="+mj-ea"/>
                <a:cs typeface="+mj-cs"/>
              </a:rPr>
            </a:br>
            <a:br>
              <a:rPr lang="en-US" sz="1100" b="1" i="0" kern="1200" dirty="0">
                <a:solidFill>
                  <a:schemeClr val="tx1"/>
                </a:solidFill>
                <a:effectLst/>
                <a:latin typeface="+mj-lt"/>
                <a:ea typeface="+mj-ea"/>
                <a:cs typeface="+mj-cs"/>
              </a:rPr>
            </a:br>
            <a:br>
              <a:rPr lang="en-US" sz="1100" b="1" i="0" kern="1200" dirty="0">
                <a:solidFill>
                  <a:schemeClr val="tx1"/>
                </a:solidFill>
                <a:effectLst/>
                <a:latin typeface="+mj-lt"/>
                <a:ea typeface="+mj-ea"/>
                <a:cs typeface="+mj-cs"/>
              </a:rPr>
            </a:br>
            <a:br>
              <a:rPr lang="en-US" sz="1100" b="1" i="0" kern="1200" dirty="0">
                <a:solidFill>
                  <a:schemeClr val="tx1"/>
                </a:solidFill>
                <a:effectLst/>
                <a:latin typeface="+mj-lt"/>
                <a:ea typeface="+mj-ea"/>
                <a:cs typeface="+mj-cs"/>
              </a:rPr>
            </a:br>
            <a:br>
              <a:rPr lang="en-US" sz="1100" b="1" i="0" kern="1200" dirty="0">
                <a:solidFill>
                  <a:schemeClr val="tx1"/>
                </a:solidFill>
                <a:effectLst/>
                <a:latin typeface="+mj-lt"/>
                <a:ea typeface="+mj-ea"/>
                <a:cs typeface="+mj-cs"/>
              </a:rPr>
            </a:br>
            <a:endParaRPr lang="en-US" sz="1100" b="1" kern="1200" dirty="0">
              <a:solidFill>
                <a:schemeClr val="tx1"/>
              </a:solidFill>
              <a:latin typeface="+mj-lt"/>
              <a:ea typeface="+mj-ea"/>
              <a:cs typeface="+mj-cs"/>
            </a:endParaRPr>
          </a:p>
        </p:txBody>
      </p:sp>
      <p:sp>
        <p:nvSpPr>
          <p:cNvPr id="71" name="Rectangle 7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F71E581-3C99-81DE-3F57-81E7595DC350}"/>
              </a:ext>
            </a:extLst>
          </p:cNvPr>
          <p:cNvSpPr>
            <a:spLocks noGrp="1"/>
          </p:cNvSpPr>
          <p:nvPr>
            <p:ph idx="1"/>
          </p:nvPr>
        </p:nvSpPr>
        <p:spPr>
          <a:xfrm>
            <a:off x="128016" y="2258568"/>
            <a:ext cx="3127248" cy="3922776"/>
          </a:xfrm>
        </p:spPr>
        <p:txBody>
          <a:bodyPr vert="horz" lIns="91440" tIns="45720" rIns="91440" bIns="45720" rtlCol="0">
            <a:normAutofit fontScale="85000" lnSpcReduction="10000"/>
          </a:bodyPr>
          <a:lstStyle/>
          <a:p>
            <a:pPr marL="342900" indent="-228600" algn="just">
              <a:buClr>
                <a:srgbClr val="FF0000"/>
              </a:buClr>
              <a:buFont typeface="Arial" panose="020B0604020202020204" pitchFamily="34" charset="0"/>
              <a:buChar char="•"/>
            </a:pPr>
            <a:r>
              <a:rPr lang="en-US" sz="1300" b="1" i="0" dirty="0">
                <a:effectLst/>
                <a:latin typeface="Arial" panose="020B0604020202020204" pitchFamily="34" charset="0"/>
                <a:cs typeface="Arial" panose="020B0604020202020204" pitchFamily="34" charset="0"/>
              </a:rPr>
              <a:t>Workforce Investment Act (WIA) of 1998 and Workforce Innovation and Opportunity Act (WIOA) of 2014</a:t>
            </a:r>
            <a:r>
              <a:rPr lang="en-US" sz="1300" b="0" i="0" dirty="0">
                <a:effectLst/>
                <a:latin typeface="Arial" panose="020B0604020202020204" pitchFamily="34" charset="0"/>
                <a:cs typeface="Arial" panose="020B0604020202020204" pitchFamily="34" charset="0"/>
              </a:rPr>
              <a:t>: These acts emphasized integrated employment and career advancement for people with disabilities. VR staff needed to be well-versed in employment trends, labor market data, and emerging career opportunities.</a:t>
            </a:r>
          </a:p>
          <a:p>
            <a:pPr marL="342900" indent="-228600" algn="just">
              <a:buClr>
                <a:srgbClr val="FF0000"/>
              </a:buClr>
              <a:buFont typeface="Arial" panose="020B0604020202020204" pitchFamily="34" charset="0"/>
              <a:buChar char="•"/>
            </a:pPr>
            <a:r>
              <a:rPr lang="en-US" sz="1300" b="1" i="0" dirty="0">
                <a:effectLst/>
                <a:latin typeface="Arial" panose="020B0604020202020204" pitchFamily="34" charset="0"/>
                <a:cs typeface="Arial" panose="020B0604020202020204" pitchFamily="34" charset="0"/>
              </a:rPr>
              <a:t>Assistive Technology Training</a:t>
            </a:r>
            <a:r>
              <a:rPr lang="en-US" sz="1300" b="0" i="0" dirty="0">
                <a:effectLst/>
                <a:latin typeface="Arial" panose="020B0604020202020204" pitchFamily="34" charset="0"/>
                <a:cs typeface="Arial" panose="020B0604020202020204" pitchFamily="34" charset="0"/>
              </a:rPr>
              <a:t>: With rapid advancements in technology, VR professionals began incorporating technology into their work. They were trained to recommend, implement, and support the use of assistive devices that could enhance job performance for individuals with disabilities.</a:t>
            </a:r>
          </a:p>
          <a:p>
            <a:pPr marL="342900" indent="-228600" algn="just">
              <a:buClr>
                <a:srgbClr val="FF0000"/>
              </a:buClr>
              <a:buFont typeface="Arial" panose="020B0604020202020204" pitchFamily="34" charset="0"/>
              <a:buChar char="•"/>
            </a:pPr>
            <a:r>
              <a:rPr lang="en-US" sz="1300" b="1" i="0" dirty="0">
                <a:effectLst/>
                <a:latin typeface="Arial" panose="020B0604020202020204" pitchFamily="34" charset="0"/>
                <a:cs typeface="Arial" panose="020B0604020202020204" pitchFamily="34" charset="0"/>
              </a:rPr>
              <a:t>Diversity and Inclusion Training</a:t>
            </a:r>
            <a:r>
              <a:rPr lang="en-US" sz="1300" b="0" i="0" dirty="0">
                <a:effectLst/>
                <a:latin typeface="Arial" panose="020B0604020202020204" pitchFamily="34" charset="0"/>
                <a:cs typeface="Arial" panose="020B0604020202020204" pitchFamily="34" charset="0"/>
              </a:rPr>
              <a:t>: As society focused more on diversity and inclusion, VR staff were trained on intersectionality, understanding the unique challenges faced by individuals from different ethnic, cultural, and socio-economic backgrounds, in addition to their disabilities.</a:t>
            </a:r>
          </a:p>
          <a:p>
            <a:pPr indent="-228600">
              <a:buFont typeface="Arial" panose="020B0604020202020204" pitchFamily="34" charset="0"/>
              <a:buChar char="•"/>
            </a:pPr>
            <a:endParaRPr lang="en-US" sz="900" dirty="0"/>
          </a:p>
        </p:txBody>
      </p:sp>
      <p:pic>
        <p:nvPicPr>
          <p:cNvPr id="19" name="Picture 18" descr="A person holding a briefcase&#10;&#10;Description automatically generated with low confidence">
            <a:extLst>
              <a:ext uri="{FF2B5EF4-FFF2-40B4-BE49-F238E27FC236}">
                <a16:creationId xmlns:a16="http://schemas.microsoft.com/office/drawing/2014/main" id="{794AD6C0-E962-B1D8-D172-2D50A047D857}"/>
              </a:ext>
            </a:extLst>
          </p:cNvPr>
          <p:cNvPicPr>
            <a:picLocks noChangeAspect="1"/>
          </p:cNvPicPr>
          <p:nvPr/>
        </p:nvPicPr>
        <p:blipFill>
          <a:blip r:embed="rId6" cstate="email">
            <a:extLst>
              <a:ext uri="{28A0092B-C50C-407E-A947-70E740481C1C}">
                <a14:useLocalDpi xmlns:a14="http://schemas.microsoft.com/office/drawing/2010/main"/>
              </a:ext>
            </a:extLst>
          </a:blip>
          <a:srcRect r="-2"/>
          <a:stretch/>
        </p:blipFill>
        <p:spPr>
          <a:xfrm>
            <a:off x="7404372" y="10"/>
            <a:ext cx="4787628" cy="3401558"/>
          </a:xfrm>
          <a:prstGeom prst="rect">
            <a:avLst/>
          </a:prstGeom>
          <a:ln>
            <a:noFill/>
          </a:ln>
          <a:effectLst>
            <a:softEdge rad="112500"/>
          </a:effectLst>
        </p:spPr>
      </p:pic>
    </p:spTree>
    <p:extLst>
      <p:ext uri="{BB962C8B-B14F-4D97-AF65-F5344CB8AC3E}">
        <p14:creationId xmlns:p14="http://schemas.microsoft.com/office/powerpoint/2010/main" val="171102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3094C-672D-153B-5D8C-992E9C69292A}"/>
              </a:ext>
            </a:extLst>
          </p:cNvPr>
          <p:cNvSpPr txBox="1"/>
          <p:nvPr/>
        </p:nvSpPr>
        <p:spPr>
          <a:xfrm>
            <a:off x="152400" y="228600"/>
            <a:ext cx="3886200" cy="1096620"/>
          </a:xfrm>
          <a:prstGeom prst="rect">
            <a:avLst/>
          </a:prstGeom>
        </p:spPr>
        <p:txBody>
          <a:bodyPr vert="horz" lIns="91440" tIns="45720" rIns="91440" bIns="45720" rtlCol="0" anchor="ctr">
            <a:normAutofit/>
          </a:bodyPr>
          <a:lstStyle/>
          <a:p>
            <a:r>
              <a:rPr lang="en-US" sz="2000" b="1" dirty="0"/>
              <a:t>Modernization and Innovation</a:t>
            </a:r>
          </a:p>
          <a:p>
            <a:r>
              <a:rPr lang="en-US" sz="2000" b="1" dirty="0"/>
              <a:t>1996-2020</a:t>
            </a:r>
          </a:p>
        </p:txBody>
      </p:sp>
      <p:sp>
        <p:nvSpPr>
          <p:cNvPr id="7" name="TextBox 6">
            <a:extLst>
              <a:ext uri="{FF2B5EF4-FFF2-40B4-BE49-F238E27FC236}">
                <a16:creationId xmlns:a16="http://schemas.microsoft.com/office/drawing/2014/main" id="{9196E368-51BE-0177-D1DF-9EEFC4923F10}"/>
              </a:ext>
            </a:extLst>
          </p:cNvPr>
          <p:cNvSpPr txBox="1"/>
          <p:nvPr/>
        </p:nvSpPr>
        <p:spPr>
          <a:xfrm>
            <a:off x="152400" y="1447801"/>
            <a:ext cx="4501897" cy="4729162"/>
          </a:xfrm>
          <a:prstGeom prst="rect">
            <a:avLst/>
          </a:prstGeom>
        </p:spPr>
        <p:txBody>
          <a:bodyPr vert="horz" lIns="91440" tIns="45720" rIns="91440" bIns="45720" rtlCol="0">
            <a:normAutofit/>
          </a:bodyPr>
          <a:lstStyle/>
          <a:p>
            <a:pPr marR="0" algn="just">
              <a:lnSpc>
                <a:spcPct val="90000"/>
              </a:lnSpc>
              <a:spcAft>
                <a:spcPts val="600"/>
              </a:spcAft>
            </a:pPr>
            <a:r>
              <a:rPr lang="en-US" dirty="0">
                <a:effectLst/>
                <a:latin typeface="+mj-lt"/>
              </a:rPr>
              <a:t>Each year, </a:t>
            </a:r>
            <a:r>
              <a:rPr lang="en-US" b="1" dirty="0">
                <a:effectLst/>
                <a:latin typeface="+mj-lt"/>
              </a:rPr>
              <a:t>state vocational rehabilitation (VR) agencies</a:t>
            </a:r>
            <a:r>
              <a:rPr lang="en-US" dirty="0">
                <a:effectLst/>
                <a:latin typeface="+mj-lt"/>
              </a:rPr>
              <a:t> in the United States typically serve around </a:t>
            </a:r>
            <a:r>
              <a:rPr lang="en-US" b="1" dirty="0">
                <a:solidFill>
                  <a:srgbClr val="FF0000"/>
                </a:solidFill>
                <a:effectLst/>
                <a:latin typeface="+mj-lt"/>
              </a:rPr>
              <a:t>1 million people</a:t>
            </a:r>
            <a:r>
              <a:rPr lang="en-US" dirty="0">
                <a:solidFill>
                  <a:srgbClr val="FF0000"/>
                </a:solidFill>
                <a:effectLst/>
                <a:latin typeface="+mj-lt"/>
              </a:rPr>
              <a:t> </a:t>
            </a:r>
            <a:r>
              <a:rPr lang="en-US" dirty="0">
                <a:effectLst/>
                <a:latin typeface="+mj-lt"/>
              </a:rPr>
              <a:t>with disabilities. </a:t>
            </a:r>
          </a:p>
          <a:p>
            <a:pPr marL="0" marR="0" indent="-228600" algn="just">
              <a:lnSpc>
                <a:spcPct val="90000"/>
              </a:lnSpc>
              <a:spcAft>
                <a:spcPts val="600"/>
              </a:spcAft>
              <a:buFont typeface="Arial" panose="020B0604020202020204" pitchFamily="34" charset="0"/>
              <a:buChar char="•"/>
            </a:pPr>
            <a:endParaRPr lang="en-US" dirty="0">
              <a:latin typeface="+mj-lt"/>
            </a:endParaRPr>
          </a:p>
          <a:p>
            <a:pPr marR="0" algn="just">
              <a:lnSpc>
                <a:spcPct val="90000"/>
              </a:lnSpc>
              <a:spcAft>
                <a:spcPts val="600"/>
              </a:spcAft>
            </a:pPr>
            <a:r>
              <a:rPr lang="en-US" dirty="0">
                <a:effectLst/>
                <a:latin typeface="+mj-lt"/>
              </a:rPr>
              <a:t>This number includes individuals who receive various services such as career counseling, job training, assistive technology, and job placement assistance to help them achieve competitive employment outcomes. </a:t>
            </a:r>
          </a:p>
          <a:p>
            <a:pPr marL="0" marR="0" indent="-228600" algn="just">
              <a:lnSpc>
                <a:spcPct val="90000"/>
              </a:lnSpc>
              <a:spcAft>
                <a:spcPts val="600"/>
              </a:spcAft>
              <a:buFont typeface="Arial" panose="020B0604020202020204" pitchFamily="34" charset="0"/>
              <a:buChar char="•"/>
            </a:pPr>
            <a:endParaRPr lang="en-US" dirty="0">
              <a:latin typeface="+mj-lt"/>
            </a:endParaRPr>
          </a:p>
          <a:p>
            <a:pPr marR="0" algn="just">
              <a:lnSpc>
                <a:spcPct val="90000"/>
              </a:lnSpc>
              <a:spcAft>
                <a:spcPts val="600"/>
              </a:spcAft>
            </a:pPr>
            <a:r>
              <a:rPr lang="en-US" dirty="0">
                <a:effectLst/>
                <a:latin typeface="+mj-lt"/>
              </a:rPr>
              <a:t>VR services are tailored to the needs of each, with a focus on enhancing employment opportunities and independence for people with disabilities.</a:t>
            </a:r>
          </a:p>
        </p:txBody>
      </p:sp>
      <p:pic>
        <p:nvPicPr>
          <p:cNvPr id="9" name="Picture Placeholder 8">
            <a:extLst>
              <a:ext uri="{FF2B5EF4-FFF2-40B4-BE49-F238E27FC236}">
                <a16:creationId xmlns:a16="http://schemas.microsoft.com/office/drawing/2014/main" id="{09326C02-AA2C-C412-E1A4-A2EAFAA84AEF}"/>
              </a:ext>
            </a:extLst>
          </p:cNvPr>
          <p:cNvPicPr>
            <a:picLocks noGrp="1" noChangeAspect="1"/>
          </p:cNvPicPr>
          <p:nvPr>
            <p:ph type="pic" sz="quarter" idx="13"/>
          </p:nvPr>
        </p:nvPicPr>
        <p:blipFill>
          <a:blip r:embed="rId3"/>
          <a:srcRect t="12256" r="-1" b="10052"/>
          <a:stretch/>
        </p:blipFill>
        <p:spPr>
          <a:xfrm>
            <a:off x="4904316" y="-4"/>
            <a:ext cx="7287684" cy="3694372"/>
          </a:xfrm>
          <a:prstGeom prst="rect">
            <a:avLst/>
          </a:prstGeom>
          <a:ln>
            <a:noFill/>
          </a:ln>
          <a:effectLst>
            <a:softEdge rad="112500"/>
          </a:effectLst>
        </p:spPr>
      </p:pic>
      <p:pic>
        <p:nvPicPr>
          <p:cNvPr id="21" name="Picture 20" descr="A person pointing at a computer screen&#10;&#10;Description automatically generated">
            <a:extLst>
              <a:ext uri="{FF2B5EF4-FFF2-40B4-BE49-F238E27FC236}">
                <a16:creationId xmlns:a16="http://schemas.microsoft.com/office/drawing/2014/main" id="{11EE8287-1A5F-9D9B-FD19-66F4A3065114}"/>
              </a:ext>
            </a:extLst>
          </p:cNvPr>
          <p:cNvPicPr>
            <a:picLocks noChangeAspect="1"/>
          </p:cNvPicPr>
          <p:nvPr/>
        </p:nvPicPr>
        <p:blipFill>
          <a:blip r:embed="rId4"/>
          <a:srcRect b="24288"/>
          <a:stretch/>
        </p:blipFill>
        <p:spPr>
          <a:xfrm>
            <a:off x="4726728" y="3802961"/>
            <a:ext cx="7472381" cy="3055043"/>
          </a:xfrm>
          <a:prstGeom prst="rect">
            <a:avLst/>
          </a:prstGeom>
          <a:ln>
            <a:noFill/>
          </a:ln>
          <a:effectLst>
            <a:softEdge rad="112500"/>
          </a:effectLst>
        </p:spPr>
      </p:pic>
    </p:spTree>
    <p:extLst>
      <p:ext uri="{BB962C8B-B14F-4D97-AF65-F5344CB8AC3E}">
        <p14:creationId xmlns:p14="http://schemas.microsoft.com/office/powerpoint/2010/main" val="297250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4" name="Rectangle 63">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tethoscope and a wheelchair symbol&#10;&#10;Description automatically generated">
            <a:extLst>
              <a:ext uri="{FF2B5EF4-FFF2-40B4-BE49-F238E27FC236}">
                <a16:creationId xmlns:a16="http://schemas.microsoft.com/office/drawing/2014/main" id="{B74E61D3-9395-F13F-B07B-BB2AF205DDEA}"/>
              </a:ext>
            </a:extLst>
          </p:cNvPr>
          <p:cNvPicPr>
            <a:picLocks noChangeAspect="1"/>
          </p:cNvPicPr>
          <p:nvPr/>
        </p:nvPicPr>
        <p:blipFill>
          <a:blip r:embed="rId4" cstate="email">
            <a:alphaModFix amt="60000"/>
            <a:extLst>
              <a:ext uri="{28A0092B-C50C-407E-A947-70E740481C1C}">
                <a14:useLocalDpi xmlns:a14="http://schemas.microsoft.com/office/drawing/2010/main"/>
              </a:ext>
            </a:extLst>
          </a:blip>
          <a:srcRect/>
          <a:stretch/>
        </p:blipFill>
        <p:spPr>
          <a:xfrm>
            <a:off x="20" y="10"/>
            <a:ext cx="6097022" cy="3428990"/>
          </a:xfrm>
          <a:prstGeom prst="rect">
            <a:avLst/>
          </a:prstGeom>
        </p:spPr>
      </p:pic>
      <p:pic>
        <p:nvPicPr>
          <p:cNvPr id="9" name="Picture 8" descr="√ Chapter 31 Va Vocational Rehabilitation Education Benefits - Va Kreeg">
            <a:extLst>
              <a:ext uri="{FF2B5EF4-FFF2-40B4-BE49-F238E27FC236}">
                <a16:creationId xmlns:a16="http://schemas.microsoft.com/office/drawing/2014/main" id="{2CDD4192-3FB2-81E8-0A74-174187F8A5D6}"/>
              </a:ext>
            </a:extLst>
          </p:cNvPr>
          <p:cNvPicPr>
            <a:picLocks noChangeAspect="1"/>
          </p:cNvPicPr>
          <p:nvPr/>
        </p:nvPicPr>
        <p:blipFill>
          <a:blip r:embed="rId5" cstate="email">
            <a:alphaModFix amt="60000"/>
            <a:extLst>
              <a:ext uri="{28A0092B-C50C-407E-A947-70E740481C1C}">
                <a14:useLocalDpi xmlns:a14="http://schemas.microsoft.com/office/drawing/2010/main"/>
              </a:ext>
            </a:extLst>
          </a:blip>
          <a:srcRect/>
          <a:stretch/>
        </p:blipFill>
        <p:spPr>
          <a:xfrm>
            <a:off x="6098422" y="10"/>
            <a:ext cx="6093578" cy="3428990"/>
          </a:xfrm>
          <a:prstGeom prst="rect">
            <a:avLst/>
          </a:prstGeom>
        </p:spPr>
      </p:pic>
      <p:pic>
        <p:nvPicPr>
          <p:cNvPr id="7" name="Picture 2" descr="Image result for disability and dei">
            <a:extLst>
              <a:ext uri="{FF2B5EF4-FFF2-40B4-BE49-F238E27FC236}">
                <a16:creationId xmlns:a16="http://schemas.microsoft.com/office/drawing/2014/main" id="{E5927C93-E506-7C50-6FF7-E06CCC732441}"/>
              </a:ext>
            </a:extLst>
          </p:cNvPr>
          <p:cNvPicPr>
            <a:picLocks noChangeAspect="1" noChangeArrowheads="1"/>
          </p:cNvPicPr>
          <p:nvPr/>
        </p:nvPicPr>
        <p:blipFill>
          <a:blip r:embed="rId6" cstate="email">
            <a:alphaModFix amt="60000"/>
            <a:extLst>
              <a:ext uri="{28A0092B-C50C-407E-A947-70E740481C1C}">
                <a14:useLocalDpi xmlns:a14="http://schemas.microsoft.com/office/drawing/2010/main"/>
              </a:ext>
            </a:extLst>
          </a:blip>
          <a:srcRect/>
          <a:stretch/>
        </p:blipFill>
        <p:spPr bwMode="auto">
          <a:xfrm>
            <a:off x="7328" y="3429000"/>
            <a:ext cx="6093578" cy="3429000"/>
          </a:xfrm>
          <a:prstGeom prst="rect">
            <a:avLst/>
          </a:prstGeom>
          <a:extLst>
            <a:ext uri="{909E8E84-426E-40DD-AFC4-6F175D3DCCD1}">
              <a14:hiddenFill xmlns:a14="http://schemas.microsoft.com/office/drawing/2010/main">
                <a:solidFill>
                  <a:srgbClr val="FFFFFF"/>
                </a:solidFill>
              </a14:hiddenFill>
            </a:ext>
          </a:extLst>
        </p:spPr>
      </p:pic>
      <p:pic>
        <p:nvPicPr>
          <p:cNvPr id="5" name="Picture 6" descr="Image result for trauma disability care">
            <a:extLst>
              <a:ext uri="{FF2B5EF4-FFF2-40B4-BE49-F238E27FC236}">
                <a16:creationId xmlns:a16="http://schemas.microsoft.com/office/drawing/2014/main" id="{1B95C3B6-5108-9DC6-264B-47D3A8A95BA7}"/>
              </a:ext>
            </a:extLst>
          </p:cNvPr>
          <p:cNvPicPr>
            <a:picLocks noChangeAspect="1" noChangeArrowheads="1"/>
          </p:cNvPicPr>
          <p:nvPr/>
        </p:nvPicPr>
        <p:blipFill>
          <a:blip r:embed="rId7" cstate="email">
            <a:alphaModFix amt="60000"/>
            <a:extLst>
              <a:ext uri="{28A0092B-C50C-407E-A947-70E740481C1C}">
                <a14:useLocalDpi xmlns:a14="http://schemas.microsoft.com/office/drawing/2010/main"/>
              </a:ext>
            </a:extLst>
          </a:blip>
          <a:srcRect/>
          <a:stretch/>
        </p:blipFill>
        <p:spPr bwMode="auto">
          <a:xfrm>
            <a:off x="6101860" y="3429000"/>
            <a:ext cx="6093578" cy="3429000"/>
          </a:xfrm>
          <a:prstGeom prst="rect">
            <a:avLst/>
          </a:prstGeom>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8028E07-F879-D5A2-5AA1-DA14186A142B}"/>
              </a:ext>
            </a:extLst>
          </p:cNvPr>
          <p:cNvSpPr txBox="1"/>
          <p:nvPr/>
        </p:nvSpPr>
        <p:spPr>
          <a:xfrm>
            <a:off x="1185503" y="3512261"/>
            <a:ext cx="9801082" cy="205963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914400">
              <a:lnSpc>
                <a:spcPct val="90000"/>
              </a:lnSpc>
              <a:spcBef>
                <a:spcPct val="0"/>
              </a:spcBef>
              <a:spcAft>
                <a:spcPts val="600"/>
              </a:spcAft>
            </a:pPr>
            <a:r>
              <a:rPr lang="en-US" sz="4800" b="1" kern="1200">
                <a:solidFill>
                  <a:srgbClr val="FFFFFF"/>
                </a:solidFill>
                <a:latin typeface="+mj-lt"/>
                <a:ea typeface="+mj-ea"/>
                <a:cs typeface="+mj-cs"/>
              </a:rPr>
              <a:t>Embracing the Future 2021-Present</a:t>
            </a:r>
            <a:br>
              <a:rPr lang="en-US" sz="4800" b="1" kern="1200">
                <a:solidFill>
                  <a:srgbClr val="FFFFFF"/>
                </a:solidFill>
                <a:latin typeface="+mj-lt"/>
                <a:ea typeface="+mj-ea"/>
                <a:cs typeface="+mj-cs"/>
              </a:rPr>
            </a:br>
            <a:endParaRPr lang="en-US" sz="4800" b="1" kern="1200">
              <a:solidFill>
                <a:srgbClr val="FFFFFF"/>
              </a:solidFill>
              <a:latin typeface="+mj-lt"/>
              <a:ea typeface="+mj-ea"/>
              <a:cs typeface="+mj-cs"/>
            </a:endParaRPr>
          </a:p>
        </p:txBody>
      </p:sp>
    </p:spTree>
    <p:extLst>
      <p:ext uri="{BB962C8B-B14F-4D97-AF65-F5344CB8AC3E}">
        <p14:creationId xmlns:p14="http://schemas.microsoft.com/office/powerpoint/2010/main" val="149864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16DB-BC4C-330B-1179-90F5684F6C18}"/>
              </a:ext>
            </a:extLst>
          </p:cNvPr>
          <p:cNvSpPr>
            <a:spLocks noGrp="1"/>
          </p:cNvSpPr>
          <p:nvPr>
            <p:ph type="title"/>
          </p:nvPr>
        </p:nvSpPr>
        <p:spPr>
          <a:xfrm>
            <a:off x="448056" y="681038"/>
            <a:ext cx="2804504" cy="1325563"/>
          </a:xfrm>
        </p:spPr>
        <p:txBody>
          <a:bodyPr vert="horz" lIns="91440" tIns="45720" rIns="91440" bIns="45720" rtlCol="0" anchor="ctr">
            <a:normAutofit fontScale="90000"/>
          </a:bodyPr>
          <a:lstStyle/>
          <a:p>
            <a:r>
              <a:rPr lang="en-US" sz="2400" b="1" kern="1200" dirty="0">
                <a:latin typeface="+mj-lt"/>
                <a:ea typeface="+mj-ea"/>
                <a:cs typeface="+mj-cs"/>
              </a:rPr>
              <a:t>The Early Years</a:t>
            </a:r>
            <a:br>
              <a:rPr lang="en-US" sz="2400" b="1" kern="1200" dirty="0">
                <a:latin typeface="+mj-lt"/>
                <a:ea typeface="+mj-ea"/>
                <a:cs typeface="+mj-cs"/>
              </a:rPr>
            </a:br>
            <a:r>
              <a:rPr lang="en-US" sz="2400" b="1" i="0" kern="1200" dirty="0">
                <a:effectLst/>
                <a:latin typeface="+mj-lt"/>
                <a:ea typeface="+mj-ea"/>
                <a:cs typeface="+mj-cs"/>
              </a:rPr>
              <a:t>1920 – 1945</a:t>
            </a:r>
            <a:br>
              <a:rPr lang="en-US" sz="2200" b="1" i="0" kern="1200" dirty="0">
                <a:effectLst/>
                <a:latin typeface="+mj-lt"/>
                <a:ea typeface="+mj-ea"/>
                <a:cs typeface="+mj-cs"/>
              </a:rPr>
            </a:br>
            <a:br>
              <a:rPr lang="en-US" sz="2200" b="1" i="0" kern="1200" dirty="0">
                <a:solidFill>
                  <a:schemeClr val="tx1"/>
                </a:solidFill>
                <a:effectLst/>
                <a:latin typeface="+mj-lt"/>
                <a:ea typeface="+mj-ea"/>
                <a:cs typeface="+mj-cs"/>
              </a:rPr>
            </a:br>
            <a:endParaRPr lang="en-US" sz="2200" b="1" kern="1200" dirty="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DF71E581-3C99-81DE-3F57-81E7595DC350}"/>
              </a:ext>
            </a:extLst>
          </p:cNvPr>
          <p:cNvSpPr>
            <a:spLocks noGrp="1"/>
          </p:cNvSpPr>
          <p:nvPr>
            <p:ph idx="1"/>
          </p:nvPr>
        </p:nvSpPr>
        <p:spPr>
          <a:xfrm>
            <a:off x="448056" y="2258171"/>
            <a:ext cx="2804504" cy="3918792"/>
          </a:xfrm>
        </p:spPr>
        <p:txBody>
          <a:bodyPr vert="horz" lIns="91440" tIns="45720" rIns="91440" bIns="45720" rtlCol="0">
            <a:normAutofit/>
          </a:bodyPr>
          <a:lstStyle/>
          <a:p>
            <a:pPr>
              <a:buClr>
                <a:srgbClr val="FF0000"/>
              </a:buClr>
            </a:pPr>
            <a:r>
              <a:rPr lang="en-US" sz="2800" dirty="0">
                <a:latin typeface="+mj-lt"/>
              </a:rPr>
              <a:t>Businesses gained access to a new pool of skilled workers, enhancing their workforce diversity and </a:t>
            </a:r>
            <a:r>
              <a:rPr lang="en-US" sz="2800" dirty="0">
                <a:latin typeface="+mj-lt"/>
                <a:ea typeface="+mj-ea"/>
                <a:cs typeface="+mj-cs"/>
              </a:rPr>
              <a:t>productivity</a:t>
            </a:r>
            <a:r>
              <a:rPr lang="en-US" sz="2800" dirty="0">
                <a:latin typeface="+mj-lt"/>
              </a:rPr>
              <a:t>.</a:t>
            </a:r>
          </a:p>
        </p:txBody>
      </p:sp>
      <p:pic>
        <p:nvPicPr>
          <p:cNvPr id="3" name="Picture 2" descr="A group of men in wheelchairs&#10;&#10;Description automatically generated">
            <a:extLst>
              <a:ext uri="{FF2B5EF4-FFF2-40B4-BE49-F238E27FC236}">
                <a16:creationId xmlns:a16="http://schemas.microsoft.com/office/drawing/2014/main" id="{7A54CFE3-2379-EB66-2E76-270B31FD0ED0}"/>
              </a:ext>
            </a:extLst>
          </p:cNvPr>
          <p:cNvPicPr>
            <a:picLocks noChangeAspect="1"/>
          </p:cNvPicPr>
          <p:nvPr/>
        </p:nvPicPr>
        <p:blipFill>
          <a:blip r:embed="rId3" cstate="email">
            <a:extLst>
              <a:ext uri="{28A0092B-C50C-407E-A947-70E740481C1C}">
                <a14:useLocalDpi xmlns:a14="http://schemas.microsoft.com/office/drawing/2010/main"/>
              </a:ext>
            </a:extLst>
          </a:blip>
          <a:srcRect l="27426" r="30550" b="-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pic>
        <p:nvPicPr>
          <p:cNvPr id="6" name="Picture 5" descr="A person holding an object&#10;&#10;Description automatically generated with medium confidence">
            <a:extLst>
              <a:ext uri="{FF2B5EF4-FFF2-40B4-BE49-F238E27FC236}">
                <a16:creationId xmlns:a16="http://schemas.microsoft.com/office/drawing/2014/main" id="{49F8E50E-6F36-E4B5-819E-B7DFA998F92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8" name="TextBox 7">
            <a:extLst>
              <a:ext uri="{FF2B5EF4-FFF2-40B4-BE49-F238E27FC236}">
                <a16:creationId xmlns:a16="http://schemas.microsoft.com/office/drawing/2014/main" id="{F25EA10A-22F1-0112-8659-3EAAFFEDF223}"/>
              </a:ext>
            </a:extLst>
          </p:cNvPr>
          <p:cNvSpPr txBox="1"/>
          <p:nvPr/>
        </p:nvSpPr>
        <p:spPr>
          <a:xfrm>
            <a:off x="3289404" y="838200"/>
            <a:ext cx="5090162" cy="5755422"/>
          </a:xfrm>
          <a:prstGeom prst="rect">
            <a:avLst/>
          </a:prstGeom>
          <a:noFill/>
        </p:spPr>
        <p:txBody>
          <a:bodyPr wrap="square">
            <a:spAutoFit/>
          </a:bodyPr>
          <a:lstStyle/>
          <a:p>
            <a:pPr marL="342900" indent="-228600">
              <a:buClr>
                <a:srgbClr val="FF0000"/>
              </a:buClr>
              <a:buFont typeface="Arial" panose="020B0604020202020204" pitchFamily="34" charset="0"/>
              <a:buChar char="•"/>
            </a:pPr>
            <a:r>
              <a:rPr lang="en-US" sz="1600" i="0" dirty="0">
                <a:solidFill>
                  <a:srgbClr val="595959"/>
                </a:solidFill>
                <a:effectLst/>
              </a:rPr>
              <a:t>The VR program provided these veterans the necessary support to reintegrate into civilian life and the workforce. </a:t>
            </a:r>
          </a:p>
          <a:p>
            <a:pPr marL="114300">
              <a:buClr>
                <a:srgbClr val="FF0000"/>
              </a:buClr>
            </a:pPr>
            <a:endParaRPr lang="en-US" sz="1600" i="0" dirty="0">
              <a:solidFill>
                <a:srgbClr val="595959"/>
              </a:solidFill>
              <a:effectLst/>
            </a:endParaRPr>
          </a:p>
          <a:p>
            <a:pPr marL="342900" indent="-228600">
              <a:buClr>
                <a:srgbClr val="FF0000"/>
              </a:buClr>
              <a:buFont typeface="Arial" panose="020B0604020202020204" pitchFamily="34" charset="0"/>
              <a:buChar char="•"/>
            </a:pPr>
            <a:r>
              <a:rPr lang="en-US" sz="1600" i="0" dirty="0">
                <a:solidFill>
                  <a:srgbClr val="595959"/>
                </a:solidFill>
                <a:effectLst/>
              </a:rPr>
              <a:t>VR programs focused on vocational training and job placement, enabling individuals with disabilities to gain meaningful employment and improve their quality of life.</a:t>
            </a:r>
          </a:p>
          <a:p>
            <a:pPr marL="114300">
              <a:buClr>
                <a:srgbClr val="FF0000"/>
              </a:buClr>
            </a:pPr>
            <a:endParaRPr lang="en-US" sz="1600" i="0" dirty="0">
              <a:solidFill>
                <a:srgbClr val="595959"/>
              </a:solidFill>
              <a:effectLst/>
            </a:endParaRPr>
          </a:p>
          <a:p>
            <a:pPr marL="342900" indent="-228600">
              <a:buClr>
                <a:srgbClr val="FF0000"/>
              </a:buClr>
              <a:buFont typeface="Arial" panose="020B0604020202020204" pitchFamily="34" charset="0"/>
              <a:buChar char="•"/>
            </a:pPr>
            <a:r>
              <a:rPr lang="en-US" sz="1600" b="1" i="0" dirty="0">
                <a:solidFill>
                  <a:srgbClr val="595959"/>
                </a:solidFill>
                <a:effectLst/>
              </a:rPr>
              <a:t>Veterans Rehabilitation:</a:t>
            </a:r>
            <a:r>
              <a:rPr lang="en-US" sz="1600" b="1" dirty="0">
                <a:solidFill>
                  <a:srgbClr val="FF0000"/>
                </a:solidFill>
              </a:rPr>
              <a:t> Vocational Rehabilitation Act of 1943 </a:t>
            </a:r>
            <a:r>
              <a:rPr lang="en-US" sz="1600" b="1" i="0" dirty="0">
                <a:solidFill>
                  <a:srgbClr val="595959"/>
                </a:solidFill>
                <a:effectLst/>
              </a:rPr>
              <a:t> After World War II, the GI Bill expanded the scope of VR to veterans, many of whom needed rehabilitation due to war injuries.</a:t>
            </a:r>
          </a:p>
          <a:p>
            <a:pPr marL="114300">
              <a:buClr>
                <a:srgbClr val="FF0000"/>
              </a:buClr>
            </a:pPr>
            <a:endParaRPr lang="en-US" sz="1600" b="1" i="0" dirty="0">
              <a:solidFill>
                <a:srgbClr val="595959"/>
              </a:solidFill>
              <a:effectLst/>
            </a:endParaRPr>
          </a:p>
          <a:p>
            <a:pPr marL="342900" indent="-228600">
              <a:buClr>
                <a:srgbClr val="FF0000"/>
              </a:buClr>
              <a:buFont typeface="Arial" panose="020B0604020202020204" pitchFamily="34" charset="0"/>
              <a:buChar char="•"/>
            </a:pPr>
            <a:r>
              <a:rPr lang="en-US" sz="1600" i="0" dirty="0">
                <a:solidFill>
                  <a:srgbClr val="595959"/>
                </a:solidFill>
                <a:effectLst/>
              </a:rPr>
              <a:t>Increased Professionalism: The demand for more structured rehabilitation services led to the rise of training programs in fields like physical therapy, occupational therapy, and psychology.</a:t>
            </a:r>
          </a:p>
          <a:p>
            <a:pPr marL="342900" indent="-228600">
              <a:buClr>
                <a:srgbClr val="FF0000"/>
              </a:buClr>
              <a:buFont typeface="Arial" panose="020B0604020202020204" pitchFamily="34" charset="0"/>
              <a:buChar char="•"/>
            </a:pPr>
            <a:r>
              <a:rPr lang="en-US" sz="1600" i="0" dirty="0">
                <a:solidFill>
                  <a:srgbClr val="595959"/>
                </a:solidFill>
                <a:effectLst/>
              </a:rPr>
              <a:t>Introduction of Social Workers: Social workers became integral to VR teams, helping individuals address psychological and social barriers to employment.</a:t>
            </a:r>
          </a:p>
        </p:txBody>
      </p:sp>
      <p:sp>
        <p:nvSpPr>
          <p:cNvPr id="9" name="TextBox 8">
            <a:extLst>
              <a:ext uri="{FF2B5EF4-FFF2-40B4-BE49-F238E27FC236}">
                <a16:creationId xmlns:a16="http://schemas.microsoft.com/office/drawing/2014/main" id="{E1C35323-2293-3638-9693-AD789E038B0F}"/>
              </a:ext>
            </a:extLst>
          </p:cNvPr>
          <p:cNvSpPr txBox="1"/>
          <p:nvPr/>
        </p:nvSpPr>
        <p:spPr>
          <a:xfrm>
            <a:off x="4893797" y="133936"/>
            <a:ext cx="2286000" cy="646331"/>
          </a:xfrm>
          <a:prstGeom prst="rect">
            <a:avLst/>
          </a:prstGeom>
          <a:noFill/>
        </p:spPr>
        <p:txBody>
          <a:bodyPr wrap="square" rtlCol="0">
            <a:spAutoFit/>
          </a:bodyPr>
          <a:lstStyle/>
          <a:p>
            <a:r>
              <a:rPr lang="en-US" sz="1800" b="1" kern="1200" dirty="0">
                <a:latin typeface="+mj-lt"/>
                <a:ea typeface="+mj-ea"/>
                <a:cs typeface="+mj-cs"/>
              </a:rPr>
              <a:t>The Early Years</a:t>
            </a:r>
            <a:br>
              <a:rPr lang="en-US" sz="1800" b="1" kern="1200" dirty="0">
                <a:latin typeface="+mj-lt"/>
                <a:ea typeface="+mj-ea"/>
                <a:cs typeface="+mj-cs"/>
              </a:rPr>
            </a:br>
            <a:r>
              <a:rPr lang="en-US" sz="1800" b="1" i="0" kern="1200" dirty="0">
                <a:effectLst/>
                <a:latin typeface="+mj-lt"/>
                <a:ea typeface="+mj-ea"/>
                <a:cs typeface="+mj-cs"/>
              </a:rPr>
              <a:t>1920 – 1945</a:t>
            </a:r>
            <a:endParaRPr lang="en-US" dirty="0"/>
          </a:p>
        </p:txBody>
      </p:sp>
    </p:spTree>
    <p:extLst>
      <p:ext uri="{BB962C8B-B14F-4D97-AF65-F5344CB8AC3E}">
        <p14:creationId xmlns:p14="http://schemas.microsoft.com/office/powerpoint/2010/main" val="4296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C2A-D6A8-4036-9B23-884C344822B0}"/>
              </a:ext>
            </a:extLst>
          </p:cNvPr>
          <p:cNvSpPr>
            <a:spLocks noGrp="1"/>
          </p:cNvSpPr>
          <p:nvPr>
            <p:ph type="title"/>
          </p:nvPr>
        </p:nvSpPr>
        <p:spPr>
          <a:xfrm>
            <a:off x="7857764" y="692331"/>
            <a:ext cx="3763280" cy="2450676"/>
          </a:xfrm>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6E155294-59B0-43EB-94D1-0BF9E1754452}"/>
              </a:ext>
            </a:extLst>
          </p:cNvPr>
          <p:cNvSpPr>
            <a:spLocks noGrp="1"/>
          </p:cNvSpPr>
          <p:nvPr>
            <p:ph idx="1"/>
          </p:nvPr>
        </p:nvSpPr>
        <p:spPr/>
        <p:txBody>
          <a:bodyPr vert="horz" lIns="91440" tIns="45720" rIns="0" bIns="45720" rtlCol="0" anchor="t">
            <a:normAutofit/>
          </a:bodyPr>
          <a:lstStyle/>
          <a:p>
            <a:r>
              <a:rPr lang="en-US" b="1" dirty="0"/>
              <a:t>803.896.6500</a:t>
            </a:r>
          </a:p>
          <a:p>
            <a:r>
              <a:rPr lang="en-US" dirty="0">
                <a:hlinkClick r:id="rId3"/>
              </a:rPr>
              <a:t>www.scvrd.net</a:t>
            </a:r>
            <a:endParaRPr lang="en-US" dirty="0"/>
          </a:p>
          <a:p>
            <a:endParaRPr lang="en-US" dirty="0"/>
          </a:p>
          <a:p>
            <a:endParaRPr lang="en-US" dirty="0"/>
          </a:p>
        </p:txBody>
      </p:sp>
      <p:pic>
        <p:nvPicPr>
          <p:cNvPr id="14" name="Picture 13">
            <a:extLst>
              <a:ext uri="{FF2B5EF4-FFF2-40B4-BE49-F238E27FC236}">
                <a16:creationId xmlns:a16="http://schemas.microsoft.com/office/drawing/2014/main" id="{A3067C30-73E0-5065-3611-B2952084CB3B}"/>
              </a:ext>
            </a:extLst>
          </p:cNvPr>
          <p:cNvPicPr>
            <a:picLocks noChangeAspect="1"/>
          </p:cNvPicPr>
          <p:nvPr/>
        </p:nvPicPr>
        <p:blipFill>
          <a:blip r:embed="rId4"/>
          <a:stretch>
            <a:fillRect/>
          </a:stretch>
        </p:blipFill>
        <p:spPr>
          <a:xfrm>
            <a:off x="7857763" y="4411282"/>
            <a:ext cx="1310754" cy="475529"/>
          </a:xfrm>
          <a:prstGeom prst="rect">
            <a:avLst/>
          </a:prstGeom>
        </p:spPr>
      </p:pic>
      <p:pic>
        <p:nvPicPr>
          <p:cNvPr id="15" name="Picture 14">
            <a:extLst>
              <a:ext uri="{FF2B5EF4-FFF2-40B4-BE49-F238E27FC236}">
                <a16:creationId xmlns:a16="http://schemas.microsoft.com/office/drawing/2014/main" id="{58EE4CB1-0523-0DC6-F2A4-7023049027ED}"/>
              </a:ext>
            </a:extLst>
          </p:cNvPr>
          <p:cNvPicPr>
            <a:picLocks noChangeAspect="1"/>
          </p:cNvPicPr>
          <p:nvPr/>
        </p:nvPicPr>
        <p:blipFill>
          <a:blip r:embed="rId5"/>
          <a:stretch>
            <a:fillRect/>
          </a:stretch>
        </p:blipFill>
        <p:spPr>
          <a:xfrm>
            <a:off x="9538151" y="4441676"/>
            <a:ext cx="475529" cy="475529"/>
          </a:xfrm>
          <a:prstGeom prst="rect">
            <a:avLst/>
          </a:prstGeom>
        </p:spPr>
      </p:pic>
      <p:pic>
        <p:nvPicPr>
          <p:cNvPr id="16" name="Picture 15">
            <a:extLst>
              <a:ext uri="{FF2B5EF4-FFF2-40B4-BE49-F238E27FC236}">
                <a16:creationId xmlns:a16="http://schemas.microsoft.com/office/drawing/2014/main" id="{569D9D91-7812-A1EE-E945-04144C86BED8}"/>
              </a:ext>
            </a:extLst>
          </p:cNvPr>
          <p:cNvPicPr>
            <a:picLocks noChangeAspect="1"/>
          </p:cNvPicPr>
          <p:nvPr/>
        </p:nvPicPr>
        <p:blipFill>
          <a:blip r:embed="rId6"/>
          <a:stretch>
            <a:fillRect/>
          </a:stretch>
        </p:blipFill>
        <p:spPr>
          <a:xfrm>
            <a:off x="10383314" y="4441676"/>
            <a:ext cx="481626" cy="475529"/>
          </a:xfrm>
          <a:prstGeom prst="rect">
            <a:avLst/>
          </a:prstGeom>
        </p:spPr>
      </p:pic>
    </p:spTree>
    <p:extLst>
      <p:ext uri="{BB962C8B-B14F-4D97-AF65-F5344CB8AC3E}">
        <p14:creationId xmlns:p14="http://schemas.microsoft.com/office/powerpoint/2010/main" val="85074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of a person working on a welding machine&#10;&#10;Description automatically generated">
            <a:extLst>
              <a:ext uri="{FF2B5EF4-FFF2-40B4-BE49-F238E27FC236}">
                <a16:creationId xmlns:a16="http://schemas.microsoft.com/office/drawing/2014/main" id="{365E56F0-B140-7E4F-09BD-B81E9A8689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4928" y="0"/>
            <a:ext cx="4962144" cy="6858000"/>
          </a:xfrm>
          <a:prstGeom prst="rect">
            <a:avLst/>
          </a:prstGeom>
        </p:spPr>
      </p:pic>
      <p:pic>
        <p:nvPicPr>
          <p:cNvPr id="3" name="Picture 2" descr="A person in uniform walking towards a door&#10;&#10;Description automatically generated">
            <a:extLst>
              <a:ext uri="{FF2B5EF4-FFF2-40B4-BE49-F238E27FC236}">
                <a16:creationId xmlns:a16="http://schemas.microsoft.com/office/drawing/2014/main" id="{E7C52409-ED81-018D-BFBA-CC551B17A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3030" y="0"/>
            <a:ext cx="4828032" cy="6858000"/>
          </a:xfrm>
          <a:prstGeom prst="rect">
            <a:avLst/>
          </a:prstGeom>
        </p:spPr>
      </p:pic>
      <p:sp>
        <p:nvSpPr>
          <p:cNvPr id="4" name="TextBox 3">
            <a:extLst>
              <a:ext uri="{FF2B5EF4-FFF2-40B4-BE49-F238E27FC236}">
                <a16:creationId xmlns:a16="http://schemas.microsoft.com/office/drawing/2014/main" id="{E7517761-40A9-2C05-A99C-A2B237C3C905}"/>
              </a:ext>
            </a:extLst>
          </p:cNvPr>
          <p:cNvSpPr txBox="1"/>
          <p:nvPr/>
        </p:nvSpPr>
        <p:spPr>
          <a:xfrm>
            <a:off x="773723" y="808892"/>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b="1">
                <a:latin typeface="Aptos Display"/>
                <a:ea typeface="Aptos Display"/>
                <a:cs typeface="Aptos Display"/>
              </a:rPr>
              <a:t>The Early Years</a:t>
            </a:r>
            <a:br>
              <a:rPr lang="en-US" sz="2200" b="1">
                <a:latin typeface="Aptos Display"/>
                <a:ea typeface="Aptos Display"/>
                <a:cs typeface="Aptos Display"/>
              </a:rPr>
            </a:br>
            <a:r>
              <a:rPr lang="en-US" sz="2200" b="1">
                <a:latin typeface="Aptos Display"/>
                <a:ea typeface="Aptos Display"/>
                <a:cs typeface="Aptos Display"/>
              </a:rPr>
              <a:t>1920 – 1945</a:t>
            </a:r>
            <a:endParaRPr lang="en-US"/>
          </a:p>
        </p:txBody>
      </p:sp>
      <p:sp>
        <p:nvSpPr>
          <p:cNvPr id="5" name="TextBox 4">
            <a:extLst>
              <a:ext uri="{FF2B5EF4-FFF2-40B4-BE49-F238E27FC236}">
                <a16:creationId xmlns:a16="http://schemas.microsoft.com/office/drawing/2014/main" id="{5E006A3F-CD12-9D16-AA06-EBEB531B8A7B}"/>
              </a:ext>
            </a:extLst>
          </p:cNvPr>
          <p:cNvSpPr txBox="1"/>
          <p:nvPr/>
        </p:nvSpPr>
        <p:spPr>
          <a:xfrm>
            <a:off x="597876" y="1711569"/>
            <a:ext cx="274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kern="1200" dirty="0">
                <a:latin typeface="Aptos Display"/>
                <a:ea typeface="+mn-ea"/>
                <a:cs typeface="+mn-cs"/>
              </a:rPr>
              <a:t>Businesses gained access to a new pool of skilled workers, enhancing their workforce diversity and productivity.</a:t>
            </a:r>
            <a:endParaRPr lang="en-US" sz="3200" dirty="0"/>
          </a:p>
        </p:txBody>
      </p:sp>
    </p:spTree>
    <p:extLst>
      <p:ext uri="{BB962C8B-B14F-4D97-AF65-F5344CB8AC3E}">
        <p14:creationId xmlns:p14="http://schemas.microsoft.com/office/powerpoint/2010/main" val="32477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39C01D77-70C5-765D-F7A3-FA1E881147D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
            <a:ext cx="3936404" cy="6309360"/>
          </a:xfrm>
          <a:prstGeom prst="rect">
            <a:avLst/>
          </a:prstGeom>
          <a:ln>
            <a:noFill/>
          </a:ln>
          <a:effectLst>
            <a:softEdge rad="112500"/>
          </a:effectLst>
        </p:spPr>
      </p:pic>
      <p:sp>
        <p:nvSpPr>
          <p:cNvPr id="2" name="Title 1">
            <a:extLst>
              <a:ext uri="{FF2B5EF4-FFF2-40B4-BE49-F238E27FC236}">
                <a16:creationId xmlns:a16="http://schemas.microsoft.com/office/drawing/2014/main" id="{5A5416DB-BC4C-330B-1179-90F5684F6C18}"/>
              </a:ext>
            </a:extLst>
          </p:cNvPr>
          <p:cNvSpPr>
            <a:spLocks noGrp="1"/>
          </p:cNvSpPr>
          <p:nvPr>
            <p:ph type="title"/>
          </p:nvPr>
        </p:nvSpPr>
        <p:spPr>
          <a:xfrm>
            <a:off x="4521271" y="443668"/>
            <a:ext cx="2871216" cy="1609344"/>
          </a:xfrm>
        </p:spPr>
        <p:txBody>
          <a:bodyPr vert="horz" lIns="91440" tIns="45720" rIns="91440" bIns="45720" rtlCol="0" anchor="ctr">
            <a:normAutofit/>
          </a:bodyPr>
          <a:lstStyle/>
          <a:p>
            <a:r>
              <a:rPr lang="en-US" sz="2400" b="1" kern="1200" dirty="0">
                <a:solidFill>
                  <a:schemeClr val="tx1"/>
                </a:solidFill>
                <a:latin typeface="+mj-lt"/>
                <a:ea typeface="+mj-ea"/>
                <a:cs typeface="+mj-cs"/>
              </a:rPr>
              <a:t>The Early Years</a:t>
            </a:r>
            <a:br>
              <a:rPr lang="en-US" sz="2400" b="1" kern="1200" dirty="0">
                <a:solidFill>
                  <a:schemeClr val="tx1"/>
                </a:solidFill>
                <a:latin typeface="+mj-lt"/>
                <a:ea typeface="+mj-ea"/>
                <a:cs typeface="+mj-cs"/>
              </a:rPr>
            </a:br>
            <a:r>
              <a:rPr lang="en-US" sz="2400" b="1" i="0" kern="1200" dirty="0">
                <a:solidFill>
                  <a:schemeClr val="tx1"/>
                </a:solidFill>
                <a:effectLst/>
                <a:latin typeface="+mj-lt"/>
                <a:ea typeface="+mj-ea"/>
                <a:cs typeface="+mj-cs"/>
              </a:rPr>
              <a:t>1920 – 1945</a:t>
            </a:r>
            <a:br>
              <a:rPr lang="en-US" sz="2400" b="1" i="0" kern="1200" dirty="0">
                <a:solidFill>
                  <a:schemeClr val="tx1"/>
                </a:solidFill>
                <a:effectLst/>
                <a:latin typeface="+mj-lt"/>
                <a:ea typeface="+mj-ea"/>
                <a:cs typeface="+mj-cs"/>
              </a:rPr>
            </a:br>
            <a:br>
              <a:rPr lang="en-US" sz="2400" b="1" i="0" kern="1200" dirty="0">
                <a:solidFill>
                  <a:schemeClr val="tx1"/>
                </a:solidFill>
                <a:effectLst/>
                <a:latin typeface="+mj-lt"/>
                <a:ea typeface="+mj-ea"/>
                <a:cs typeface="+mj-cs"/>
              </a:rPr>
            </a:br>
            <a:endParaRPr lang="en-US" sz="2400" b="1" kern="1200" dirty="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DF71E581-3C99-81DE-3F57-81E7595DC350}"/>
              </a:ext>
            </a:extLst>
          </p:cNvPr>
          <p:cNvSpPr>
            <a:spLocks noGrp="1"/>
          </p:cNvSpPr>
          <p:nvPr>
            <p:ph idx="1"/>
          </p:nvPr>
        </p:nvSpPr>
        <p:spPr>
          <a:xfrm>
            <a:off x="7010400" y="443668"/>
            <a:ext cx="4493455" cy="1609344"/>
          </a:xfrm>
        </p:spPr>
        <p:txBody>
          <a:bodyPr vert="horz" lIns="91440" tIns="45720" rIns="91440" bIns="45720" rtlCol="0" anchor="ctr">
            <a:noAutofit/>
          </a:bodyPr>
          <a:lstStyle/>
          <a:p>
            <a:r>
              <a:rPr lang="en-US" sz="1600" dirty="0"/>
              <a:t>By reintegrating veterans and other individuals with disabilities into the workforce, communities benefited from increased economic activity and social cohesion. The skills and talents of individuals with disabilities were utilized, contributing to the overall economy</a:t>
            </a:r>
          </a:p>
        </p:txBody>
      </p:sp>
      <p:pic>
        <p:nvPicPr>
          <p:cNvPr id="4" name="Picture 3" descr="A picture containing text, receipt&#10;&#10;Description automatically generated">
            <a:extLst>
              <a:ext uri="{FF2B5EF4-FFF2-40B4-BE49-F238E27FC236}">
                <a16:creationId xmlns:a16="http://schemas.microsoft.com/office/drawing/2014/main" id="{850C1BD2-C099-AFB7-A2AF-417B10B3CFC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155702" y="2573434"/>
            <a:ext cx="3922776" cy="3735926"/>
          </a:xfrm>
          <a:prstGeom prst="rect">
            <a:avLst/>
          </a:prstGeom>
          <a:ln>
            <a:noFill/>
          </a:ln>
          <a:effectLst>
            <a:softEdge rad="112500"/>
          </a:effectLst>
        </p:spPr>
      </p:pic>
      <p:pic>
        <p:nvPicPr>
          <p:cNvPr id="7" name="Picture 6" descr="Text, letter&#10;&#10;Description automatically generated">
            <a:extLst>
              <a:ext uri="{FF2B5EF4-FFF2-40B4-BE49-F238E27FC236}">
                <a16:creationId xmlns:a16="http://schemas.microsoft.com/office/drawing/2014/main" id="{DC63D823-9B76-E2C6-6FD9-6EE6CF36A8C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290932" y="2560123"/>
            <a:ext cx="3901068" cy="3749236"/>
          </a:xfrm>
          <a:prstGeom prst="rect">
            <a:avLst/>
          </a:prstGeom>
          <a:ln>
            <a:noFill/>
          </a:ln>
          <a:effectLst>
            <a:softEdge rad="112500"/>
          </a:effectLst>
        </p:spPr>
      </p:pic>
    </p:spTree>
    <p:extLst>
      <p:ext uri="{BB962C8B-B14F-4D97-AF65-F5344CB8AC3E}">
        <p14:creationId xmlns:p14="http://schemas.microsoft.com/office/powerpoint/2010/main" val="327796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16DB-BC4C-330B-1179-90F5684F6C18}"/>
              </a:ext>
            </a:extLst>
          </p:cNvPr>
          <p:cNvSpPr>
            <a:spLocks noGrp="1"/>
          </p:cNvSpPr>
          <p:nvPr>
            <p:ph type="title"/>
          </p:nvPr>
        </p:nvSpPr>
        <p:spPr>
          <a:xfrm>
            <a:off x="502917" y="171291"/>
            <a:ext cx="3895359" cy="1846615"/>
          </a:xfrm>
        </p:spPr>
        <p:txBody>
          <a:bodyPr vert="horz" lIns="91440" tIns="45720" rIns="91440" bIns="45720" rtlCol="0" anchor="b">
            <a:normAutofit/>
          </a:bodyPr>
          <a:lstStyle/>
          <a:p>
            <a:r>
              <a:rPr lang="en-US" sz="2400" b="1" dirty="0"/>
              <a:t>The Early Years</a:t>
            </a:r>
            <a:br>
              <a:rPr lang="en-US" sz="2400" b="1" dirty="0"/>
            </a:br>
            <a:r>
              <a:rPr lang="en-US" sz="2400" b="1" i="0" dirty="0">
                <a:effectLst/>
              </a:rPr>
              <a:t>1920 – 1945</a:t>
            </a:r>
            <a:br>
              <a:rPr lang="en-US" sz="3000" b="1" i="0" dirty="0">
                <a:effectLst/>
              </a:rPr>
            </a:br>
            <a:br>
              <a:rPr lang="en-US" sz="3000" b="1" i="0" dirty="0">
                <a:effectLst/>
              </a:rPr>
            </a:br>
            <a:endParaRPr lang="en-US" sz="3000" b="1" dirty="0"/>
          </a:p>
        </p:txBody>
      </p:sp>
      <p:sp>
        <p:nvSpPr>
          <p:cNvPr id="5" name="Content Placeholder 4">
            <a:extLst>
              <a:ext uri="{FF2B5EF4-FFF2-40B4-BE49-F238E27FC236}">
                <a16:creationId xmlns:a16="http://schemas.microsoft.com/office/drawing/2014/main" id="{DF71E581-3C99-81DE-3F57-81E7595DC350}"/>
              </a:ext>
            </a:extLst>
          </p:cNvPr>
          <p:cNvSpPr>
            <a:spLocks noGrp="1"/>
          </p:cNvSpPr>
          <p:nvPr>
            <p:ph idx="1"/>
          </p:nvPr>
        </p:nvSpPr>
        <p:spPr>
          <a:xfrm>
            <a:off x="502754" y="1608145"/>
            <a:ext cx="3895522" cy="3386399"/>
          </a:xfrm>
        </p:spPr>
        <p:txBody>
          <a:bodyPr vert="horz" lIns="91440" tIns="45720" rIns="91440" bIns="45720" rtlCol="0">
            <a:noAutofit/>
          </a:bodyPr>
          <a:lstStyle/>
          <a:p>
            <a:pPr marL="114300" algn="just">
              <a:buClr>
                <a:srgbClr val="FF0000"/>
              </a:buClr>
            </a:pPr>
            <a:r>
              <a:rPr lang="en-US" sz="1400" dirty="0"/>
              <a:t>In its earliest stages, VR primarily responded to the needs of disabled veterans returning from World War I. The vocational rehabilitation staff played an administrative role, helping individuals with physical disabilities reenter the workforce through limited job training programs. These programs were basic and focused primarily on physical labor, reinforcing a narrow view of both disability and employment. However, despite the limited scope of early efforts, this period laid the groundwork for vocational rehabilitation as a critical element of public policy. VR staff began to emerge as essential advocates for veterans and workers with disabilities, although the services provided were often uneven and underfunded. The establishment of VR programs created stable employment opportunities for VR counselors and staff, fostering a dedicated workforce committed to making a difference.</a:t>
            </a:r>
          </a:p>
        </p:txBody>
      </p:sp>
      <p:pic>
        <p:nvPicPr>
          <p:cNvPr id="9" name="Picture 8" descr="A picture containing text&#10;&#10;Description automatically generated">
            <a:extLst>
              <a:ext uri="{FF2B5EF4-FFF2-40B4-BE49-F238E27FC236}">
                <a16:creationId xmlns:a16="http://schemas.microsoft.com/office/drawing/2014/main" id="{06462068-0C84-8252-E506-E03D2F25DEC8}"/>
              </a:ext>
            </a:extLst>
          </p:cNvPr>
          <p:cNvPicPr>
            <a:picLocks noChangeAspect="1"/>
          </p:cNvPicPr>
          <p:nvPr/>
        </p:nvPicPr>
        <p:blipFill>
          <a:blip r:embed="rId3"/>
          <a:stretch>
            <a:fillRect/>
          </a:stretch>
        </p:blipFill>
        <p:spPr>
          <a:xfrm>
            <a:off x="5236322" y="164592"/>
            <a:ext cx="2612419" cy="3456432"/>
          </a:xfrm>
          <a:prstGeom prst="rect">
            <a:avLst/>
          </a:prstGeom>
          <a:ln>
            <a:noFill/>
          </a:ln>
          <a:effectLst>
            <a:softEdge rad="112500"/>
          </a:effectLst>
        </p:spPr>
      </p:pic>
      <p:pic>
        <p:nvPicPr>
          <p:cNvPr id="7" name="Picture 6" descr="A group of people posing for a photo&#10;&#10;Description automatically generated with medium confidence">
            <a:extLst>
              <a:ext uri="{FF2B5EF4-FFF2-40B4-BE49-F238E27FC236}">
                <a16:creationId xmlns:a16="http://schemas.microsoft.com/office/drawing/2014/main" id="{1DF78F93-30AA-C9CA-F628-ED2C4D6BA6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6257" y="164592"/>
            <a:ext cx="3708877" cy="2642575"/>
          </a:xfrm>
          <a:prstGeom prst="rect">
            <a:avLst/>
          </a:prstGeom>
          <a:ln>
            <a:noFill/>
          </a:ln>
          <a:effectLst>
            <a:softEdge rad="112500"/>
          </a:effectLst>
        </p:spPr>
      </p:pic>
      <p:pic>
        <p:nvPicPr>
          <p:cNvPr id="4" name="Picture 3" descr="A group of men in a room&#10;&#10;Description automatically generated with low confidence">
            <a:extLst>
              <a:ext uri="{FF2B5EF4-FFF2-40B4-BE49-F238E27FC236}">
                <a16:creationId xmlns:a16="http://schemas.microsoft.com/office/drawing/2014/main" id="{93090FD6-96B8-E976-E478-2862552C54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932" y="3795522"/>
            <a:ext cx="3083199" cy="2398044"/>
          </a:xfrm>
          <a:prstGeom prst="rect">
            <a:avLst/>
          </a:prstGeom>
          <a:ln>
            <a:noFill/>
          </a:ln>
          <a:effectLst>
            <a:softEdge rad="112500"/>
          </a:effectLst>
        </p:spPr>
      </p:pic>
      <p:pic>
        <p:nvPicPr>
          <p:cNvPr id="11" name="Picture 10" descr="A picture containing person, person&#10;&#10;Description automatically generated">
            <a:extLst>
              <a:ext uri="{FF2B5EF4-FFF2-40B4-BE49-F238E27FC236}">
                <a16:creationId xmlns:a16="http://schemas.microsoft.com/office/drawing/2014/main" id="{D1CD863C-449B-3D50-9D2A-A845260D1018}"/>
              </a:ext>
            </a:extLst>
          </p:cNvPr>
          <p:cNvPicPr>
            <a:picLocks noChangeAspect="1"/>
          </p:cNvPicPr>
          <p:nvPr/>
        </p:nvPicPr>
        <p:blipFill>
          <a:blip r:embed="rId6"/>
          <a:stretch>
            <a:fillRect/>
          </a:stretch>
        </p:blipFill>
        <p:spPr>
          <a:xfrm>
            <a:off x="8686787" y="2971759"/>
            <a:ext cx="2907817" cy="3221807"/>
          </a:xfrm>
          <a:prstGeom prst="rect">
            <a:avLst/>
          </a:prstGeom>
          <a:ln>
            <a:noFill/>
          </a:ln>
          <a:effectLst>
            <a:softEdge rad="112500"/>
          </a:effectLst>
        </p:spPr>
      </p:pic>
    </p:spTree>
    <p:extLst>
      <p:ext uri="{BB962C8B-B14F-4D97-AF65-F5344CB8AC3E}">
        <p14:creationId xmlns:p14="http://schemas.microsoft.com/office/powerpoint/2010/main" val="70706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oster of a disabled person&#10;&#10;Description automatically generated with medium confidence">
            <a:extLst>
              <a:ext uri="{FF2B5EF4-FFF2-40B4-BE49-F238E27FC236}">
                <a16:creationId xmlns:a16="http://schemas.microsoft.com/office/drawing/2014/main" id="{0216004D-2521-2900-677E-D9075A7C315D}"/>
              </a:ext>
            </a:extLst>
          </p:cNvPr>
          <p:cNvPicPr>
            <a:picLocks noChangeAspect="1"/>
          </p:cNvPicPr>
          <p:nvPr/>
        </p:nvPicPr>
        <p:blipFill>
          <a:blip r:embed="rId3"/>
          <a:stretch>
            <a:fillRect/>
          </a:stretch>
        </p:blipFill>
        <p:spPr>
          <a:xfrm>
            <a:off x="4738687" y="157914"/>
            <a:ext cx="2105025" cy="1714500"/>
          </a:xfrm>
          <a:prstGeom prst="rect">
            <a:avLst/>
          </a:prstGeom>
          <a:ln>
            <a:noFill/>
          </a:ln>
          <a:effectLst>
            <a:softEdge rad="112500"/>
          </a:effectLst>
        </p:spPr>
      </p:pic>
      <p:pic>
        <p:nvPicPr>
          <p:cNvPr id="16" name="Picture 15">
            <a:extLst>
              <a:ext uri="{FF2B5EF4-FFF2-40B4-BE49-F238E27FC236}">
                <a16:creationId xmlns:a16="http://schemas.microsoft.com/office/drawing/2014/main" id="{79408947-F7EC-9B71-22B1-7850B68E45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617" y="186692"/>
            <a:ext cx="2475889" cy="1866900"/>
          </a:xfrm>
          <a:prstGeom prst="rect">
            <a:avLst/>
          </a:prstGeom>
          <a:ln>
            <a:noFill/>
          </a:ln>
          <a:effectLst>
            <a:softEdge rad="112500"/>
          </a:effectLst>
        </p:spPr>
      </p:pic>
      <p:sp>
        <p:nvSpPr>
          <p:cNvPr id="3" name="TextBox 2">
            <a:extLst>
              <a:ext uri="{FF2B5EF4-FFF2-40B4-BE49-F238E27FC236}">
                <a16:creationId xmlns:a16="http://schemas.microsoft.com/office/drawing/2014/main" id="{EA7CF765-F904-3BBF-EA1D-9215C563DBA4}"/>
              </a:ext>
            </a:extLst>
          </p:cNvPr>
          <p:cNvSpPr txBox="1"/>
          <p:nvPr/>
        </p:nvSpPr>
        <p:spPr>
          <a:xfrm>
            <a:off x="7391400" y="0"/>
            <a:ext cx="441960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Expansion and Growth</a:t>
            </a:r>
          </a:p>
          <a:p>
            <a:r>
              <a:rPr lang="en-US" sz="2400" b="1" dirty="0">
                <a:latin typeface="Arial" panose="020B0604020202020204" pitchFamily="34" charset="0"/>
                <a:cs typeface="Arial" panose="020B0604020202020204" pitchFamily="34" charset="0"/>
              </a:rPr>
              <a:t>1946-1970</a:t>
            </a:r>
          </a:p>
        </p:txBody>
      </p:sp>
      <p:graphicFrame>
        <p:nvGraphicFramePr>
          <p:cNvPr id="25" name="Diagram 1">
            <a:extLst>
              <a:ext uri="{FF2B5EF4-FFF2-40B4-BE49-F238E27FC236}">
                <a16:creationId xmlns:a16="http://schemas.microsoft.com/office/drawing/2014/main" id="{A09A57A1-4665-B440-0010-47F7C789A86E}"/>
              </a:ext>
            </a:extLst>
          </p:cNvPr>
          <p:cNvGraphicFramePr/>
          <p:nvPr>
            <p:extLst>
              <p:ext uri="{D42A27DB-BD31-4B8C-83A1-F6EECF244321}">
                <p14:modId xmlns:p14="http://schemas.microsoft.com/office/powerpoint/2010/main" val="952285818"/>
              </p:ext>
            </p:extLst>
          </p:nvPr>
        </p:nvGraphicFramePr>
        <p:xfrm>
          <a:off x="381000" y="641922"/>
          <a:ext cx="10820400" cy="5604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67AC2747-C0D8-274A-B2AE-9FFC8D05C05B}"/>
              </a:ext>
            </a:extLst>
          </p:cNvPr>
          <p:cNvSpPr txBox="1"/>
          <p:nvPr/>
        </p:nvSpPr>
        <p:spPr>
          <a:xfrm>
            <a:off x="9733297" y="3531820"/>
            <a:ext cx="2623684"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Creation of </a:t>
            </a:r>
          </a:p>
          <a:p>
            <a:pPr algn="ctr"/>
            <a:r>
              <a:rPr lang="en-US" b="1" dirty="0">
                <a:latin typeface="Arial" panose="020B0604020202020204" pitchFamily="34" charset="0"/>
                <a:cs typeface="Arial" panose="020B0604020202020204" pitchFamily="34" charset="0"/>
              </a:rPr>
              <a:t>Social Security Disability Insurance</a:t>
            </a:r>
          </a:p>
        </p:txBody>
      </p:sp>
      <p:sp>
        <p:nvSpPr>
          <p:cNvPr id="12" name="TextBox 11">
            <a:extLst>
              <a:ext uri="{FF2B5EF4-FFF2-40B4-BE49-F238E27FC236}">
                <a16:creationId xmlns:a16="http://schemas.microsoft.com/office/drawing/2014/main" id="{C87F383D-A85A-3DDE-99C4-268A0EA9EFD4}"/>
              </a:ext>
            </a:extLst>
          </p:cNvPr>
          <p:cNvSpPr txBox="1"/>
          <p:nvPr/>
        </p:nvSpPr>
        <p:spPr>
          <a:xfrm>
            <a:off x="10537762" y="3010105"/>
            <a:ext cx="101475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1956</a:t>
            </a:r>
          </a:p>
        </p:txBody>
      </p:sp>
      <p:sp>
        <p:nvSpPr>
          <p:cNvPr id="13" name="TextBox 12">
            <a:extLst>
              <a:ext uri="{FF2B5EF4-FFF2-40B4-BE49-F238E27FC236}">
                <a16:creationId xmlns:a16="http://schemas.microsoft.com/office/drawing/2014/main" id="{4014AC9A-5268-750E-433F-673BA4C14675}"/>
              </a:ext>
            </a:extLst>
          </p:cNvPr>
          <p:cNvSpPr txBox="1"/>
          <p:nvPr/>
        </p:nvSpPr>
        <p:spPr>
          <a:xfrm>
            <a:off x="3710481" y="3509869"/>
            <a:ext cx="121253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1938</a:t>
            </a:r>
          </a:p>
        </p:txBody>
      </p:sp>
      <p:sp>
        <p:nvSpPr>
          <p:cNvPr id="14" name="TextBox 13">
            <a:extLst>
              <a:ext uri="{FF2B5EF4-FFF2-40B4-BE49-F238E27FC236}">
                <a16:creationId xmlns:a16="http://schemas.microsoft.com/office/drawing/2014/main" id="{AAD71C63-A5D5-6B32-18CF-EBB4869F08D2}"/>
              </a:ext>
            </a:extLst>
          </p:cNvPr>
          <p:cNvSpPr txBox="1"/>
          <p:nvPr/>
        </p:nvSpPr>
        <p:spPr>
          <a:xfrm>
            <a:off x="3048000" y="3772946"/>
            <a:ext cx="2201244" cy="369332"/>
          </a:xfrm>
          <a:prstGeom prst="rect">
            <a:avLst/>
          </a:prstGeom>
          <a:noFill/>
        </p:spPr>
        <p:txBody>
          <a:bodyPr wrap="none" rtlCol="0">
            <a:spAutoFit/>
          </a:bodyPr>
          <a:lstStyle/>
          <a:p>
            <a:r>
              <a:rPr lang="en-US" sz="1800" b="1" kern="0" dirty="0">
                <a:effectLst/>
                <a:latin typeface="Arial" panose="020B0604020202020204" pitchFamily="34" charset="0"/>
                <a:ea typeface="Times New Roman" panose="02020603050405020304" pitchFamily="18" charset="0"/>
                <a:cs typeface="Arial" panose="020B0604020202020204" pitchFamily="34" charset="0"/>
              </a:rPr>
              <a:t>Wagner-</a:t>
            </a:r>
            <a:r>
              <a:rPr lang="en-US" sz="1800" b="1" kern="0" dirty="0" err="1">
                <a:effectLst/>
                <a:latin typeface="Arial" panose="020B0604020202020204" pitchFamily="34" charset="0"/>
                <a:ea typeface="Times New Roman" panose="02020603050405020304" pitchFamily="18" charset="0"/>
                <a:cs typeface="Arial" panose="020B0604020202020204" pitchFamily="34" charset="0"/>
              </a:rPr>
              <a:t>O'Day</a:t>
            </a:r>
            <a:r>
              <a:rPr lang="en-US" sz="1800" b="1" kern="0" dirty="0">
                <a:effectLst/>
                <a:latin typeface="Arial" panose="020B0604020202020204" pitchFamily="34" charset="0"/>
                <a:ea typeface="Times New Roman" panose="02020603050405020304" pitchFamily="18" charset="0"/>
                <a:cs typeface="Arial" panose="020B0604020202020204" pitchFamily="34" charset="0"/>
              </a:rPr>
              <a:t> Act</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EF3EB72-4499-D41A-A0EC-14B5181A3A68}"/>
              </a:ext>
            </a:extLst>
          </p:cNvPr>
          <p:cNvSpPr txBox="1"/>
          <p:nvPr/>
        </p:nvSpPr>
        <p:spPr>
          <a:xfrm>
            <a:off x="1238157" y="3249010"/>
            <a:ext cx="75533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1935</a:t>
            </a:r>
          </a:p>
        </p:txBody>
      </p:sp>
      <p:sp>
        <p:nvSpPr>
          <p:cNvPr id="21" name="Oval 20">
            <a:extLst>
              <a:ext uri="{FF2B5EF4-FFF2-40B4-BE49-F238E27FC236}">
                <a16:creationId xmlns:a16="http://schemas.microsoft.com/office/drawing/2014/main" id="{3DF9D829-1D86-576A-F22A-AD28BDC7073A}"/>
              </a:ext>
            </a:extLst>
          </p:cNvPr>
          <p:cNvSpPr/>
          <p:nvPr/>
        </p:nvSpPr>
        <p:spPr>
          <a:xfrm>
            <a:off x="10950701" y="3358938"/>
            <a:ext cx="140123" cy="140123"/>
          </a:xfrm>
          <a:prstGeom prst="ellipse">
            <a:avLst/>
          </a:prstGeom>
          <a:solidFill>
            <a:schemeClr val="lt1">
              <a:alpha val="90000"/>
              <a:hueOff val="0"/>
              <a:satOff val="0"/>
              <a:lumOff val="0"/>
              <a:alphaOff val="0"/>
            </a:schemeClr>
          </a:solidFill>
          <a:ln w="1905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3" name="Oval 22">
            <a:extLst>
              <a:ext uri="{FF2B5EF4-FFF2-40B4-BE49-F238E27FC236}">
                <a16:creationId xmlns:a16="http://schemas.microsoft.com/office/drawing/2014/main" id="{8D5DBE41-45DE-A96D-F616-21A3FA21A667}"/>
              </a:ext>
            </a:extLst>
          </p:cNvPr>
          <p:cNvSpPr/>
          <p:nvPr/>
        </p:nvSpPr>
        <p:spPr>
          <a:xfrm>
            <a:off x="3988264" y="3358938"/>
            <a:ext cx="140123" cy="140123"/>
          </a:xfrm>
          <a:prstGeom prst="ellipse">
            <a:avLst/>
          </a:prstGeom>
          <a:solidFill>
            <a:schemeClr val="lt1">
              <a:alpha val="90000"/>
              <a:hueOff val="0"/>
              <a:satOff val="0"/>
              <a:lumOff val="0"/>
              <a:alphaOff val="0"/>
            </a:schemeClr>
          </a:solidFill>
          <a:ln w="1905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pic>
        <p:nvPicPr>
          <p:cNvPr id="26" name="Picture 25" descr="A group of people sitting around a table">
            <a:extLst>
              <a:ext uri="{FF2B5EF4-FFF2-40B4-BE49-F238E27FC236}">
                <a16:creationId xmlns:a16="http://schemas.microsoft.com/office/drawing/2014/main" id="{A99D628B-4E2B-63D9-E3F4-A9925BDA3D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66224" y="4171207"/>
            <a:ext cx="1985963" cy="1522783"/>
          </a:xfrm>
          <a:prstGeom prst="rect">
            <a:avLst/>
          </a:prstGeom>
          <a:ln>
            <a:noFill/>
          </a:ln>
          <a:effectLst>
            <a:softEdge rad="112500"/>
          </a:effectLst>
        </p:spPr>
      </p:pic>
      <p:pic>
        <p:nvPicPr>
          <p:cNvPr id="27" name="Picture 26">
            <a:extLst>
              <a:ext uri="{FF2B5EF4-FFF2-40B4-BE49-F238E27FC236}">
                <a16:creationId xmlns:a16="http://schemas.microsoft.com/office/drawing/2014/main" id="{6BE0D65A-DF61-326A-94D3-C61934B1788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805306" y="4403161"/>
            <a:ext cx="1556716" cy="1967874"/>
          </a:xfrm>
          <a:prstGeom prst="rect">
            <a:avLst/>
          </a:prstGeom>
          <a:ln>
            <a:noFill/>
          </a:ln>
          <a:effectLst>
            <a:softEdge rad="112500"/>
          </a:effectLst>
        </p:spPr>
      </p:pic>
    </p:spTree>
    <p:extLst>
      <p:ext uri="{BB962C8B-B14F-4D97-AF65-F5344CB8AC3E}">
        <p14:creationId xmlns:p14="http://schemas.microsoft.com/office/powerpoint/2010/main" val="122748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494AE6-A88C-448B-B1B7-80259E6F4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in a room&#10;&#10;Description automatically generated with medium confidence">
            <a:extLst>
              <a:ext uri="{FF2B5EF4-FFF2-40B4-BE49-F238E27FC236}">
                <a16:creationId xmlns:a16="http://schemas.microsoft.com/office/drawing/2014/main" id="{A1C94786-C471-BCCC-BDB5-85716C346C6B}"/>
              </a:ext>
            </a:extLst>
          </p:cNvPr>
          <p:cNvPicPr>
            <a:picLocks noChangeAspect="1"/>
          </p:cNvPicPr>
          <p:nvPr/>
        </p:nvPicPr>
        <p:blipFill>
          <a:blip r:embed="rId3" cstate="email">
            <a:extLst>
              <a:ext uri="{28A0092B-C50C-407E-A947-70E740481C1C}">
                <a14:useLocalDpi xmlns:a14="http://schemas.microsoft.com/office/drawing/2010/main"/>
              </a:ext>
            </a:extLst>
          </a:blip>
          <a:srcRect b="-3"/>
          <a:stretch/>
        </p:blipFill>
        <p:spPr>
          <a:xfrm>
            <a:off x="321734" y="321733"/>
            <a:ext cx="3084025" cy="3021406"/>
          </a:xfrm>
          <a:prstGeom prst="rect">
            <a:avLst/>
          </a:prstGeom>
          <a:ln>
            <a:noFill/>
          </a:ln>
          <a:effectLst>
            <a:softEdge rad="112500"/>
          </a:effectLst>
        </p:spPr>
      </p:pic>
      <p:pic>
        <p:nvPicPr>
          <p:cNvPr id="5" name="Picture 4">
            <a:extLst>
              <a:ext uri="{FF2B5EF4-FFF2-40B4-BE49-F238E27FC236}">
                <a16:creationId xmlns:a16="http://schemas.microsoft.com/office/drawing/2014/main" id="{9CE3CAF0-7018-AA0A-BBE5-17E62233F3B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21734" y="3514854"/>
            <a:ext cx="3084025" cy="2785952"/>
          </a:xfrm>
          <a:prstGeom prst="rect">
            <a:avLst/>
          </a:prstGeom>
          <a:ln>
            <a:noFill/>
          </a:ln>
          <a:effectLst>
            <a:softEdge rad="112500"/>
          </a:effectLst>
        </p:spPr>
      </p:pic>
      <p:pic>
        <p:nvPicPr>
          <p:cNvPr id="3" name="Picture 2" descr="A couple of women in a kitchen&#10;&#10;Description automatically generated with low confidence">
            <a:extLst>
              <a:ext uri="{FF2B5EF4-FFF2-40B4-BE49-F238E27FC236}">
                <a16:creationId xmlns:a16="http://schemas.microsoft.com/office/drawing/2014/main" id="{08C78DB9-DD2B-F3CE-AAF4-DBB77D5F26A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598286" y="321733"/>
            <a:ext cx="4043250" cy="5979074"/>
          </a:xfrm>
          <a:prstGeom prst="rect">
            <a:avLst/>
          </a:prstGeom>
          <a:ln>
            <a:noFill/>
          </a:ln>
          <a:effectLst>
            <a:softEdge rad="112500"/>
          </a:effectLst>
        </p:spPr>
      </p:pic>
      <p:pic>
        <p:nvPicPr>
          <p:cNvPr id="2" name="Picture 1">
            <a:extLst>
              <a:ext uri="{FF2B5EF4-FFF2-40B4-BE49-F238E27FC236}">
                <a16:creationId xmlns:a16="http://schemas.microsoft.com/office/drawing/2014/main" id="{169F5832-B46C-CEF3-02C3-FE8EC5DDBF4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834065" y="353602"/>
            <a:ext cx="4036201" cy="5979074"/>
          </a:xfrm>
          <a:prstGeom prst="rect">
            <a:avLst/>
          </a:prstGeom>
          <a:ln>
            <a:noFill/>
          </a:ln>
          <a:effectLst>
            <a:softEdge rad="112500"/>
          </a:effectLst>
        </p:spPr>
      </p:pic>
      <p:sp>
        <p:nvSpPr>
          <p:cNvPr id="6" name="TextBox 5">
            <a:extLst>
              <a:ext uri="{FF2B5EF4-FFF2-40B4-BE49-F238E27FC236}">
                <a16:creationId xmlns:a16="http://schemas.microsoft.com/office/drawing/2014/main" id="{73EB42B4-1B38-9EA0-C5DE-F6C52A6C0632}"/>
              </a:ext>
            </a:extLst>
          </p:cNvPr>
          <p:cNvSpPr txBox="1"/>
          <p:nvPr/>
        </p:nvSpPr>
        <p:spPr>
          <a:xfrm>
            <a:off x="316524" y="-1"/>
            <a:ext cx="684627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800" b="1" baseline="0" dirty="0">
                <a:latin typeface="Arial"/>
                <a:ea typeface="Segoe UI"/>
                <a:cs typeface="Segoe UI"/>
              </a:rPr>
              <a:t>Expansion and Growth</a:t>
            </a:r>
            <a:r>
              <a:rPr lang="en-US" sz="2800" dirty="0">
                <a:latin typeface="Arial"/>
                <a:ea typeface="Segoe UI"/>
                <a:cs typeface="Segoe UI"/>
              </a:rPr>
              <a:t>​</a:t>
            </a:r>
          </a:p>
          <a:p>
            <a:pPr rtl="0"/>
            <a:r>
              <a:rPr lang="en-US" sz="2800" b="1" baseline="0" dirty="0">
                <a:latin typeface="Arial"/>
                <a:ea typeface="Segoe UI"/>
                <a:cs typeface="Segoe UI"/>
              </a:rPr>
              <a:t>1946-1970</a:t>
            </a:r>
            <a:endParaRPr lang="en-US" sz="2800" dirty="0"/>
          </a:p>
        </p:txBody>
      </p:sp>
    </p:spTree>
    <p:extLst>
      <p:ext uri="{BB962C8B-B14F-4D97-AF65-F5344CB8AC3E}">
        <p14:creationId xmlns:p14="http://schemas.microsoft.com/office/powerpoint/2010/main" val="6909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result for vocational rehabilitation in the 1960s">
            <a:extLst>
              <a:ext uri="{FF2B5EF4-FFF2-40B4-BE49-F238E27FC236}">
                <a16:creationId xmlns:a16="http://schemas.microsoft.com/office/drawing/2014/main" id="{0A424C19-5339-E898-51C9-6664C95FBAA7}"/>
              </a:ext>
            </a:extLst>
          </p:cNvPr>
          <p:cNvPicPr>
            <a:picLocks noChangeAspect="1"/>
          </p:cNvPicPr>
          <p:nvPr/>
        </p:nvPicPr>
        <p:blipFill>
          <a:blip r:embed="rId3" cstate="email">
            <a:extLst>
              <a:ext uri="{28A0092B-C50C-407E-A947-70E740481C1C}">
                <a14:useLocalDpi xmlns:a14="http://schemas.microsoft.com/office/drawing/2010/main"/>
              </a:ext>
            </a:extLst>
          </a:blip>
          <a:srcRect b="-2"/>
          <a:stretch/>
        </p:blipFill>
        <p:spPr>
          <a:xfrm>
            <a:off x="20" y="10"/>
            <a:ext cx="3728839" cy="4197358"/>
          </a:xfrm>
          <a:prstGeom prst="rect">
            <a:avLst/>
          </a:prstGeom>
        </p:spPr>
      </p:pic>
      <p:pic>
        <p:nvPicPr>
          <p:cNvPr id="6" name="Picture 5" descr="Image result for vocational rehabilitation in the 1960s">
            <a:extLst>
              <a:ext uri="{FF2B5EF4-FFF2-40B4-BE49-F238E27FC236}">
                <a16:creationId xmlns:a16="http://schemas.microsoft.com/office/drawing/2014/main" id="{26BEBFB1-95F7-5E7A-CF0E-0D157BB126E6}"/>
              </a:ext>
            </a:extLst>
          </p:cNvPr>
          <p:cNvPicPr>
            <a:picLocks noChangeAspect="1"/>
          </p:cNvPicPr>
          <p:nvPr/>
        </p:nvPicPr>
        <p:blipFill>
          <a:blip r:embed="rId4" cstate="email">
            <a:extLst>
              <a:ext uri="{28A0092B-C50C-407E-A947-70E740481C1C}">
                <a14:useLocalDpi xmlns:a14="http://schemas.microsoft.com/office/drawing/2010/main"/>
              </a:ext>
            </a:extLst>
          </a:blip>
          <a:srcRect r="-2" b="-2"/>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3" name="Picture 2" descr="A person in overalls smiling&#10;&#10;Description automatically generated">
            <a:extLst>
              <a:ext uri="{FF2B5EF4-FFF2-40B4-BE49-F238E27FC236}">
                <a16:creationId xmlns:a16="http://schemas.microsoft.com/office/drawing/2014/main" id="{8AB6B770-57FF-01E0-06C0-D6F67EB765EB}"/>
              </a:ext>
            </a:extLst>
          </p:cNvPr>
          <p:cNvPicPr>
            <a:picLocks noChangeAspect="1"/>
          </p:cNvPicPr>
          <p:nvPr/>
        </p:nvPicPr>
        <p:blipFill>
          <a:blip r:embed="rId5" cstate="email">
            <a:extLst>
              <a:ext uri="{28A0092B-C50C-407E-A947-70E740481C1C}">
                <a14:useLocalDpi xmlns:a14="http://schemas.microsoft.com/office/drawing/2010/main"/>
              </a:ext>
            </a:extLst>
          </a:blip>
          <a:srcRect r="-1"/>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4" name="Picture 3" descr="Image result for vocational rehabilitation in the 1960s">
            <a:extLst>
              <a:ext uri="{FF2B5EF4-FFF2-40B4-BE49-F238E27FC236}">
                <a16:creationId xmlns:a16="http://schemas.microsoft.com/office/drawing/2014/main" id="{887F99DD-C467-0613-EC46-7D50339D70D9}"/>
              </a:ext>
            </a:extLst>
          </p:cNvPr>
          <p:cNvPicPr>
            <a:picLocks noChangeAspect="1"/>
          </p:cNvPicPr>
          <p:nvPr/>
        </p:nvPicPr>
        <p:blipFill>
          <a:blip r:embed="rId6" cstate="email">
            <a:extLst>
              <a:ext uri="{28A0092B-C50C-407E-A947-70E740481C1C}">
                <a14:useLocalDpi xmlns:a14="http://schemas.microsoft.com/office/drawing/2010/main"/>
              </a:ext>
            </a:extLst>
          </a:blip>
          <a:srcRect r="-2"/>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extBox 1">
            <a:extLst>
              <a:ext uri="{FF2B5EF4-FFF2-40B4-BE49-F238E27FC236}">
                <a16:creationId xmlns:a16="http://schemas.microsoft.com/office/drawing/2014/main" id="{DD199FEC-CD88-E573-DEF1-8E03606AD31C}"/>
              </a:ext>
            </a:extLst>
          </p:cNvPr>
          <p:cNvSpPr txBox="1"/>
          <p:nvPr/>
        </p:nvSpPr>
        <p:spPr>
          <a:xfrm>
            <a:off x="6343650" y="4181474"/>
            <a:ext cx="5505814" cy="147133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3200" b="1" kern="1200" dirty="0">
                <a:latin typeface="+mj-lt"/>
                <a:ea typeface="+mj-ea"/>
                <a:cs typeface="+mj-cs"/>
              </a:rPr>
              <a:t>Expansion and Growth</a:t>
            </a:r>
            <a:r>
              <a:rPr lang="en-US" sz="3200" kern="1200" dirty="0">
                <a:latin typeface="+mj-lt"/>
                <a:ea typeface="+mj-ea"/>
                <a:cs typeface="+mj-cs"/>
              </a:rPr>
              <a:t> </a:t>
            </a:r>
          </a:p>
          <a:p>
            <a:pPr defTabSz="914400">
              <a:lnSpc>
                <a:spcPct val="90000"/>
              </a:lnSpc>
              <a:spcBef>
                <a:spcPct val="0"/>
              </a:spcBef>
              <a:spcAft>
                <a:spcPts val="600"/>
              </a:spcAft>
            </a:pPr>
            <a:r>
              <a:rPr lang="en-US" sz="3200" b="1" kern="1200" dirty="0">
                <a:latin typeface="+mj-lt"/>
                <a:ea typeface="+mj-ea"/>
                <a:cs typeface="+mj-cs"/>
              </a:rPr>
              <a:t>1946-1970</a:t>
            </a:r>
            <a:endParaRPr lang="en-US" sz="3200" kern="1200" dirty="0">
              <a:latin typeface="+mj-lt"/>
              <a:ea typeface="+mj-ea"/>
              <a:cs typeface="+mj-cs"/>
            </a:endParaRPr>
          </a:p>
        </p:txBody>
      </p:sp>
    </p:spTree>
    <p:extLst>
      <p:ext uri="{BB962C8B-B14F-4D97-AF65-F5344CB8AC3E}">
        <p14:creationId xmlns:p14="http://schemas.microsoft.com/office/powerpoint/2010/main" val="167470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group of colorful wooden figures on a flag&#10;&#10;Description automatically generated">
            <a:extLst>
              <a:ext uri="{FF2B5EF4-FFF2-40B4-BE49-F238E27FC236}">
                <a16:creationId xmlns:a16="http://schemas.microsoft.com/office/drawing/2014/main" id="{1390A965-7530-3EF9-1911-CBB0A3BD6B59}"/>
              </a:ext>
            </a:extLst>
          </p:cNvPr>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3" name="TextBox 2">
            <a:extLst>
              <a:ext uri="{FF2B5EF4-FFF2-40B4-BE49-F238E27FC236}">
                <a16:creationId xmlns:a16="http://schemas.microsoft.com/office/drawing/2014/main" id="{40F03100-67DE-7B98-D43B-FA92F61ECAC7}"/>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solidFill>
                  <a:srgbClr val="FFFFFF"/>
                </a:solidFill>
                <a:latin typeface="+mj-lt"/>
                <a:ea typeface="+mj-ea"/>
                <a:cs typeface="+mj-cs"/>
              </a:rPr>
              <a:t>Advocacy and Rights</a:t>
            </a:r>
            <a:br>
              <a:rPr lang="en-US" sz="6000" b="1" dirty="0">
                <a:solidFill>
                  <a:srgbClr val="FFFFFF"/>
                </a:solidFill>
                <a:latin typeface="+mj-lt"/>
                <a:ea typeface="+mj-ea"/>
                <a:cs typeface="+mj-cs"/>
              </a:rPr>
            </a:br>
            <a:r>
              <a:rPr lang="en-US" sz="6000" b="1" dirty="0">
                <a:solidFill>
                  <a:srgbClr val="FFFFFF"/>
                </a:solidFill>
                <a:latin typeface="+mj-lt"/>
                <a:ea typeface="+mj-ea"/>
                <a:cs typeface="+mj-cs"/>
              </a:rPr>
              <a:t>1971-1995</a:t>
            </a:r>
          </a:p>
        </p:txBody>
      </p:sp>
    </p:spTree>
    <p:extLst>
      <p:ext uri="{BB962C8B-B14F-4D97-AF65-F5344CB8AC3E}">
        <p14:creationId xmlns:p14="http://schemas.microsoft.com/office/powerpoint/2010/main" val="9649702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A887178-918B-41B5-90B5-AF84E76A4227}">
  <ds:schemaRefs>
    <ds:schemaRef ds:uri="http://schemas.microsoft.com/sharepoint/v3/contenttype/forms"/>
  </ds:schemaRefs>
</ds:datastoreItem>
</file>

<file path=customXml/itemProps2.xml><?xml version="1.0" encoding="utf-8"?>
<ds:datastoreItem xmlns:ds="http://schemas.openxmlformats.org/officeDocument/2006/customXml" ds:itemID="{6FDF0338-C524-4CF6-9268-3569B657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E6FD3E-3033-4D44-9759-980DCC3E7F47}">
  <ds:schemaRefs>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3914</TotalTime>
  <Words>3108</Words>
  <Application>Microsoft Office PowerPoint</Application>
  <PresentationFormat>Widescreen</PresentationFormat>
  <Paragraphs>211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PowerPoint Presentation</vt:lpstr>
      <vt:lpstr>The Early Years 1920 – 1945  </vt:lpstr>
      <vt:lpstr>PowerPoint Presentation</vt:lpstr>
      <vt:lpstr>The Early Years 1920 – 1945  </vt:lpstr>
      <vt:lpstr>The Early Years 1920 – 1945  </vt:lpstr>
      <vt:lpstr>PowerPoint Presentation</vt:lpstr>
      <vt:lpstr>PowerPoint Presentation</vt:lpstr>
      <vt:lpstr>PowerPoint Presentation</vt:lpstr>
      <vt:lpstr>PowerPoint Presentation</vt:lpstr>
      <vt:lpstr>Advocacy and Rights 1971-1995     </vt:lpstr>
      <vt:lpstr>PowerPoint Presentation</vt:lpstr>
      <vt:lpstr>PowerPoint Presentation</vt:lpstr>
      <vt:lpstr>Advocacy and Rights 1971-1995     </vt:lpstr>
      <vt:lpstr>PowerPoint Presentation</vt:lpstr>
      <vt:lpstr>PowerPoint Presentation</vt:lpstr>
      <vt:lpstr>PowerPoint Presentation</vt:lpstr>
      <vt:lpstr>Modernization and Innovation 1996-2020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Proposition of Vocational Rehabilitation:  Past,  Present,  and Future with AI</dc:title>
  <dc:creator>Brooks, Erica</dc:creator>
  <cp:lastModifiedBy>Colson, Jason</cp:lastModifiedBy>
  <cp:revision>383</cp:revision>
  <dcterms:created xsi:type="dcterms:W3CDTF">2024-09-16T20:15:15Z</dcterms:created>
  <dcterms:modified xsi:type="dcterms:W3CDTF">2024-11-04T17:30:18Z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