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8" r:id="rId4"/>
  </p:sldMasterIdLst>
  <p:notesMasterIdLst>
    <p:notesMasterId r:id="rId43"/>
  </p:notesMasterIdLst>
  <p:handoutMasterIdLst>
    <p:handoutMasterId r:id="rId44"/>
  </p:handoutMasterIdLst>
  <p:sldIdLst>
    <p:sldId id="261" r:id="rId5"/>
    <p:sldId id="262" r:id="rId6"/>
    <p:sldId id="263" r:id="rId7"/>
    <p:sldId id="264" r:id="rId8"/>
    <p:sldId id="2549" r:id="rId9"/>
    <p:sldId id="2559" r:id="rId10"/>
    <p:sldId id="2553" r:id="rId11"/>
    <p:sldId id="2554" r:id="rId12"/>
    <p:sldId id="272" r:id="rId13"/>
    <p:sldId id="2558" r:id="rId14"/>
    <p:sldId id="2572" r:id="rId15"/>
    <p:sldId id="2548" r:id="rId16"/>
    <p:sldId id="2567" r:id="rId17"/>
    <p:sldId id="2563" r:id="rId18"/>
    <p:sldId id="2564" r:id="rId19"/>
    <p:sldId id="2565" r:id="rId20"/>
    <p:sldId id="2566" r:id="rId21"/>
    <p:sldId id="2538" r:id="rId22"/>
    <p:sldId id="2552" r:id="rId23"/>
    <p:sldId id="2555" r:id="rId24"/>
    <p:sldId id="2568" r:id="rId25"/>
    <p:sldId id="2569" r:id="rId26"/>
    <p:sldId id="2570" r:id="rId27"/>
    <p:sldId id="2571" r:id="rId28"/>
    <p:sldId id="2573" r:id="rId29"/>
    <p:sldId id="2574" r:id="rId30"/>
    <p:sldId id="2561" r:id="rId31"/>
    <p:sldId id="2576" r:id="rId32"/>
    <p:sldId id="2577" r:id="rId33"/>
    <p:sldId id="2578" r:id="rId34"/>
    <p:sldId id="2579" r:id="rId35"/>
    <p:sldId id="2580" r:id="rId36"/>
    <p:sldId id="2581" r:id="rId37"/>
    <p:sldId id="2547" r:id="rId38"/>
    <p:sldId id="2582" r:id="rId39"/>
    <p:sldId id="2584" r:id="rId40"/>
    <p:sldId id="2583" r:id="rId41"/>
    <p:sldId id="26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92" d="100"/>
          <a:sy n="92" d="100"/>
        </p:scale>
        <p:origin x="8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8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5-01-30T08:46:33.170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1FC8B-EC93-C64D-BBD2-37E30DAF4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5F854-E2CE-6F4E-A0CF-CB175674CF4C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111EE-B1CE-3F40-8B0E-AB6A92B85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6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3212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663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603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68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35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99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079431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with Image and Autho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Goes Here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49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80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76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4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50150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Narrow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0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8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16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Horizont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4BE1D723-8F53-4F53-90B0-1982A396982E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86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94436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8400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2341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1812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9515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1663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2D6E202-B606-4609-B914-27C9371A1F6D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2329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72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2" r:id="rId23"/>
    <p:sldLayoutId id="2147483787" r:id="rId24"/>
    <p:sldLayoutId id="2147483784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-JJjuj4EDoAWAhtQagFFn_2AGXiRNg36/edi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ocs.google.com/document/d/123vpPHxphbA2TK7gSq-rGlpnXxhn-FOWqu5wQBU5SMk/edit?tab=t.0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wrxOVkUoGZkzKW95eXj7hXE6aQTULttAuo8mRBhyehA/edit?gid=1530190676#gid=1530190676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docs.google.com/spreadsheets/d/1wrxOVkUoGZkzKW95eXj7hXE6aQTULttAuo8mRBhyehA/edit?gid=0#gid=0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outube.com/watch?v=9f2EkvJ_p8Y" TargetMode="External"/><Relationship Id="rId5" Type="http://schemas.openxmlformats.org/officeDocument/2006/relationships/hyperlink" Target="https://docs.google.com/spreadsheets/d/1wrxOVkUoGZkzKW95eXj7hXE6aQTULttAuo8mRBhyehA/edit?gid=1302462946#gid=1302462946" TargetMode="External"/><Relationship Id="rId4" Type="http://schemas.openxmlformats.org/officeDocument/2006/relationships/hyperlink" Target="https://docs.google.com/spreadsheets/d/1wrxOVkUoGZkzKW95eXj7hXE6aQTULttAuo8mRBhyehA/edit?gid=1908155678#gid=190815567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lXq0-sx0DCAYAmW_ZKCrJfYwqIJzjA3v/view?ts=67e4505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jpeg"/><Relationship Id="rId7" Type="http://schemas.openxmlformats.org/officeDocument/2006/relationships/hyperlink" Target="mailto:TJ.mechem@wyo.gov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ennifer.cassidy@wyo.gov" TargetMode="External"/><Relationship Id="rId5" Type="http://schemas.openxmlformats.org/officeDocument/2006/relationships/hyperlink" Target="mailto:Aubree.porter@wyo.gov" TargetMode="Externa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csavr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7A23F-959E-EC70-97FF-E8654847A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23CD5A-F495-B133-771D-712A2F980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15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latin typeface="Franklin Gothic Heavy" panose="020B0903020102020204" pitchFamily="34" charset="0"/>
              </a:rPr>
              <a:t>Building on Success</a:t>
            </a:r>
            <a:endParaRPr lang="en-US" sz="3800" dirty="0">
              <a:latin typeface="Franklin Gothic Heavy" panose="020B09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CE540-2E43-F0C5-6AD3-406F519C0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F5C5C4-1349-D9B7-272C-0E688FEA7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DAF00258-23EB-8263-8177-FA446D42E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13237"/>
            <a:ext cx="9144000" cy="1500809"/>
          </a:xfrm>
        </p:spPr>
        <p:txBody>
          <a:bodyPr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Concurrent Session X.X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WYOMING UNIFIED FISCAL &amp; PROGRAM TEAMS FOR STRONGER INTERNAL CONTROLS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5804B0-3506-41A7-ACDF-E58E4C820B50}"/>
              </a:ext>
            </a:extLst>
          </p:cNvPr>
          <p:cNvCxnSpPr>
            <a:cxnSpLocks/>
          </p:cNvCxnSpPr>
          <p:nvPr/>
        </p:nvCxnSpPr>
        <p:spPr>
          <a:xfrm>
            <a:off x="1152525" y="3530600"/>
            <a:ext cx="98869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60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D8305C-47A4-44B7-9A50-AD6513A4B3F4}"/>
              </a:ext>
            </a:extLst>
          </p:cNvPr>
          <p:cNvSpPr/>
          <p:nvPr/>
        </p:nvSpPr>
        <p:spPr>
          <a:xfrm>
            <a:off x="2683933" y="3136612"/>
            <a:ext cx="6824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Franklin Gothic Heavy" panose="020B0903020102020204" pitchFamily="34" charset="0"/>
              </a:rPr>
              <a:t>WHAT DID THIS BOIL DOWN TO?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BFC6B-3EE2-4CFB-8191-79E5701680C2}"/>
              </a:ext>
            </a:extLst>
          </p:cNvPr>
          <p:cNvSpPr txBox="1"/>
          <p:nvPr/>
        </p:nvSpPr>
        <p:spPr>
          <a:xfrm>
            <a:off x="999067" y="398299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5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D8305C-47A4-44B7-9A50-AD6513A4B3F4}"/>
              </a:ext>
            </a:extLst>
          </p:cNvPr>
          <p:cNvSpPr/>
          <p:nvPr/>
        </p:nvSpPr>
        <p:spPr>
          <a:xfrm>
            <a:off x="1553633" y="2967335"/>
            <a:ext cx="9084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/>
                </a:solidFill>
                <a:latin typeface="Franklin Gothic Heavy" panose="020B0903020102020204" pitchFamily="34" charset="0"/>
              </a:rPr>
              <a:t>POOR INTERNAL CONTROLS</a:t>
            </a:r>
            <a:endParaRPr lang="en-US" sz="5400" b="1" dirty="0"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BFC6B-3EE2-4CFB-8191-79E5701680C2}"/>
              </a:ext>
            </a:extLst>
          </p:cNvPr>
          <p:cNvSpPr txBox="1"/>
          <p:nvPr/>
        </p:nvSpPr>
        <p:spPr>
          <a:xfrm>
            <a:off x="999067" y="398299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7699D11-505B-41C6-BC6D-904DE46B0F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66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CC3CB5-8724-4CE2-93B5-0292926240DF}"/>
              </a:ext>
            </a:extLst>
          </p:cNvPr>
          <p:cNvSpPr txBox="1"/>
          <p:nvPr/>
        </p:nvSpPr>
        <p:spPr>
          <a:xfrm>
            <a:off x="592667" y="609600"/>
            <a:ext cx="653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Franklin Gothic Heavy" panose="020B0903020102020204" pitchFamily="34" charset="0"/>
              </a:rPr>
              <a:t>WHAT ARE INTERNAL CONTROLS?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4BC9C-7B22-4A3D-BD3D-4385AAAD0088}"/>
              </a:ext>
            </a:extLst>
          </p:cNvPr>
          <p:cNvSpPr txBox="1"/>
          <p:nvPr/>
        </p:nvSpPr>
        <p:spPr>
          <a:xfrm>
            <a:off x="762000" y="1717863"/>
            <a:ext cx="481753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Language Definition</a:t>
            </a:r>
            <a:b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controls are systems, procedures, and practices designed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accurate financial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operational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compliance with laws and regulations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7A8EC-5A57-400C-90C6-0E41CBCC1293}"/>
              </a:ext>
            </a:extLst>
          </p:cNvPr>
          <p:cNvSpPr txBox="1"/>
          <p:nvPr/>
        </p:nvSpPr>
        <p:spPr>
          <a:xfrm>
            <a:off x="6667278" y="2703548"/>
            <a:ext cx="54525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Components of Internal Controls:</a:t>
            </a:r>
            <a:b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&amp;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&amp; Evaluation</a:t>
            </a:r>
          </a:p>
        </p:txBody>
      </p:sp>
    </p:spTree>
    <p:extLst>
      <p:ext uri="{BB962C8B-B14F-4D97-AF65-F5344CB8AC3E}">
        <p14:creationId xmlns:p14="http://schemas.microsoft.com/office/powerpoint/2010/main" val="251533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7699D11-505B-41C6-BC6D-904DE46B0F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66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CC3CB5-8724-4CE2-93B5-0292926240DF}"/>
              </a:ext>
            </a:extLst>
          </p:cNvPr>
          <p:cNvSpPr txBox="1"/>
          <p:nvPr/>
        </p:nvSpPr>
        <p:spPr>
          <a:xfrm>
            <a:off x="592667" y="609600"/>
            <a:ext cx="8495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Franklin Gothic Heavy" panose="020B0903020102020204" pitchFamily="34" charset="0"/>
              </a:rPr>
              <a:t>WHAT DO INTERNAL CONTROLS DO FOR US?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4BC9C-7B22-4A3D-BD3D-4385AAAD0088}"/>
              </a:ext>
            </a:extLst>
          </p:cNvPr>
          <p:cNvSpPr txBox="1"/>
          <p:nvPr/>
        </p:nvSpPr>
        <p:spPr>
          <a:xfrm>
            <a:off x="837979" y="2179528"/>
            <a:ext cx="48175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Context</a:t>
            </a:r>
            <a:b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controls mean having the right checks and balances in place to ensure that we are managing the VR award in compliance with all relevant statutes and regulations.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7A8EC-5A57-400C-90C6-0E41CBCC1293}"/>
              </a:ext>
            </a:extLst>
          </p:cNvPr>
          <p:cNvSpPr txBox="1"/>
          <p:nvPr/>
        </p:nvSpPr>
        <p:spPr>
          <a:xfrm>
            <a:off x="6667278" y="3149768"/>
            <a:ext cx="5452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examples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Clarifying Expectations &amp;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Streamlining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Roles &amp;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Responsibility Across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Compliance &amp; Accuracy</a:t>
            </a:r>
          </a:p>
        </p:txBody>
      </p:sp>
    </p:spTree>
    <p:extLst>
      <p:ext uri="{BB962C8B-B14F-4D97-AF65-F5344CB8AC3E}">
        <p14:creationId xmlns:p14="http://schemas.microsoft.com/office/powerpoint/2010/main" val="1614440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7699D11-505B-41C6-BC6D-904DE46B0F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665"/>
          <a:stretch>
            <a:fillRect/>
          </a:stretch>
        </p:blipFill>
        <p:spPr>
          <a:xfrm>
            <a:off x="4576012" y="0"/>
            <a:ext cx="7598735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CC3CB5-8724-4CE2-93B5-0292926240DF}"/>
              </a:ext>
            </a:extLst>
          </p:cNvPr>
          <p:cNvSpPr txBox="1"/>
          <p:nvPr/>
        </p:nvSpPr>
        <p:spPr>
          <a:xfrm>
            <a:off x="592667" y="609600"/>
            <a:ext cx="8989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Franklin Gothic Heavy" panose="020B0903020102020204" pitchFamily="34" charset="0"/>
              </a:rPr>
              <a:t>CLARIFYING EXPECTATIONS &amp; REQUIREMENTS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372802-1076-48B1-91E9-EEFB50C4A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6" y="2459504"/>
            <a:ext cx="537633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Purpose of Internal Controls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Distinguish between best practices and mandatory policies/procedures.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Ensure all team members understand expectations and must-follow guidelines.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EE4E65-8D70-42D7-8A39-EA42C43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933" y="3028891"/>
            <a:ext cx="471593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Establishes Consistency Across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has access to the same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a unified approach to managing the grant.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2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7699D11-505B-41C6-BC6D-904DE46B0F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665"/>
          <a:stretch>
            <a:fillRect/>
          </a:stretch>
        </p:blipFill>
        <p:spPr>
          <a:xfrm>
            <a:off x="4576012" y="0"/>
            <a:ext cx="7598735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CC3CB5-8724-4CE2-93B5-0292926240DF}"/>
              </a:ext>
            </a:extLst>
          </p:cNvPr>
          <p:cNvSpPr txBox="1"/>
          <p:nvPr/>
        </p:nvSpPr>
        <p:spPr>
          <a:xfrm>
            <a:off x="592667" y="609600"/>
            <a:ext cx="5506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Franklin Gothic Heavy" panose="020B0903020102020204" pitchFamily="34" charset="0"/>
              </a:rPr>
              <a:t>STREAMLINING PROCESSES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372802-1076-48B1-91E9-EEFB50C4A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6" y="2613393"/>
            <a:ext cx="537633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Purpose of Internal Controls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Reduces unnecessary steps and improves workflows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Minimizes errors and inefficiencies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EE4E65-8D70-42D7-8A39-EA42C43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933" y="3490558"/>
            <a:ext cx="471593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for easier tracking, management, and reporting of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 to better decision making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43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7699D11-505B-41C6-BC6D-904DE46B0F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665"/>
          <a:stretch>
            <a:fillRect/>
          </a:stretch>
        </p:blipFill>
        <p:spPr>
          <a:xfrm>
            <a:off x="4576012" y="0"/>
            <a:ext cx="7598735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CC3CB5-8724-4CE2-93B5-0292926240DF}"/>
              </a:ext>
            </a:extLst>
          </p:cNvPr>
          <p:cNvSpPr txBox="1"/>
          <p:nvPr/>
        </p:nvSpPr>
        <p:spPr>
          <a:xfrm>
            <a:off x="592667" y="609600"/>
            <a:ext cx="7468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Franklin Gothic Heavy" panose="020B0903020102020204" pitchFamily="34" charset="0"/>
              </a:rPr>
              <a:t>DEFINING ROLES &amp; RESPONSIBILITIES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372802-1076-48B1-91E9-EEFB50C4A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6" y="2459505"/>
            <a:ext cx="537633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Purpose of Internal Controls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Establishes a clear division of labor by outlining specific roles &amp; responsibilities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Reduces the risk of important tasks being overlooked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EE4E65-8D70-42D7-8A39-EA42C43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933" y="3505946"/>
            <a:ext cx="471593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Develops a skeleton when multiple individuals are involved in different aspects of managing the grant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89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7699D11-505B-41C6-BC6D-904DE46B0F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665"/>
          <a:stretch>
            <a:fillRect/>
          </a:stretch>
        </p:blipFill>
        <p:spPr>
          <a:xfrm>
            <a:off x="4576012" y="0"/>
            <a:ext cx="7598735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CC3CB5-8724-4CE2-93B5-0292926240DF}"/>
              </a:ext>
            </a:extLst>
          </p:cNvPr>
          <p:cNvSpPr txBox="1"/>
          <p:nvPr/>
        </p:nvSpPr>
        <p:spPr>
          <a:xfrm>
            <a:off x="592667" y="609600"/>
            <a:ext cx="7433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Franklin Gothic Heavy" panose="020B0903020102020204" pitchFamily="34" charset="0"/>
              </a:rPr>
              <a:t>ENSURING COMPLIANCE &amp; ACCURACY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372802-1076-48B1-91E9-EEFB50C4A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6" y="2782670"/>
            <a:ext cx="537633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Purpose of Internal Controls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Ensures all procedures align with federal and organizational regulations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EE4E65-8D70-42D7-8A39-EA42C43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933" y="3505946"/>
            <a:ext cx="471593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Mitigates risk by minimizing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 transparency and accountability in fund management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74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8D45-FD19-C44E-9C71-E6767470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What risks arise without proper internal controls?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C0CC61-B90C-4E41-B401-C4B30C377153}"/>
              </a:ext>
            </a:extLst>
          </p:cNvPr>
          <p:cNvSpPr txBox="1"/>
          <p:nvPr/>
        </p:nvSpPr>
        <p:spPr>
          <a:xfrm>
            <a:off x="6465322" y="2783348"/>
            <a:ext cx="49087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Fraud &amp; Misappropriation of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Errors &amp; Inaccuracies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Non-Compliance with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Inconsistent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Missed Deadlines &amp; Reporting Failures</a:t>
            </a:r>
          </a:p>
        </p:txBody>
      </p:sp>
    </p:spTree>
    <p:extLst>
      <p:ext uri="{BB962C8B-B14F-4D97-AF65-F5344CB8AC3E}">
        <p14:creationId xmlns:p14="http://schemas.microsoft.com/office/powerpoint/2010/main" val="1315040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9E319FF9-B321-9D4B-AA89-6EFE572936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819" y="1608205"/>
            <a:ext cx="6063915" cy="4042610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D7F6A80-08DF-8645-A4CD-7D0B49A3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34" y="1082503"/>
            <a:ext cx="5325534" cy="743947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FISCAL INTERNAL CONTROLS BUCKETS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E5CD36-CFF5-404E-9827-CE9ABE82067F}"/>
              </a:ext>
            </a:extLst>
          </p:cNvPr>
          <p:cNvSpPr txBox="1"/>
          <p:nvPr/>
        </p:nvSpPr>
        <p:spPr>
          <a:xfrm>
            <a:off x="6417734" y="2311400"/>
            <a:ext cx="52323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Expenditure Controls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Grant Management Controls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 Funding &amp; Budget Allocation Controls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Budget Modification Controls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Inventory Controls</a:t>
            </a:r>
          </a:p>
        </p:txBody>
      </p:sp>
    </p:spTree>
    <p:extLst>
      <p:ext uri="{BB962C8B-B14F-4D97-AF65-F5344CB8AC3E}">
        <p14:creationId xmlns:p14="http://schemas.microsoft.com/office/powerpoint/2010/main" val="30728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B331D-D756-02BB-2C1E-ED75C0DC6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F47676-2B7C-C347-9705-4464D077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latin typeface="Franklin Gothic Heavy" panose="020B0903020102020204" pitchFamily="34" charset="0"/>
              </a:rPr>
              <a:t>Key objectives and takeaways</a:t>
            </a:r>
            <a:endParaRPr lang="en-US" sz="3800" dirty="0">
              <a:latin typeface="Franklin Gothic Heavy" panose="020B09030201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1A88192-5F0E-150D-B497-EC681C839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2069887"/>
            <a:ext cx="9603275" cy="3450613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Takeaways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A488B-5A8E-2417-8442-DA1EA8EF7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A2BB41-B734-3840-DD3B-5150892C6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22B0244-AFCD-40BB-980C-38F0B7792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2459504"/>
            <a:ext cx="993986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Understanding the Importance of Internal Controls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Identifying Risks and Weaknesses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Implementing Best Practices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1C091F3-50D1-49E4-A33F-B91B1A670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299" y="3744202"/>
            <a:ext cx="993986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Th Role of Internal Controls in Risk Management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Importance of Segregation of Duties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Ongoing Monitoring and 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3396712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BD9F-B88A-DC40-9E37-35CE23CC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Franklin Gothic Heavy" panose="020B0903020102020204" pitchFamily="34" charset="0"/>
              </a:rPr>
              <a:t>EXPENDITURE CONTROLS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E79F6-3601-4A80-B745-2751AB1F9864}"/>
              </a:ext>
            </a:extLst>
          </p:cNvPr>
          <p:cNvSpPr txBox="1"/>
          <p:nvPr/>
        </p:nvSpPr>
        <p:spPr>
          <a:xfrm>
            <a:off x="6732733" y="434095"/>
            <a:ext cx="516052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of Goods and Services Received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 goods and services paid for have been received in the correct quantity and quality.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Designate staff to confirm receipt and verify purchase orders.</a:t>
            </a:r>
          </a:p>
          <a:p>
            <a:pPr fontAlgn="base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Authorization Process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 roles responsible for approving expenditures.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Align authorizations with procurement requirements.</a:t>
            </a:r>
          </a:p>
          <a:p>
            <a:pPr fontAlgn="base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Monitoring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Implement controls to ensure expenditures stay within approved budget limits.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Regularly review expenditure reports for potential over-expenditures or discrepancies.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82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BD9F-B88A-DC40-9E37-35CE23CC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Franklin Gothic Heavy" panose="020B0903020102020204" pitchFamily="34" charset="0"/>
              </a:rPr>
              <a:t>GRANT MANAGEMENT CONTROLS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E79F6-3601-4A80-B745-2751AB1F9864}"/>
              </a:ext>
            </a:extLst>
          </p:cNvPr>
          <p:cNvSpPr txBox="1"/>
          <p:nvPr/>
        </p:nvSpPr>
        <p:spPr>
          <a:xfrm>
            <a:off x="6480485" y="782121"/>
            <a:ext cx="516052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Award Notification (GAN)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Define the process for distributing the GAN to relevant parties </a:t>
            </a:r>
          </a:p>
          <a:p>
            <a:pPr fontAlgn="base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Governor’s Office Notification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 procedures for notifying the Governor’s Office of grant requirements and seeking approval.</a:t>
            </a:r>
          </a:p>
          <a:p>
            <a:pPr fontAlgn="base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Setup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Outline the process for creating grant budgets in the accounting system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Include steps for internal budget alignment with program needs.</a:t>
            </a:r>
          </a:p>
          <a:p>
            <a:pPr fontAlgn="base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Utilization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Detail how authorizations and expenditures against the grant will be monitored and approved.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35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BD9F-B88A-DC40-9E37-35CE23CC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Franklin Gothic Heavy" panose="020B0903020102020204" pitchFamily="34" charset="0"/>
              </a:rPr>
              <a:t>State funding &amp; budget allocation process controls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E79F6-3601-4A80-B745-2751AB1F9864}"/>
              </a:ext>
            </a:extLst>
          </p:cNvPr>
          <p:cNvSpPr txBox="1"/>
          <p:nvPr/>
        </p:nvSpPr>
        <p:spPr>
          <a:xfrm>
            <a:off x="6480485" y="1514004"/>
            <a:ext cx="51605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Development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Collaborate with fiscal and program teams to identify needs and forecast expenditures.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Address standard budget needs and potential exception requests.</a:t>
            </a:r>
          </a:p>
          <a:p>
            <a:pPr fontAlgn="base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Approval Process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Define steps for presenting budget needs to the legislature and Governor during budget sessions.</a:t>
            </a:r>
          </a:p>
          <a:p>
            <a:pPr fontAlgn="base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Tracking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state accounting systems to monitor expenditures and reconcile state and federal funds.</a:t>
            </a:r>
          </a:p>
        </p:txBody>
      </p:sp>
    </p:spTree>
    <p:extLst>
      <p:ext uri="{BB962C8B-B14F-4D97-AF65-F5344CB8AC3E}">
        <p14:creationId xmlns:p14="http://schemas.microsoft.com/office/powerpoint/2010/main" val="2923478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BD9F-B88A-DC40-9E37-35CE23CC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Franklin Gothic Heavy" panose="020B0903020102020204" pitchFamily="34" charset="0"/>
              </a:rPr>
              <a:t>BUDGET MODIFICATIONS CONTROLS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E79F6-3601-4A80-B745-2751AB1F9864}"/>
              </a:ext>
            </a:extLst>
          </p:cNvPr>
          <p:cNvSpPr txBox="1"/>
          <p:nvPr/>
        </p:nvSpPr>
        <p:spPr>
          <a:xfrm>
            <a:off x="6353796" y="1175809"/>
            <a:ext cx="55450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Process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 required levels of approval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Define criteria for approving modifications, such as appropriateness and correctness.</a:t>
            </a:r>
          </a:p>
          <a:p>
            <a:pPr fontAlgn="base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Modifications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Expense Budget Modification (BGA120):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Address changes to overall budget series.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Cost Accounting Modification (CAM):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Allocate expenditures to the correct funding codes.</a:t>
            </a:r>
          </a:p>
          <a:p>
            <a:pPr fontAlgn="base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and Compliance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Maintain records of all modifications for audit purposes.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Conduct regular training for staff on budget modification processes.</a:t>
            </a:r>
          </a:p>
        </p:txBody>
      </p:sp>
    </p:spTree>
    <p:extLst>
      <p:ext uri="{BB962C8B-B14F-4D97-AF65-F5344CB8AC3E}">
        <p14:creationId xmlns:p14="http://schemas.microsoft.com/office/powerpoint/2010/main" val="3043557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BD9F-B88A-DC40-9E37-35CE23CC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Franklin Gothic Heavy" panose="020B0903020102020204" pitchFamily="34" charset="0"/>
              </a:rPr>
              <a:t>INVENTORY RECORD CONTROLS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E79F6-3601-4A80-B745-2751AB1F9864}"/>
              </a:ext>
            </a:extLst>
          </p:cNvPr>
          <p:cNvSpPr txBox="1"/>
          <p:nvPr/>
        </p:nvSpPr>
        <p:spPr>
          <a:xfrm>
            <a:off x="6197600" y="1859339"/>
            <a:ext cx="564661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Management and Inventory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Conduct annual physical inventory checks and reconcile results with property records.</a:t>
            </a:r>
          </a:p>
          <a:p>
            <a:pPr fontAlgn="base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and Non-Fixed Assets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accounting systems to track and monitor assets.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Tag all equipment with program-specific identifiers for accountability.</a:t>
            </a:r>
          </a:p>
          <a:p>
            <a:pPr fontAlgn="base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Maintenance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Maintain logs and records for all state-owned vehicles.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Implement a schedule for regular maintenance and compliance checks.</a:t>
            </a:r>
          </a:p>
        </p:txBody>
      </p:sp>
    </p:spTree>
    <p:extLst>
      <p:ext uri="{BB962C8B-B14F-4D97-AF65-F5344CB8AC3E}">
        <p14:creationId xmlns:p14="http://schemas.microsoft.com/office/powerpoint/2010/main" val="3494497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D8305C-47A4-44B7-9A50-AD6513A4B3F4}"/>
              </a:ext>
            </a:extLst>
          </p:cNvPr>
          <p:cNvSpPr/>
          <p:nvPr/>
        </p:nvSpPr>
        <p:spPr>
          <a:xfrm>
            <a:off x="3780366" y="3136612"/>
            <a:ext cx="4631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Franklin Gothic Heavy" panose="020B0903020102020204" pitchFamily="34" charset="0"/>
              </a:rPr>
              <a:t>SO HOW DO WE START?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BFC6B-3EE2-4CFB-8191-79E5701680C2}"/>
              </a:ext>
            </a:extLst>
          </p:cNvPr>
          <p:cNvSpPr txBox="1"/>
          <p:nvPr/>
        </p:nvSpPr>
        <p:spPr>
          <a:xfrm>
            <a:off x="999067" y="398299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55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D8305C-47A4-44B7-9A50-AD6513A4B3F4}"/>
              </a:ext>
            </a:extLst>
          </p:cNvPr>
          <p:cNvSpPr/>
          <p:nvPr/>
        </p:nvSpPr>
        <p:spPr>
          <a:xfrm>
            <a:off x="1553633" y="2967335"/>
            <a:ext cx="9084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/>
                </a:solidFill>
                <a:latin typeface="Franklin Gothic Heavy" panose="020B0903020102020204" pitchFamily="34" charset="0"/>
              </a:rPr>
              <a:t>6 STEPS TO KILLER INTERNAL CONTROLS</a:t>
            </a:r>
            <a:endParaRPr lang="en-US" sz="3600" b="1" dirty="0"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BFC6B-3EE2-4CFB-8191-79E5701680C2}"/>
              </a:ext>
            </a:extLst>
          </p:cNvPr>
          <p:cNvSpPr txBox="1"/>
          <p:nvPr/>
        </p:nvSpPr>
        <p:spPr>
          <a:xfrm>
            <a:off x="999067" y="398299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41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5353E2-2646-4590-AB07-4F4677594235}"/>
              </a:ext>
            </a:extLst>
          </p:cNvPr>
          <p:cNvSpPr txBox="1"/>
          <p:nvPr/>
        </p:nvSpPr>
        <p:spPr>
          <a:xfrm>
            <a:off x="491720" y="437527"/>
            <a:ext cx="393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WRITE IT ALL DOWN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60063-797A-49B9-B421-B119A245A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7" y="1610548"/>
            <a:ext cx="3834746" cy="3834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FA4F7-69B4-49A7-9481-585E94E4E15B}"/>
              </a:ext>
            </a:extLst>
          </p:cNvPr>
          <p:cNvSpPr txBox="1"/>
          <p:nvPr/>
        </p:nvSpPr>
        <p:spPr>
          <a:xfrm>
            <a:off x="491720" y="206695"/>
            <a:ext cx="115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STEP 1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06E8DF7-7B2E-48C1-8CBE-0B369497B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69" y="1206968"/>
            <a:ext cx="5748213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Time-Consuming but Necessary</a:t>
            </a:r>
            <a:endParaRPr kumimoji="0" lang="en-US" altLang="en-US" sz="2400" b="0" i="0" u="sng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Writing down policies and procedures is essential, even though it’s not quick or fun.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worked closely with Carol and VRTAC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Developing Policies and Procedures</a:t>
            </a:r>
            <a:endParaRPr kumimoji="0" lang="en-US" altLang="en-US" sz="2400" b="0" i="0" u="sng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process began as part of our Corrective Action Plan (CAP) submission.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RSA was receptive but had concerns about how everything “fits together.”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Creating a Dynamic, Interconnected Resource</a:t>
            </a:r>
            <a:endParaRPr kumimoji="0" lang="en-US" altLang="en-US" sz="2400" b="0" i="0" u="sng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Focused on building a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well-organized table of contents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Policies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now link to corresponding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procedures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improving navigation with links to related procedural documents.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09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5353E2-2646-4590-AB07-4F4677594235}"/>
              </a:ext>
            </a:extLst>
          </p:cNvPr>
          <p:cNvSpPr txBox="1"/>
          <p:nvPr/>
        </p:nvSpPr>
        <p:spPr>
          <a:xfrm>
            <a:off x="491720" y="437527"/>
            <a:ext cx="5468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ROLES &amp; RESPONSIBILITIES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60063-797A-49B9-B421-B119A245A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34" y="1843950"/>
            <a:ext cx="4622146" cy="3779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FA4F7-69B4-49A7-9481-585E94E4E15B}"/>
              </a:ext>
            </a:extLst>
          </p:cNvPr>
          <p:cNvSpPr txBox="1"/>
          <p:nvPr/>
        </p:nvSpPr>
        <p:spPr>
          <a:xfrm>
            <a:off x="491720" y="206695"/>
            <a:ext cx="115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STEP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45C2481-6BED-4FFD-88EE-846BABB2A83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70197" y="1683771"/>
            <a:ext cx="5926667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Clarify Responsibilities</a:t>
            </a:r>
            <a:endParaRPr kumimoji="0" lang="en-US" altLang="en-US" sz="2400" b="0" i="0" u="sng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Own your tasks while being open to learning others' responsibilities.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Avoid Siloed Information: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Ensure knowledge is shared across the team to prevent gaps.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"hit by a bus or won the lottery" analogy: 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Ensure others can step in without disruption.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Achieve Balance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Foster accountability while reducing the risk of duplicated, missed, or inconsistent tasks.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24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5353E2-2646-4590-AB07-4F4677594235}"/>
              </a:ext>
            </a:extLst>
          </p:cNvPr>
          <p:cNvSpPr txBox="1"/>
          <p:nvPr/>
        </p:nvSpPr>
        <p:spPr>
          <a:xfrm>
            <a:off x="491720" y="437527"/>
            <a:ext cx="730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DEVELOPING TOOLS FOR EVERY ROLE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FA4F7-69B4-49A7-9481-585E94E4E15B}"/>
              </a:ext>
            </a:extLst>
          </p:cNvPr>
          <p:cNvSpPr txBox="1"/>
          <p:nvPr/>
        </p:nvSpPr>
        <p:spPr>
          <a:xfrm>
            <a:off x="491720" y="206695"/>
            <a:ext cx="115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STEP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45C2481-6BED-4FFD-88EE-846BABB2A83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37065" y="1840805"/>
            <a:ext cx="637394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0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Tracking sheets &amp; Internal Reports</a:t>
            </a:r>
            <a:endParaRPr kumimoji="0" lang="en-US" altLang="en-US" sz="2000" b="0" i="0" u="sng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 Monitoring Sheet</a:t>
            </a:r>
            <a:endParaRPr lang="en-US" alt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Weekly Budget Sheet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Program Staff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Monthly Financials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Developing Resources for Every Level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Budgets Reference Doc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Transactions Reference Doc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for Program Staff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Purchasing Card Cheat Sheet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you heard of ScribeHow?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Let’s walkthrough how this works!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ScribeHow Demo</a:t>
            </a:r>
            <a:endParaRPr kumimoji="0" lang="en-US" altLang="en-US" sz="2000" b="0" i="0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094005-BE38-4B45-903A-94EAC0BE03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1160318"/>
            <a:ext cx="4156116" cy="514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4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B995C-98F3-8F65-66C0-657E6CA9D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6A72DF-E607-FC53-0E03-04C12B69A59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" y="69575"/>
            <a:ext cx="11917017" cy="13119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latin typeface="Franklin Gothic Heavy" panose="020B0903020102020204" pitchFamily="34" charset="0"/>
              </a:rPr>
              <a:t>Session connection to CSAVR Strategic Priorities</a:t>
            </a:r>
            <a:endParaRPr lang="en-US" sz="3800" dirty="0">
              <a:latin typeface="Franklin Gothic Heavy" panose="020B09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C4C2F-E8A6-9EF4-08D3-EFEC5C96B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3AC653-62F5-2767-EB59-9BD091C39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  <p:pic>
        <p:nvPicPr>
          <p:cNvPr id="2" name="Content Placeholder 8" descr="A graphic of a structure with three pillars, each identifying one of the three strategic priorities:&#10;-Recruit and Retain VR Staff&#10;-Redesign and Streamline Internal Processes&#10;-Increase Public Awareness of VR Services">
            <a:extLst>
              <a:ext uri="{FF2B5EF4-FFF2-40B4-BE49-F238E27FC236}">
                <a16:creationId xmlns:a16="http://schemas.microsoft.com/office/drawing/2014/main" id="{2524D162-905A-5F4E-557C-DF96360F6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192"/>
          <a:stretch/>
        </p:blipFill>
        <p:spPr>
          <a:xfrm>
            <a:off x="2932478" y="1537383"/>
            <a:ext cx="60520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53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5353E2-2646-4590-AB07-4F4677594235}"/>
              </a:ext>
            </a:extLst>
          </p:cNvPr>
          <p:cNvSpPr txBox="1"/>
          <p:nvPr/>
        </p:nvSpPr>
        <p:spPr>
          <a:xfrm>
            <a:off x="338665" y="433760"/>
            <a:ext cx="703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Regular Monitoring of Expenditures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FA4F7-69B4-49A7-9481-585E94E4E15B}"/>
              </a:ext>
            </a:extLst>
          </p:cNvPr>
          <p:cNvSpPr txBox="1"/>
          <p:nvPr/>
        </p:nvSpPr>
        <p:spPr>
          <a:xfrm>
            <a:off x="338666" y="183898"/>
            <a:ext cx="115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STEP 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094005-BE38-4B45-903A-94EAC0BE0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90" y="1349734"/>
            <a:ext cx="4156116" cy="384142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2B73BEE7-453E-4E63-B6DC-067F6B1C2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66" y="1138008"/>
            <a:ext cx="6007101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Weekly Reconciling: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Balance CMS data with budgets/PPCs in the accounting system</a:t>
            </a:r>
            <a:r>
              <a:rPr lang="en-US" altLang="en-US" sz="2000" dirty="0">
                <a:latin typeface="Arial" panose="020B0604020202020204" pitchFamily="34" charset="0"/>
              </a:rPr>
              <a:t> after weekly interface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Monthly Reconciling: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Reconcile paid authorizations from the CMS with payments made in the Accounting system</a:t>
            </a:r>
            <a:r>
              <a:rPr lang="en-US" altLang="en-US" sz="2000" dirty="0">
                <a:latin typeface="Arial" panose="020B0604020202020204" pitchFamily="34" charset="0"/>
              </a:rPr>
              <a:t> to 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nsure tracked changes and adjustments after upload.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Monitoring Expenditures for Federal Reporting: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Reviews help address errors early and prevent recurring issues and focus on consistency in descriptions, performance periods, and coding.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Quarterly Projections &amp; Special Projects: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insights into spending patterns, program growth, and capacity.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Includes reviewing time charges, analyzing participant services, and identifying trends.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FF4BDD-C557-4904-A151-B34220ED0444}"/>
              </a:ext>
            </a:extLst>
          </p:cNvPr>
          <p:cNvSpPr txBox="1"/>
          <p:nvPr/>
        </p:nvSpPr>
        <p:spPr>
          <a:xfrm>
            <a:off x="7569200" y="5366775"/>
            <a:ext cx="40132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Why do we Monitor/Reconcile Regularly?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bg2"/>
                </a:solidFill>
                <a:latin typeface="Arial" panose="020B0604020202020204" pitchFamily="34" charset="0"/>
              </a:rPr>
              <a:t>Identifies discrepancies due to post-upload changes. 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bg2"/>
                </a:solidFill>
                <a:latin typeface="Arial" panose="020B0604020202020204" pitchFamily="34" charset="0"/>
              </a:rPr>
              <a:t>Ensures refunds and Purchasing Card authorizations are properly tracked. 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bg2"/>
                </a:solidFill>
                <a:latin typeface="Arial" panose="020B0604020202020204" pitchFamily="34" charset="0"/>
              </a:rPr>
              <a:t>Critical safeguard to maintain accurate data.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13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5353E2-2646-4590-AB07-4F4677594235}"/>
              </a:ext>
            </a:extLst>
          </p:cNvPr>
          <p:cNvSpPr txBox="1"/>
          <p:nvPr/>
        </p:nvSpPr>
        <p:spPr>
          <a:xfrm>
            <a:off x="338666" y="433760"/>
            <a:ext cx="3361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COMMUNICATON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FA4F7-69B4-49A7-9481-585E94E4E15B}"/>
              </a:ext>
            </a:extLst>
          </p:cNvPr>
          <p:cNvSpPr txBox="1"/>
          <p:nvPr/>
        </p:nvSpPr>
        <p:spPr>
          <a:xfrm>
            <a:off x="338666" y="183898"/>
            <a:ext cx="115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STEP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86FBC-2B6E-40A7-8CC8-1B7EBF897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34" y="1459230"/>
            <a:ext cx="3834746" cy="399288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8F6AF039-7248-4963-853A-C890F0FC9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6" y="904967"/>
            <a:ext cx="6009582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Bridging the Gap Between Fiscal &amp; Program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Different areas of responsibility lead to different perspectives. Effective communication helps align both teams’ goals and actions.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Why Communication Matters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Helps identify how decisions impact the grant.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Uncovers trends and patterns from both Fiscal and Program perspectives.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Weekly Touchbase Meetings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VR Accounting Manager and VR Administrator meet regularly to share findings, update financial status, and discuss adjustments.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Different Fiscal Meetings/Communication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Higher-level discussions.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Grant Managers, though working on separate tasks, stay connected and aligned.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Provides exposure to the bigger picture and learning opportunities for the team.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89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5353E2-2646-4590-AB07-4F4677594235}"/>
              </a:ext>
            </a:extLst>
          </p:cNvPr>
          <p:cNvSpPr txBox="1"/>
          <p:nvPr/>
        </p:nvSpPr>
        <p:spPr>
          <a:xfrm>
            <a:off x="338665" y="433760"/>
            <a:ext cx="6129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INTERNAL CONTROLS REVIEWS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FA4F7-69B4-49A7-9481-585E94E4E15B}"/>
              </a:ext>
            </a:extLst>
          </p:cNvPr>
          <p:cNvSpPr txBox="1"/>
          <p:nvPr/>
        </p:nvSpPr>
        <p:spPr>
          <a:xfrm>
            <a:off x="338666" y="183898"/>
            <a:ext cx="115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STEP 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86FBC-2B6E-40A7-8CC8-1B7EBF897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34" y="1538297"/>
            <a:ext cx="3834746" cy="3834746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FD32C967-2A0D-452E-9A86-49EE666D9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55" y="1326311"/>
            <a:ext cx="5956646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Importance of Ongoing Review</a:t>
            </a:r>
            <a:endParaRPr kumimoji="0" lang="en-US" altLang="en-US" sz="2000" b="0" i="0" u="sng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Developing and implementing internal controls is crucial for grant success.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monitoring and updating are just as important to maintain effectiveness.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Tips for Effective Control Management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 by Different People: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Gather input from different levels to identify gaps and address day-to-day challenges.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Update with New Guidance: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Stay informed about new regulations and ensure they are incorporated into internal controls.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Living Documents: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Keep internal controls as live documents on an intranet site for easy access and up to date information.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96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D8305C-47A4-44B7-9A50-AD6513A4B3F4}"/>
              </a:ext>
            </a:extLst>
          </p:cNvPr>
          <p:cNvSpPr/>
          <p:nvPr/>
        </p:nvSpPr>
        <p:spPr>
          <a:xfrm>
            <a:off x="2592917" y="3136612"/>
            <a:ext cx="7006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Franklin Gothic Heavy" panose="020B0903020102020204" pitchFamily="34" charset="0"/>
              </a:rPr>
              <a:t>SPEAKING OF LIVING DOCUMENTS…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BFC6B-3EE2-4CFB-8191-79E5701680C2}"/>
              </a:ext>
            </a:extLst>
          </p:cNvPr>
          <p:cNvSpPr txBox="1"/>
          <p:nvPr/>
        </p:nvSpPr>
        <p:spPr>
          <a:xfrm>
            <a:off x="999067" y="398299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EABED-78F6-48A2-BC5D-FE8659EA94B0}"/>
              </a:ext>
            </a:extLst>
          </p:cNvPr>
          <p:cNvSpPr txBox="1"/>
          <p:nvPr/>
        </p:nvSpPr>
        <p:spPr>
          <a:xfrm>
            <a:off x="3514203" y="3582888"/>
            <a:ext cx="5163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we get this to all work together?</a:t>
            </a:r>
          </a:p>
        </p:txBody>
      </p:sp>
    </p:spTree>
    <p:extLst>
      <p:ext uri="{BB962C8B-B14F-4D97-AF65-F5344CB8AC3E}">
        <p14:creationId xmlns:p14="http://schemas.microsoft.com/office/powerpoint/2010/main" val="3362467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CBFE42-DFD1-4945-A9A4-5544D38C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PUTTING IT TO USE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F6837A-778F-4AD9-AC22-EE37D33EF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80" y="320456"/>
            <a:ext cx="5190067" cy="62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Challenges with Traditional Methods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Printing or saving old P&amp;P documents for reference.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Reliance on external services was costly and required additional logins.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Our Solution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Piloted a previous intranet but faced staffing changes.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Self-taught how to use Google Sites to create an accessible, centralized intranet.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Benefits of the Intranet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documents in one place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Easy access to P&amp;P, job aids, and other resources.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Real-time updates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Documents and information can be updated instantly.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Links to relevant resources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Quick access to related policies and procedures.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432DB-34F0-4AA0-B8A9-E4D2B2C4F4AF}"/>
              </a:ext>
            </a:extLst>
          </p:cNvPr>
          <p:cNvSpPr txBox="1"/>
          <p:nvPr/>
        </p:nvSpPr>
        <p:spPr>
          <a:xfrm>
            <a:off x="9982258" y="6352877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INTRANET DEMO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80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7BB0D9BC-46FF-F44B-953D-31A74B8034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5667"/>
            <a:ext cx="4927601" cy="588433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586CB5-2439-4F4F-913D-CA77FB6B7277}"/>
              </a:ext>
            </a:extLst>
          </p:cNvPr>
          <p:cNvSpPr txBox="1"/>
          <p:nvPr/>
        </p:nvSpPr>
        <p:spPr>
          <a:xfrm>
            <a:off x="5373172" y="597034"/>
            <a:ext cx="59975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FINAL TIPS FOR SUCCESS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25A683-302C-4C19-B7B9-72D812F88BEC}"/>
              </a:ext>
            </a:extLst>
          </p:cNvPr>
          <p:cNvSpPr txBox="1"/>
          <p:nvPr/>
        </p:nvSpPr>
        <p:spPr>
          <a:xfrm>
            <a:off x="4285593" y="1812164"/>
            <a:ext cx="73321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across departments for system development.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outside the box on how this works for you, where you want this to live.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Regularly train and update staff.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all processes to maintain transparency and prepare for audits.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both compliance and operational efficiency.</a:t>
            </a:r>
          </a:p>
        </p:txBody>
      </p:sp>
    </p:spTree>
    <p:extLst>
      <p:ext uri="{BB962C8B-B14F-4D97-AF65-F5344CB8AC3E}">
        <p14:creationId xmlns:p14="http://schemas.microsoft.com/office/powerpoint/2010/main" val="1222159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D8305C-47A4-44B7-9A50-AD6513A4B3F4}"/>
              </a:ext>
            </a:extLst>
          </p:cNvPr>
          <p:cNvSpPr/>
          <p:nvPr/>
        </p:nvSpPr>
        <p:spPr>
          <a:xfrm>
            <a:off x="999067" y="3136612"/>
            <a:ext cx="3503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Franklin Gothic Heavy" panose="020B0903020102020204" pitchFamily="34" charset="0"/>
              </a:rPr>
              <a:t>ANY QUESTIONS?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BFC6B-3EE2-4CFB-8191-79E5701680C2}"/>
              </a:ext>
            </a:extLst>
          </p:cNvPr>
          <p:cNvSpPr txBox="1"/>
          <p:nvPr/>
        </p:nvSpPr>
        <p:spPr>
          <a:xfrm>
            <a:off x="999067" y="398299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https://lh7-rt.googleusercontent.com/slidesz/AGV_vUeV5Qf4x36SyUFWimBC_tdbKgiLYwy2346WTiIvs7kcZKLQl9QnoBGXCFLDNGDiQow0vVpIfx_4fWcMABi3uqQ8938tbAED143HK0ypH4oodh7G3gpLotYULYJFdzfA-9ad0mE=s2048?key=I7H-PVI7ZHtxzgmeHU4QAxUd">
            <a:extLst>
              <a:ext uri="{FF2B5EF4-FFF2-40B4-BE49-F238E27FC236}">
                <a16:creationId xmlns:a16="http://schemas.microsoft.com/office/drawing/2014/main" id="{136523D0-F29F-490D-A045-5C29E0D52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2428" r="1463"/>
          <a:stretch/>
        </p:blipFill>
        <p:spPr bwMode="auto">
          <a:xfrm>
            <a:off x="5271248" y="1300723"/>
            <a:ext cx="5593976" cy="425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6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FA817D-EC39-46BB-BF1A-E128307015ED}"/>
              </a:ext>
            </a:extLst>
          </p:cNvPr>
          <p:cNvSpPr txBox="1"/>
          <p:nvPr/>
        </p:nvSpPr>
        <p:spPr>
          <a:xfrm>
            <a:off x="3850770" y="541867"/>
            <a:ext cx="449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84D64-A502-4D31-B5F7-D0816B10ED27}"/>
              </a:ext>
            </a:extLst>
          </p:cNvPr>
          <p:cNvSpPr txBox="1"/>
          <p:nvPr/>
        </p:nvSpPr>
        <p:spPr>
          <a:xfrm>
            <a:off x="3758373" y="5494868"/>
            <a:ext cx="4675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CONTACT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3249F-62FB-46C5-B2BF-9AE930E20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r="11218"/>
          <a:stretch/>
        </p:blipFill>
        <p:spPr>
          <a:xfrm>
            <a:off x="753532" y="1803399"/>
            <a:ext cx="1103008" cy="1404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C85D0B-E96D-49C3-84C2-9BFF85110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r="12088"/>
          <a:stretch/>
        </p:blipFill>
        <p:spPr>
          <a:xfrm>
            <a:off x="753532" y="3429000"/>
            <a:ext cx="1107032" cy="1404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B3F162-591D-41BD-ADD4-67B766A2D4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r="10615"/>
          <a:stretch/>
        </p:blipFill>
        <p:spPr>
          <a:xfrm>
            <a:off x="6247678" y="1772309"/>
            <a:ext cx="1161255" cy="14046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EFB59-2C2C-4953-AACB-E2204C9BEE30}"/>
              </a:ext>
            </a:extLst>
          </p:cNvPr>
          <p:cNvSpPr txBox="1"/>
          <p:nvPr/>
        </p:nvSpPr>
        <p:spPr>
          <a:xfrm>
            <a:off x="2064996" y="2167129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Aubree Porter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F4764-9E83-487D-8EF7-984393B7BA3A}"/>
              </a:ext>
            </a:extLst>
          </p:cNvPr>
          <p:cNvSpPr txBox="1"/>
          <p:nvPr/>
        </p:nvSpPr>
        <p:spPr>
          <a:xfrm>
            <a:off x="2064996" y="381331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Cassidy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5FEA3C-F4E9-4DFD-A2C3-1AA7F92324DD}"/>
              </a:ext>
            </a:extLst>
          </p:cNvPr>
          <p:cNvSpPr/>
          <p:nvPr/>
        </p:nvSpPr>
        <p:spPr>
          <a:xfrm>
            <a:off x="7550789" y="2116190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 Mechem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A707F5-BD58-4953-86C9-49BC504F96DA}"/>
              </a:ext>
            </a:extLst>
          </p:cNvPr>
          <p:cNvSpPr/>
          <p:nvPr/>
        </p:nvSpPr>
        <p:spPr>
          <a:xfrm>
            <a:off x="7645314" y="3755997"/>
            <a:ext cx="188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 Pankow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0CB89-7341-4342-8806-884C632782C8}"/>
              </a:ext>
            </a:extLst>
          </p:cNvPr>
          <p:cNvSpPr txBox="1"/>
          <p:nvPr/>
        </p:nvSpPr>
        <p:spPr>
          <a:xfrm>
            <a:off x="2052008" y="2535300"/>
            <a:ext cx="3082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Aubree.porter@wyo.gov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B02CB-354F-442E-9420-16E2DBA9B163}"/>
              </a:ext>
            </a:extLst>
          </p:cNvPr>
          <p:cNvSpPr txBox="1"/>
          <p:nvPr/>
        </p:nvSpPr>
        <p:spPr>
          <a:xfrm>
            <a:off x="2064996" y="4218094"/>
            <a:ext cx="32322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Jennifer.cassidy@wyo.gov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80F935-69ED-415D-A9A3-77BA99270F54}"/>
              </a:ext>
            </a:extLst>
          </p:cNvPr>
          <p:cNvSpPr txBox="1"/>
          <p:nvPr/>
        </p:nvSpPr>
        <p:spPr>
          <a:xfrm>
            <a:off x="7550789" y="2516300"/>
            <a:ext cx="30827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TJ.mechem@wyo.gov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5AB7DB-8462-4D84-832F-9E523902C70F}"/>
              </a:ext>
            </a:extLst>
          </p:cNvPr>
          <p:cNvSpPr txBox="1"/>
          <p:nvPr/>
        </p:nvSpPr>
        <p:spPr>
          <a:xfrm>
            <a:off x="7645314" y="4127268"/>
            <a:ext cx="32347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cnpankow@email.gwu.edu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6A7870-1028-4D2B-AA8E-A851E1E10B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78" y="3417013"/>
            <a:ext cx="1176054" cy="14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41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8661E-42B1-362B-F92D-41542CB59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035277-40EA-B16D-9FD8-3C6B2AA92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Evaluation and Feedback</a:t>
            </a:r>
            <a:endParaRPr lang="en-US" sz="3800" dirty="0">
              <a:solidFill>
                <a:schemeClr val="accent1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650E041-1499-CCFA-DD93-B191EEE0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evaluation – get your CRCC credits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Also may provide direct feedback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info@csavr.org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next on the agenda?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FF66F-BCC8-0C73-15B0-59A3F9A3E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EAB0D7-371C-D0B5-0201-3FF916BFC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B81DA-2B4B-AB7D-3036-81EC6E920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791EA4-BE28-47DE-B084-AD370299F552}"/>
              </a:ext>
            </a:extLst>
          </p:cNvPr>
          <p:cNvSpPr/>
          <p:nvPr/>
        </p:nvSpPr>
        <p:spPr>
          <a:xfrm>
            <a:off x="927100" y="1384299"/>
            <a:ext cx="10274300" cy="4505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71DAB-4CD6-3ED6-6D39-56514FADF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707"/>
            <a:ext cx="9144000" cy="12215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latin typeface="Franklin Gothic Heavy" panose="020B0903020102020204" pitchFamily="34" charset="0"/>
              </a:rPr>
              <a:t>Session connection to CSAVR Message House</a:t>
            </a:r>
            <a:endParaRPr lang="en-US" sz="3800" dirty="0">
              <a:latin typeface="Franklin Gothic Heavy" panose="020B09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26C5F-B46C-56C9-4038-A6C404C6E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C2AF87-5813-01B6-643C-09648BDF3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  <p:pic>
        <p:nvPicPr>
          <p:cNvPr id="2" name="Content Placeholder 3" descr="Graphic representing the Value Proposition of Vocational Rehabilitation. Image contains both text, the CSAVR logo, then a stylized shape of a house with a black peaked roof while the walls of the house are made of three vertical rectangles of varying colors, with columns/categories titled Employment, Scaling Impact, and Talent Innovation with descriptive text that reads:&#10;Employment: Vocational Rehabilitation supports people along their career path, from their first job thorughout their chosen profession.&#10;Scaling Impact: Vocational Rehabilitation scales its impact and drives results through collaboration wtih individuals, their familes, businesses, and partners.&#10;Talen Innovation: Vocational Rehabilitation futureproofs the evolving workforce by ensuring businesses have a diverse talent pool to meet their needs.">
            <a:extLst>
              <a:ext uri="{FF2B5EF4-FFF2-40B4-BE49-F238E27FC236}">
                <a16:creationId xmlns:a16="http://schemas.microsoft.com/office/drawing/2014/main" id="{B9639838-23B0-B5A6-F60F-F35C17368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63358" y="1461531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8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133" y="3419270"/>
            <a:ext cx="4968648" cy="59417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The Wyoming Way</a:t>
            </a:r>
            <a:endParaRPr lang="en-US" sz="6000" dirty="0">
              <a:solidFill>
                <a:schemeClr val="accent1">
                  <a:lumMod val="40000"/>
                  <a:lumOff val="60000"/>
                </a:schemeClr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AC60D5D-D287-9B45-9F54-93A410AFF1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"/>
          <a:stretch/>
        </p:blipFill>
        <p:spPr>
          <a:xfrm>
            <a:off x="5105400" y="0"/>
            <a:ext cx="7246186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9E51E4-E210-4941-8730-D96800B662A5}"/>
              </a:ext>
            </a:extLst>
          </p:cNvPr>
          <p:cNvSpPr txBox="1"/>
          <p:nvPr/>
        </p:nvSpPr>
        <p:spPr>
          <a:xfrm>
            <a:off x="833323" y="3889975"/>
            <a:ext cx="47582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HOW WYOMING UNIFIED FISCAL &amp; PROGRAM TEAMS FOR STRONGER INTERNAL CONTROLS</a:t>
            </a:r>
            <a:endParaRPr lang="en-US" sz="20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B98D-A943-4557-A450-06FD1E29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Franklin Gothic Heavy" panose="020B0903020102020204" pitchFamily="34" charset="0"/>
              </a:rPr>
              <a:t>INTRODUCTIONS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E1A74-B30C-46A5-B44E-ED503482FCE6}"/>
              </a:ext>
            </a:extLst>
          </p:cNvPr>
          <p:cNvSpPr txBox="1"/>
          <p:nvPr/>
        </p:nvSpPr>
        <p:spPr>
          <a:xfrm>
            <a:off x="1049865" y="1889275"/>
            <a:ext cx="190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Aubree Porter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C8632-8E1D-4DB0-99C3-9873795B0D0B}"/>
              </a:ext>
            </a:extLst>
          </p:cNvPr>
          <p:cNvSpPr txBox="1"/>
          <p:nvPr/>
        </p:nvSpPr>
        <p:spPr>
          <a:xfrm>
            <a:off x="6561669" y="1903344"/>
            <a:ext cx="1761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 Mechem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6C7AF-F375-47F8-B9F5-93ED9463A5A0}"/>
              </a:ext>
            </a:extLst>
          </p:cNvPr>
          <p:cNvSpPr txBox="1"/>
          <p:nvPr/>
        </p:nvSpPr>
        <p:spPr>
          <a:xfrm>
            <a:off x="8985254" y="1865587"/>
            <a:ext cx="190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 Pankow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798935-4281-4061-8AB2-6FDC409039C4}"/>
              </a:ext>
            </a:extLst>
          </p:cNvPr>
          <p:cNvSpPr txBox="1"/>
          <p:nvPr/>
        </p:nvSpPr>
        <p:spPr>
          <a:xfrm>
            <a:off x="3617385" y="1903344"/>
            <a:ext cx="2281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Cassidy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B7B7F-B559-4CD5-A849-15E17D86A2C2}"/>
              </a:ext>
            </a:extLst>
          </p:cNvPr>
          <p:cNvSpPr txBox="1"/>
          <p:nvPr/>
        </p:nvSpPr>
        <p:spPr>
          <a:xfrm>
            <a:off x="1037166" y="5317939"/>
            <a:ext cx="19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 Accounting Manager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E81C01-EE6E-4418-AF03-4A13FF37E2CE}"/>
              </a:ext>
            </a:extLst>
          </p:cNvPr>
          <p:cNvSpPr txBox="1"/>
          <p:nvPr/>
        </p:nvSpPr>
        <p:spPr>
          <a:xfrm>
            <a:off x="3763434" y="5456438"/>
            <a:ext cx="193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CFO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9FBEB-3A51-471E-A2D0-958B71FB2C1A}"/>
              </a:ext>
            </a:extLst>
          </p:cNvPr>
          <p:cNvSpPr txBox="1"/>
          <p:nvPr/>
        </p:nvSpPr>
        <p:spPr>
          <a:xfrm>
            <a:off x="6341537" y="5348583"/>
            <a:ext cx="19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DVR Programs Manager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E85C5-F5B8-4B78-83C6-E1152433770B}"/>
              </a:ext>
            </a:extLst>
          </p:cNvPr>
          <p:cNvSpPr txBox="1"/>
          <p:nvPr/>
        </p:nvSpPr>
        <p:spPr>
          <a:xfrm>
            <a:off x="9067805" y="5338664"/>
            <a:ext cx="19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VRTAC Project Director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28B94-15A1-4B30-B863-AD62F461DD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r="11218"/>
          <a:stretch/>
        </p:blipFill>
        <p:spPr>
          <a:xfrm>
            <a:off x="965199" y="2412180"/>
            <a:ext cx="2074334" cy="264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2FF470-027D-49AC-9B02-6FC5C7F565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r="12088"/>
          <a:stretch/>
        </p:blipFill>
        <p:spPr>
          <a:xfrm>
            <a:off x="3691468" y="2412179"/>
            <a:ext cx="2074334" cy="2631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F00866-F301-484E-A027-BAB589A3DE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r="10615"/>
          <a:stretch/>
        </p:blipFill>
        <p:spPr>
          <a:xfrm>
            <a:off x="6218768" y="2412179"/>
            <a:ext cx="2175938" cy="263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957EC7-2DCD-4739-962C-3DC5A01DC0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r="4797"/>
          <a:stretch/>
        </p:blipFill>
        <p:spPr>
          <a:xfrm>
            <a:off x="9000565" y="2402577"/>
            <a:ext cx="1945341" cy="26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4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F84EEF9-99EB-D946-9D26-4C931C143C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t="5703" r="2936" b="4467"/>
          <a:stretch/>
        </p:blipFill>
        <p:spPr>
          <a:xfrm flipH="1">
            <a:off x="2099730" y="406399"/>
            <a:ext cx="5698069" cy="629920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Franklin Gothic Heavy" panose="020B0903020102020204" pitchFamily="34" charset="0"/>
              </a:rPr>
              <a:t>our story</a:t>
            </a:r>
          </a:p>
        </p:txBody>
      </p:sp>
    </p:spTree>
    <p:extLst>
      <p:ext uri="{BB962C8B-B14F-4D97-AF65-F5344CB8AC3E}">
        <p14:creationId xmlns:p14="http://schemas.microsoft.com/office/powerpoint/2010/main" val="128398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372B01-BC57-41DA-8144-D54A9F5884BF}"/>
              </a:ext>
            </a:extLst>
          </p:cNvPr>
          <p:cNvSpPr/>
          <p:nvPr/>
        </p:nvSpPr>
        <p:spPr>
          <a:xfrm>
            <a:off x="2091559" y="3493736"/>
            <a:ext cx="2747725" cy="28296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7BB0D9BC-46FF-F44B-953D-31A74B8034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8013"/>
            <a:ext cx="3100553" cy="59400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586CB5-2439-4F4F-913D-CA77FB6B7277}"/>
              </a:ext>
            </a:extLst>
          </p:cNvPr>
          <p:cNvSpPr txBox="1"/>
          <p:nvPr/>
        </p:nvSpPr>
        <p:spPr>
          <a:xfrm>
            <a:off x="5373172" y="597034"/>
            <a:ext cx="59975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  <a:latin typeface="Franklin Gothic Heavy" panose="020B0903020102020204" pitchFamily="34" charset="0"/>
              </a:rPr>
              <a:t>HOW DID WE GET HERE?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F1E97D-276D-444B-B652-512FF46944FE}"/>
              </a:ext>
            </a:extLst>
          </p:cNvPr>
          <p:cNvSpPr txBox="1"/>
          <p:nvPr/>
        </p:nvSpPr>
        <p:spPr>
          <a:xfrm>
            <a:off x="2963917" y="1244208"/>
            <a:ext cx="84068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Leadership Transition 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Arial" panose="020B0604020202020204" pitchFamily="34" charset="0"/>
              </a:rPr>
              <a:t>Retirements of key personnel (administrator, fiscal manager, 2018-2019). 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Arial" panose="020B0604020202020204" pitchFamily="34" charset="0"/>
              </a:rPr>
              <a:t>VR fiscal moved under broader agency fiscal teams. 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Arial" panose="020B0604020202020204" pitchFamily="34" charset="0"/>
              </a:rPr>
              <a:t>7 Fiscal Managers in a span of 3-4 years</a:t>
            </a:r>
            <a:endParaRPr lang="en-US" altLang="en-US" sz="20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Impact of Transition</a:t>
            </a:r>
            <a:r>
              <a:rPr lang="en-US" altLang="en-US" sz="20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Arial" panose="020B0604020202020204" pitchFamily="34" charset="0"/>
              </a:rPr>
              <a:t>Limited knowledge of Federal guidelines (EDGAR &amp; 2 CFR 200). 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Arial" panose="020B0604020202020204" pitchFamily="34" charset="0"/>
              </a:rPr>
              <a:t>Loss of direct oversight by VR administrator, affecting communication. </a:t>
            </a:r>
            <a:endParaRPr lang="en-US" altLang="en-US" sz="20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Challenges Identified by QA Team (Jan 2021)</a:t>
            </a:r>
            <a:r>
              <a:rPr lang="en-US" altLang="en-US" sz="20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Arial" panose="020B0604020202020204" pitchFamily="34" charset="0"/>
              </a:rPr>
              <a:t>Issues with reporting and fiscal practices. 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Arial" panose="020B0604020202020204" pitchFamily="34" charset="0"/>
              </a:rPr>
              <a:t>2022 RSA Monitoring identified significant findings requiring corrective actions.</a:t>
            </a:r>
            <a:endParaRPr lang="en-US" altLang="en-US" sz="2000" b="1" u="sng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System Changes</a:t>
            </a:r>
            <a:endParaRPr lang="en-US" altLang="en-US" sz="2000" u="sng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Arial" panose="020B0604020202020204" pitchFamily="34" charset="0"/>
              </a:rPr>
              <a:t>In 2018 Fiscal went through a new system development at the same time key personnel retired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</a:rPr>
              <a:t>In 2022 VR implemented a new CMS with a lot of issues arising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793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2556B-F5FB-4FD7-B7D7-CA0BCE681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576" y="4145079"/>
            <a:ext cx="10452848" cy="4269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Challenges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7A8ED-CA98-4644-AF2D-8C0F21F7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  <a:latin typeface="Franklin Gothic Heavy" panose="020B0903020102020204" pitchFamily="34" charset="0"/>
              </a:rPr>
              <a:t>What issues did we see as a result of this?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49A13-4AD3-48EC-8DFE-1852DB5245CB}"/>
              </a:ext>
            </a:extLst>
          </p:cNvPr>
          <p:cNvSpPr txBox="1"/>
          <p:nvPr/>
        </p:nvSpPr>
        <p:spPr>
          <a:xfrm>
            <a:off x="413824" y="4572000"/>
            <a:ext cx="10447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Corrective Action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Communication between Fiscal &amp; Program staff.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was written down, creating a lack of resources with turnover.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responsibilities were siloed, with limited inter-team communication.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53B0E04-B0F8-42FA-9CE8-0A0A3B2CA1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9" b="19340"/>
          <a:stretch/>
        </p:blipFill>
        <p:spPr>
          <a:xfrm>
            <a:off x="413824" y="491067"/>
            <a:ext cx="11365992" cy="2560654"/>
          </a:xfrm>
        </p:spPr>
      </p:pic>
    </p:spTree>
    <p:extLst>
      <p:ext uri="{BB962C8B-B14F-4D97-AF65-F5344CB8AC3E}">
        <p14:creationId xmlns:p14="http://schemas.microsoft.com/office/powerpoint/2010/main" val="153960886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EC6E52-ACE5-4D4A-8910-8452224694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B6A1C8-8283-4EE8-96CE-BB44EE9D7AD3}">
  <ds:schemaRefs>
    <ds:schemaRef ds:uri="http://purl.org/dc/elements/1.1/"/>
    <ds:schemaRef ds:uri="16c05727-aa75-4e4a-9b5f-8a80a1165891"/>
    <ds:schemaRef ds:uri="http://schemas.microsoft.com/office/infopath/2007/PartnerControls"/>
    <ds:schemaRef ds:uri="71af3243-3dd4-4a8d-8c0d-dd76da1f02a5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459AF2B-2F0F-4340-8358-B3F991FAB5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1786</Words>
  <Application>Microsoft Office PowerPoint</Application>
  <PresentationFormat>Widescreen</PresentationFormat>
  <Paragraphs>274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Franklin Gothic Heavy</vt:lpstr>
      <vt:lpstr>Gill Sans MT</vt:lpstr>
      <vt:lpstr>Gallery</vt:lpstr>
      <vt:lpstr>Building on Success</vt:lpstr>
      <vt:lpstr>Key objectives and takeaways</vt:lpstr>
      <vt:lpstr>Session connection to CSAVR Strategic Priorities</vt:lpstr>
      <vt:lpstr>Session connection to CSAVR Message House</vt:lpstr>
      <vt:lpstr>The Wyoming Way</vt:lpstr>
      <vt:lpstr>INTRODUCTIONS</vt:lpstr>
      <vt:lpstr>our story</vt:lpstr>
      <vt:lpstr>PowerPoint Presentation</vt:lpstr>
      <vt:lpstr>What issues did we see as a result of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risks arise without proper internal controls?</vt:lpstr>
      <vt:lpstr>FISCAL INTERNAL CONTROLS BUCKETS</vt:lpstr>
      <vt:lpstr>EXPENDITURE CONTROLS</vt:lpstr>
      <vt:lpstr>GRANT MANAGEMENT CONTROLS</vt:lpstr>
      <vt:lpstr>State funding &amp; budget allocation process controls</vt:lpstr>
      <vt:lpstr>BUDGET MODIFICATIONS CONTROLS</vt:lpstr>
      <vt:lpstr>INVENTORY RECORD CONTROLS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PUTTING IT TO USE</vt:lpstr>
      <vt:lpstr>PowerPoint Presentation</vt:lpstr>
      <vt:lpstr>PowerPoint Presentation</vt:lpstr>
      <vt:lpstr>PowerPoint Presentation</vt:lpstr>
      <vt:lpstr>Evaluation and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2025-01-30T14:42:57Z</dcterms:created>
  <dcterms:modified xsi:type="dcterms:W3CDTF">2025-03-26T22:00:05Z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