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565" r:id="rId2"/>
    <p:sldId id="671" r:id="rId3"/>
    <p:sldId id="682" r:id="rId4"/>
    <p:sldId id="620" r:id="rId5"/>
    <p:sldId id="662" r:id="rId6"/>
    <p:sldId id="678" r:id="rId7"/>
    <p:sldId id="663" r:id="rId8"/>
    <p:sldId id="668" r:id="rId9"/>
    <p:sldId id="683" r:id="rId10"/>
    <p:sldId id="679" r:id="rId11"/>
    <p:sldId id="681" r:id="rId12"/>
    <p:sldId id="676" r:id="rId13"/>
    <p:sldId id="677" r:id="rId14"/>
    <p:sldId id="667" r:id="rId15"/>
    <p:sldId id="670" r:id="rId16"/>
    <p:sldId id="643" r:id="rId17"/>
    <p:sldId id="651" r:id="rId18"/>
    <p:sldId id="684" r:id="rId19"/>
    <p:sldId id="636" r:id="rId20"/>
    <p:sldId id="652" r:id="rId21"/>
    <p:sldId id="669" r:id="rId22"/>
    <p:sldId id="653" r:id="rId23"/>
    <p:sldId id="674" r:id="rId24"/>
    <p:sldId id="618" r:id="rId25"/>
    <p:sldId id="665" r:id="rId26"/>
    <p:sldId id="6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700"/>
    <a:srgbClr val="122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7DEF7-42CD-4BD8-B493-50B63F8D9420}" v="1" dt="2022-10-19T19:16:56.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492"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43D5D-DE9E-4645-A186-7DC8F2AC10DC}"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0C30-B966-4036-8382-DC561B3C5FC7}" type="slidenum">
              <a:rPr lang="en-US" smtClean="0"/>
              <a:t>‹#›</a:t>
            </a:fld>
            <a:endParaRPr lang="en-US"/>
          </a:p>
        </p:txBody>
      </p:sp>
    </p:spTree>
    <p:extLst>
      <p:ext uri="{BB962C8B-B14F-4D97-AF65-F5344CB8AC3E}">
        <p14:creationId xmlns:p14="http://schemas.microsoft.com/office/powerpoint/2010/main" val="125456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1</a:t>
            </a:fld>
            <a:endParaRPr lang="en-US" altLang="en-US" dirty="0"/>
          </a:p>
        </p:txBody>
      </p:sp>
    </p:spTree>
    <p:extLst>
      <p:ext uri="{BB962C8B-B14F-4D97-AF65-F5344CB8AC3E}">
        <p14:creationId xmlns:p14="http://schemas.microsoft.com/office/powerpoint/2010/main" val="361412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24</a:t>
            </a:fld>
            <a:endParaRPr lang="en-US" altLang="en-US" dirty="0"/>
          </a:p>
        </p:txBody>
      </p:sp>
    </p:spTree>
    <p:extLst>
      <p:ext uri="{BB962C8B-B14F-4D97-AF65-F5344CB8AC3E}">
        <p14:creationId xmlns:p14="http://schemas.microsoft.com/office/powerpoint/2010/main" val="285769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4</a:t>
            </a:fld>
            <a:endParaRPr lang="en-US" altLang="en-US" dirty="0"/>
          </a:p>
        </p:txBody>
      </p:sp>
    </p:spTree>
    <p:extLst>
      <p:ext uri="{BB962C8B-B14F-4D97-AF65-F5344CB8AC3E}">
        <p14:creationId xmlns:p14="http://schemas.microsoft.com/office/powerpoint/2010/main" val="415904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7A0C30-B966-4036-8382-DC561B3C5FC7}" type="slidenum">
              <a:rPr lang="en-US" smtClean="0"/>
              <a:t>5</a:t>
            </a:fld>
            <a:endParaRPr lang="en-US"/>
          </a:p>
        </p:txBody>
      </p:sp>
    </p:spTree>
    <p:extLst>
      <p:ext uri="{BB962C8B-B14F-4D97-AF65-F5344CB8AC3E}">
        <p14:creationId xmlns:p14="http://schemas.microsoft.com/office/powerpoint/2010/main" val="253289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16</a:t>
            </a:fld>
            <a:endParaRPr lang="en-US" altLang="en-US" dirty="0"/>
          </a:p>
        </p:txBody>
      </p:sp>
    </p:spTree>
    <p:extLst>
      <p:ext uri="{BB962C8B-B14F-4D97-AF65-F5344CB8AC3E}">
        <p14:creationId xmlns:p14="http://schemas.microsoft.com/office/powerpoint/2010/main" val="35283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17</a:t>
            </a:fld>
            <a:endParaRPr lang="en-US" altLang="en-US" dirty="0"/>
          </a:p>
        </p:txBody>
      </p:sp>
    </p:spTree>
    <p:extLst>
      <p:ext uri="{BB962C8B-B14F-4D97-AF65-F5344CB8AC3E}">
        <p14:creationId xmlns:p14="http://schemas.microsoft.com/office/powerpoint/2010/main" val="288113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7A0C30-B966-4036-8382-DC561B3C5FC7}" type="slidenum">
              <a:rPr lang="en-US" smtClean="0"/>
              <a:t>18</a:t>
            </a:fld>
            <a:endParaRPr lang="en-US"/>
          </a:p>
        </p:txBody>
      </p:sp>
    </p:spTree>
    <p:extLst>
      <p:ext uri="{BB962C8B-B14F-4D97-AF65-F5344CB8AC3E}">
        <p14:creationId xmlns:p14="http://schemas.microsoft.com/office/powerpoint/2010/main" val="419850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19</a:t>
            </a:fld>
            <a:endParaRPr lang="en-US" altLang="en-US" dirty="0"/>
          </a:p>
        </p:txBody>
      </p:sp>
    </p:spTree>
    <p:extLst>
      <p:ext uri="{BB962C8B-B14F-4D97-AF65-F5344CB8AC3E}">
        <p14:creationId xmlns:p14="http://schemas.microsoft.com/office/powerpoint/2010/main" val="394110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Kristen Rhinehart-Fernandez</a:t>
            </a:r>
          </a:p>
          <a:p>
            <a:endParaRPr lang="en-US" dirty="0"/>
          </a:p>
          <a:p>
            <a:pPr marL="171450" indent="-171450">
              <a:buFont typeface="Arial" panose="020B0604020202020204" pitchFamily="34" charset="0"/>
              <a:buChar char="•"/>
            </a:pPr>
            <a:r>
              <a:rPr lang="en-US" dirty="0"/>
              <a:t>Podcast</a:t>
            </a:r>
          </a:p>
          <a:p>
            <a:pPr marL="171450" indent="-171450">
              <a:buFont typeface="Arial" panose="020B0604020202020204" pitchFamily="34" charset="0"/>
              <a:buChar char="•"/>
            </a:pPr>
            <a:r>
              <a:rPr lang="en-US" dirty="0"/>
              <a:t>Submit Materials</a:t>
            </a:r>
          </a:p>
          <a:p>
            <a:pPr marL="171450" indent="-171450">
              <a:buFont typeface="Arial" panose="020B0604020202020204" pitchFamily="34" charset="0"/>
              <a:buChar char="•"/>
            </a:pPr>
            <a:r>
              <a:rPr lang="en-US" dirty="0"/>
              <a:t>Volunteer for the UAG</a:t>
            </a:r>
          </a:p>
          <a:p>
            <a:pPr marL="171450" indent="-171450">
              <a:buFont typeface="Arial" panose="020B0604020202020204" pitchFamily="34" charset="0"/>
              <a:buChar char="•"/>
            </a:pPr>
            <a:r>
              <a:rPr lang="en-US" dirty="0"/>
              <a:t>Provide Feedback via Survey</a:t>
            </a:r>
          </a:p>
          <a:p>
            <a:pPr marL="171450" indent="-171450">
              <a:buFont typeface="Arial" panose="020B0604020202020204" pitchFamily="34" charset="0"/>
              <a:buChar char="•"/>
            </a:pPr>
            <a:r>
              <a:rPr lang="en-US" dirty="0"/>
              <a:t>Contact us by email NCRTM@neweditions.net </a:t>
            </a:r>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20</a:t>
            </a:fld>
            <a:endParaRPr lang="en-US" altLang="en-US" dirty="0"/>
          </a:p>
        </p:txBody>
      </p:sp>
    </p:spTree>
    <p:extLst>
      <p:ext uri="{BB962C8B-B14F-4D97-AF65-F5344CB8AC3E}">
        <p14:creationId xmlns:p14="http://schemas.microsoft.com/office/powerpoint/2010/main" val="219739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1A78C9-09BE-457A-88E9-BC1229C18E7F}" type="slidenum">
              <a:rPr lang="en-US" altLang="en-US" smtClean="0"/>
              <a:pPr>
                <a:defRPr/>
              </a:pPr>
              <a:t>22</a:t>
            </a:fld>
            <a:endParaRPr lang="en-US" altLang="en-US" dirty="0"/>
          </a:p>
        </p:txBody>
      </p:sp>
    </p:spTree>
    <p:extLst>
      <p:ext uri="{BB962C8B-B14F-4D97-AF65-F5344CB8AC3E}">
        <p14:creationId xmlns:p14="http://schemas.microsoft.com/office/powerpoint/2010/main" val="4005248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12286C"/>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D67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1">
                <a:solidFill>
                  <a:srgbClr val="0D6700"/>
                </a:solidFill>
              </a:defRPr>
            </a:lvl1pPr>
          </a:lstStyle>
          <a:p>
            <a:fld id="{2E749C8A-2341-4148-B9BE-FB6E013CD3BF}" type="datetime1">
              <a:rPr lang="en-US" smtClean="0"/>
              <a:t>10/25/2022</a:t>
            </a:fld>
            <a:endParaRPr lang="en-US"/>
          </a:p>
        </p:txBody>
      </p:sp>
      <p:sp>
        <p:nvSpPr>
          <p:cNvPr id="5" name="Footer Placeholder 4"/>
          <p:cNvSpPr>
            <a:spLocks noGrp="1"/>
          </p:cNvSpPr>
          <p:nvPr>
            <p:ph type="ftr" sz="quarter" idx="11"/>
          </p:nvPr>
        </p:nvSpPr>
        <p:spPr/>
        <p:txBody>
          <a:bodyPr/>
          <a:lstStyle>
            <a:lvl1pPr>
              <a:defRPr b="1">
                <a:solidFill>
                  <a:srgbClr val="0D6700"/>
                </a:solidFill>
              </a:defRPr>
            </a:lvl1pPr>
          </a:lstStyle>
          <a:p>
            <a:endParaRPr lang="en-US"/>
          </a:p>
        </p:txBody>
      </p:sp>
      <p:sp>
        <p:nvSpPr>
          <p:cNvPr id="6" name="Slide Number Placeholder 5"/>
          <p:cNvSpPr>
            <a:spLocks noGrp="1"/>
          </p:cNvSpPr>
          <p:nvPr>
            <p:ph type="sldNum" sz="quarter" idx="12"/>
          </p:nvPr>
        </p:nvSpPr>
        <p:spPr/>
        <p:txBody>
          <a:bodyPr/>
          <a:lstStyle>
            <a:lvl1pPr>
              <a:defRPr b="1">
                <a:solidFill>
                  <a:srgbClr val="0D6700"/>
                </a:solidFill>
              </a:defRPr>
            </a:lvl1pPr>
          </a:lstStyle>
          <a:p>
            <a:fld id="{C8F18A65-5926-457F-9199-7545952CECAB}" type="slidenum">
              <a:rPr lang="en-US" smtClean="0"/>
              <a:pPr/>
              <a:t>‹#›</a:t>
            </a:fld>
            <a:endParaRPr lang="en-US"/>
          </a:p>
        </p:txBody>
      </p:sp>
      <p:pic>
        <p:nvPicPr>
          <p:cNvPr id="7" name="Picture 6" descr="National Clearinghouse of Rehabilitation Materials logo">
            <a:extLst>
              <a:ext uri="{FF2B5EF4-FFF2-40B4-BE49-F238E27FC236}">
                <a16:creationId xmlns:a16="http://schemas.microsoft.com/office/drawing/2014/main" id="{ACB6FAB7-7C1D-843F-91DA-DC86DC6F1024}"/>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685" b="41362"/>
          <a:stretch/>
        </p:blipFill>
        <p:spPr>
          <a:xfrm>
            <a:off x="4538816" y="5387360"/>
            <a:ext cx="3114368" cy="839429"/>
          </a:xfrm>
          <a:prstGeom prst="rect">
            <a:avLst/>
          </a:prstGeom>
        </p:spPr>
      </p:pic>
    </p:spTree>
    <p:extLst>
      <p:ext uri="{BB962C8B-B14F-4D97-AF65-F5344CB8AC3E}">
        <p14:creationId xmlns:p14="http://schemas.microsoft.com/office/powerpoint/2010/main" val="95427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BC12D-DFA8-4A21-9C8A-F6C13CB7C615}" type="datetime1">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18A65-5926-457F-9199-7545952CECAB}" type="slidenum">
              <a:rPr lang="en-US" smtClean="0"/>
              <a:pPr/>
              <a:t>‹#›</a:t>
            </a:fld>
            <a:endParaRPr lang="en-US"/>
          </a:p>
        </p:txBody>
      </p:sp>
      <p:pic>
        <p:nvPicPr>
          <p:cNvPr id="7" name="Picture 6">
            <a:extLst>
              <a:ext uri="{FF2B5EF4-FFF2-40B4-BE49-F238E27FC236}">
                <a16:creationId xmlns:a16="http://schemas.microsoft.com/office/drawing/2014/main" id="{01291750-9843-6329-F6FA-5D7771B896E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33106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1AEEC-4D67-4A88-8161-F33D260A48F9}" type="datetime1">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18A65-5926-457F-9199-7545952CECAB}" type="slidenum">
              <a:rPr lang="en-US" smtClean="0"/>
              <a:pPr/>
              <a:t>‹#›</a:t>
            </a:fld>
            <a:endParaRPr lang="en-US"/>
          </a:p>
        </p:txBody>
      </p:sp>
      <p:pic>
        <p:nvPicPr>
          <p:cNvPr id="7" name="Picture 6">
            <a:extLst>
              <a:ext uri="{FF2B5EF4-FFF2-40B4-BE49-F238E27FC236}">
                <a16:creationId xmlns:a16="http://schemas.microsoft.com/office/drawing/2014/main" id="{7B505CF6-9838-DCE1-7E09-264E2F2F0D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68018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S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76200" y="6248400"/>
            <a:ext cx="654148" cy="685800"/>
          </a:xfrm>
          <a:prstGeom prst="rect">
            <a:avLst/>
          </a:prstGeom>
        </p:spPr>
        <p:txBody>
          <a:bodyPr vert="horz" lIns="68580" tIns="34290" rIns="68580" bIns="3429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z="1200" smtClean="0"/>
              <a:pPr/>
              <a:t>‹#›</a:t>
            </a:fld>
            <a:endParaRPr lang="en-US" sz="1200"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7" y="2"/>
            <a:ext cx="10944225"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066800"/>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Tree>
    <p:extLst>
      <p:ext uri="{BB962C8B-B14F-4D97-AF65-F5344CB8AC3E}">
        <p14:creationId xmlns:p14="http://schemas.microsoft.com/office/powerpoint/2010/main" val="311699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SA End Slide, Editab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a:xfrm>
            <a:off x="1371599" y="2514600"/>
            <a:ext cx="9448800" cy="914400"/>
          </a:xfrm>
        </p:spPr>
        <p:txBody>
          <a:bodyPr anchor="b">
            <a:normAutofit/>
          </a:bodyPr>
          <a:lstStyle>
            <a:lvl1pPr marL="0" indent="0" algn="ctr">
              <a:buNone/>
              <a:defRPr sz="3600">
                <a:solidFill>
                  <a:schemeClr val="accent6">
                    <a:lumMod val="50000"/>
                  </a:schemeClr>
                </a:solidFill>
              </a:defRPr>
            </a:lvl1pPr>
          </a:lstStyle>
          <a:p>
            <a:pPr lvl="0"/>
            <a:r>
              <a:rPr lang="en-US" dirty="0"/>
              <a:t>Click to edit Master text styles</a:t>
            </a:r>
          </a:p>
        </p:txBody>
      </p:sp>
      <p:sp>
        <p:nvSpPr>
          <p:cNvPr id="7" name="Slide Number Placeholder 5" descr="Slide number">
            <a:extLst>
              <a:ext uri="{FF2B5EF4-FFF2-40B4-BE49-F238E27FC236}">
                <a16:creationId xmlns:a16="http://schemas.microsoft.com/office/drawing/2014/main" id="{1BA74A28-5A33-441E-ACC4-14CC38827E04}"/>
              </a:ext>
            </a:extLst>
          </p:cNvPr>
          <p:cNvSpPr>
            <a:spLocks noGrp="1"/>
          </p:cNvSpPr>
          <p:nvPr>
            <p:ph type="sldNum" sz="quarter" idx="4"/>
          </p:nvPr>
        </p:nvSpPr>
        <p:spPr>
          <a:xfrm>
            <a:off x="11277600" y="6172200"/>
            <a:ext cx="654148" cy="685800"/>
          </a:xfrm>
          <a:prstGeom prst="rect">
            <a:avLst/>
          </a:prstGeom>
        </p:spPr>
        <p:txBody>
          <a:bodyPr vert="horz" lIns="91440" tIns="45720" rIns="91440" bIns="45720" rtlCol="0" anchor="ctr"/>
          <a:lstStyle>
            <a:lvl1pPr algn="ctr">
              <a:defRPr sz="12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4" name="Slide Number Placeholder 5" descr="Slide number">
            <a:extLst>
              <a:ext uri="{FF2B5EF4-FFF2-40B4-BE49-F238E27FC236}">
                <a16:creationId xmlns:a16="http://schemas.microsoft.com/office/drawing/2014/main" id="{668B8150-1048-4424-B9BA-78D0D59F826E}"/>
              </a:ext>
            </a:extLst>
          </p:cNvPr>
          <p:cNvSpPr txBox="1">
            <a:spLocks/>
          </p:cNvSpPr>
          <p:nvPr userDrawn="1"/>
        </p:nvSpPr>
        <p:spPr>
          <a:xfrm>
            <a:off x="76200" y="6248400"/>
            <a:ext cx="654148" cy="685800"/>
          </a:xfrm>
          <a:prstGeom prst="rect">
            <a:avLst/>
          </a:prstGeom>
        </p:spPr>
        <p:txBody>
          <a:bodyPr vert="horz" lIns="68580" tIns="34290" rIns="68580" bIns="3429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z="1200" smtClean="0"/>
              <a:pPr/>
              <a:t>‹#›</a:t>
            </a:fld>
            <a:endParaRPr lang="en-US" sz="1200" dirty="0"/>
          </a:p>
        </p:txBody>
      </p:sp>
    </p:spTree>
    <p:extLst>
      <p:ext uri="{BB962C8B-B14F-4D97-AF65-F5344CB8AC3E}">
        <p14:creationId xmlns:p14="http://schemas.microsoft.com/office/powerpoint/2010/main" val="15663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S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a:xfrm>
            <a:off x="-3358" y="6172200"/>
            <a:ext cx="654148" cy="685800"/>
          </a:xfrm>
          <a:prstGeom prst="rect">
            <a:avLst/>
          </a:prstGeom>
        </p:spPr>
        <p:txBody>
          <a:bodyPr vert="horz" lIns="68580" tIns="34290" rIns="68580" bIns="3429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z="1050" smtClean="0"/>
              <a:pPr/>
              <a:t>‹#›</a:t>
            </a:fld>
            <a:endParaRPr lang="en-US" sz="1050"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7" y="2"/>
            <a:ext cx="109442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7" y="1167905"/>
            <a:ext cx="5357812" cy="823912"/>
          </a:xfrm>
          <a:prstGeom prst="rect">
            <a:avLst/>
          </a:prstGeom>
        </p:spPr>
        <p:txBody>
          <a:bodyPr anchor="b"/>
          <a:lstStyle>
            <a:lvl1pPr marL="0" indent="0">
              <a:buNone/>
              <a:defRPr sz="1800" b="1">
                <a:solidFill>
                  <a:srgbClr val="12286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7" y="1991817"/>
            <a:ext cx="5357812" cy="3684588"/>
          </a:xfrm>
          <a:prstGeom prst="rect">
            <a:avLst/>
          </a:prstGeom>
        </p:spPr>
        <p:txBody>
          <a:bodyPr/>
          <a:lstStyle>
            <a:lvl1pPr>
              <a:defRPr sz="1800"/>
            </a:lvl1pPr>
            <a:lvl2pPr>
              <a:defRPr sz="1500"/>
            </a:lvl2pPr>
            <a:lvl3pPr>
              <a:defRPr sz="1350"/>
            </a:lvl3pPr>
            <a:lvl4pPr>
              <a:defRPr sz="1200"/>
            </a:lvl4pPr>
            <a:lvl5pPr>
              <a:defRPr sz="12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3" y="1167905"/>
            <a:ext cx="5411788" cy="823912"/>
          </a:xfrm>
          <a:prstGeom prst="rect">
            <a:avLst/>
          </a:prstGeom>
        </p:spPr>
        <p:txBody>
          <a:bodyPr anchor="b"/>
          <a:lstStyle>
            <a:lvl1pPr marL="0" indent="0">
              <a:buNone/>
              <a:defRPr sz="1800" b="1">
                <a:solidFill>
                  <a:srgbClr val="12286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3" y="1991817"/>
            <a:ext cx="5411788" cy="3684588"/>
          </a:xfrm>
          <a:prstGeom prst="rect">
            <a:avLst/>
          </a:prstGeom>
        </p:spPr>
        <p:txBody>
          <a:bodyPr/>
          <a:lstStyle>
            <a:lvl1pPr>
              <a:defRPr sz="1800"/>
            </a:lvl1pPr>
            <a:lvl2pPr>
              <a:defRPr sz="1500"/>
            </a:lvl2pPr>
            <a:lvl3pPr>
              <a:defRPr sz="1350"/>
            </a:lvl3pPr>
            <a:lvl4pPr>
              <a:defRPr sz="1200"/>
            </a:lvl4pPr>
            <a:lvl5pPr>
              <a:defRPr sz="12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69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286C"/>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D6700"/>
              </a:buClr>
              <a:buSzPct val="103000"/>
              <a:buFont typeface="Wingdings" panose="05000000000000000000" pitchFamily="2" charset="2"/>
              <a:buChar char="§"/>
              <a:defRPr/>
            </a:lvl1pPr>
            <a:lvl2pPr marL="685800" indent="-228600">
              <a:buClr>
                <a:srgbClr val="12286C"/>
              </a:buClr>
              <a:buSzPct val="103000"/>
              <a:buFont typeface="Wingdings" panose="05000000000000000000" pitchFamily="2" charset="2"/>
              <a:buChar char="§"/>
              <a:defRPr/>
            </a:lvl2pPr>
            <a:lvl3pPr marL="1143000" indent="-228600">
              <a:buClr>
                <a:srgbClr val="0D6700"/>
              </a:buClr>
              <a:buSzPct val="103000"/>
              <a:buFont typeface="Wingdings" panose="05000000000000000000" pitchFamily="2" charset="2"/>
              <a:buChar char="§"/>
              <a:defRPr/>
            </a:lvl3pPr>
            <a:lvl4pPr marL="1600200" indent="-228600">
              <a:buClr>
                <a:srgbClr val="12286C"/>
              </a:buClr>
              <a:buSzPct val="103000"/>
              <a:buFont typeface="Wingdings" panose="05000000000000000000" pitchFamily="2" charset="2"/>
              <a:buChar char="§"/>
              <a:defRPr/>
            </a:lvl4pPr>
            <a:lvl5pPr marL="2057400" indent="-228600">
              <a:buClr>
                <a:srgbClr val="0D6700"/>
              </a:buClr>
              <a:buSzPct val="1030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1">
                <a:solidFill>
                  <a:srgbClr val="0D6700"/>
                </a:solidFill>
              </a:defRPr>
            </a:lvl1pPr>
          </a:lstStyle>
          <a:p>
            <a:fld id="{616967CB-130F-4825-98E0-D9856AD6A846}" type="datetime1">
              <a:rPr lang="en-US" smtClean="0"/>
              <a:t>10/25/2022</a:t>
            </a:fld>
            <a:endParaRPr lang="en-US"/>
          </a:p>
        </p:txBody>
      </p:sp>
      <p:sp>
        <p:nvSpPr>
          <p:cNvPr id="5" name="Footer Placeholder 4"/>
          <p:cNvSpPr>
            <a:spLocks noGrp="1"/>
          </p:cNvSpPr>
          <p:nvPr>
            <p:ph type="ftr" sz="quarter" idx="11"/>
          </p:nvPr>
        </p:nvSpPr>
        <p:spPr/>
        <p:txBody>
          <a:bodyPr/>
          <a:lstStyle>
            <a:lvl1pPr>
              <a:defRPr b="1">
                <a:solidFill>
                  <a:srgbClr val="0D6700"/>
                </a:solidFill>
              </a:defRPr>
            </a:lvl1pPr>
          </a:lstStyle>
          <a:p>
            <a:endParaRPr lang="en-US" dirty="0"/>
          </a:p>
        </p:txBody>
      </p:sp>
      <p:sp>
        <p:nvSpPr>
          <p:cNvPr id="6" name="Slide Number Placeholder 5"/>
          <p:cNvSpPr>
            <a:spLocks noGrp="1"/>
          </p:cNvSpPr>
          <p:nvPr>
            <p:ph type="sldNum" sz="quarter" idx="12"/>
          </p:nvPr>
        </p:nvSpPr>
        <p:spPr/>
        <p:txBody>
          <a:bodyPr/>
          <a:lstStyle>
            <a:lvl1pPr>
              <a:defRPr b="1">
                <a:solidFill>
                  <a:srgbClr val="0D6700"/>
                </a:solidFill>
              </a:defRPr>
            </a:lvl1pPr>
          </a:lstStyle>
          <a:p>
            <a:fld id="{C8F18A65-5926-457F-9199-7545952CECAB}" type="slidenum">
              <a:rPr lang="en-US" smtClean="0"/>
              <a:pPr/>
              <a:t>‹#›</a:t>
            </a:fld>
            <a:endParaRPr lang="en-US"/>
          </a:p>
        </p:txBody>
      </p:sp>
      <p:pic>
        <p:nvPicPr>
          <p:cNvPr id="7" name="Picture 6">
            <a:extLst>
              <a:ext uri="{FF2B5EF4-FFF2-40B4-BE49-F238E27FC236}">
                <a16:creationId xmlns:a16="http://schemas.microsoft.com/office/drawing/2014/main" id="{93D401F5-76E8-A76D-F7B0-3272381A24A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139467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2286C"/>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D67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1">
                <a:solidFill>
                  <a:srgbClr val="0D6700"/>
                </a:solidFill>
              </a:defRPr>
            </a:lvl1pPr>
          </a:lstStyle>
          <a:p>
            <a:fld id="{65A19C5F-08C0-41D0-9745-EE5E00B8B0C2}" type="datetime1">
              <a:rPr lang="en-US" smtClean="0"/>
              <a:t>10/25/2022</a:t>
            </a:fld>
            <a:endParaRPr lang="en-US" dirty="0"/>
          </a:p>
        </p:txBody>
      </p:sp>
      <p:sp>
        <p:nvSpPr>
          <p:cNvPr id="5" name="Footer Placeholder 4"/>
          <p:cNvSpPr>
            <a:spLocks noGrp="1"/>
          </p:cNvSpPr>
          <p:nvPr>
            <p:ph type="ftr" sz="quarter" idx="11"/>
          </p:nvPr>
        </p:nvSpPr>
        <p:spPr/>
        <p:txBody>
          <a:bodyPr/>
          <a:lstStyle>
            <a:lvl1pPr>
              <a:defRPr b="1">
                <a:solidFill>
                  <a:srgbClr val="0D6700"/>
                </a:solidFill>
              </a:defRPr>
            </a:lvl1pPr>
          </a:lstStyle>
          <a:p>
            <a:endParaRPr lang="en-US" dirty="0"/>
          </a:p>
        </p:txBody>
      </p:sp>
      <p:sp>
        <p:nvSpPr>
          <p:cNvPr id="6" name="Slide Number Placeholder 5"/>
          <p:cNvSpPr>
            <a:spLocks noGrp="1"/>
          </p:cNvSpPr>
          <p:nvPr>
            <p:ph type="sldNum" sz="quarter" idx="12"/>
          </p:nvPr>
        </p:nvSpPr>
        <p:spPr/>
        <p:txBody>
          <a:bodyPr/>
          <a:lstStyle>
            <a:lvl1pPr>
              <a:defRPr b="1">
                <a:solidFill>
                  <a:srgbClr val="0D6700"/>
                </a:solidFill>
              </a:defRPr>
            </a:lvl1pPr>
          </a:lstStyle>
          <a:p>
            <a:fld id="{C8F18A65-5926-457F-9199-7545952CECAB}" type="slidenum">
              <a:rPr lang="en-US" smtClean="0"/>
              <a:pPr/>
              <a:t>‹#›</a:t>
            </a:fld>
            <a:endParaRPr lang="en-US" dirty="0"/>
          </a:p>
        </p:txBody>
      </p:sp>
      <p:pic>
        <p:nvPicPr>
          <p:cNvPr id="7" name="Picture 6" descr="National Clearinghouse of Rehabilitation Materials logo">
            <a:extLst>
              <a:ext uri="{FF2B5EF4-FFF2-40B4-BE49-F238E27FC236}">
                <a16:creationId xmlns:a16="http://schemas.microsoft.com/office/drawing/2014/main" id="{A7F6416F-92B7-56BD-8415-6EF70F3F523D}"/>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685" b="41362"/>
          <a:stretch/>
        </p:blipFill>
        <p:spPr>
          <a:xfrm>
            <a:off x="4538816" y="530225"/>
            <a:ext cx="3114368" cy="839429"/>
          </a:xfrm>
          <a:prstGeom prst="rect">
            <a:avLst/>
          </a:prstGeom>
        </p:spPr>
      </p:pic>
    </p:spTree>
    <p:extLst>
      <p:ext uri="{BB962C8B-B14F-4D97-AF65-F5344CB8AC3E}">
        <p14:creationId xmlns:p14="http://schemas.microsoft.com/office/powerpoint/2010/main" val="395055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286C"/>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228600" indent="-228600">
              <a:buClr>
                <a:srgbClr val="0D6700"/>
              </a:buClr>
              <a:buFont typeface="Wingdings" panose="05000000000000000000" pitchFamily="2" charset="2"/>
              <a:buChar char="§"/>
              <a:defRPr>
                <a:solidFill>
                  <a:schemeClr val="tx1"/>
                </a:solidFill>
              </a:defRPr>
            </a:lvl1pPr>
            <a:lvl2pPr marL="685800" indent="-228600">
              <a:buClr>
                <a:srgbClr val="12286C"/>
              </a:buClr>
              <a:buFont typeface="Wingdings" panose="05000000000000000000" pitchFamily="2" charset="2"/>
              <a:buChar char="§"/>
              <a:defRPr/>
            </a:lvl2pPr>
            <a:lvl3pPr marL="1143000" indent="-228600">
              <a:buClr>
                <a:srgbClr val="0D6700"/>
              </a:buClr>
              <a:buFont typeface="Wingdings" panose="05000000000000000000" pitchFamily="2" charset="2"/>
              <a:buChar char="§"/>
              <a:defRPr/>
            </a:lvl3pPr>
            <a:lvl4pPr marL="1600200" indent="-228600">
              <a:buClr>
                <a:srgbClr val="12286C"/>
              </a:buClr>
              <a:buFont typeface="Wingdings" panose="05000000000000000000" pitchFamily="2" charset="2"/>
              <a:buChar char="§"/>
              <a:defRPr/>
            </a:lvl4pPr>
            <a:lvl5pPr marL="2057400" indent="-228600">
              <a:buClr>
                <a:srgbClr val="0D67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buClr>
                <a:srgbClr val="0D6700"/>
              </a:buClr>
              <a:buSzPct val="100000"/>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buClr>
                <a:srgbClr val="12286C"/>
              </a:buClr>
              <a:buSzPct val="100000"/>
              <a:buFont typeface="Wingdings" panose="05000000000000000000" pitchFamily="2" charset="2"/>
              <a:buChar char="§"/>
              <a:defRPr lang="en-US" sz="2400" kern="1200" dirty="0" smtClean="0">
                <a:solidFill>
                  <a:schemeClr val="tx1"/>
                </a:solidFill>
                <a:latin typeface="+mn-lt"/>
                <a:ea typeface="+mn-ea"/>
                <a:cs typeface="+mn-cs"/>
              </a:defRPr>
            </a:lvl2pPr>
            <a:lvl3pPr marL="1143000" indent="-228600">
              <a:buClr>
                <a:srgbClr val="0D6700"/>
              </a:buClr>
              <a:buSzPct val="100000"/>
              <a:buFont typeface="Wingdings" panose="05000000000000000000" pitchFamily="2" charset="2"/>
              <a:buChar char="§"/>
              <a:defRPr/>
            </a:lvl3pPr>
            <a:lvl4pPr marL="1600200" indent="-228600">
              <a:buClr>
                <a:srgbClr val="12286C"/>
              </a:buClr>
              <a:buSzPct val="100000"/>
              <a:buFont typeface="Wingdings" panose="05000000000000000000" pitchFamily="2" charset="2"/>
              <a:buChar char="§"/>
              <a:defRPr/>
            </a:lvl4pPr>
            <a:lvl5pPr marL="2057400" indent="-228600">
              <a:buClr>
                <a:srgbClr val="0D6700"/>
              </a:buClr>
              <a:buSzPct val="1000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b="1">
                <a:solidFill>
                  <a:srgbClr val="0D6700"/>
                </a:solidFill>
              </a:defRPr>
            </a:lvl1pPr>
          </a:lstStyle>
          <a:p>
            <a:fld id="{A135C084-D454-42AD-81CB-27EA2C20374E}" type="datetime1">
              <a:rPr lang="en-US" smtClean="0"/>
              <a:t>10/25/2022</a:t>
            </a:fld>
            <a:endParaRPr lang="en-US"/>
          </a:p>
        </p:txBody>
      </p:sp>
      <p:sp>
        <p:nvSpPr>
          <p:cNvPr id="6" name="Footer Placeholder 5"/>
          <p:cNvSpPr>
            <a:spLocks noGrp="1"/>
          </p:cNvSpPr>
          <p:nvPr>
            <p:ph type="ftr" sz="quarter" idx="11"/>
          </p:nvPr>
        </p:nvSpPr>
        <p:spPr/>
        <p:txBody>
          <a:bodyPr/>
          <a:lstStyle>
            <a:lvl1pPr>
              <a:defRPr b="1">
                <a:solidFill>
                  <a:srgbClr val="0D6700"/>
                </a:solidFill>
              </a:defRPr>
            </a:lvl1pPr>
          </a:lstStyle>
          <a:p>
            <a:endParaRPr lang="en-US"/>
          </a:p>
        </p:txBody>
      </p:sp>
      <p:sp>
        <p:nvSpPr>
          <p:cNvPr id="7" name="Slide Number Placeholder 6"/>
          <p:cNvSpPr>
            <a:spLocks noGrp="1"/>
          </p:cNvSpPr>
          <p:nvPr>
            <p:ph type="sldNum" sz="quarter" idx="12"/>
          </p:nvPr>
        </p:nvSpPr>
        <p:spPr/>
        <p:txBody>
          <a:bodyPr/>
          <a:lstStyle>
            <a:lvl1pPr>
              <a:defRPr b="1">
                <a:solidFill>
                  <a:srgbClr val="0D6700"/>
                </a:solidFill>
              </a:defRPr>
            </a:lvl1pPr>
          </a:lstStyle>
          <a:p>
            <a:fld id="{C8F18A65-5926-457F-9199-7545952CECAB}" type="slidenum">
              <a:rPr lang="en-US" smtClean="0"/>
              <a:pPr/>
              <a:t>‹#›</a:t>
            </a:fld>
            <a:endParaRPr lang="en-US"/>
          </a:p>
        </p:txBody>
      </p:sp>
      <p:pic>
        <p:nvPicPr>
          <p:cNvPr id="8" name="Picture 7">
            <a:extLst>
              <a:ext uri="{FF2B5EF4-FFF2-40B4-BE49-F238E27FC236}">
                <a16:creationId xmlns:a16="http://schemas.microsoft.com/office/drawing/2014/main" id="{3487C410-F52C-6823-9A47-D9371C79AB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16691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12286C"/>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D67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D67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5FDE8-DE52-47A7-9C9D-93469C1691C9}" type="datetime1">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18A65-5926-457F-9199-7545952CECAB}" type="slidenum">
              <a:rPr lang="en-US" smtClean="0"/>
              <a:t>‹#›</a:t>
            </a:fld>
            <a:endParaRPr lang="en-US"/>
          </a:p>
        </p:txBody>
      </p:sp>
      <p:pic>
        <p:nvPicPr>
          <p:cNvPr id="10" name="Picture 9">
            <a:extLst>
              <a:ext uri="{FF2B5EF4-FFF2-40B4-BE49-F238E27FC236}">
                <a16:creationId xmlns:a16="http://schemas.microsoft.com/office/drawing/2014/main" id="{710D2FDD-9D96-6897-612D-E270D874BB6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257507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286C"/>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363E6AC-5E3D-455E-AA48-8BAF79CA6346}" type="datetime1">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18A65-5926-457F-9199-7545952CECAB}" type="slidenum">
              <a:rPr lang="en-US" smtClean="0"/>
              <a:pPr/>
              <a:t>‹#›</a:t>
            </a:fld>
            <a:endParaRPr lang="en-US"/>
          </a:p>
        </p:txBody>
      </p:sp>
      <p:pic>
        <p:nvPicPr>
          <p:cNvPr id="6" name="Picture 5">
            <a:extLst>
              <a:ext uri="{FF2B5EF4-FFF2-40B4-BE49-F238E27FC236}">
                <a16:creationId xmlns:a16="http://schemas.microsoft.com/office/drawing/2014/main" id="{91608A77-FAED-3125-43FF-4645BFFE083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207783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C6CD0-61E6-4DFF-AD6E-58EB685C3144}" type="datetime1">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18A65-5926-457F-9199-7545952CECAB}" type="slidenum">
              <a:rPr lang="en-US" smtClean="0"/>
              <a:pPr/>
              <a:t>‹#›</a:t>
            </a:fld>
            <a:endParaRPr lang="en-US"/>
          </a:p>
        </p:txBody>
      </p:sp>
      <p:pic>
        <p:nvPicPr>
          <p:cNvPr id="5" name="Picture 4">
            <a:extLst>
              <a:ext uri="{FF2B5EF4-FFF2-40B4-BE49-F238E27FC236}">
                <a16:creationId xmlns:a16="http://schemas.microsoft.com/office/drawing/2014/main" id="{CC6E1F8B-4269-4610-FE79-595AEE8838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120317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2C75D0-302E-47DC-9A94-5C508C91BA98}" type="datetime1">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18A65-5926-457F-9199-7545952CECAB}" type="slidenum">
              <a:rPr lang="en-US" smtClean="0"/>
              <a:pPr/>
              <a:t>‹#›</a:t>
            </a:fld>
            <a:endParaRPr lang="en-US"/>
          </a:p>
        </p:txBody>
      </p:sp>
      <p:pic>
        <p:nvPicPr>
          <p:cNvPr id="8" name="Picture 7">
            <a:extLst>
              <a:ext uri="{FF2B5EF4-FFF2-40B4-BE49-F238E27FC236}">
                <a16:creationId xmlns:a16="http://schemas.microsoft.com/office/drawing/2014/main" id="{D36C5B8E-D816-8350-8FFF-A81587827A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47045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2C64F-3F25-4553-B1A4-09ABEB4C9A82}" type="datetime1">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18A65-5926-457F-9199-7545952CECAB}" type="slidenum">
              <a:rPr lang="en-US" smtClean="0"/>
              <a:pPr/>
              <a:t>‹#›</a:t>
            </a:fld>
            <a:endParaRPr lang="en-US"/>
          </a:p>
        </p:txBody>
      </p:sp>
      <p:pic>
        <p:nvPicPr>
          <p:cNvPr id="8" name="Picture 7">
            <a:extLst>
              <a:ext uri="{FF2B5EF4-FFF2-40B4-BE49-F238E27FC236}">
                <a16:creationId xmlns:a16="http://schemas.microsoft.com/office/drawing/2014/main" id="{5E298B0D-6744-126C-72B3-CFBA1A5E20C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04" y="6045813"/>
            <a:ext cx="719396" cy="717602"/>
          </a:xfrm>
          <a:prstGeom prst="rect">
            <a:avLst/>
          </a:prstGeom>
        </p:spPr>
      </p:pic>
    </p:spTree>
    <p:extLst>
      <p:ext uri="{BB962C8B-B14F-4D97-AF65-F5344CB8AC3E}">
        <p14:creationId xmlns:p14="http://schemas.microsoft.com/office/powerpoint/2010/main" val="382321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AF2FF-B8F3-49EF-8F92-AB424CBC948B}" type="datetime1">
              <a:rPr lang="en-US" smtClean="0"/>
              <a:t>10/25/2022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18A65-5926-457F-9199-7545952CECAB}" type="slidenum">
              <a:rPr lang="en-US" smtClean="0"/>
              <a:pPr/>
              <a:t>‹#›</a:t>
            </a:fld>
            <a:endParaRPr lang="en-US"/>
          </a:p>
        </p:txBody>
      </p:sp>
    </p:spTree>
    <p:extLst>
      <p:ext uri="{BB962C8B-B14F-4D97-AF65-F5344CB8AC3E}">
        <p14:creationId xmlns:p14="http://schemas.microsoft.com/office/powerpoint/2010/main" val="4370665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crtm.ed.gov/events/improving-outcomes-youth-emotional-disturbances-through-transition-cte" TargetMode="External"/><Relationship Id="rId2" Type="http://schemas.openxmlformats.org/officeDocument/2006/relationships/hyperlink" Target="https://ncrtm.ed.gov/events/improving-career-outcomes-youth-mental-health-challenges"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ncrtm.ed.gov/events/understanding-and-using-data-improve-outcomes-students-disabilit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disgracesonthemenu.com/2011/11/search-queries.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ncrtm.ed.gov/library/detail/resources-ncrtm-pre-employment-transition-services-ncrtmcuratedlist" TargetMode="External"/><Relationship Id="rId3" Type="http://schemas.openxmlformats.org/officeDocument/2006/relationships/hyperlink" Target="https://ncrtm.ed.gov/highlights" TargetMode="External"/><Relationship Id="rId7" Type="http://schemas.openxmlformats.org/officeDocument/2006/relationships/hyperlink" Target="https://ncrtm.ed.gov/library/detail/resources-ncrtm-labor-market-information-ncrtmcuratedlist" TargetMode="External"/><Relationship Id="rId2" Type="http://schemas.openxmlformats.org/officeDocument/2006/relationships/hyperlink" Target="https://ncrtm.ed.gov/library?search_api_fulltext=NCRTMCuratedList&amp;items_per_page=30" TargetMode="External"/><Relationship Id="rId1" Type="http://schemas.openxmlformats.org/officeDocument/2006/relationships/slideLayout" Target="../slideLayouts/slideLayout5.xml"/><Relationship Id="rId6" Type="http://schemas.openxmlformats.org/officeDocument/2006/relationships/hyperlink" Target="https://ncrtm.ed.gov/library/detail/resources-ncrtm-career-pathways-ncrtmcuratedlist" TargetMode="External"/><Relationship Id="rId5" Type="http://schemas.openxmlformats.org/officeDocument/2006/relationships/hyperlink" Target="https://ncrtm.ed.gov/library/detail/resources-ncrtm-apprenticeships-ncrtmcuratedlist" TargetMode="External"/><Relationship Id="rId10" Type="http://schemas.openxmlformats.org/officeDocument/2006/relationships/hyperlink" Target="https://ncrtm.ed.gov/library/detail/resources-ncrtm-motivational-interviewing-ncrtmcuratedlist" TargetMode="External"/><Relationship Id="rId4" Type="http://schemas.openxmlformats.org/officeDocument/2006/relationships/hyperlink" Target="mailto:ncrtm@neweditions.net" TargetMode="External"/><Relationship Id="rId9" Type="http://schemas.openxmlformats.org/officeDocument/2006/relationships/hyperlink" Target="https://ncrtm.ed.gov/library/detail/resources-ncrtm-culturally-responsive-practices-ncrtmcuratedlis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crtm.ed.gov/Resources.aspx#RSATACenters" TargetMode="External"/><Relationship Id="rId7" Type="http://schemas.openxmlformats.org/officeDocument/2006/relationships/image" Target="../media/image21.png"/><Relationship Id="rId2" Type="http://schemas.openxmlformats.org/officeDocument/2006/relationships/hyperlink" Target="https://ncrtm.ed.gov/rsa-resources" TargetMode="External"/><Relationship Id="rId1" Type="http://schemas.openxmlformats.org/officeDocument/2006/relationships/slideLayout" Target="../slideLayouts/slideLayout2.xml"/><Relationship Id="rId6" Type="http://schemas.openxmlformats.org/officeDocument/2006/relationships/hyperlink" Target="https://ncrtm.ed.gov/rsa-resources?f%5B0%5D=resource_type%3A31&amp;f%5B1%5D=resource_type%3A32&amp;f%5B2%5D=resource_type%3A34" TargetMode="External"/><Relationship Id="rId5" Type="http://schemas.openxmlformats.org/officeDocument/2006/relationships/hyperlink" Target="https://ncrtm.ed.gov/rsa-resources?f%5B0%5D=resource_type%3A31&amp;f%5B1%5D=resource_type%3A32" TargetMode="External"/><Relationship Id="rId4" Type="http://schemas.openxmlformats.org/officeDocument/2006/relationships/hyperlink" Target="https://ncrtm.ed.gov/rsa-resources?f%5B0%5D=resource_type%3A3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ncrtm.ed.gov/accessibility-resources" TargetMode="External"/><Relationship Id="rId7"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youtube.com/watch?v=C1HSIW9FCqU&amp;list=PLwnuWJZgeu6xxQtw9ERZFBc0_SpA382Md&amp;index=2" TargetMode="External"/><Relationship Id="rId4" Type="http://schemas.openxmlformats.org/officeDocument/2006/relationships/hyperlink" Target="https://www.youtube.com/watch?v=_rlXhd7udzI&amp;list=PLwnuWJZgeu6xxQtw9ERZFBc0_SpA382Md&amp;index=1" TargetMode="External"/><Relationship Id="rId9" Type="http://schemas.openxmlformats.org/officeDocument/2006/relationships/image" Target="../media/image25.svg"/></Relationships>
</file>

<file path=ppt/slides/_rels/slide17.xml.rels><?xml version="1.0" encoding="UTF-8" standalone="yes"?>
<Relationships xmlns="http://schemas.openxmlformats.org/package/2006/relationships"><Relationship Id="rId8" Type="http://schemas.openxmlformats.org/officeDocument/2006/relationships/hyperlink" Target="https://ncrtm.ed.gov/AccessibilityResources.aspx#Excel" TargetMode="External"/><Relationship Id="rId3" Type="http://schemas.openxmlformats.org/officeDocument/2006/relationships/hyperlink" Target="https://www.youtube.com/watch?v=Kt8jxg6soi4" TargetMode="External"/><Relationship Id="rId7" Type="http://schemas.openxmlformats.org/officeDocument/2006/relationships/hyperlink" Target="https://ncrtm.ed.gov/AccessibilityResources.aspx#Word" TargetMode="External"/><Relationship Id="rId12"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ncrtm.ed.gov/AccessibilityResources.aspx#PPT" TargetMode="External"/><Relationship Id="rId11" Type="http://schemas.openxmlformats.org/officeDocument/2006/relationships/image" Target="../media/image28.png"/><Relationship Id="rId5" Type="http://schemas.openxmlformats.org/officeDocument/2006/relationships/hyperlink" Target="https://ncrtm.ed.gov/AccessibilityResources.aspx#Webinars" TargetMode="External"/><Relationship Id="rId10" Type="http://schemas.openxmlformats.org/officeDocument/2006/relationships/image" Target="../media/image27.svg"/><Relationship Id="rId4" Type="http://schemas.openxmlformats.org/officeDocument/2006/relationships/hyperlink" Target="https://ncrtm.ed.gov/AccessibilityResources.aspx#PDF" TargetMode="Externa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ncrtm.ed.gov/events/strategies-address-transportation-challeng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ncrtm.ed.gov/events?events%5B0%5D=event_type%3A49" TargetMode="External"/><Relationship Id="rId3" Type="http://schemas.openxmlformats.org/officeDocument/2006/relationships/hyperlink" Target="https://ncrtm.us13.list-manage.com/subscribe?u=83a76dceb96b8a6237e50deeb&amp;id=cfa4fd4789&amp;orig-lang=1" TargetMode="External"/><Relationship Id="rId7" Type="http://schemas.openxmlformats.org/officeDocument/2006/relationships/hyperlink" Target="https://ncrtm.ed.gov/ev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channel/UCwZZis6sv6HRnBiwFFDLniA" TargetMode="External"/><Relationship Id="rId11" Type="http://schemas.openxmlformats.org/officeDocument/2006/relationships/image" Target="../media/image30.png"/><Relationship Id="rId5" Type="http://schemas.openxmlformats.org/officeDocument/2006/relationships/hyperlink" Target="https://twitter.com/RSA_NCRTM" TargetMode="External"/><Relationship Id="rId10" Type="http://schemas.openxmlformats.org/officeDocument/2006/relationships/hyperlink" Target="https://ncrtm.ed.gov/events?events%5B0%5D=event_type%3A49&amp;events%5B1%5D=event_type%3A50&amp;events%5B2%5D=event_type%3A51" TargetMode="External"/><Relationship Id="rId4" Type="http://schemas.openxmlformats.org/officeDocument/2006/relationships/hyperlink" Target="https://us13.campaign-archive.com/home/?u=83a76dceb96b8a6237e50deeb&amp;id=cfa4fd4789" TargetMode="External"/><Relationship Id="rId9" Type="http://schemas.openxmlformats.org/officeDocument/2006/relationships/hyperlink" Target="https://ncrtm.ed.gov/events?events%5B0%5D=event_type%3A49&amp;events%5B1%5D=event_type%3A5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vrworkforcestudio.com/" TargetMode="External"/><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esearch.net/r/NCRTMsurvey" TargetMode="External"/><Relationship Id="rId5" Type="http://schemas.openxmlformats.org/officeDocument/2006/relationships/hyperlink" Target="https://ncrtm.us13.list-manage.com/subscribe?u=83a76dceb96b8a6237e50deeb&amp;id=07bfd24c1c" TargetMode="External"/><Relationship Id="rId4" Type="http://schemas.openxmlformats.org/officeDocument/2006/relationships/hyperlink" Target="https://ncrtm.ed.gov/node/add/materia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eachonline.ca/tools-trends/facilitating-student-engagement/how-to-prepare-and-moderate-online-discussions-for-online-learning"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tmatney@neweditions.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mwhite@neweditions.net" TargetMode="External"/><Relationship Id="rId5" Type="http://schemas.openxmlformats.org/officeDocument/2006/relationships/hyperlink" Target="mailto:skelsey@neweditions.net" TargetMode="External"/><Relationship Id="rId4" Type="http://schemas.openxmlformats.org/officeDocument/2006/relationships/hyperlink" Target="mailto:hservais@neweditions.n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Jessica.queener@ed.gov" TargetMode="External"/><Relationship Id="rId2" Type="http://schemas.openxmlformats.org/officeDocument/2006/relationships/hyperlink" Target="mailto:Kristen.rhinehart@ed.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sa.ed.gov/" TargetMode="External"/><Relationship Id="rId2" Type="http://schemas.openxmlformats.org/officeDocument/2006/relationships/hyperlink" Target="https://www.newedition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ncrtm.ed.gov/library/detail/interagency-collaboration" TargetMode="External"/><Relationship Id="rId13" Type="http://schemas.openxmlformats.org/officeDocument/2006/relationships/hyperlink" Target="https://ncrtm.ed.gov/library/detail/apprenticeship-all-podcast" TargetMode="External"/><Relationship Id="rId3" Type="http://schemas.openxmlformats.org/officeDocument/2006/relationships/hyperlink" Target="https://ncrtm.ed.gov/library/detail/vr-process-handbook" TargetMode="External"/><Relationship Id="rId7" Type="http://schemas.openxmlformats.org/officeDocument/2006/relationships/hyperlink" Target="https://ncrtm.ed.gov/library/detail/vr-transition-services" TargetMode="External"/><Relationship Id="rId12" Type="http://schemas.openxmlformats.org/officeDocument/2006/relationships/hyperlink" Target="https://ncrtm.ed.gov/library/detail/vrtac-qm-manager-minute-podcas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vrworkforcestudio.com/" TargetMode="External"/><Relationship Id="rId5" Type="http://schemas.openxmlformats.org/officeDocument/2006/relationships/hyperlink" Target="https://ncrtm.ed.gov/library/detail/pre-employment-transition-services-set-aside-determination-guide-0" TargetMode="External"/><Relationship Id="rId10" Type="http://schemas.openxmlformats.org/officeDocument/2006/relationships/image" Target="../media/image11.svg"/><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hyperlink" Target="https://ncrtm.ed.gov/library/detail/mentor-moments-podcast"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ncrtm.ed.gov/ev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ncrtm.ed.gov/events/labor-market-analysis" TargetMode="External"/><Relationship Id="rId3" Type="http://schemas.openxmlformats.org/officeDocument/2006/relationships/hyperlink" Target="https://ncrtm.ed.govt/events/multiple-sclerosis-101-tacqe-u" TargetMode="External"/><Relationship Id="rId7" Type="http://schemas.openxmlformats.org/officeDocument/2006/relationships/hyperlink" Target="https://ncrtm.ed.gov/library?search_api_fulltext=motivational+interviewing+oregon&amp;items_per_page=10" TargetMode="External"/><Relationship Id="rId2" Type="http://schemas.openxmlformats.org/officeDocument/2006/relationships/hyperlink" Target="https://ncrtm.ed.gov/events/autism-101-tacqe-u" TargetMode="External"/><Relationship Id="rId1" Type="http://schemas.openxmlformats.org/officeDocument/2006/relationships/slideLayout" Target="../slideLayouts/slideLayout2.xml"/><Relationship Id="rId6" Type="http://schemas.openxmlformats.org/officeDocument/2006/relationships/hyperlink" Target="https://ncrtmdrupal.azurewebsites.net/events/intellectual-and-developmental-disabilities-101" TargetMode="External"/><Relationship Id="rId11" Type="http://schemas.openxmlformats.org/officeDocument/2006/relationships/image" Target="../media/image14.png"/><Relationship Id="rId5" Type="http://schemas.openxmlformats.org/officeDocument/2006/relationships/hyperlink" Target="https://ncrtm.ed.gov/events/traumatic-brain-injury-tbi-101-tacqe-u" TargetMode="External"/><Relationship Id="rId10" Type="http://schemas.openxmlformats.org/officeDocument/2006/relationships/image" Target="../media/image13.png"/><Relationship Id="rId4" Type="http://schemas.openxmlformats.org/officeDocument/2006/relationships/hyperlink" Target="https://ncrtm.ed.gov/events/serious-mental-illness-smi-101-tacqe-u" TargetMode="Externa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ncrtm.ed.gov/events/crossword-puzzle-management-managing-and-across" TargetMode="External"/><Relationship Id="rId7" Type="http://schemas.openxmlformats.org/officeDocument/2006/relationships/hyperlink" Target="https://ncrtm.ed.gov/events/strategies-mentoring-interns-developing-qualified-professionals-future" TargetMode="External"/><Relationship Id="rId2" Type="http://schemas.openxmlformats.org/officeDocument/2006/relationships/hyperlink" Target="https://ncrtm.ed.gov/events/performance-management" TargetMode="External"/><Relationship Id="rId1" Type="http://schemas.openxmlformats.org/officeDocument/2006/relationships/slideLayout" Target="../slideLayouts/slideLayout2.xml"/><Relationship Id="rId6" Type="http://schemas.openxmlformats.org/officeDocument/2006/relationships/hyperlink" Target="https://ncrtm.ed.gov/events/seven-secrets-remove-supervision" TargetMode="External"/><Relationship Id="rId5" Type="http://schemas.openxmlformats.org/officeDocument/2006/relationships/hyperlink" Target="https://ncrtm.ed.gov/events/clinical-supervision-training-series" TargetMode="External"/><Relationship Id="rId4" Type="http://schemas.openxmlformats.org/officeDocument/2006/relationships/hyperlink" Target="https://ncrtm.ed.gov/events/coaching-strategies-performance-excellence-and-organizational-effectiveness"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E8584-1E31-4FA1-A024-F1BBEE76FA5C}"/>
              </a:ext>
            </a:extLst>
          </p:cNvPr>
          <p:cNvSpPr>
            <a:spLocks noGrp="1"/>
          </p:cNvSpPr>
          <p:nvPr>
            <p:ph type="ctrTitle"/>
          </p:nvPr>
        </p:nvSpPr>
        <p:spPr/>
        <p:txBody>
          <a:bodyPr>
            <a:normAutofit fontScale="90000"/>
          </a:bodyPr>
          <a:lstStyle/>
          <a:p>
            <a:pPr lvl="0"/>
            <a:r>
              <a:rPr lang="en-US" altLang="en-US" noProof="0" dirty="0"/>
              <a:t>National Clearinghouse of Rehabilitation Training Materials (NCRTM) </a:t>
            </a:r>
            <a:endParaRPr lang="en-US" noProof="0" dirty="0"/>
          </a:p>
        </p:txBody>
      </p:sp>
      <p:sp>
        <p:nvSpPr>
          <p:cNvPr id="3" name="Subtitle 2">
            <a:extLst>
              <a:ext uri="{FF2B5EF4-FFF2-40B4-BE49-F238E27FC236}">
                <a16:creationId xmlns:a16="http://schemas.microsoft.com/office/drawing/2014/main" id="{4BF46BDC-E385-42DB-A1BE-BD89586BBA3B}"/>
              </a:ext>
            </a:extLst>
          </p:cNvPr>
          <p:cNvSpPr>
            <a:spLocks noGrp="1"/>
          </p:cNvSpPr>
          <p:nvPr>
            <p:ph type="subTitle" idx="1"/>
          </p:nvPr>
        </p:nvSpPr>
        <p:spPr/>
        <p:txBody>
          <a:bodyPr/>
          <a:lstStyle/>
          <a:p>
            <a:r>
              <a:rPr lang="en-US" dirty="0"/>
              <a:t>10/29/22</a:t>
            </a:r>
          </a:p>
        </p:txBody>
      </p:sp>
      <p:sp>
        <p:nvSpPr>
          <p:cNvPr id="4" name="TextBox 3">
            <a:extLst>
              <a:ext uri="{FF2B5EF4-FFF2-40B4-BE49-F238E27FC236}">
                <a16:creationId xmlns:a16="http://schemas.microsoft.com/office/drawing/2014/main" id="{8408B391-E34C-447F-9E93-375FBA9D2A0B}"/>
              </a:ext>
            </a:extLst>
          </p:cNvPr>
          <p:cNvSpPr txBox="1"/>
          <p:nvPr/>
        </p:nvSpPr>
        <p:spPr>
          <a:xfrm>
            <a:off x="3048930" y="4202289"/>
            <a:ext cx="6094140" cy="1328569"/>
          </a:xfrm>
          <a:prstGeom prst="rect">
            <a:avLst/>
          </a:prstGeom>
          <a:noFill/>
        </p:spPr>
        <p:txBody>
          <a:bodyPr wrap="square">
            <a:spAutoFit/>
          </a:bodyPr>
          <a:lstStyle/>
          <a:p>
            <a:pPr marL="0" marR="0" lvl="0" indent="0" algn="ctr" defTabSz="342900" rtl="0" eaLnBrk="1" fontAlgn="auto" latinLnBrk="0" hangingPunct="1">
              <a:lnSpc>
                <a:spcPct val="100000"/>
              </a:lnSpc>
              <a:spcBef>
                <a:spcPts val="450"/>
              </a:spcBef>
              <a:spcAft>
                <a:spcPts val="0"/>
              </a:spcAft>
              <a:buClrTx/>
              <a:buSzTx/>
              <a:buFontTx/>
              <a:buNone/>
              <a:tabLst/>
              <a:defRPr/>
            </a:pPr>
            <a:r>
              <a:rPr lang="en-US" sz="2400" cap="small" baseline="0" dirty="0">
                <a:latin typeface="Calibri" panose="020F0502020204030204" pitchFamily="34" charset="0"/>
                <a:cs typeface="Calibri" panose="020F0502020204030204" pitchFamily="34" charset="0"/>
              </a:rPr>
              <a:t>Heather Servais, MS CRC CRL CVE CPM PMP</a:t>
            </a:r>
          </a:p>
          <a:p>
            <a:pPr marL="0" marR="0" lvl="0" indent="0" algn="ctr" defTabSz="342900" rtl="0" eaLnBrk="1" fontAlgn="auto" latinLnBrk="0" hangingPunct="1">
              <a:lnSpc>
                <a:spcPct val="100000"/>
              </a:lnSpc>
              <a:spcBef>
                <a:spcPts val="450"/>
              </a:spcBef>
              <a:spcAft>
                <a:spcPts val="0"/>
              </a:spcAft>
              <a:buClrTx/>
              <a:buSzTx/>
              <a:buFontTx/>
              <a:buNone/>
              <a:tabLst/>
              <a:defRPr/>
            </a:pPr>
            <a:r>
              <a:rPr lang="en-US" sz="2400" cap="small" baseline="0" dirty="0">
                <a:latin typeface="Calibri" panose="020F0502020204030204" pitchFamily="34" charset="0"/>
                <a:cs typeface="Calibri" panose="020F0502020204030204" pitchFamily="34" charset="0"/>
              </a:rPr>
              <a:t>NCRTM Project Manager </a:t>
            </a:r>
          </a:p>
          <a:p>
            <a:pPr marL="0" marR="0" lvl="0" indent="0" algn="ctr" defTabSz="342900" rtl="0" eaLnBrk="1" fontAlgn="auto" latinLnBrk="0" hangingPunct="1">
              <a:lnSpc>
                <a:spcPct val="100000"/>
              </a:lnSpc>
              <a:spcBef>
                <a:spcPts val="450"/>
              </a:spcBef>
              <a:spcAft>
                <a:spcPts val="0"/>
              </a:spcAft>
              <a:buClrTx/>
              <a:buSzTx/>
              <a:buFontTx/>
              <a:buNone/>
              <a:tabLst/>
              <a:defRPr/>
            </a:pPr>
            <a:r>
              <a:rPr lang="en-US" sz="2400" cap="small" baseline="0" dirty="0">
                <a:latin typeface="Calibri" panose="020F0502020204030204" pitchFamily="34" charset="0"/>
                <a:cs typeface="Calibri" panose="020F0502020204030204" pitchFamily="34" charset="0"/>
              </a:rPr>
              <a:t>New Editions Consulting, Inc. </a:t>
            </a:r>
          </a:p>
        </p:txBody>
      </p:sp>
      <p:sp>
        <p:nvSpPr>
          <p:cNvPr id="7" name="Slide Number Placeholder 6">
            <a:extLst>
              <a:ext uri="{FF2B5EF4-FFF2-40B4-BE49-F238E27FC236}">
                <a16:creationId xmlns:a16="http://schemas.microsoft.com/office/drawing/2014/main" id="{43D9603E-35F5-A978-34C0-63C53C1A13DF}"/>
              </a:ext>
            </a:extLst>
          </p:cNvPr>
          <p:cNvSpPr>
            <a:spLocks noGrp="1"/>
          </p:cNvSpPr>
          <p:nvPr>
            <p:ph type="sldNum" sz="quarter" idx="12"/>
          </p:nvPr>
        </p:nvSpPr>
        <p:spPr/>
        <p:txBody>
          <a:bodyPr/>
          <a:lstStyle/>
          <a:p>
            <a:fld id="{C8F18A65-5926-457F-9199-7545952CECAB}" type="slidenum">
              <a:rPr lang="en-US" smtClean="0"/>
              <a:pPr/>
              <a:t>1</a:t>
            </a:fld>
            <a:endParaRPr lang="en-US" dirty="0"/>
          </a:p>
        </p:txBody>
      </p:sp>
    </p:spTree>
    <p:extLst>
      <p:ext uri="{BB962C8B-B14F-4D97-AF65-F5344CB8AC3E}">
        <p14:creationId xmlns:p14="http://schemas.microsoft.com/office/powerpoint/2010/main" val="193299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5393-4855-C933-AB4E-3D15317EBCC9}"/>
              </a:ext>
            </a:extLst>
          </p:cNvPr>
          <p:cNvSpPr>
            <a:spLocks noGrp="1"/>
          </p:cNvSpPr>
          <p:nvPr>
            <p:ph type="title"/>
          </p:nvPr>
        </p:nvSpPr>
        <p:spPr/>
        <p:txBody>
          <a:bodyPr/>
          <a:lstStyle/>
          <a:p>
            <a:r>
              <a:rPr lang="en-US" dirty="0"/>
              <a:t>On-Demand Training Examples (3)</a:t>
            </a:r>
          </a:p>
        </p:txBody>
      </p:sp>
      <p:sp>
        <p:nvSpPr>
          <p:cNvPr id="3" name="Content Placeholder 2">
            <a:extLst>
              <a:ext uri="{FF2B5EF4-FFF2-40B4-BE49-F238E27FC236}">
                <a16:creationId xmlns:a16="http://schemas.microsoft.com/office/drawing/2014/main" id="{D6F4F880-4C90-9D7E-EF5C-50CAFAE9D484}"/>
              </a:ext>
            </a:extLst>
          </p:cNvPr>
          <p:cNvSpPr>
            <a:spLocks noGrp="1"/>
          </p:cNvSpPr>
          <p:nvPr>
            <p:ph idx="1"/>
          </p:nvPr>
        </p:nvSpPr>
        <p:spPr>
          <a:xfrm>
            <a:off x="838200" y="1825625"/>
            <a:ext cx="7628467" cy="4351338"/>
          </a:xfrm>
        </p:spPr>
        <p:txBody>
          <a:bodyPr/>
          <a:lstStyle/>
          <a:p>
            <a:pPr marL="228600" lvl="1">
              <a:spcBef>
                <a:spcPts val="1000"/>
              </a:spcBef>
            </a:pPr>
            <a:r>
              <a:rPr lang="en-US" sz="2900" dirty="0">
                <a:solidFill>
                  <a:srgbClr val="12286C"/>
                </a:solidFill>
              </a:rPr>
              <a:t>For VR Planning and Performance</a:t>
            </a:r>
          </a:p>
          <a:p>
            <a:pPr marL="685800" lvl="2">
              <a:spcBef>
                <a:spcPts val="1000"/>
              </a:spcBef>
            </a:pPr>
            <a:r>
              <a:rPr lang="en-US" sz="2500" dirty="0">
                <a:solidFill>
                  <a:srgbClr val="0D6700"/>
                </a:solidFill>
                <a:hlinkClick r:id="rId2"/>
              </a:rPr>
              <a:t>Improving Career Outcomes for Youth with Mental Health Challenges</a:t>
            </a:r>
            <a:r>
              <a:rPr lang="en-US" sz="2500" dirty="0">
                <a:solidFill>
                  <a:srgbClr val="0D6700"/>
                </a:solidFill>
              </a:rPr>
              <a:t> </a:t>
            </a:r>
            <a:r>
              <a:rPr lang="en-US" sz="2500" dirty="0"/>
              <a:t>(NTACT:C)</a:t>
            </a:r>
          </a:p>
          <a:p>
            <a:pPr marL="685800" lvl="2">
              <a:spcBef>
                <a:spcPts val="1000"/>
              </a:spcBef>
            </a:pPr>
            <a:r>
              <a:rPr lang="en-US" sz="2500" dirty="0">
                <a:solidFill>
                  <a:srgbClr val="0D6700"/>
                </a:solidFill>
                <a:hlinkClick r:id="rId3"/>
              </a:rPr>
              <a:t>Improving Outcomes of Youth with Emotional Disturbances through Transition &amp; CTE</a:t>
            </a:r>
            <a:r>
              <a:rPr lang="en-US" sz="2500" dirty="0"/>
              <a:t> (NTACT:C)</a:t>
            </a:r>
          </a:p>
          <a:p>
            <a:pPr marL="685800" lvl="2">
              <a:spcBef>
                <a:spcPts val="1000"/>
              </a:spcBef>
            </a:pPr>
            <a:r>
              <a:rPr lang="en-US" sz="2500" dirty="0">
                <a:hlinkClick r:id="rId4"/>
              </a:rPr>
              <a:t>Understanding and Using Data to Improve Outcomes for Students with Disabilities</a:t>
            </a:r>
            <a:r>
              <a:rPr lang="en-US" sz="2500" dirty="0"/>
              <a:t> (NTACT:C)</a:t>
            </a:r>
          </a:p>
          <a:p>
            <a:endParaRPr lang="en-US" dirty="0"/>
          </a:p>
        </p:txBody>
      </p:sp>
      <p:pic>
        <p:nvPicPr>
          <p:cNvPr id="7" name="Picture 6">
            <a:extLst>
              <a:ext uri="{FF2B5EF4-FFF2-40B4-BE49-F238E27FC236}">
                <a16:creationId xmlns:a16="http://schemas.microsoft.com/office/drawing/2014/main" id="{791258B4-EE71-6D06-F1B1-DFEB263C56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704367" y="3153235"/>
            <a:ext cx="2830705" cy="899476"/>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C883A1D5-422C-EBB0-6722-025B9E9385D3}"/>
              </a:ext>
            </a:extLst>
          </p:cNvPr>
          <p:cNvSpPr>
            <a:spLocks noGrp="1"/>
          </p:cNvSpPr>
          <p:nvPr>
            <p:ph type="sldNum" sz="quarter" idx="12"/>
          </p:nvPr>
        </p:nvSpPr>
        <p:spPr/>
        <p:txBody>
          <a:bodyPr/>
          <a:lstStyle/>
          <a:p>
            <a:fld id="{C8F18A65-5926-457F-9199-7545952CECAB}" type="slidenum">
              <a:rPr lang="en-US" smtClean="0"/>
              <a:pPr/>
              <a:t>10</a:t>
            </a:fld>
            <a:endParaRPr lang="en-US"/>
          </a:p>
        </p:txBody>
      </p:sp>
    </p:spTree>
    <p:extLst>
      <p:ext uri="{BB962C8B-B14F-4D97-AF65-F5344CB8AC3E}">
        <p14:creationId xmlns:p14="http://schemas.microsoft.com/office/powerpoint/2010/main" val="405318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DEFE-E113-4FA4-B64F-EC938084B5F7}"/>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5F022FB9-0795-5695-754C-6BFEBDF0E424}"/>
              </a:ext>
              <a:ext uri="{C183D7F6-B498-43B3-948B-1728B52AA6E4}">
                <adec:decorative xmlns:adec="http://schemas.microsoft.com/office/drawing/2017/decorative" val="1"/>
              </a:ext>
            </a:extLst>
          </p:cNvPr>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323033"/>
            <a:ext cx="10811933" cy="4944241"/>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EA1C4052-E1DC-74D0-FB40-9066BA758372}"/>
              </a:ext>
            </a:extLst>
          </p:cNvPr>
          <p:cNvSpPr>
            <a:spLocks noGrp="1"/>
          </p:cNvSpPr>
          <p:nvPr>
            <p:ph type="sldNum" sz="quarter" idx="12"/>
          </p:nvPr>
        </p:nvSpPr>
        <p:spPr/>
        <p:txBody>
          <a:bodyPr/>
          <a:lstStyle/>
          <a:p>
            <a:fld id="{C8F18A65-5926-457F-9199-7545952CECAB}" type="slidenum">
              <a:rPr lang="en-US" smtClean="0"/>
              <a:pPr/>
              <a:t>11</a:t>
            </a:fld>
            <a:endParaRPr lang="en-US"/>
          </a:p>
        </p:txBody>
      </p:sp>
    </p:spTree>
    <p:extLst>
      <p:ext uri="{BB962C8B-B14F-4D97-AF65-F5344CB8AC3E}">
        <p14:creationId xmlns:p14="http://schemas.microsoft.com/office/powerpoint/2010/main" val="221577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48CE-06D1-4E67-420B-5AA88F46B841}"/>
              </a:ext>
            </a:extLst>
          </p:cNvPr>
          <p:cNvSpPr>
            <a:spLocks noGrp="1"/>
          </p:cNvSpPr>
          <p:nvPr>
            <p:ph type="title"/>
          </p:nvPr>
        </p:nvSpPr>
        <p:spPr/>
        <p:txBody>
          <a:bodyPr/>
          <a:lstStyle/>
          <a:p>
            <a:r>
              <a:rPr lang="en-US" dirty="0"/>
              <a:t>Services and Programs:</a:t>
            </a:r>
            <a:br>
              <a:rPr lang="en-US" dirty="0"/>
            </a:br>
            <a:r>
              <a:rPr lang="en-US" dirty="0"/>
              <a:t>For Individuals with Disabilities </a:t>
            </a:r>
          </a:p>
        </p:txBody>
      </p:sp>
      <p:sp>
        <p:nvSpPr>
          <p:cNvPr id="3" name="Content Placeholder 2">
            <a:extLst>
              <a:ext uri="{FF2B5EF4-FFF2-40B4-BE49-F238E27FC236}">
                <a16:creationId xmlns:a16="http://schemas.microsoft.com/office/drawing/2014/main" id="{288B7754-96BB-C0A8-6ABC-3225AD816F5D}"/>
              </a:ext>
            </a:extLst>
          </p:cNvPr>
          <p:cNvSpPr>
            <a:spLocks noGrp="1"/>
          </p:cNvSpPr>
          <p:nvPr>
            <p:ph sz="half" idx="1"/>
          </p:nvPr>
        </p:nvSpPr>
        <p:spPr/>
        <p:txBody>
          <a:bodyPr/>
          <a:lstStyle/>
          <a:p>
            <a:r>
              <a:rPr lang="en-US" dirty="0"/>
              <a:t>Resources targeted to Individuals with Disabilities</a:t>
            </a:r>
          </a:p>
          <a:p>
            <a:r>
              <a:rPr lang="en-US" dirty="0"/>
              <a:t>Information about competitive integrated employment, career advancement, employment laws</a:t>
            </a:r>
          </a:p>
        </p:txBody>
      </p:sp>
      <p:pic>
        <p:nvPicPr>
          <p:cNvPr id="7" name="Content Placeholder 6">
            <a:extLst>
              <a:ext uri="{FF2B5EF4-FFF2-40B4-BE49-F238E27FC236}">
                <a16:creationId xmlns:a16="http://schemas.microsoft.com/office/drawing/2014/main" id="{15DC478C-BED1-1161-806B-53C61F792734}"/>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6664731" y="2074055"/>
            <a:ext cx="3664602" cy="3445001"/>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3585D375-B940-7CBB-0D6F-F1FC965AD151}"/>
              </a:ext>
            </a:extLst>
          </p:cNvPr>
          <p:cNvSpPr>
            <a:spLocks noGrp="1"/>
          </p:cNvSpPr>
          <p:nvPr>
            <p:ph type="sldNum" sz="quarter" idx="12"/>
          </p:nvPr>
        </p:nvSpPr>
        <p:spPr/>
        <p:txBody>
          <a:bodyPr/>
          <a:lstStyle/>
          <a:p>
            <a:fld id="{C8F18A65-5926-457F-9199-7545952CECAB}" type="slidenum">
              <a:rPr lang="en-US" smtClean="0"/>
              <a:pPr/>
              <a:t>12</a:t>
            </a:fld>
            <a:endParaRPr lang="en-US"/>
          </a:p>
        </p:txBody>
      </p:sp>
    </p:spTree>
    <p:extLst>
      <p:ext uri="{BB962C8B-B14F-4D97-AF65-F5344CB8AC3E}">
        <p14:creationId xmlns:p14="http://schemas.microsoft.com/office/powerpoint/2010/main" val="345294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381E-42CD-2BA6-7096-95D7721C5D2C}"/>
              </a:ext>
            </a:extLst>
          </p:cNvPr>
          <p:cNvSpPr>
            <a:spLocks noGrp="1"/>
          </p:cNvSpPr>
          <p:nvPr>
            <p:ph type="title"/>
          </p:nvPr>
        </p:nvSpPr>
        <p:spPr/>
        <p:txBody>
          <a:bodyPr/>
          <a:lstStyle/>
          <a:p>
            <a:r>
              <a:rPr lang="en-US" dirty="0"/>
              <a:t>Business Engagement </a:t>
            </a:r>
          </a:p>
        </p:txBody>
      </p:sp>
      <p:sp>
        <p:nvSpPr>
          <p:cNvPr id="3" name="Content Placeholder 2">
            <a:extLst>
              <a:ext uri="{FF2B5EF4-FFF2-40B4-BE49-F238E27FC236}">
                <a16:creationId xmlns:a16="http://schemas.microsoft.com/office/drawing/2014/main" id="{9D9023D0-E2C5-FF75-C8F5-4B0B3ABB158B}"/>
              </a:ext>
            </a:extLst>
          </p:cNvPr>
          <p:cNvSpPr>
            <a:spLocks noGrp="1"/>
          </p:cNvSpPr>
          <p:nvPr>
            <p:ph idx="1"/>
          </p:nvPr>
        </p:nvSpPr>
        <p:spPr>
          <a:xfrm>
            <a:off x="838200" y="1825625"/>
            <a:ext cx="6601178" cy="4351338"/>
          </a:xfrm>
        </p:spPr>
        <p:txBody>
          <a:bodyPr/>
          <a:lstStyle/>
          <a:p>
            <a:r>
              <a:rPr lang="en-US" dirty="0"/>
              <a:t>Resources and information targeted to businesses and employers</a:t>
            </a:r>
          </a:p>
          <a:p>
            <a:r>
              <a:rPr lang="en-US" dirty="0"/>
              <a:t>Connection with state VR agencies</a:t>
            </a:r>
          </a:p>
          <a:p>
            <a:r>
              <a:rPr lang="en-US" dirty="0"/>
              <a:t>Hiring individuals with disabilities, disability awareness and sensitivity resources, inclusive workplaces</a:t>
            </a:r>
          </a:p>
        </p:txBody>
      </p:sp>
      <p:pic>
        <p:nvPicPr>
          <p:cNvPr id="14" name="Content Placeholder 13">
            <a:extLst>
              <a:ext uri="{FF2B5EF4-FFF2-40B4-BE49-F238E27FC236}">
                <a16:creationId xmlns:a16="http://schemas.microsoft.com/office/drawing/2014/main" id="{AA85B645-279C-0AE7-A9D1-014BED030F4D}"/>
              </a:ext>
              <a:ext uri="{C183D7F6-B498-43B3-948B-1728B52AA6E4}">
                <adec:decorative xmlns:adec="http://schemas.microsoft.com/office/drawing/2017/decorative" val="1"/>
              </a:ext>
            </a:extLst>
          </p:cNvPr>
          <p:cNvPicPr>
            <a:picLocks noGrp="1" noChangeAspect="1"/>
          </p:cNvPicPr>
          <p:nvPr>
            <p:ph sz="half"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0422" y="1690688"/>
            <a:ext cx="4133850" cy="4133850"/>
          </a:xfrm>
        </p:spPr>
      </p:pic>
      <p:sp>
        <p:nvSpPr>
          <p:cNvPr id="4" name="Slide Number Placeholder 3">
            <a:extLst>
              <a:ext uri="{FF2B5EF4-FFF2-40B4-BE49-F238E27FC236}">
                <a16:creationId xmlns:a16="http://schemas.microsoft.com/office/drawing/2014/main" id="{6CC8D455-1A89-1632-6A0D-2FD55463CFC7}"/>
              </a:ext>
            </a:extLst>
          </p:cNvPr>
          <p:cNvSpPr>
            <a:spLocks noGrp="1"/>
          </p:cNvSpPr>
          <p:nvPr>
            <p:ph type="sldNum" sz="quarter" idx="12"/>
          </p:nvPr>
        </p:nvSpPr>
        <p:spPr/>
        <p:txBody>
          <a:bodyPr/>
          <a:lstStyle/>
          <a:p>
            <a:fld id="{C8F18A65-5926-457F-9199-7545952CECAB}" type="slidenum">
              <a:rPr lang="en-US" smtClean="0"/>
              <a:pPr/>
              <a:t>13</a:t>
            </a:fld>
            <a:endParaRPr lang="en-US"/>
          </a:p>
        </p:txBody>
      </p:sp>
    </p:spTree>
    <p:extLst>
      <p:ext uri="{BB962C8B-B14F-4D97-AF65-F5344CB8AC3E}">
        <p14:creationId xmlns:p14="http://schemas.microsoft.com/office/powerpoint/2010/main" val="388374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08B3-368E-8F16-3D08-0B1F93919B86}"/>
              </a:ext>
            </a:extLst>
          </p:cNvPr>
          <p:cNvSpPr>
            <a:spLocks noGrp="1"/>
          </p:cNvSpPr>
          <p:nvPr>
            <p:ph type="title"/>
          </p:nvPr>
        </p:nvSpPr>
        <p:spPr/>
        <p:txBody>
          <a:bodyPr/>
          <a:lstStyle/>
          <a:p>
            <a:r>
              <a:rPr lang="en-US" dirty="0"/>
              <a:t>Resources from the NCRTM</a:t>
            </a:r>
          </a:p>
        </p:txBody>
      </p:sp>
      <p:sp>
        <p:nvSpPr>
          <p:cNvPr id="3" name="Text Placeholder 2">
            <a:extLst>
              <a:ext uri="{FF2B5EF4-FFF2-40B4-BE49-F238E27FC236}">
                <a16:creationId xmlns:a16="http://schemas.microsoft.com/office/drawing/2014/main" id="{59F2FE81-D624-DFA5-AC8E-606633AEAAF4}"/>
              </a:ext>
            </a:extLst>
          </p:cNvPr>
          <p:cNvSpPr>
            <a:spLocks noGrp="1"/>
          </p:cNvSpPr>
          <p:nvPr>
            <p:ph type="body" idx="1"/>
          </p:nvPr>
        </p:nvSpPr>
        <p:spPr/>
        <p:txBody>
          <a:bodyPr anchor="t" anchorCtr="0"/>
          <a:lstStyle/>
          <a:p>
            <a:r>
              <a:rPr lang="en-US" dirty="0">
                <a:solidFill>
                  <a:srgbClr val="12286C"/>
                </a:solidFill>
              </a:rPr>
              <a:t>Curated Lists</a:t>
            </a:r>
          </a:p>
        </p:txBody>
      </p:sp>
      <p:sp>
        <p:nvSpPr>
          <p:cNvPr id="4" name="Content Placeholder 3">
            <a:extLst>
              <a:ext uri="{FF2B5EF4-FFF2-40B4-BE49-F238E27FC236}">
                <a16:creationId xmlns:a16="http://schemas.microsoft.com/office/drawing/2014/main" id="{EB26F6C4-0D6D-5EB8-87BE-5AA50AE8F051}"/>
              </a:ext>
            </a:extLst>
          </p:cNvPr>
          <p:cNvSpPr>
            <a:spLocks noGrp="1"/>
          </p:cNvSpPr>
          <p:nvPr>
            <p:ph sz="half" idx="2"/>
          </p:nvPr>
        </p:nvSpPr>
        <p:spPr/>
        <p:txBody>
          <a:bodyPr>
            <a:normAutofit fontScale="77500" lnSpcReduction="20000"/>
          </a:bodyPr>
          <a:lstStyle/>
          <a:p>
            <a:pPr>
              <a:lnSpc>
                <a:spcPct val="110000"/>
              </a:lnSpc>
            </a:pPr>
            <a:r>
              <a:rPr lang="en-US" dirty="0">
                <a:solidFill>
                  <a:schemeClr val="tx1"/>
                </a:solidFill>
              </a:rPr>
              <a:t>Lists of resources for specific topic area</a:t>
            </a:r>
          </a:p>
          <a:p>
            <a:pPr>
              <a:lnSpc>
                <a:spcPct val="110000"/>
              </a:lnSpc>
            </a:pPr>
            <a:r>
              <a:rPr lang="en-US" dirty="0">
                <a:solidFill>
                  <a:schemeClr val="tx1"/>
                </a:solidFill>
              </a:rPr>
              <a:t>19 lists available</a:t>
            </a:r>
          </a:p>
          <a:p>
            <a:pPr>
              <a:lnSpc>
                <a:spcPct val="110000"/>
              </a:lnSpc>
            </a:pPr>
            <a:r>
              <a:rPr lang="en-US" dirty="0">
                <a:solidFill>
                  <a:schemeClr val="tx1"/>
                </a:solidFill>
              </a:rPr>
              <a:t>To access all published curated lists, visit the </a:t>
            </a:r>
            <a:r>
              <a:rPr lang="en-US" dirty="0">
                <a:solidFill>
                  <a:srgbClr val="0D6700"/>
                </a:solidFill>
                <a:hlinkClick r:id="rId2">
                  <a:extLst>
                    <a:ext uri="{A12FA001-AC4F-418D-AE19-62706E023703}">
                      <ahyp:hlinkClr xmlns:ahyp="http://schemas.microsoft.com/office/drawing/2018/hyperlinkcolor" val="tx"/>
                    </a:ext>
                  </a:extLst>
                </a:hlinkClick>
              </a:rPr>
              <a:t>curated lists page</a:t>
            </a:r>
            <a:r>
              <a:rPr lang="en-US" dirty="0">
                <a:solidFill>
                  <a:schemeClr val="tx1"/>
                </a:solidFill>
              </a:rPr>
              <a:t> through the </a:t>
            </a:r>
            <a:r>
              <a:rPr lang="en-US" dirty="0">
                <a:solidFill>
                  <a:srgbClr val="0D6700"/>
                </a:solidFill>
                <a:hlinkClick r:id="rId3">
                  <a:extLst>
                    <a:ext uri="{A12FA001-AC4F-418D-AE19-62706E023703}">
                      <ahyp:hlinkClr xmlns:ahyp="http://schemas.microsoft.com/office/drawing/2018/hyperlinkcolor" val="tx"/>
                    </a:ext>
                  </a:extLst>
                </a:hlinkClick>
              </a:rPr>
              <a:t>Highlights</a:t>
            </a:r>
            <a:r>
              <a:rPr lang="en-US" dirty="0">
                <a:solidFill>
                  <a:schemeClr val="tx1"/>
                </a:solidFill>
              </a:rPr>
              <a:t> section</a:t>
            </a:r>
          </a:p>
          <a:p>
            <a:pPr>
              <a:lnSpc>
                <a:spcPct val="110000"/>
              </a:lnSpc>
            </a:pPr>
            <a:r>
              <a:rPr lang="en-US" dirty="0">
                <a:solidFill>
                  <a:schemeClr val="tx1"/>
                </a:solidFill>
              </a:rPr>
              <a:t>If you have ideas or recommendations for future curated list topics contact New Editions: </a:t>
            </a:r>
            <a:r>
              <a:rPr lang="en-US" dirty="0">
                <a:hlinkClick r:id="rId4"/>
              </a:rPr>
              <a:t>ncrtm@neweditions.net</a:t>
            </a:r>
            <a:endParaRPr lang="en-US" dirty="0"/>
          </a:p>
        </p:txBody>
      </p:sp>
      <p:sp>
        <p:nvSpPr>
          <p:cNvPr id="5" name="Text Placeholder 4">
            <a:extLst>
              <a:ext uri="{FF2B5EF4-FFF2-40B4-BE49-F238E27FC236}">
                <a16:creationId xmlns:a16="http://schemas.microsoft.com/office/drawing/2014/main" id="{3BA30BD9-4702-20CA-9298-BB399A3FEEF5}"/>
              </a:ext>
            </a:extLst>
          </p:cNvPr>
          <p:cNvSpPr>
            <a:spLocks noGrp="1"/>
          </p:cNvSpPr>
          <p:nvPr>
            <p:ph type="body" sz="quarter" idx="3"/>
          </p:nvPr>
        </p:nvSpPr>
        <p:spPr/>
        <p:txBody>
          <a:bodyPr anchor="t" anchorCtr="0"/>
          <a:lstStyle/>
          <a:p>
            <a:r>
              <a:rPr lang="en-US" dirty="0">
                <a:solidFill>
                  <a:srgbClr val="12286C"/>
                </a:solidFill>
              </a:rPr>
              <a:t>Curated List Topic Examples </a:t>
            </a:r>
          </a:p>
        </p:txBody>
      </p:sp>
      <p:sp>
        <p:nvSpPr>
          <p:cNvPr id="6" name="Content Placeholder 5">
            <a:extLst>
              <a:ext uri="{FF2B5EF4-FFF2-40B4-BE49-F238E27FC236}">
                <a16:creationId xmlns:a16="http://schemas.microsoft.com/office/drawing/2014/main" id="{865061EB-C57A-AF38-29B2-20C3BCEB2015}"/>
              </a:ext>
            </a:extLst>
          </p:cNvPr>
          <p:cNvSpPr>
            <a:spLocks noGrp="1"/>
          </p:cNvSpPr>
          <p:nvPr>
            <p:ph sz="quarter" idx="4"/>
          </p:nvPr>
        </p:nvSpPr>
        <p:spPr/>
        <p:txBody>
          <a:bodyPr>
            <a:normAutofit fontScale="77500" lnSpcReduction="20000"/>
          </a:bodyPr>
          <a:lstStyle/>
          <a:p>
            <a:pPr>
              <a:lnSpc>
                <a:spcPct val="120000"/>
              </a:lnSpc>
            </a:pPr>
            <a:r>
              <a:rPr lang="en-US" dirty="0">
                <a:solidFill>
                  <a:schemeClr val="tx1"/>
                </a:solidFill>
                <a:hlinkClick r:id="rId5"/>
              </a:rPr>
              <a:t>Inclusive Apprenticeships</a:t>
            </a:r>
            <a:endParaRPr lang="en-US" dirty="0">
              <a:solidFill>
                <a:schemeClr val="tx1"/>
              </a:solidFill>
            </a:endParaRPr>
          </a:p>
          <a:p>
            <a:pPr>
              <a:lnSpc>
                <a:spcPct val="120000"/>
              </a:lnSpc>
            </a:pPr>
            <a:r>
              <a:rPr lang="en-US" dirty="0">
                <a:solidFill>
                  <a:schemeClr val="tx1"/>
                </a:solidFill>
                <a:hlinkClick r:id="rId6"/>
              </a:rPr>
              <a:t>Career Pathways</a:t>
            </a:r>
            <a:endParaRPr lang="en-US" dirty="0">
              <a:solidFill>
                <a:schemeClr val="tx1"/>
              </a:solidFill>
            </a:endParaRPr>
          </a:p>
          <a:p>
            <a:pPr>
              <a:lnSpc>
                <a:spcPct val="120000"/>
              </a:lnSpc>
            </a:pPr>
            <a:r>
              <a:rPr lang="en-US" dirty="0">
                <a:solidFill>
                  <a:schemeClr val="tx1"/>
                </a:solidFill>
                <a:hlinkClick r:id="rId7"/>
              </a:rPr>
              <a:t>Labor Market Information (LMI)</a:t>
            </a:r>
            <a:endParaRPr lang="en-US" dirty="0">
              <a:solidFill>
                <a:schemeClr val="tx1"/>
              </a:solidFill>
            </a:endParaRPr>
          </a:p>
          <a:p>
            <a:pPr>
              <a:lnSpc>
                <a:spcPct val="120000"/>
              </a:lnSpc>
            </a:pPr>
            <a:r>
              <a:rPr lang="en-US" dirty="0">
                <a:solidFill>
                  <a:schemeClr val="tx1"/>
                </a:solidFill>
                <a:hlinkClick r:id="rId8"/>
              </a:rPr>
              <a:t>Pre-Employment Transition Services (Pre-ETS)</a:t>
            </a:r>
            <a:endParaRPr lang="en-US" dirty="0">
              <a:solidFill>
                <a:schemeClr val="tx1"/>
              </a:solidFill>
            </a:endParaRPr>
          </a:p>
          <a:p>
            <a:pPr>
              <a:lnSpc>
                <a:spcPct val="120000"/>
              </a:lnSpc>
            </a:pPr>
            <a:r>
              <a:rPr lang="en-US" dirty="0">
                <a:solidFill>
                  <a:schemeClr val="tx1"/>
                </a:solidFill>
                <a:hlinkClick r:id="rId9"/>
              </a:rPr>
              <a:t>Culturally Responsive Practices</a:t>
            </a:r>
            <a:endParaRPr lang="en-US" dirty="0">
              <a:solidFill>
                <a:schemeClr val="tx1"/>
              </a:solidFill>
            </a:endParaRPr>
          </a:p>
          <a:p>
            <a:pPr>
              <a:lnSpc>
                <a:spcPct val="120000"/>
              </a:lnSpc>
            </a:pPr>
            <a:r>
              <a:rPr lang="en-US" dirty="0">
                <a:solidFill>
                  <a:schemeClr val="tx1"/>
                </a:solidFill>
                <a:hlinkClick r:id="rId10"/>
              </a:rPr>
              <a:t>Motivational Interviewing</a:t>
            </a:r>
            <a:endParaRPr lang="en-US" dirty="0">
              <a:solidFill>
                <a:schemeClr val="tx1"/>
              </a:solidFill>
            </a:endParaRPr>
          </a:p>
        </p:txBody>
      </p:sp>
      <p:sp>
        <p:nvSpPr>
          <p:cNvPr id="7" name="Slide Number Placeholder 6">
            <a:extLst>
              <a:ext uri="{FF2B5EF4-FFF2-40B4-BE49-F238E27FC236}">
                <a16:creationId xmlns:a16="http://schemas.microsoft.com/office/drawing/2014/main" id="{4099EB1F-4F68-5872-002A-41093F3A7829}"/>
              </a:ext>
            </a:extLst>
          </p:cNvPr>
          <p:cNvSpPr>
            <a:spLocks noGrp="1"/>
          </p:cNvSpPr>
          <p:nvPr>
            <p:ph type="sldNum" sz="quarter" idx="12"/>
          </p:nvPr>
        </p:nvSpPr>
        <p:spPr/>
        <p:txBody>
          <a:bodyPr/>
          <a:lstStyle/>
          <a:p>
            <a:fld id="{C8F18A65-5926-457F-9199-7545952CECAB}" type="slidenum">
              <a:rPr lang="en-US" b="1" smtClean="0">
                <a:solidFill>
                  <a:srgbClr val="0D6700"/>
                </a:solidFill>
              </a:rPr>
              <a:t>14</a:t>
            </a:fld>
            <a:endParaRPr lang="en-US" b="1">
              <a:solidFill>
                <a:srgbClr val="0D6700"/>
              </a:solidFill>
            </a:endParaRPr>
          </a:p>
        </p:txBody>
      </p:sp>
    </p:spTree>
    <p:extLst>
      <p:ext uri="{BB962C8B-B14F-4D97-AF65-F5344CB8AC3E}">
        <p14:creationId xmlns:p14="http://schemas.microsoft.com/office/powerpoint/2010/main" val="12484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A22A-D3C0-2430-DFC1-85E8E8C13CF2}"/>
              </a:ext>
            </a:extLst>
          </p:cNvPr>
          <p:cNvSpPr>
            <a:spLocks noGrp="1"/>
          </p:cNvSpPr>
          <p:nvPr>
            <p:ph type="title"/>
          </p:nvPr>
        </p:nvSpPr>
        <p:spPr/>
        <p:txBody>
          <a:bodyPr/>
          <a:lstStyle/>
          <a:p>
            <a:r>
              <a:rPr lang="en-US" dirty="0"/>
              <a:t>RSA Funded Assistance and Other Resources </a:t>
            </a:r>
          </a:p>
        </p:txBody>
      </p:sp>
      <p:sp>
        <p:nvSpPr>
          <p:cNvPr id="3" name="Content Placeholder 2">
            <a:extLst>
              <a:ext uri="{FF2B5EF4-FFF2-40B4-BE49-F238E27FC236}">
                <a16:creationId xmlns:a16="http://schemas.microsoft.com/office/drawing/2014/main" id="{F20DAFBD-0DC2-FCAA-D9DF-2513777FE843}"/>
              </a:ext>
            </a:extLst>
          </p:cNvPr>
          <p:cNvSpPr>
            <a:spLocks noGrp="1"/>
          </p:cNvSpPr>
          <p:nvPr>
            <p:ph idx="1"/>
          </p:nvPr>
        </p:nvSpPr>
        <p:spPr>
          <a:xfrm>
            <a:off x="838200" y="1825625"/>
            <a:ext cx="8074378" cy="4351338"/>
          </a:xfrm>
        </p:spPr>
        <p:txBody>
          <a:bodyPr>
            <a:normAutofit/>
          </a:bodyPr>
          <a:lstStyle/>
          <a:p>
            <a:r>
              <a:rPr lang="en-US" dirty="0">
                <a:solidFill>
                  <a:srgbClr val="0D6700"/>
                </a:solidFill>
                <a:hlinkClick r:id="rId2">
                  <a:extLst>
                    <a:ext uri="{A12FA001-AC4F-418D-AE19-62706E023703}">
                      <ahyp:hlinkClr xmlns:ahyp="http://schemas.microsoft.com/office/drawing/2018/hyperlinkcolor" val="tx"/>
                    </a:ext>
                  </a:extLst>
                </a:hlinkClick>
              </a:rPr>
              <a:t>RSA-Funded Assistance and Other Resources</a:t>
            </a:r>
            <a:r>
              <a:rPr lang="en-US" dirty="0">
                <a:solidFill>
                  <a:srgbClr val="0D6700"/>
                </a:solidFill>
              </a:rPr>
              <a:t> </a:t>
            </a:r>
            <a:r>
              <a:rPr lang="en-US" dirty="0"/>
              <a:t>contains links to:</a:t>
            </a:r>
          </a:p>
          <a:p>
            <a:pPr lvl="1"/>
            <a:r>
              <a:rPr lang="en-US" dirty="0">
                <a:solidFill>
                  <a:srgbClr val="0D6700"/>
                </a:solidFill>
                <a:hlinkClick r:id="rId3">
                  <a:extLst>
                    <a:ext uri="{A12FA001-AC4F-418D-AE19-62706E023703}">
                      <ahyp:hlinkClr xmlns:ahyp="http://schemas.microsoft.com/office/drawing/2018/hyperlinkcolor" val="tx"/>
                    </a:ext>
                  </a:extLst>
                </a:hlinkClick>
              </a:rPr>
              <a:t>RSA’s Technical Assistance (TA) Centers</a:t>
            </a:r>
            <a:endParaRPr lang="en-US" dirty="0">
              <a:solidFill>
                <a:srgbClr val="0D6700"/>
              </a:solidFill>
            </a:endParaRPr>
          </a:p>
          <a:p>
            <a:pPr lvl="1"/>
            <a:r>
              <a:rPr lang="en-US" dirty="0">
                <a:solidFill>
                  <a:srgbClr val="0D6700"/>
                </a:solidFill>
                <a:hlinkClick r:id="rId4">
                  <a:extLst>
                    <a:ext uri="{A12FA001-AC4F-418D-AE19-62706E023703}">
                      <ahyp:hlinkClr xmlns:ahyp="http://schemas.microsoft.com/office/drawing/2018/hyperlinkcolor" val="tx"/>
                    </a:ext>
                  </a:extLst>
                </a:hlinkClick>
              </a:rPr>
              <a:t>RSA-Funded Projects</a:t>
            </a:r>
            <a:endParaRPr lang="en-US" dirty="0">
              <a:solidFill>
                <a:srgbClr val="0D6700"/>
              </a:solidFill>
            </a:endParaRPr>
          </a:p>
          <a:p>
            <a:pPr lvl="1"/>
            <a:r>
              <a:rPr lang="en-US" dirty="0">
                <a:solidFill>
                  <a:srgbClr val="0D6700"/>
                </a:solidFill>
                <a:hlinkClick r:id="rId5">
                  <a:extLst>
                    <a:ext uri="{A12FA001-AC4F-418D-AE19-62706E023703}">
                      <ahyp:hlinkClr xmlns:ahyp="http://schemas.microsoft.com/office/drawing/2018/hyperlinkcolor" val="tx"/>
                    </a:ext>
                  </a:extLst>
                </a:hlinkClick>
              </a:rPr>
              <a:t>WIOA Federal Partners</a:t>
            </a:r>
            <a:endParaRPr lang="en-US" dirty="0">
              <a:solidFill>
                <a:srgbClr val="0D6700"/>
              </a:solidFill>
            </a:endParaRPr>
          </a:p>
          <a:p>
            <a:pPr lvl="1"/>
            <a:r>
              <a:rPr lang="en-US" dirty="0">
                <a:solidFill>
                  <a:srgbClr val="0D6700"/>
                </a:solidFill>
                <a:hlinkClick r:id="rId6">
                  <a:extLst>
                    <a:ext uri="{A12FA001-AC4F-418D-AE19-62706E023703}">
                      <ahyp:hlinkClr xmlns:ahyp="http://schemas.microsoft.com/office/drawing/2018/hyperlinkcolor" val="tx"/>
                    </a:ext>
                  </a:extLst>
                </a:hlinkClick>
              </a:rPr>
              <a:t>Other Resources</a:t>
            </a:r>
            <a:endParaRPr lang="en-US" dirty="0">
              <a:solidFill>
                <a:srgbClr val="0D6700"/>
              </a:solidFill>
            </a:endParaRPr>
          </a:p>
          <a:p>
            <a:pPr lvl="1"/>
            <a:r>
              <a:rPr lang="en-US" dirty="0">
                <a:solidFill>
                  <a:srgbClr val="0D6700"/>
                </a:solidFill>
                <a:hlinkClick r:id="rId6">
                  <a:extLst>
                    <a:ext uri="{A12FA001-AC4F-418D-AE19-62706E023703}">
                      <ahyp:hlinkClr xmlns:ahyp="http://schemas.microsoft.com/office/drawing/2018/hyperlinkcolor" val="tx"/>
                    </a:ext>
                  </a:extLst>
                </a:hlinkClick>
              </a:rPr>
              <a:t>Research Databases</a:t>
            </a:r>
            <a:endParaRPr lang="en-US" dirty="0">
              <a:solidFill>
                <a:srgbClr val="0D6700"/>
              </a:solidFill>
            </a:endParaRPr>
          </a:p>
          <a:p>
            <a:endParaRPr lang="en-US" dirty="0"/>
          </a:p>
        </p:txBody>
      </p:sp>
      <p:pic>
        <p:nvPicPr>
          <p:cNvPr id="16" name="Picture 15">
            <a:extLst>
              <a:ext uri="{FF2B5EF4-FFF2-40B4-BE49-F238E27FC236}">
                <a16:creationId xmlns:a16="http://schemas.microsoft.com/office/drawing/2014/main" id="{924FAB87-52D4-821C-05A3-7484E54B21C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378048" y="2563771"/>
            <a:ext cx="3512907" cy="3124074"/>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E2A5810F-7BF4-EE8F-9935-55B34378B969}"/>
              </a:ext>
            </a:extLst>
          </p:cNvPr>
          <p:cNvSpPr>
            <a:spLocks noGrp="1"/>
          </p:cNvSpPr>
          <p:nvPr>
            <p:ph type="sldNum" sz="quarter" idx="12"/>
          </p:nvPr>
        </p:nvSpPr>
        <p:spPr/>
        <p:txBody>
          <a:bodyPr/>
          <a:lstStyle/>
          <a:p>
            <a:fld id="{C8F18A65-5926-457F-9199-7545952CECAB}" type="slidenum">
              <a:rPr lang="en-US" smtClean="0"/>
              <a:pPr/>
              <a:t>15</a:t>
            </a:fld>
            <a:endParaRPr lang="en-US"/>
          </a:p>
        </p:txBody>
      </p:sp>
    </p:spTree>
    <p:extLst>
      <p:ext uri="{BB962C8B-B14F-4D97-AF65-F5344CB8AC3E}">
        <p14:creationId xmlns:p14="http://schemas.microsoft.com/office/powerpoint/2010/main" val="401340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EC8E-986F-4288-96DE-6F12E7DF7144}"/>
              </a:ext>
            </a:extLst>
          </p:cNvPr>
          <p:cNvSpPr>
            <a:spLocks noGrp="1"/>
          </p:cNvSpPr>
          <p:nvPr>
            <p:ph type="title"/>
          </p:nvPr>
        </p:nvSpPr>
        <p:spPr/>
        <p:txBody>
          <a:bodyPr/>
          <a:lstStyle/>
          <a:p>
            <a:r>
              <a:rPr lang="en-US" dirty="0"/>
              <a:t>Accessibility Resources</a:t>
            </a:r>
          </a:p>
        </p:txBody>
      </p:sp>
      <p:sp>
        <p:nvSpPr>
          <p:cNvPr id="3" name="Content Placeholder 2">
            <a:extLst>
              <a:ext uri="{FF2B5EF4-FFF2-40B4-BE49-F238E27FC236}">
                <a16:creationId xmlns:a16="http://schemas.microsoft.com/office/drawing/2014/main" id="{24074C29-F568-401E-8701-F83EAF951FC8}"/>
              </a:ext>
            </a:extLst>
          </p:cNvPr>
          <p:cNvSpPr>
            <a:spLocks noGrp="1"/>
          </p:cNvSpPr>
          <p:nvPr>
            <p:ph idx="1"/>
          </p:nvPr>
        </p:nvSpPr>
        <p:spPr/>
        <p:txBody>
          <a:bodyPr/>
          <a:lstStyle/>
          <a:p>
            <a:r>
              <a:rPr lang="en-US" dirty="0">
                <a:solidFill>
                  <a:srgbClr val="0D6700"/>
                </a:solidFill>
                <a:hlinkClick r:id="rId3">
                  <a:extLst>
                    <a:ext uri="{A12FA001-AC4F-418D-AE19-62706E023703}">
                      <ahyp:hlinkClr xmlns:ahyp="http://schemas.microsoft.com/office/drawing/2018/hyperlinkcolor" val="tx"/>
                    </a:ext>
                  </a:extLst>
                </a:hlinkClick>
              </a:rPr>
              <a:t>Accessibility Resources</a:t>
            </a:r>
            <a:endParaRPr lang="en-US" dirty="0">
              <a:solidFill>
                <a:srgbClr val="0D6700"/>
              </a:solidFill>
            </a:endParaRPr>
          </a:p>
          <a:p>
            <a:pPr lvl="1"/>
            <a:r>
              <a:rPr lang="en-US" dirty="0"/>
              <a:t>Includes brief tutorial videos, quick guides, and Federal resources to aid in ensuring accessibility.</a:t>
            </a:r>
          </a:p>
          <a:p>
            <a:r>
              <a:rPr lang="en-US" dirty="0"/>
              <a:t>Why Accessibility is Important</a:t>
            </a:r>
          </a:p>
          <a:p>
            <a:pPr lvl="1"/>
            <a:r>
              <a:rPr lang="en-US" dirty="0">
                <a:solidFill>
                  <a:srgbClr val="0D6700"/>
                </a:solidFill>
                <a:hlinkClick r:id="rId4">
                  <a:extLst>
                    <a:ext uri="{A12FA001-AC4F-418D-AE19-62706E023703}">
                      <ahyp:hlinkClr xmlns:ahyp="http://schemas.microsoft.com/office/drawing/2018/hyperlinkcolor" val="tx"/>
                    </a:ext>
                  </a:extLst>
                </a:hlinkClick>
              </a:rPr>
              <a:t>Why is Accessibility Important?</a:t>
            </a:r>
            <a:r>
              <a:rPr lang="en-US" dirty="0">
                <a:solidFill>
                  <a:srgbClr val="0D6700"/>
                </a:solidFill>
              </a:rPr>
              <a:t> </a:t>
            </a:r>
            <a:r>
              <a:rPr lang="en-US" dirty="0"/>
              <a:t>(3.5 min.) A short video explaining the importance of accessibility.</a:t>
            </a:r>
          </a:p>
          <a:p>
            <a:pPr lvl="1"/>
            <a:r>
              <a:rPr lang="en-US" dirty="0">
                <a:solidFill>
                  <a:srgbClr val="0D6700"/>
                </a:solidFill>
                <a:hlinkClick r:id="rId5">
                  <a:extLst>
                    <a:ext uri="{A12FA001-AC4F-418D-AE19-62706E023703}">
                      <ahyp:hlinkClr xmlns:ahyp="http://schemas.microsoft.com/office/drawing/2018/hyperlinkcolor" val="tx"/>
                    </a:ext>
                  </a:extLst>
                </a:hlinkClick>
              </a:rPr>
              <a:t>Screen Reader Simulation</a:t>
            </a:r>
            <a:r>
              <a:rPr lang="en-US" dirty="0">
                <a:solidFill>
                  <a:srgbClr val="0D6700"/>
                </a:solidFill>
              </a:rPr>
              <a:t> </a:t>
            </a:r>
            <a:r>
              <a:rPr lang="en-US" dirty="0"/>
              <a:t>(6 min.) demonstrates the difficulties users with screen readers have when reading inaccessible documents.</a:t>
            </a:r>
          </a:p>
        </p:txBody>
      </p:sp>
      <p:sp>
        <p:nvSpPr>
          <p:cNvPr id="8" name="Slide Number Placeholder 7">
            <a:extLst>
              <a:ext uri="{FF2B5EF4-FFF2-40B4-BE49-F238E27FC236}">
                <a16:creationId xmlns:a16="http://schemas.microsoft.com/office/drawing/2014/main" id="{0FA05FAA-F616-F7EB-73EB-4C2958D33911}"/>
              </a:ext>
            </a:extLst>
          </p:cNvPr>
          <p:cNvSpPr>
            <a:spLocks noGrp="1"/>
          </p:cNvSpPr>
          <p:nvPr>
            <p:ph type="sldNum" sz="quarter" idx="12"/>
          </p:nvPr>
        </p:nvSpPr>
        <p:spPr/>
        <p:txBody>
          <a:bodyPr/>
          <a:lstStyle/>
          <a:p>
            <a:fld id="{C8F18A65-5926-457F-9199-7545952CECAB}" type="slidenum">
              <a:rPr lang="en-US" smtClean="0"/>
              <a:pPr/>
              <a:t>16</a:t>
            </a:fld>
            <a:endParaRPr lang="en-US"/>
          </a:p>
        </p:txBody>
      </p:sp>
      <p:pic>
        <p:nvPicPr>
          <p:cNvPr id="4" name="Graphic 3">
            <a:extLst>
              <a:ext uri="{FF2B5EF4-FFF2-40B4-BE49-F238E27FC236}">
                <a16:creationId xmlns:a16="http://schemas.microsoft.com/office/drawing/2014/main" id="{6D79143D-CB70-C2D0-A611-7BCD4EE0700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7888" y="135467"/>
            <a:ext cx="2261097" cy="2261097"/>
          </a:xfrm>
          <a:prstGeom prst="rect">
            <a:avLst/>
          </a:prstGeom>
        </p:spPr>
      </p:pic>
      <p:pic>
        <p:nvPicPr>
          <p:cNvPr id="5" name="Graphic 4">
            <a:extLst>
              <a:ext uri="{FF2B5EF4-FFF2-40B4-BE49-F238E27FC236}">
                <a16:creationId xmlns:a16="http://schemas.microsoft.com/office/drawing/2014/main" id="{5EFF9382-2874-D0CB-8397-83676BE645D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41778" y="4830443"/>
            <a:ext cx="2261097" cy="2261097"/>
          </a:xfrm>
          <a:prstGeom prst="rect">
            <a:avLst/>
          </a:prstGeom>
        </p:spPr>
      </p:pic>
    </p:spTree>
    <p:extLst>
      <p:ext uri="{BB962C8B-B14F-4D97-AF65-F5344CB8AC3E}">
        <p14:creationId xmlns:p14="http://schemas.microsoft.com/office/powerpoint/2010/main" val="287595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9904-739D-4A7A-B2C7-5D4E5198E55D}"/>
              </a:ext>
            </a:extLst>
          </p:cNvPr>
          <p:cNvSpPr>
            <a:spLocks noGrp="1"/>
          </p:cNvSpPr>
          <p:nvPr>
            <p:ph type="title"/>
          </p:nvPr>
        </p:nvSpPr>
        <p:spPr/>
        <p:txBody>
          <a:bodyPr/>
          <a:lstStyle/>
          <a:p>
            <a:r>
              <a:rPr lang="en-US" dirty="0"/>
              <a:t>Accessibility Resources, continued</a:t>
            </a:r>
          </a:p>
        </p:txBody>
      </p:sp>
      <p:sp>
        <p:nvSpPr>
          <p:cNvPr id="4" name="Content Placeholder 3">
            <a:extLst>
              <a:ext uri="{FF2B5EF4-FFF2-40B4-BE49-F238E27FC236}">
                <a16:creationId xmlns:a16="http://schemas.microsoft.com/office/drawing/2014/main" id="{E14ED8E0-97AC-2A22-4AB4-FF9238557DF6}"/>
              </a:ext>
            </a:extLst>
          </p:cNvPr>
          <p:cNvSpPr txBox="1">
            <a:spLocks noGrp="1"/>
          </p:cNvSpPr>
          <p:nvPr>
            <p:ph idx="1"/>
          </p:nvPr>
        </p:nvSpPr>
        <p:spPr/>
        <p:txBody>
          <a:bodyPr/>
          <a:lstStyle/>
          <a:p>
            <a:r>
              <a:rPr lang="en-US" dirty="0">
                <a:solidFill>
                  <a:srgbClr val="0D6700"/>
                </a:solidFill>
                <a:hlinkClick r:id="rId3">
                  <a:extLst>
                    <a:ext uri="{A12FA001-AC4F-418D-AE19-62706E023703}">
                      <ahyp:hlinkClr xmlns:ahyp="http://schemas.microsoft.com/office/drawing/2018/hyperlinkcolor" val="tx"/>
                    </a:ext>
                  </a:extLst>
                </a:hlinkClick>
              </a:rPr>
              <a:t>Top Ten Essentials for Accessible Webinars</a:t>
            </a:r>
            <a:r>
              <a:rPr lang="en-US" dirty="0"/>
              <a:t> (10 min.) This brief video reviews the ten most important items to keep in mind when creating and hosting webinars.</a:t>
            </a:r>
          </a:p>
          <a:p>
            <a:r>
              <a:rPr lang="en-US" dirty="0"/>
              <a:t>Guides to assist accessibility efforts</a:t>
            </a:r>
          </a:p>
          <a:p>
            <a:pPr lvl="1"/>
            <a:r>
              <a:rPr lang="en-US" dirty="0">
                <a:solidFill>
                  <a:srgbClr val="0D6700"/>
                </a:solidFill>
                <a:hlinkClick r:id="rId4">
                  <a:extLst>
                    <a:ext uri="{A12FA001-AC4F-418D-AE19-62706E023703}">
                      <ahyp:hlinkClr xmlns:ahyp="http://schemas.microsoft.com/office/drawing/2018/hyperlinkcolor" val="tx"/>
                    </a:ext>
                  </a:extLst>
                </a:hlinkClick>
              </a:rPr>
              <a:t>PDF Accessibility</a:t>
            </a:r>
            <a:endParaRPr lang="en-US" dirty="0">
              <a:solidFill>
                <a:srgbClr val="0D6700"/>
              </a:solidFill>
            </a:endParaRPr>
          </a:p>
          <a:p>
            <a:pPr lvl="1"/>
            <a:r>
              <a:rPr lang="en-US" dirty="0">
                <a:solidFill>
                  <a:srgbClr val="0D6700"/>
                </a:solidFill>
                <a:hlinkClick r:id="rId5">
                  <a:extLst>
                    <a:ext uri="{A12FA001-AC4F-418D-AE19-62706E023703}">
                      <ahyp:hlinkClr xmlns:ahyp="http://schemas.microsoft.com/office/drawing/2018/hyperlinkcolor" val="tx"/>
                    </a:ext>
                  </a:extLst>
                </a:hlinkClick>
              </a:rPr>
              <a:t>Webinar Accessibility</a:t>
            </a:r>
            <a:endParaRPr lang="en-US" dirty="0">
              <a:solidFill>
                <a:srgbClr val="0D6700"/>
              </a:solidFill>
            </a:endParaRPr>
          </a:p>
          <a:p>
            <a:pPr lvl="1"/>
            <a:r>
              <a:rPr lang="en-US" dirty="0">
                <a:solidFill>
                  <a:srgbClr val="0D6700"/>
                </a:solidFill>
                <a:hlinkClick r:id="rId6">
                  <a:extLst>
                    <a:ext uri="{A12FA001-AC4F-418D-AE19-62706E023703}">
                      <ahyp:hlinkClr xmlns:ahyp="http://schemas.microsoft.com/office/drawing/2018/hyperlinkcolor" val="tx"/>
                    </a:ext>
                  </a:extLst>
                </a:hlinkClick>
              </a:rPr>
              <a:t>PowerPoint Accessibility</a:t>
            </a:r>
            <a:endParaRPr lang="en-US" dirty="0">
              <a:solidFill>
                <a:srgbClr val="0D6700"/>
              </a:solidFill>
            </a:endParaRPr>
          </a:p>
          <a:p>
            <a:pPr lvl="1"/>
            <a:r>
              <a:rPr lang="en-US" dirty="0">
                <a:solidFill>
                  <a:srgbClr val="0D6700"/>
                </a:solidFill>
                <a:hlinkClick r:id="rId7">
                  <a:extLst>
                    <a:ext uri="{A12FA001-AC4F-418D-AE19-62706E023703}">
                      <ahyp:hlinkClr xmlns:ahyp="http://schemas.microsoft.com/office/drawing/2018/hyperlinkcolor" val="tx"/>
                    </a:ext>
                  </a:extLst>
                </a:hlinkClick>
              </a:rPr>
              <a:t>Word Accessibility</a:t>
            </a:r>
            <a:endParaRPr lang="en-US" dirty="0">
              <a:solidFill>
                <a:srgbClr val="0D6700"/>
              </a:solidFill>
            </a:endParaRPr>
          </a:p>
          <a:p>
            <a:pPr lvl="1"/>
            <a:r>
              <a:rPr lang="en-US" dirty="0">
                <a:solidFill>
                  <a:srgbClr val="0D6700"/>
                </a:solidFill>
                <a:hlinkClick r:id="rId8">
                  <a:extLst>
                    <a:ext uri="{A12FA001-AC4F-418D-AE19-62706E023703}">
                      <ahyp:hlinkClr xmlns:ahyp="http://schemas.microsoft.com/office/drawing/2018/hyperlinkcolor" val="tx"/>
                    </a:ext>
                  </a:extLst>
                </a:hlinkClick>
              </a:rPr>
              <a:t>Excel Accessibility</a:t>
            </a:r>
            <a:endParaRPr lang="en-US" dirty="0">
              <a:solidFill>
                <a:srgbClr val="0D6700"/>
              </a:solidFill>
            </a:endParaRPr>
          </a:p>
        </p:txBody>
      </p:sp>
      <p:pic>
        <p:nvPicPr>
          <p:cNvPr id="11" name="Graphic 10">
            <a:extLst>
              <a:ext uri="{FF2B5EF4-FFF2-40B4-BE49-F238E27FC236}">
                <a16:creationId xmlns:a16="http://schemas.microsoft.com/office/drawing/2014/main" id="{80D2F856-F094-FE47-F661-6864A927CF2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52385" y="2807197"/>
            <a:ext cx="2261097" cy="2261097"/>
          </a:xfrm>
          <a:prstGeom prst="rect">
            <a:avLst/>
          </a:prstGeom>
        </p:spPr>
      </p:pic>
      <p:pic>
        <p:nvPicPr>
          <p:cNvPr id="13" name="Graphic 12">
            <a:extLst>
              <a:ext uri="{FF2B5EF4-FFF2-40B4-BE49-F238E27FC236}">
                <a16:creationId xmlns:a16="http://schemas.microsoft.com/office/drawing/2014/main" id="{33344916-F462-E688-375C-5A2FD3DE0CC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5889" y="4050803"/>
            <a:ext cx="2261097" cy="2261097"/>
          </a:xfrm>
          <a:prstGeom prst="rect">
            <a:avLst/>
          </a:prstGeom>
        </p:spPr>
      </p:pic>
      <p:sp>
        <p:nvSpPr>
          <p:cNvPr id="16" name="Slide Number Placeholder 15">
            <a:extLst>
              <a:ext uri="{FF2B5EF4-FFF2-40B4-BE49-F238E27FC236}">
                <a16:creationId xmlns:a16="http://schemas.microsoft.com/office/drawing/2014/main" id="{9002EA48-44F4-6BDE-2797-96E48AC7A286}"/>
              </a:ext>
            </a:extLst>
          </p:cNvPr>
          <p:cNvSpPr>
            <a:spLocks noGrp="1"/>
          </p:cNvSpPr>
          <p:nvPr>
            <p:ph type="sldNum" sz="quarter" idx="12"/>
          </p:nvPr>
        </p:nvSpPr>
        <p:spPr/>
        <p:txBody>
          <a:bodyPr/>
          <a:lstStyle/>
          <a:p>
            <a:fld id="{C8F18A65-5926-457F-9199-7545952CECAB}" type="slidenum">
              <a:rPr lang="en-US" smtClean="0"/>
              <a:pPr/>
              <a:t>17</a:t>
            </a:fld>
            <a:endParaRPr lang="en-US"/>
          </a:p>
        </p:txBody>
      </p:sp>
    </p:spTree>
    <p:extLst>
      <p:ext uri="{BB962C8B-B14F-4D97-AF65-F5344CB8AC3E}">
        <p14:creationId xmlns:p14="http://schemas.microsoft.com/office/powerpoint/2010/main" val="29328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BAB6-9B79-372E-1E21-4CFD6FE55D5E}"/>
              </a:ext>
            </a:extLst>
          </p:cNvPr>
          <p:cNvSpPr>
            <a:spLocks noGrp="1"/>
          </p:cNvSpPr>
          <p:nvPr>
            <p:ph type="title"/>
          </p:nvPr>
        </p:nvSpPr>
        <p:spPr/>
        <p:txBody>
          <a:bodyPr/>
          <a:lstStyle/>
          <a:p>
            <a:r>
              <a:rPr lang="en-US" b="1" dirty="0"/>
              <a:t>Upcoming NCRTM Event </a:t>
            </a:r>
          </a:p>
        </p:txBody>
      </p:sp>
      <p:sp>
        <p:nvSpPr>
          <p:cNvPr id="3" name="Content Placeholder 2">
            <a:extLst>
              <a:ext uri="{FF2B5EF4-FFF2-40B4-BE49-F238E27FC236}">
                <a16:creationId xmlns:a16="http://schemas.microsoft.com/office/drawing/2014/main" id="{94E29351-4879-04BE-17A5-B21A3AF86743}"/>
              </a:ext>
            </a:extLst>
          </p:cNvPr>
          <p:cNvSpPr>
            <a:spLocks noGrp="1"/>
          </p:cNvSpPr>
          <p:nvPr>
            <p:ph idx="1"/>
          </p:nvPr>
        </p:nvSpPr>
        <p:spPr/>
        <p:txBody>
          <a:bodyPr>
            <a:normAutofit/>
          </a:bodyPr>
          <a:lstStyle/>
          <a:p>
            <a:pPr marR="0" lvl="0">
              <a:spcAft>
                <a:spcPts val="600"/>
              </a:spcAft>
            </a:pPr>
            <a:r>
              <a:rPr lang="en-US" altLang="en-US" sz="2800" b="1" dirty="0"/>
              <a:t>Developing Mobility and Transportation Supports to Facilitate Access to Employment</a:t>
            </a:r>
          </a:p>
          <a:p>
            <a:pPr marR="0" lvl="0">
              <a:spcAft>
                <a:spcPts val="600"/>
              </a:spcAft>
            </a:pPr>
            <a:r>
              <a:rPr lang="en-US" dirty="0"/>
              <a:t>NCRTM with the National Center for Mobility Management (NCMM)</a:t>
            </a:r>
          </a:p>
          <a:p>
            <a:pPr marR="0" lvl="0">
              <a:spcAft>
                <a:spcPts val="600"/>
              </a:spcAft>
            </a:pPr>
            <a:r>
              <a:rPr lang="en-US" dirty="0"/>
              <a:t>Presenter: Judy L. Shanley, Ph.D.</a:t>
            </a:r>
          </a:p>
          <a:p>
            <a:pPr marR="0" lvl="0">
              <a:spcAft>
                <a:spcPts val="600"/>
              </a:spcAft>
            </a:pPr>
            <a:r>
              <a:rPr lang="en-US" dirty="0"/>
              <a:t>When: Tuesday November 8, 2022 at 2:00pm EST</a:t>
            </a:r>
          </a:p>
          <a:p>
            <a:pPr marR="0" lvl="0">
              <a:spcAft>
                <a:spcPts val="600"/>
              </a:spcAft>
            </a:pPr>
            <a:r>
              <a:rPr lang="en-US" dirty="0">
                <a:hlinkClick r:id="rId3"/>
              </a:rPr>
              <a:t>Register for this event</a:t>
            </a:r>
            <a:endParaRPr lang="en-US" dirty="0"/>
          </a:p>
        </p:txBody>
      </p:sp>
      <p:sp>
        <p:nvSpPr>
          <p:cNvPr id="4" name="Slide Number Placeholder 3">
            <a:extLst>
              <a:ext uri="{FF2B5EF4-FFF2-40B4-BE49-F238E27FC236}">
                <a16:creationId xmlns:a16="http://schemas.microsoft.com/office/drawing/2014/main" id="{187A0CA7-8644-FD7E-2093-F044C42D3256}"/>
              </a:ext>
            </a:extLst>
          </p:cNvPr>
          <p:cNvSpPr>
            <a:spLocks noGrp="1"/>
          </p:cNvSpPr>
          <p:nvPr>
            <p:ph type="sldNum" sz="quarter" idx="12"/>
          </p:nvPr>
        </p:nvSpPr>
        <p:spPr/>
        <p:txBody>
          <a:bodyPr/>
          <a:lstStyle/>
          <a:p>
            <a:fld id="{C8F18A65-5926-457F-9199-7545952CECAB}" type="slidenum">
              <a:rPr lang="en-US" smtClean="0"/>
              <a:pPr/>
              <a:t>18</a:t>
            </a:fld>
            <a:endParaRPr lang="en-US"/>
          </a:p>
        </p:txBody>
      </p:sp>
    </p:spTree>
    <p:extLst>
      <p:ext uri="{BB962C8B-B14F-4D97-AF65-F5344CB8AC3E}">
        <p14:creationId xmlns:p14="http://schemas.microsoft.com/office/powerpoint/2010/main" val="212101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42B-ADD2-4D91-B76A-E0413606BF5A}"/>
              </a:ext>
            </a:extLst>
          </p:cNvPr>
          <p:cNvSpPr>
            <a:spLocks noGrp="1"/>
          </p:cNvSpPr>
          <p:nvPr>
            <p:ph type="title"/>
          </p:nvPr>
        </p:nvSpPr>
        <p:spPr/>
        <p:txBody>
          <a:bodyPr/>
          <a:lstStyle/>
          <a:p>
            <a:r>
              <a:rPr lang="en-US" dirty="0"/>
              <a:t>Ways to Engage and Stay Connected</a:t>
            </a:r>
          </a:p>
        </p:txBody>
      </p:sp>
      <p:sp>
        <p:nvSpPr>
          <p:cNvPr id="3" name="Content Placeholder 2">
            <a:extLst>
              <a:ext uri="{FF2B5EF4-FFF2-40B4-BE49-F238E27FC236}">
                <a16:creationId xmlns:a16="http://schemas.microsoft.com/office/drawing/2014/main" id="{047D87E3-4C3E-48B6-8442-F2CF92290267}"/>
              </a:ext>
            </a:extLst>
          </p:cNvPr>
          <p:cNvSpPr>
            <a:spLocks noGrp="1"/>
          </p:cNvSpPr>
          <p:nvPr>
            <p:ph idx="1"/>
          </p:nvPr>
        </p:nvSpPr>
        <p:spPr>
          <a:xfrm>
            <a:off x="838200" y="1825625"/>
            <a:ext cx="5257800" cy="4351338"/>
          </a:xfrm>
        </p:spPr>
        <p:txBody>
          <a:bodyPr>
            <a:normAutofit fontScale="92500" lnSpcReduction="20000"/>
          </a:bodyPr>
          <a:lstStyle/>
          <a:p>
            <a:pPr>
              <a:lnSpc>
                <a:spcPct val="110000"/>
              </a:lnSpc>
            </a:pPr>
            <a:r>
              <a:rPr lang="en-US" dirty="0">
                <a:solidFill>
                  <a:srgbClr val="0D6700"/>
                </a:solidFill>
                <a:hlinkClick r:id="rId3">
                  <a:extLst>
                    <a:ext uri="{A12FA001-AC4F-418D-AE19-62706E023703}">
                      <ahyp:hlinkClr xmlns:ahyp="http://schemas.microsoft.com/office/drawing/2018/hyperlinkcolor" val="tx"/>
                    </a:ext>
                  </a:extLst>
                </a:hlinkClick>
              </a:rPr>
              <a:t>Sign up</a:t>
            </a:r>
            <a:r>
              <a:rPr lang="en-US" dirty="0">
                <a:solidFill>
                  <a:srgbClr val="0D6700"/>
                </a:solidFill>
              </a:rPr>
              <a:t> </a:t>
            </a:r>
            <a:r>
              <a:rPr lang="en-US" dirty="0"/>
              <a:t>for the NCRTM Newsletter to stay current</a:t>
            </a:r>
          </a:p>
          <a:p>
            <a:pPr lvl="1">
              <a:lnSpc>
                <a:spcPct val="110000"/>
              </a:lnSpc>
            </a:pPr>
            <a:r>
              <a:rPr lang="en-US" dirty="0">
                <a:solidFill>
                  <a:srgbClr val="0D6700"/>
                </a:solidFill>
                <a:hlinkClick r:id="rId4">
                  <a:extLst>
                    <a:ext uri="{A12FA001-AC4F-418D-AE19-62706E023703}">
                      <ahyp:hlinkClr xmlns:ahyp="http://schemas.microsoft.com/office/drawing/2018/hyperlinkcolor" val="tx"/>
                    </a:ext>
                  </a:extLst>
                </a:hlinkClick>
              </a:rPr>
              <a:t>Access Past Issues</a:t>
            </a:r>
            <a:endParaRPr lang="en-US" dirty="0">
              <a:solidFill>
                <a:srgbClr val="0D6700"/>
              </a:solidFill>
            </a:endParaRPr>
          </a:p>
          <a:p>
            <a:pPr>
              <a:lnSpc>
                <a:spcPct val="110000"/>
              </a:lnSpc>
            </a:pPr>
            <a:r>
              <a:rPr lang="en-US" dirty="0"/>
              <a:t>Follow us on Twitter (@</a:t>
            </a:r>
            <a:r>
              <a:rPr lang="en-US" dirty="0">
                <a:solidFill>
                  <a:srgbClr val="0D6700"/>
                </a:solidFill>
                <a:hlinkClick r:id="rId5">
                  <a:extLst>
                    <a:ext uri="{A12FA001-AC4F-418D-AE19-62706E023703}">
                      <ahyp:hlinkClr xmlns:ahyp="http://schemas.microsoft.com/office/drawing/2018/hyperlinkcolor" val="tx"/>
                    </a:ext>
                  </a:extLst>
                </a:hlinkClick>
              </a:rPr>
              <a:t>RSA_NCRTM</a:t>
            </a:r>
            <a:r>
              <a:rPr lang="en-US" dirty="0"/>
              <a:t>)</a:t>
            </a:r>
          </a:p>
          <a:p>
            <a:pPr>
              <a:lnSpc>
                <a:spcPct val="110000"/>
              </a:lnSpc>
            </a:pPr>
            <a:r>
              <a:rPr lang="en-US" dirty="0"/>
              <a:t>Check out our </a:t>
            </a:r>
            <a:r>
              <a:rPr lang="en-US" dirty="0">
                <a:solidFill>
                  <a:srgbClr val="0D6700"/>
                </a:solidFill>
                <a:hlinkClick r:id="rId6">
                  <a:extLst>
                    <a:ext uri="{A12FA001-AC4F-418D-AE19-62706E023703}">
                      <ahyp:hlinkClr xmlns:ahyp="http://schemas.microsoft.com/office/drawing/2018/hyperlinkcolor" val="tx"/>
                    </a:ext>
                  </a:extLst>
                </a:hlinkClick>
              </a:rPr>
              <a:t>YouTube Channel</a:t>
            </a:r>
            <a:endParaRPr lang="en-US" dirty="0">
              <a:solidFill>
                <a:srgbClr val="0D6700"/>
              </a:solidFill>
            </a:endParaRPr>
          </a:p>
          <a:p>
            <a:pPr>
              <a:lnSpc>
                <a:spcPct val="110000"/>
              </a:lnSpc>
            </a:pPr>
            <a:r>
              <a:rPr lang="en-US" dirty="0"/>
              <a:t>Visit </a:t>
            </a:r>
            <a:r>
              <a:rPr lang="en-US" dirty="0">
                <a:solidFill>
                  <a:srgbClr val="0D6700"/>
                </a:solidFill>
                <a:hlinkClick r:id="rId7">
                  <a:extLst>
                    <a:ext uri="{A12FA001-AC4F-418D-AE19-62706E023703}">
                      <ahyp:hlinkClr xmlns:ahyp="http://schemas.microsoft.com/office/drawing/2018/hyperlinkcolor" val="tx"/>
                    </a:ext>
                  </a:extLst>
                </a:hlinkClick>
              </a:rPr>
              <a:t>Trainings &amp; Events</a:t>
            </a:r>
            <a:r>
              <a:rPr lang="en-US" dirty="0"/>
              <a:t> training events page for training and education events</a:t>
            </a:r>
          </a:p>
          <a:p>
            <a:pPr lvl="1">
              <a:lnSpc>
                <a:spcPct val="110000"/>
              </a:lnSpc>
            </a:pPr>
            <a:r>
              <a:rPr lang="en-US" dirty="0">
                <a:solidFill>
                  <a:srgbClr val="0D6700"/>
                </a:solidFill>
                <a:hlinkClick r:id="rId8">
                  <a:extLst>
                    <a:ext uri="{A12FA001-AC4F-418D-AE19-62706E023703}">
                      <ahyp:hlinkClr xmlns:ahyp="http://schemas.microsoft.com/office/drawing/2018/hyperlinkcolor" val="tx"/>
                    </a:ext>
                  </a:extLst>
                </a:hlinkClick>
              </a:rPr>
              <a:t>Upcoming</a:t>
            </a:r>
            <a:r>
              <a:rPr lang="en-US" dirty="0"/>
              <a:t>, </a:t>
            </a:r>
            <a:r>
              <a:rPr lang="en-US" dirty="0">
                <a:solidFill>
                  <a:srgbClr val="0D6700"/>
                </a:solidFill>
                <a:hlinkClick r:id="rId9">
                  <a:extLst>
                    <a:ext uri="{A12FA001-AC4F-418D-AE19-62706E023703}">
                      <ahyp:hlinkClr xmlns:ahyp="http://schemas.microsoft.com/office/drawing/2018/hyperlinkcolor" val="tx"/>
                    </a:ext>
                  </a:extLst>
                </a:hlinkClick>
              </a:rPr>
              <a:t>On Demand</a:t>
            </a:r>
            <a:r>
              <a:rPr lang="en-US" dirty="0"/>
              <a:t>, and </a:t>
            </a:r>
            <a:r>
              <a:rPr lang="en-US" dirty="0">
                <a:solidFill>
                  <a:srgbClr val="0D6700"/>
                </a:solidFill>
                <a:hlinkClick r:id="rId10">
                  <a:extLst>
                    <a:ext uri="{A12FA001-AC4F-418D-AE19-62706E023703}">
                      <ahyp:hlinkClr xmlns:ahyp="http://schemas.microsoft.com/office/drawing/2018/hyperlinkcolor" val="tx"/>
                    </a:ext>
                  </a:extLst>
                </a:hlinkClick>
              </a:rPr>
              <a:t>Past</a:t>
            </a:r>
            <a:endParaRPr lang="en-US" dirty="0">
              <a:solidFill>
                <a:srgbClr val="0D6700"/>
              </a:solidFill>
            </a:endParaRPr>
          </a:p>
        </p:txBody>
      </p:sp>
      <p:pic>
        <p:nvPicPr>
          <p:cNvPr id="6" name="Picture 5">
            <a:extLst>
              <a:ext uri="{FF2B5EF4-FFF2-40B4-BE49-F238E27FC236}">
                <a16:creationId xmlns:a16="http://schemas.microsoft.com/office/drawing/2014/main" id="{B8647C3F-6B1F-2188-9EE4-0436B47AA47C}"/>
              </a:ext>
              <a:ext uri="{C183D7F6-B498-43B3-948B-1728B52AA6E4}">
                <adec:decorative xmlns:adec="http://schemas.microsoft.com/office/drawing/2017/decorative" val="1"/>
              </a:ext>
            </a:extLst>
          </p:cNvPr>
          <p:cNvPicPr>
            <a:picLocks noChangeAspect="1"/>
          </p:cNvPicPr>
          <p:nvPr/>
        </p:nvPicPr>
        <p:blipFill rotWithShape="1">
          <a:blip r:embed="rId11"/>
          <a:srcRect l="25082" t="16650" r="27054" b="6259"/>
          <a:stretch/>
        </p:blipFill>
        <p:spPr>
          <a:xfrm>
            <a:off x="6403622" y="1553512"/>
            <a:ext cx="5257800" cy="4797592"/>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C3B458F8-F2DC-5727-2BBC-A65D87A79492}"/>
              </a:ext>
            </a:extLst>
          </p:cNvPr>
          <p:cNvSpPr>
            <a:spLocks noGrp="1"/>
          </p:cNvSpPr>
          <p:nvPr>
            <p:ph type="sldNum" sz="quarter" idx="12"/>
          </p:nvPr>
        </p:nvSpPr>
        <p:spPr/>
        <p:txBody>
          <a:bodyPr/>
          <a:lstStyle/>
          <a:p>
            <a:fld id="{C8F18A65-5926-457F-9199-7545952CECAB}" type="slidenum">
              <a:rPr lang="en-US" smtClean="0"/>
              <a:pPr/>
              <a:t>19</a:t>
            </a:fld>
            <a:endParaRPr lang="en-US"/>
          </a:p>
        </p:txBody>
      </p:sp>
    </p:spTree>
    <p:extLst>
      <p:ext uri="{BB962C8B-B14F-4D97-AF65-F5344CB8AC3E}">
        <p14:creationId xmlns:p14="http://schemas.microsoft.com/office/powerpoint/2010/main" val="375976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B563-17D9-3CD5-4AE5-BFB1B4699612}"/>
              </a:ext>
            </a:extLst>
          </p:cNvPr>
          <p:cNvSpPr>
            <a:spLocks noGrp="1"/>
          </p:cNvSpPr>
          <p:nvPr>
            <p:ph type="title"/>
          </p:nvPr>
        </p:nvSpPr>
        <p:spPr/>
        <p:txBody>
          <a:bodyPr/>
          <a:lstStyle/>
          <a:p>
            <a:r>
              <a:rPr lang="en-US" dirty="0"/>
              <a:t>Kick Off Discussion </a:t>
            </a:r>
          </a:p>
        </p:txBody>
      </p:sp>
      <p:sp>
        <p:nvSpPr>
          <p:cNvPr id="3" name="Content Placeholder 2">
            <a:extLst>
              <a:ext uri="{FF2B5EF4-FFF2-40B4-BE49-F238E27FC236}">
                <a16:creationId xmlns:a16="http://schemas.microsoft.com/office/drawing/2014/main" id="{1EAF2F9A-A4D0-1D15-5893-50096878B40E}"/>
              </a:ext>
            </a:extLst>
          </p:cNvPr>
          <p:cNvSpPr>
            <a:spLocks noGrp="1"/>
          </p:cNvSpPr>
          <p:nvPr>
            <p:ph idx="1"/>
          </p:nvPr>
        </p:nvSpPr>
        <p:spPr/>
        <p:txBody>
          <a:bodyPr/>
          <a:lstStyle/>
          <a:p>
            <a:r>
              <a:rPr lang="en-US" dirty="0"/>
              <a:t>What do the McDonald’s Happy Meal, Jason </a:t>
            </a:r>
            <a:r>
              <a:rPr lang="en-US" dirty="0" err="1"/>
              <a:t>Momoa</a:t>
            </a:r>
            <a:r>
              <a:rPr lang="en-US" dirty="0"/>
              <a:t>, and the NCRTM all have in common? </a:t>
            </a:r>
          </a:p>
        </p:txBody>
      </p:sp>
      <p:pic>
        <p:nvPicPr>
          <p:cNvPr id="1026" name="Picture 2" descr="6 Piece Chicken McNuggets® Happy Meal | McDonald's">
            <a:extLst>
              <a:ext uri="{FF2B5EF4-FFF2-40B4-BE49-F238E27FC236}">
                <a16:creationId xmlns:a16="http://schemas.microsoft.com/office/drawing/2014/main" id="{F00806BB-5398-5013-E894-7744BD4EA6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45" r="14433"/>
          <a:stretch/>
        </p:blipFill>
        <p:spPr bwMode="auto">
          <a:xfrm>
            <a:off x="950229" y="3161890"/>
            <a:ext cx="2584208" cy="2349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Jason Momoa">
            <a:extLst>
              <a:ext uri="{FF2B5EF4-FFF2-40B4-BE49-F238E27FC236}">
                <a16:creationId xmlns:a16="http://schemas.microsoft.com/office/drawing/2014/main" id="{3BA739FF-1141-67FB-F8A6-27199E9DA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903" y="3122074"/>
            <a:ext cx="3649729" cy="2428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National Clearinghouse of Rehabilitation Training Materials (NCRTM) logo">
            <a:extLst>
              <a:ext uri="{FF2B5EF4-FFF2-40B4-BE49-F238E27FC236}">
                <a16:creationId xmlns:a16="http://schemas.microsoft.com/office/drawing/2014/main" id="{2BC93427-7767-F541-6AD6-DF94856A0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687" y="3883471"/>
            <a:ext cx="3748688" cy="90593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DDEFFA73-81D0-8736-6EE7-9548A6F80838}"/>
              </a:ext>
            </a:extLst>
          </p:cNvPr>
          <p:cNvSpPr>
            <a:spLocks noGrp="1"/>
          </p:cNvSpPr>
          <p:nvPr>
            <p:ph type="sldNum" sz="quarter" idx="12"/>
          </p:nvPr>
        </p:nvSpPr>
        <p:spPr/>
        <p:txBody>
          <a:bodyPr/>
          <a:lstStyle/>
          <a:p>
            <a:fld id="{C8F18A65-5926-457F-9199-7545952CECAB}" type="slidenum">
              <a:rPr lang="en-US" smtClean="0"/>
              <a:pPr/>
              <a:t>2</a:t>
            </a:fld>
            <a:endParaRPr lang="en-US"/>
          </a:p>
        </p:txBody>
      </p:sp>
    </p:spTree>
    <p:extLst>
      <p:ext uri="{BB962C8B-B14F-4D97-AF65-F5344CB8AC3E}">
        <p14:creationId xmlns:p14="http://schemas.microsoft.com/office/powerpoint/2010/main" val="2929832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42B-ADD2-4D91-B76A-E0413606BF5A}"/>
              </a:ext>
            </a:extLst>
          </p:cNvPr>
          <p:cNvSpPr>
            <a:spLocks noGrp="1"/>
          </p:cNvSpPr>
          <p:nvPr>
            <p:ph type="title"/>
          </p:nvPr>
        </p:nvSpPr>
        <p:spPr/>
        <p:txBody>
          <a:bodyPr/>
          <a:lstStyle/>
          <a:p>
            <a:r>
              <a:rPr lang="en-US" dirty="0"/>
              <a:t>Stay Connected, continued…</a:t>
            </a:r>
          </a:p>
        </p:txBody>
      </p:sp>
      <p:sp>
        <p:nvSpPr>
          <p:cNvPr id="3" name="Content Placeholder 2">
            <a:extLst>
              <a:ext uri="{FF2B5EF4-FFF2-40B4-BE49-F238E27FC236}">
                <a16:creationId xmlns:a16="http://schemas.microsoft.com/office/drawing/2014/main" id="{047D87E3-4C3E-48B6-8442-F2CF92290267}"/>
              </a:ext>
            </a:extLst>
          </p:cNvPr>
          <p:cNvSpPr>
            <a:spLocks noGrp="1"/>
          </p:cNvSpPr>
          <p:nvPr>
            <p:ph idx="1"/>
          </p:nvPr>
        </p:nvSpPr>
        <p:spPr>
          <a:xfrm>
            <a:off x="838200" y="1825625"/>
            <a:ext cx="7549444" cy="4351338"/>
          </a:xfrm>
        </p:spPr>
        <p:txBody>
          <a:bodyPr/>
          <a:lstStyle/>
          <a:p>
            <a:r>
              <a:rPr lang="en-US" dirty="0"/>
              <a:t>Catch us on the </a:t>
            </a:r>
            <a:r>
              <a:rPr lang="en-US" dirty="0">
                <a:solidFill>
                  <a:srgbClr val="0D6700"/>
                </a:solidFill>
                <a:hlinkClick r:id="rId3">
                  <a:extLst>
                    <a:ext uri="{A12FA001-AC4F-418D-AE19-62706E023703}">
                      <ahyp:hlinkClr xmlns:ahyp="http://schemas.microsoft.com/office/drawing/2018/hyperlinkcolor" val="tx"/>
                    </a:ext>
                  </a:extLst>
                </a:hlinkClick>
              </a:rPr>
              <a:t>VR Workforce Studio</a:t>
            </a:r>
            <a:r>
              <a:rPr lang="en-US" dirty="0"/>
              <a:t> podcast</a:t>
            </a:r>
          </a:p>
          <a:p>
            <a:r>
              <a:rPr lang="en-US" dirty="0">
                <a:solidFill>
                  <a:srgbClr val="0D6700"/>
                </a:solidFill>
                <a:hlinkClick r:id="rId4">
                  <a:extLst>
                    <a:ext uri="{A12FA001-AC4F-418D-AE19-62706E023703}">
                      <ahyp:hlinkClr xmlns:ahyp="http://schemas.microsoft.com/office/drawing/2018/hyperlinkcolor" val="tx"/>
                    </a:ext>
                  </a:extLst>
                </a:hlinkClick>
              </a:rPr>
              <a:t>Submit materials</a:t>
            </a:r>
            <a:r>
              <a:rPr lang="en-US" dirty="0">
                <a:hlinkClick r:id="rId4">
                  <a:extLst>
                    <a:ext uri="{A12FA001-AC4F-418D-AE19-62706E023703}">
                      <ahyp:hlinkClr xmlns:ahyp="http://schemas.microsoft.com/office/drawing/2018/hyperlinkcolor" val="tx"/>
                    </a:ext>
                  </a:extLst>
                </a:hlinkClick>
              </a:rPr>
              <a:t> </a:t>
            </a:r>
            <a:r>
              <a:rPr lang="en-US" dirty="0"/>
              <a:t>for inclusion in the NCRTM Library </a:t>
            </a:r>
          </a:p>
          <a:p>
            <a:r>
              <a:rPr lang="en-US" dirty="0">
                <a:solidFill>
                  <a:srgbClr val="0D6700"/>
                </a:solidFill>
                <a:hlinkClick r:id="rId5">
                  <a:extLst>
                    <a:ext uri="{A12FA001-AC4F-418D-AE19-62706E023703}">
                      <ahyp:hlinkClr xmlns:ahyp="http://schemas.microsoft.com/office/drawing/2018/hyperlinkcolor" val="tx"/>
                    </a:ext>
                  </a:extLst>
                </a:hlinkClick>
              </a:rPr>
              <a:t>Subscribe</a:t>
            </a:r>
            <a:r>
              <a:rPr lang="en-US" dirty="0"/>
              <a:t> for monthly NCRTM Library updates</a:t>
            </a:r>
          </a:p>
          <a:p>
            <a:r>
              <a:rPr lang="en-US" dirty="0"/>
              <a:t>Volunteer to be part of a User Advisory Group (UAG)</a:t>
            </a:r>
          </a:p>
          <a:p>
            <a:r>
              <a:rPr lang="en-US" dirty="0"/>
              <a:t>Propose ideas for new events and content</a:t>
            </a:r>
          </a:p>
          <a:p>
            <a:r>
              <a:rPr lang="en-US" dirty="0"/>
              <a:t>Provide </a:t>
            </a:r>
            <a:r>
              <a:rPr lang="en-US" dirty="0">
                <a:solidFill>
                  <a:srgbClr val="0D6700"/>
                </a:solidFill>
                <a:hlinkClick r:id="rId6">
                  <a:extLst>
                    <a:ext uri="{A12FA001-AC4F-418D-AE19-62706E023703}">
                      <ahyp:hlinkClr xmlns:ahyp="http://schemas.microsoft.com/office/drawing/2018/hyperlinkcolor" val="tx"/>
                    </a:ext>
                  </a:extLst>
                </a:hlinkClick>
              </a:rPr>
              <a:t>feedback</a:t>
            </a:r>
            <a:r>
              <a:rPr lang="en-US" dirty="0"/>
              <a:t> online for the continuous improvement of the NCRTM</a:t>
            </a:r>
          </a:p>
        </p:txBody>
      </p:sp>
      <p:pic>
        <p:nvPicPr>
          <p:cNvPr id="7" name="Graphic 6">
            <a:extLst>
              <a:ext uri="{FF2B5EF4-FFF2-40B4-BE49-F238E27FC236}">
                <a16:creationId xmlns:a16="http://schemas.microsoft.com/office/drawing/2014/main" id="{8F00A079-A0CA-C153-AB4C-CD5A2BE3D4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9822" y="365125"/>
            <a:ext cx="4137378" cy="4137378"/>
          </a:xfrm>
          <a:prstGeom prst="rect">
            <a:avLst/>
          </a:prstGeom>
        </p:spPr>
      </p:pic>
      <p:sp>
        <p:nvSpPr>
          <p:cNvPr id="8" name="Slide Number Placeholder 7">
            <a:extLst>
              <a:ext uri="{FF2B5EF4-FFF2-40B4-BE49-F238E27FC236}">
                <a16:creationId xmlns:a16="http://schemas.microsoft.com/office/drawing/2014/main" id="{8A7B0D2F-60FA-4798-DA44-58207ED39644}"/>
              </a:ext>
            </a:extLst>
          </p:cNvPr>
          <p:cNvSpPr>
            <a:spLocks noGrp="1"/>
          </p:cNvSpPr>
          <p:nvPr>
            <p:ph type="sldNum" sz="quarter" idx="12"/>
          </p:nvPr>
        </p:nvSpPr>
        <p:spPr/>
        <p:txBody>
          <a:bodyPr/>
          <a:lstStyle/>
          <a:p>
            <a:fld id="{C8F18A65-5926-457F-9199-7545952CECAB}" type="slidenum">
              <a:rPr lang="en-US" smtClean="0"/>
              <a:pPr/>
              <a:t>20</a:t>
            </a:fld>
            <a:endParaRPr lang="en-US"/>
          </a:p>
        </p:txBody>
      </p:sp>
    </p:spTree>
    <p:extLst>
      <p:ext uri="{BB962C8B-B14F-4D97-AF65-F5344CB8AC3E}">
        <p14:creationId xmlns:p14="http://schemas.microsoft.com/office/powerpoint/2010/main" val="2815916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5063-FB97-6AFC-5816-C095B0B60ED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B76365F-3109-E2F5-AF1B-406190116CC2}"/>
              </a:ext>
            </a:extLst>
          </p:cNvPr>
          <p:cNvSpPr>
            <a:spLocks noGrp="1"/>
          </p:cNvSpPr>
          <p:nvPr>
            <p:ph idx="1"/>
          </p:nvPr>
        </p:nvSpPr>
        <p:spPr/>
        <p:txBody>
          <a:bodyPr/>
          <a:lstStyle/>
          <a:p>
            <a:r>
              <a:rPr lang="en-US" dirty="0">
                <a:solidFill>
                  <a:schemeClr val="tx1"/>
                </a:solidFill>
              </a:rPr>
              <a:t>What strategies can NCRTM use to get information and resources directly into the hands of individuals with disabilities and VR counselors?</a:t>
            </a:r>
          </a:p>
          <a:p>
            <a:pPr marL="0" indent="0">
              <a:buNone/>
            </a:pPr>
            <a:endParaRPr lang="en-US" dirty="0"/>
          </a:p>
        </p:txBody>
      </p:sp>
      <p:pic>
        <p:nvPicPr>
          <p:cNvPr id="5" name="Picture 4">
            <a:extLst>
              <a:ext uri="{FF2B5EF4-FFF2-40B4-BE49-F238E27FC236}">
                <a16:creationId xmlns:a16="http://schemas.microsoft.com/office/drawing/2014/main" id="{CC8BE50A-620D-55FD-750F-DE722FEF96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5051" y="3390900"/>
            <a:ext cx="10858500" cy="2546445"/>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5FA89100-DE97-CBF4-E198-AF4C3DE4F6DC}"/>
              </a:ext>
            </a:extLst>
          </p:cNvPr>
          <p:cNvSpPr>
            <a:spLocks noGrp="1"/>
          </p:cNvSpPr>
          <p:nvPr>
            <p:ph type="sldNum" sz="quarter" idx="12"/>
          </p:nvPr>
        </p:nvSpPr>
        <p:spPr/>
        <p:txBody>
          <a:bodyPr/>
          <a:lstStyle/>
          <a:p>
            <a:fld id="{C8F18A65-5926-457F-9199-7545952CECAB}" type="slidenum">
              <a:rPr lang="en-US" smtClean="0"/>
              <a:pPr/>
              <a:t>21</a:t>
            </a:fld>
            <a:endParaRPr lang="en-US"/>
          </a:p>
        </p:txBody>
      </p:sp>
    </p:spTree>
    <p:extLst>
      <p:ext uri="{BB962C8B-B14F-4D97-AF65-F5344CB8AC3E}">
        <p14:creationId xmlns:p14="http://schemas.microsoft.com/office/powerpoint/2010/main" val="1749459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82B7-7346-44A7-9110-974BEA20D4A6}"/>
              </a:ext>
            </a:extLst>
          </p:cNvPr>
          <p:cNvSpPr>
            <a:spLocks noGrp="1"/>
          </p:cNvSpPr>
          <p:nvPr>
            <p:ph type="title"/>
          </p:nvPr>
        </p:nvSpPr>
        <p:spPr/>
        <p:txBody>
          <a:bodyPr/>
          <a:lstStyle/>
          <a:p>
            <a:r>
              <a:rPr lang="en-US" dirty="0"/>
              <a:t>New Editions Team</a:t>
            </a:r>
          </a:p>
        </p:txBody>
      </p:sp>
      <p:sp>
        <p:nvSpPr>
          <p:cNvPr id="3" name="Content Placeholder 2">
            <a:extLst>
              <a:ext uri="{FF2B5EF4-FFF2-40B4-BE49-F238E27FC236}">
                <a16:creationId xmlns:a16="http://schemas.microsoft.com/office/drawing/2014/main" id="{417C74DB-39B7-47B6-8394-AA81428F752D}"/>
              </a:ext>
            </a:extLst>
          </p:cNvPr>
          <p:cNvSpPr>
            <a:spLocks noGrp="1"/>
          </p:cNvSpPr>
          <p:nvPr>
            <p:ph idx="1"/>
          </p:nvPr>
        </p:nvSpPr>
        <p:spPr/>
        <p:txBody>
          <a:bodyPr>
            <a:normAutofit fontScale="92500" lnSpcReduction="20000"/>
          </a:bodyPr>
          <a:lstStyle/>
          <a:p>
            <a:pPr marL="0" marR="0" indent="0">
              <a:spcBef>
                <a:spcPts val="0"/>
              </a:spcBef>
              <a:spcAft>
                <a:spcPts val="0"/>
              </a:spcAft>
              <a:buNone/>
            </a:pPr>
            <a:r>
              <a:rPr lang="en-US" sz="2800" b="1" dirty="0">
                <a:solidFill>
                  <a:srgbClr val="12286C"/>
                </a:solidFill>
                <a:effectLst/>
                <a:latin typeface="Calibri" panose="020F0502020204030204" pitchFamily="34" charset="0"/>
                <a:ea typeface="Calibri" panose="020F0502020204030204" pitchFamily="34" charset="0"/>
              </a:rPr>
              <a:t>Tyler Matney</a:t>
            </a:r>
          </a:p>
          <a:p>
            <a:pPr marL="0" marR="0" indent="0">
              <a:spcBef>
                <a:spcPts val="0"/>
              </a:spcBef>
              <a:spcAft>
                <a:spcPts val="0"/>
              </a:spcAft>
              <a:buNone/>
            </a:pPr>
            <a:r>
              <a:rPr lang="en-US" sz="2800" dirty="0">
                <a:solidFill>
                  <a:schemeClr val="tx1"/>
                </a:solidFill>
                <a:latin typeface="Calibri" panose="020F0502020204030204" pitchFamily="34" charset="0"/>
                <a:ea typeface="Calibri" panose="020F0502020204030204" pitchFamily="34" charset="0"/>
              </a:rPr>
              <a:t>New Editions Vice President </a:t>
            </a:r>
          </a:p>
          <a:p>
            <a:pPr marL="0" marR="0" indent="0">
              <a:spcBef>
                <a:spcPts val="0"/>
              </a:spcBef>
              <a:spcAft>
                <a:spcPts val="0"/>
              </a:spcAft>
              <a:buNone/>
            </a:pPr>
            <a:r>
              <a:rPr lang="en-US" dirty="0">
                <a:solidFill>
                  <a:srgbClr val="0D670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t</a:t>
            </a:r>
            <a:r>
              <a:rPr lang="en-US" sz="2800" dirty="0">
                <a:solidFill>
                  <a:srgbClr val="0D670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matney@neweditions.net</a:t>
            </a:r>
            <a:r>
              <a:rPr lang="en-US" sz="2800" dirty="0">
                <a:solidFill>
                  <a:srgbClr val="0D6700"/>
                </a:solidFill>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b="1" dirty="0">
                <a:solidFill>
                  <a:srgbClr val="12286C"/>
                </a:solidFill>
                <a:latin typeface="Calibri" panose="020F0502020204030204" pitchFamily="34" charset="0"/>
              </a:rPr>
              <a:t>Heather Servais</a:t>
            </a:r>
          </a:p>
          <a:p>
            <a:pPr marL="0" marR="0" indent="0">
              <a:spcBef>
                <a:spcPts val="0"/>
              </a:spcBef>
              <a:spcAft>
                <a:spcPts val="0"/>
              </a:spcAft>
              <a:buNone/>
            </a:pPr>
            <a:r>
              <a:rPr lang="en-US" sz="2800" dirty="0">
                <a:solidFill>
                  <a:schemeClr val="tx1"/>
                </a:solidFill>
                <a:latin typeface="Calibri" panose="020F0502020204030204" pitchFamily="34" charset="0"/>
                <a:ea typeface="Calibri" panose="020F0502020204030204" pitchFamily="34" charset="0"/>
              </a:rPr>
              <a:t>New Editions Project Manager for the NCRTM</a:t>
            </a:r>
          </a:p>
          <a:p>
            <a:pPr marL="0" marR="0" indent="0">
              <a:spcBef>
                <a:spcPts val="0"/>
              </a:spcBef>
              <a:spcAft>
                <a:spcPts val="0"/>
              </a:spcAft>
              <a:buNone/>
            </a:pPr>
            <a:r>
              <a:rPr lang="en-US" sz="2800" dirty="0">
                <a:solidFill>
                  <a:srgbClr val="0D6700"/>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hservais@neweditions.net</a:t>
            </a:r>
            <a:endParaRPr lang="en-US" sz="2800" dirty="0">
              <a:solidFill>
                <a:srgbClr val="0D67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endParaRPr>
          </a:p>
          <a:p>
            <a:pPr marL="0" indent="0">
              <a:spcBef>
                <a:spcPts val="0"/>
              </a:spcBef>
              <a:buNone/>
            </a:pPr>
            <a:r>
              <a:rPr lang="en-US" b="1" dirty="0">
                <a:solidFill>
                  <a:srgbClr val="12286C"/>
                </a:solidFill>
                <a:latin typeface="Calibri" panose="020F0502020204030204" pitchFamily="34" charset="0"/>
              </a:rPr>
              <a:t>Stewart Kelsey</a:t>
            </a:r>
          </a:p>
          <a:p>
            <a:pPr marL="0" marR="0" indent="0">
              <a:spcBef>
                <a:spcPts val="0"/>
              </a:spcBef>
              <a:spcAft>
                <a:spcPts val="0"/>
              </a:spcAft>
              <a:buNone/>
            </a:pPr>
            <a:r>
              <a:rPr lang="en-US" sz="2800" dirty="0">
                <a:solidFill>
                  <a:schemeClr val="tx1"/>
                </a:solidFill>
                <a:effectLst/>
                <a:latin typeface="Calibri" panose="020F0502020204030204" pitchFamily="34" charset="0"/>
                <a:ea typeface="Calibri" panose="020F0502020204030204" pitchFamily="34" charset="0"/>
              </a:rPr>
              <a:t>New Editions Project Coordinator for the NCRTM</a:t>
            </a:r>
          </a:p>
          <a:p>
            <a:pPr marL="0" marR="0" indent="0">
              <a:spcBef>
                <a:spcPts val="0"/>
              </a:spcBef>
              <a:spcAft>
                <a:spcPts val="0"/>
              </a:spcAft>
              <a:buNone/>
            </a:pPr>
            <a:r>
              <a:rPr lang="en-US" sz="2800" dirty="0">
                <a:solidFill>
                  <a:srgbClr val="0D670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skelsey@neweditions.net</a:t>
            </a:r>
            <a:r>
              <a:rPr lang="en-US" sz="2800" dirty="0">
                <a:solidFill>
                  <a:srgbClr val="0D6700"/>
                </a:solidFill>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b="1" dirty="0">
                <a:solidFill>
                  <a:srgbClr val="12286C"/>
                </a:solidFill>
                <a:latin typeface="Calibri" panose="020F0502020204030204" pitchFamily="34" charset="0"/>
              </a:rPr>
              <a:t>Madison White</a:t>
            </a:r>
          </a:p>
          <a:p>
            <a:pPr marL="0" marR="0" indent="0">
              <a:spcBef>
                <a:spcPts val="0"/>
              </a:spcBef>
              <a:spcAft>
                <a:spcPts val="0"/>
              </a:spcAft>
              <a:buNone/>
            </a:pPr>
            <a:r>
              <a:rPr lang="en-US" sz="2800" dirty="0">
                <a:solidFill>
                  <a:schemeClr val="tx1"/>
                </a:solidFill>
                <a:effectLst/>
                <a:latin typeface="Calibri" panose="020F0502020204030204" pitchFamily="34" charset="0"/>
                <a:ea typeface="Calibri" panose="020F0502020204030204" pitchFamily="34" charset="0"/>
              </a:rPr>
              <a:t>New Editions Project Coordinator for the NCRTM</a:t>
            </a:r>
          </a:p>
          <a:p>
            <a:pPr marL="0" marR="0" indent="0">
              <a:spcBef>
                <a:spcPts val="0"/>
              </a:spcBef>
              <a:spcAft>
                <a:spcPts val="0"/>
              </a:spcAft>
              <a:buNone/>
            </a:pPr>
            <a:r>
              <a:rPr lang="en-US" sz="2800" dirty="0">
                <a:solidFill>
                  <a:srgbClr val="0D6700"/>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mwhite@neweditions.net</a:t>
            </a:r>
            <a:r>
              <a:rPr lang="en-US" sz="2800" dirty="0">
                <a:solidFill>
                  <a:srgbClr val="0D6700"/>
                </a:solidFill>
                <a:latin typeface="Calibri" panose="020F0502020204030204" pitchFamily="34" charset="0"/>
                <a:ea typeface="Calibri" panose="020F0502020204030204" pitchFamily="34" charset="0"/>
              </a:rPr>
              <a:t> </a:t>
            </a:r>
            <a:endParaRPr lang="en-US" sz="2800" dirty="0">
              <a:solidFill>
                <a:srgbClr val="0D67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indent="0">
              <a:buNone/>
            </a:pPr>
            <a:endParaRPr lang="en-US" sz="3000" dirty="0"/>
          </a:p>
        </p:txBody>
      </p:sp>
      <p:sp>
        <p:nvSpPr>
          <p:cNvPr id="4" name="Slide Number Placeholder 3">
            <a:extLst>
              <a:ext uri="{FF2B5EF4-FFF2-40B4-BE49-F238E27FC236}">
                <a16:creationId xmlns:a16="http://schemas.microsoft.com/office/drawing/2014/main" id="{2A7917CC-593D-70D9-03B5-B82B562FA4BF}"/>
              </a:ext>
            </a:extLst>
          </p:cNvPr>
          <p:cNvSpPr>
            <a:spLocks noGrp="1"/>
          </p:cNvSpPr>
          <p:nvPr>
            <p:ph type="sldNum" sz="quarter" idx="12"/>
          </p:nvPr>
        </p:nvSpPr>
        <p:spPr/>
        <p:txBody>
          <a:bodyPr/>
          <a:lstStyle/>
          <a:p>
            <a:fld id="{C8F18A65-5926-457F-9199-7545952CECAB}" type="slidenum">
              <a:rPr lang="en-US" smtClean="0"/>
              <a:pPr/>
              <a:t>22</a:t>
            </a:fld>
            <a:endParaRPr lang="en-US"/>
          </a:p>
        </p:txBody>
      </p:sp>
    </p:spTree>
    <p:extLst>
      <p:ext uri="{BB962C8B-B14F-4D97-AF65-F5344CB8AC3E}">
        <p14:creationId xmlns:p14="http://schemas.microsoft.com/office/powerpoint/2010/main" val="247089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67C2-F5AD-E5D7-203D-24B93B3F26B0}"/>
              </a:ext>
            </a:extLst>
          </p:cNvPr>
          <p:cNvSpPr>
            <a:spLocks noGrp="1"/>
          </p:cNvSpPr>
          <p:nvPr>
            <p:ph type="title"/>
          </p:nvPr>
        </p:nvSpPr>
        <p:spPr/>
        <p:txBody>
          <a:bodyPr/>
          <a:lstStyle/>
          <a:p>
            <a:r>
              <a:rPr lang="en-US" dirty="0"/>
              <a:t>NCRTM RSA Team</a:t>
            </a:r>
          </a:p>
        </p:txBody>
      </p:sp>
      <p:sp>
        <p:nvSpPr>
          <p:cNvPr id="3" name="Content Placeholder 2">
            <a:extLst>
              <a:ext uri="{FF2B5EF4-FFF2-40B4-BE49-F238E27FC236}">
                <a16:creationId xmlns:a16="http://schemas.microsoft.com/office/drawing/2014/main" id="{469FC8DA-BAFF-2414-5ED0-B28587F260E1}"/>
              </a:ext>
            </a:extLst>
          </p:cNvPr>
          <p:cNvSpPr>
            <a:spLocks noGrp="1"/>
          </p:cNvSpPr>
          <p:nvPr>
            <p:ph idx="1"/>
          </p:nvPr>
        </p:nvSpPr>
        <p:spPr/>
        <p:txBody>
          <a:bodyPr/>
          <a:lstStyle/>
          <a:p>
            <a:pPr marL="0" marR="0" indent="0">
              <a:spcBef>
                <a:spcPts val="0"/>
              </a:spcBef>
              <a:spcAft>
                <a:spcPts val="0"/>
              </a:spcAft>
              <a:buNone/>
            </a:pPr>
            <a:r>
              <a:rPr lang="en-US" sz="2400" b="1" dirty="0">
                <a:solidFill>
                  <a:srgbClr val="12286C"/>
                </a:solidFill>
                <a:effectLst/>
                <a:latin typeface="Calibri" panose="020F0502020204030204" pitchFamily="34" charset="0"/>
                <a:ea typeface="Calibri" panose="020F0502020204030204" pitchFamily="34" charset="0"/>
              </a:rPr>
              <a:t>Kristen Rhinehart-Fernandez</a:t>
            </a:r>
          </a:p>
          <a:p>
            <a:pPr marL="0" marR="0" indent="0">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rPr>
              <a:t>RSA Project Manager for the NCRTM</a:t>
            </a:r>
          </a:p>
          <a:p>
            <a:pPr marL="0" marR="0" indent="0">
              <a:spcBef>
                <a:spcPts val="0"/>
              </a:spcBef>
              <a:spcAft>
                <a:spcPts val="0"/>
              </a:spcAft>
              <a:buNone/>
            </a:pPr>
            <a:r>
              <a:rPr lang="en-US" sz="2400" dirty="0">
                <a:solidFill>
                  <a:srgbClr val="0D670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Kristen.rhinehart@ed.gov</a:t>
            </a:r>
            <a:endParaRPr lang="en-US" sz="2400" dirty="0">
              <a:solidFill>
                <a:srgbClr val="0D67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b="1" dirty="0">
                <a:solidFill>
                  <a:srgbClr val="12286C"/>
                </a:solidFill>
                <a:effectLst/>
                <a:latin typeface="Calibri" panose="020F0502020204030204" pitchFamily="34" charset="0"/>
                <a:ea typeface="Calibri" panose="020F0502020204030204" pitchFamily="34" charset="0"/>
              </a:rPr>
              <a:t>Jessica Queener</a:t>
            </a:r>
          </a:p>
          <a:p>
            <a:pPr marL="0" marR="0" indent="0">
              <a:spcBef>
                <a:spcPts val="0"/>
              </a:spcBef>
              <a:spcAft>
                <a:spcPts val="0"/>
              </a:spcAft>
              <a:buNone/>
            </a:pPr>
            <a:r>
              <a:rPr lang="en-US" sz="2400" dirty="0">
                <a:solidFill>
                  <a:schemeClr val="tx1"/>
                </a:solidFill>
                <a:latin typeface="Calibri" panose="020F0502020204030204" pitchFamily="34" charset="0"/>
                <a:ea typeface="Calibri" panose="020F0502020204030204" pitchFamily="34" charset="0"/>
              </a:rPr>
              <a:t>VR Program Specialist, Understudy to the RSA NCRTM Project Manager</a:t>
            </a:r>
            <a:endParaRPr lang="en-US" sz="24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solidFill>
                  <a:srgbClr val="0D670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Jessica.queener@ed.gov</a:t>
            </a:r>
            <a:endParaRPr lang="en-US" sz="2400" dirty="0">
              <a:solidFill>
                <a:srgbClr val="0D67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07975AE-872D-B403-F436-87C8E8B7A561}"/>
              </a:ext>
            </a:extLst>
          </p:cNvPr>
          <p:cNvSpPr>
            <a:spLocks noGrp="1"/>
          </p:cNvSpPr>
          <p:nvPr>
            <p:ph type="sldNum" sz="quarter" idx="12"/>
          </p:nvPr>
        </p:nvSpPr>
        <p:spPr/>
        <p:txBody>
          <a:bodyPr/>
          <a:lstStyle/>
          <a:p>
            <a:fld id="{C8F18A65-5926-457F-9199-7545952CECAB}" type="slidenum">
              <a:rPr lang="en-US" smtClean="0"/>
              <a:pPr/>
              <a:t>23</a:t>
            </a:fld>
            <a:endParaRPr lang="en-US"/>
          </a:p>
        </p:txBody>
      </p:sp>
    </p:spTree>
    <p:extLst>
      <p:ext uri="{BB962C8B-B14F-4D97-AF65-F5344CB8AC3E}">
        <p14:creationId xmlns:p14="http://schemas.microsoft.com/office/powerpoint/2010/main" val="425304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B2C999-E256-485D-945F-0CFB6E1949CE}"/>
              </a:ext>
            </a:extLst>
          </p:cNvPr>
          <p:cNvSpPr>
            <a:spLocks noGrp="1"/>
          </p:cNvSpPr>
          <p:nvPr>
            <p:ph type="title" idx="4294967295"/>
          </p:nvPr>
        </p:nvSpPr>
        <p:spPr>
          <a:xfrm>
            <a:off x="1247775" y="-671513"/>
            <a:ext cx="10944225" cy="671513"/>
          </a:xfrm>
        </p:spPr>
        <p:txBody>
          <a:bodyPr vert="horz" lIns="0" tIns="0" rIns="0" bIns="0" rtlCol="0" anchor="b">
            <a:noAutofit/>
          </a:bodyPr>
          <a:lstStyle/>
          <a:p>
            <a:r>
              <a:rPr lang="en-US" dirty="0"/>
              <a:t>Q&amp;A</a:t>
            </a:r>
          </a:p>
        </p:txBody>
      </p:sp>
      <p:pic>
        <p:nvPicPr>
          <p:cNvPr id="4" name="Picture 3" descr="Sign with the NCRTM logo and the words Q&amp;A in the center.">
            <a:extLst>
              <a:ext uri="{FF2B5EF4-FFF2-40B4-BE49-F238E27FC236}">
                <a16:creationId xmlns:a16="http://schemas.microsoft.com/office/drawing/2014/main" id="{06F907FF-532A-44CA-9030-72C17AB8A433}"/>
              </a:ext>
            </a:extLst>
          </p:cNvPr>
          <p:cNvPicPr>
            <a:picLocks noChangeAspect="1"/>
          </p:cNvPicPr>
          <p:nvPr/>
        </p:nvPicPr>
        <p:blipFill rotWithShape="1">
          <a:blip r:embed="rId3">
            <a:extLst>
              <a:ext uri="{28A0092B-C50C-407E-A947-70E740481C1C}">
                <a14:useLocalDpi xmlns:a14="http://schemas.microsoft.com/office/drawing/2010/main" val="0"/>
              </a:ext>
            </a:extLst>
          </a:blip>
          <a:srcRect t="19665" b="24779"/>
          <a:stretch/>
        </p:blipFill>
        <p:spPr>
          <a:xfrm>
            <a:off x="2667000" y="1523999"/>
            <a:ext cx="6858000" cy="3810001"/>
          </a:xfrm>
          <a:prstGeom prst="rect">
            <a:avLst/>
          </a:prstGeom>
        </p:spPr>
      </p:pic>
      <p:sp>
        <p:nvSpPr>
          <p:cNvPr id="3" name="Slide Number Placeholder 2">
            <a:extLst>
              <a:ext uri="{FF2B5EF4-FFF2-40B4-BE49-F238E27FC236}">
                <a16:creationId xmlns:a16="http://schemas.microsoft.com/office/drawing/2014/main" id="{95D8B451-5CB7-CEA1-A5BA-E0C8A8F1503D}"/>
              </a:ext>
            </a:extLst>
          </p:cNvPr>
          <p:cNvSpPr>
            <a:spLocks noGrp="1"/>
          </p:cNvSpPr>
          <p:nvPr>
            <p:ph type="sldNum" sz="quarter" idx="4"/>
          </p:nvPr>
        </p:nvSpPr>
        <p:spPr>
          <a:xfrm>
            <a:off x="10762210" y="6172200"/>
            <a:ext cx="654148" cy="685800"/>
          </a:xfrm>
        </p:spPr>
        <p:txBody>
          <a:bodyPr/>
          <a:lstStyle/>
          <a:p>
            <a:fld id="{D57F1E4F-1CFF-5643-939E-02111984F565}" type="slidenum">
              <a:rPr lang="en-US" smtClean="0">
                <a:solidFill>
                  <a:srgbClr val="0D6700"/>
                </a:solidFill>
              </a:rPr>
              <a:pPr/>
              <a:t>24</a:t>
            </a:fld>
            <a:endParaRPr lang="en-US" dirty="0">
              <a:solidFill>
                <a:srgbClr val="0D6700"/>
              </a:solidFill>
            </a:endParaRPr>
          </a:p>
        </p:txBody>
      </p:sp>
    </p:spTree>
    <p:extLst>
      <p:ext uri="{BB962C8B-B14F-4D97-AF65-F5344CB8AC3E}">
        <p14:creationId xmlns:p14="http://schemas.microsoft.com/office/powerpoint/2010/main" val="42699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17013-7DA0-4B7C-8C97-E6BF385DAB29}"/>
              </a:ext>
            </a:extLst>
          </p:cNvPr>
          <p:cNvSpPr>
            <a:spLocks noGrp="1"/>
          </p:cNvSpPr>
          <p:nvPr>
            <p:ph type="title"/>
          </p:nvPr>
        </p:nvSpPr>
        <p:spPr/>
        <p:txBody>
          <a:bodyPr/>
          <a:lstStyle/>
          <a:p>
            <a:r>
              <a:rPr lang="en-US" dirty="0"/>
              <a:t>Reference</a:t>
            </a:r>
          </a:p>
        </p:txBody>
      </p:sp>
      <p:sp>
        <p:nvSpPr>
          <p:cNvPr id="8" name="Content Placeholder 7">
            <a:extLst>
              <a:ext uri="{FF2B5EF4-FFF2-40B4-BE49-F238E27FC236}">
                <a16:creationId xmlns:a16="http://schemas.microsoft.com/office/drawing/2014/main" id="{85465C25-E038-4909-89FE-0B8023EDB012}"/>
              </a:ext>
            </a:extLst>
          </p:cNvPr>
          <p:cNvSpPr>
            <a:spLocks noGrp="1"/>
          </p:cNvSpPr>
          <p:nvPr>
            <p:ph idx="1"/>
          </p:nvPr>
        </p:nvSpPr>
        <p:spPr>
          <a:xfrm>
            <a:off x="838200" y="1478844"/>
            <a:ext cx="10515600" cy="4698119"/>
          </a:xfrm>
        </p:spPr>
        <p:txBody>
          <a:bodyPr>
            <a:noAutofit/>
          </a:bodyPr>
          <a:lstStyle/>
          <a:p>
            <a:pPr marL="0" indent="0">
              <a:lnSpc>
                <a:spcPct val="120000"/>
              </a:lnSpc>
              <a:buNone/>
            </a:pPr>
            <a:r>
              <a:rPr lang="en-US" sz="1200" b="1" dirty="0"/>
              <a:t>Section 15 of the Rehabilitation Act</a:t>
            </a:r>
          </a:p>
          <a:p>
            <a:pPr marL="0" indent="0">
              <a:lnSpc>
                <a:spcPct val="120000"/>
              </a:lnSpc>
              <a:buNone/>
            </a:pPr>
            <a:r>
              <a:rPr lang="en-US" sz="1200" dirty="0"/>
              <a:t>INFORMATION CLEARINGHOUSE</a:t>
            </a:r>
          </a:p>
          <a:p>
            <a:pPr marL="0" indent="0">
              <a:lnSpc>
                <a:spcPct val="120000"/>
              </a:lnSpc>
              <a:buNone/>
            </a:pPr>
            <a:r>
              <a:rPr lang="en-US" sz="1200" dirty="0"/>
              <a:t>SEC. 15. (a) The Secretary of Education shall establish a central clearinghouse for information and resource availability for individuals with disabilities which shall provide information and data regarding—</a:t>
            </a:r>
          </a:p>
          <a:p>
            <a:pPr marL="0" indent="0">
              <a:lnSpc>
                <a:spcPct val="120000"/>
              </a:lnSpc>
              <a:buNone/>
            </a:pPr>
            <a:r>
              <a:rPr lang="en-US" sz="1200" dirty="0"/>
              <a:t>(1) the location, provision, and availability of services and programs for individuals with disabilities, including such information and data provided by State workforce development boards regarding such services and programs authorized under title I of such Act;</a:t>
            </a:r>
          </a:p>
          <a:p>
            <a:pPr marL="0" indent="0">
              <a:lnSpc>
                <a:spcPct val="120000"/>
              </a:lnSpc>
              <a:buNone/>
            </a:pPr>
            <a:r>
              <a:rPr lang="en-US" sz="1200" dirty="0"/>
              <a:t>(2) research and recent medical and scientific developments bearing on disabilities (and their prevention, amelioration, causes, and cures); and</a:t>
            </a:r>
          </a:p>
          <a:p>
            <a:pPr marL="0" indent="0">
              <a:lnSpc>
                <a:spcPct val="120000"/>
              </a:lnSpc>
              <a:buNone/>
            </a:pPr>
            <a:r>
              <a:rPr lang="en-US" sz="1200" dirty="0"/>
              <a:t>     (3) the current numbers of individuals with disabilities and their needs.</a:t>
            </a:r>
          </a:p>
          <a:p>
            <a:pPr marL="0" indent="0">
              <a:lnSpc>
                <a:spcPct val="120000"/>
              </a:lnSpc>
              <a:buNone/>
            </a:pPr>
            <a:r>
              <a:rPr lang="en-US" sz="1200" dirty="0"/>
              <a:t>The clearinghouse shall also provide any other relevant information and data which the Secretary of Education considers appropriate.</a:t>
            </a:r>
          </a:p>
          <a:p>
            <a:pPr marL="0" indent="0">
              <a:lnSpc>
                <a:spcPct val="120000"/>
              </a:lnSpc>
              <a:buNone/>
            </a:pPr>
            <a:r>
              <a:rPr lang="en-US" sz="1200" dirty="0"/>
              <a:t>(b) The Commissioner may assist the Secretary of Education to develop within the </a:t>
            </a:r>
            <a:r>
              <a:rPr lang="en-US" sz="1400" dirty="0"/>
              <a:t>Department</a:t>
            </a:r>
            <a:r>
              <a:rPr lang="en-US" sz="1200" dirty="0"/>
              <a:t> of Education a coordinated system of information and data retrieval, which will have the capacity and responsibility to provide information regarding the information and data referred to in subsection (a) of this section to the Congress, public and private agencies and organizations, individuals with disabilities and their families, professionals in fields serving such individuals, and the general public.</a:t>
            </a:r>
          </a:p>
          <a:p>
            <a:pPr marL="0" indent="0">
              <a:lnSpc>
                <a:spcPct val="120000"/>
              </a:lnSpc>
              <a:buNone/>
            </a:pPr>
            <a:r>
              <a:rPr lang="en-US" sz="1200" dirty="0"/>
              <a:t>(c) The office established to carry out the provisions of this section shall be known as the ‘‘Office of Information and Resources for Individuals with Disabilities’’.</a:t>
            </a:r>
          </a:p>
          <a:p>
            <a:pPr marL="0" indent="0">
              <a:lnSpc>
                <a:spcPct val="120000"/>
              </a:lnSpc>
              <a:buNone/>
            </a:pPr>
            <a:r>
              <a:rPr lang="en-US" sz="1200" dirty="0"/>
              <a:t>(d) There are authorized to be appropriated to carry out this section such sums as may be necessary. </a:t>
            </a:r>
          </a:p>
          <a:p>
            <a:pPr marL="0" indent="0">
              <a:lnSpc>
                <a:spcPct val="120000"/>
              </a:lnSpc>
              <a:buNone/>
            </a:pPr>
            <a:r>
              <a:rPr lang="en-US" sz="1200" dirty="0"/>
              <a:t>29 U.S.C. 712</a:t>
            </a:r>
          </a:p>
          <a:p>
            <a:endParaRPr lang="en-US" sz="1200" dirty="0"/>
          </a:p>
        </p:txBody>
      </p:sp>
      <p:sp>
        <p:nvSpPr>
          <p:cNvPr id="4" name="Slide Number Placeholder 3">
            <a:extLst>
              <a:ext uri="{FF2B5EF4-FFF2-40B4-BE49-F238E27FC236}">
                <a16:creationId xmlns:a16="http://schemas.microsoft.com/office/drawing/2014/main" id="{19018296-B0E4-046A-8118-AFD57A9ED267}"/>
              </a:ext>
            </a:extLst>
          </p:cNvPr>
          <p:cNvSpPr>
            <a:spLocks noGrp="1"/>
          </p:cNvSpPr>
          <p:nvPr>
            <p:ph type="sldNum" sz="quarter" idx="12"/>
          </p:nvPr>
        </p:nvSpPr>
        <p:spPr/>
        <p:txBody>
          <a:bodyPr/>
          <a:lstStyle/>
          <a:p>
            <a:fld id="{C8F18A65-5926-457F-9199-7545952CECAB}" type="slidenum">
              <a:rPr lang="en-US" smtClean="0"/>
              <a:pPr/>
              <a:t>25</a:t>
            </a:fld>
            <a:endParaRPr lang="en-US"/>
          </a:p>
        </p:txBody>
      </p:sp>
    </p:spTree>
    <p:extLst>
      <p:ext uri="{BB962C8B-B14F-4D97-AF65-F5344CB8AC3E}">
        <p14:creationId xmlns:p14="http://schemas.microsoft.com/office/powerpoint/2010/main" val="888786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548D-6924-F451-2046-246CF9A92A3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C4FAC710-B6E7-8A44-CE43-4AEFFEFE5BC8}"/>
              </a:ext>
            </a:extLst>
          </p:cNvPr>
          <p:cNvSpPr>
            <a:spLocks noGrp="1"/>
          </p:cNvSpPr>
          <p:nvPr>
            <p:ph idx="1"/>
          </p:nvPr>
        </p:nvSpPr>
        <p:spPr>
          <a:xfrm>
            <a:off x="838200" y="2344914"/>
            <a:ext cx="10515600" cy="3073753"/>
          </a:xfrm>
        </p:spPr>
        <p:txBody>
          <a:bodyPr/>
          <a:lstStyle/>
          <a:p>
            <a:pPr marL="0" indent="0" algn="ctr">
              <a:buNone/>
            </a:pPr>
            <a:r>
              <a:rPr lang="en-US" dirty="0"/>
              <a:t>The National Clearinghouse of Rehabilitation Training Materials (NCRTM) is maintained by </a:t>
            </a:r>
            <a:r>
              <a:rPr lang="en-US" dirty="0">
                <a:solidFill>
                  <a:srgbClr val="0D6700"/>
                </a:solidFill>
                <a:hlinkClick r:id="rId2">
                  <a:extLst>
                    <a:ext uri="{A12FA001-AC4F-418D-AE19-62706E023703}">
                      <ahyp:hlinkClr xmlns:ahyp="http://schemas.microsoft.com/office/drawing/2018/hyperlinkcolor" val="tx"/>
                    </a:ext>
                  </a:extLst>
                </a:hlinkClick>
              </a:rPr>
              <a:t>New Editions Consulting, Inc</a:t>
            </a:r>
            <a:r>
              <a:rPr lang="en-US" dirty="0">
                <a:hlinkClick r:id="rId2">
                  <a:extLst>
                    <a:ext uri="{A12FA001-AC4F-418D-AE19-62706E023703}">
                      <ahyp:hlinkClr xmlns:ahyp="http://schemas.microsoft.com/office/drawing/2018/hyperlinkcolor" val="tx"/>
                    </a:ext>
                  </a:extLst>
                </a:hlinkClick>
              </a:rPr>
              <a:t>.</a:t>
            </a:r>
            <a:r>
              <a:rPr lang="en-US" dirty="0"/>
              <a:t> and sponsored by the U.S. Department of Education, </a:t>
            </a:r>
            <a:r>
              <a:rPr lang="en-US" dirty="0">
                <a:solidFill>
                  <a:srgbClr val="0D6700"/>
                </a:solidFill>
                <a:hlinkClick r:id="rId3">
                  <a:extLst>
                    <a:ext uri="{A12FA001-AC4F-418D-AE19-62706E023703}">
                      <ahyp:hlinkClr xmlns:ahyp="http://schemas.microsoft.com/office/drawing/2018/hyperlinkcolor" val="tx"/>
                    </a:ext>
                  </a:extLst>
                </a:hlinkClick>
              </a:rPr>
              <a:t>Rehabilitation Services Administration (RSA)</a:t>
            </a:r>
            <a:r>
              <a:rPr lang="en-US" dirty="0"/>
              <a:t>, under Contract No. 91990021C0033. However, these contents do not necessarily represent the policy of the Department of Education, and you should not assume endorsement by the Federal Government.</a:t>
            </a:r>
          </a:p>
        </p:txBody>
      </p:sp>
      <p:sp>
        <p:nvSpPr>
          <p:cNvPr id="8" name="Slide Number Placeholder 7">
            <a:extLst>
              <a:ext uri="{FF2B5EF4-FFF2-40B4-BE49-F238E27FC236}">
                <a16:creationId xmlns:a16="http://schemas.microsoft.com/office/drawing/2014/main" id="{B360474F-5CFC-71C5-6E32-85950216733B}"/>
              </a:ext>
            </a:extLst>
          </p:cNvPr>
          <p:cNvSpPr>
            <a:spLocks noGrp="1"/>
          </p:cNvSpPr>
          <p:nvPr>
            <p:ph type="sldNum" sz="quarter" idx="12"/>
          </p:nvPr>
        </p:nvSpPr>
        <p:spPr/>
        <p:txBody>
          <a:bodyPr/>
          <a:lstStyle/>
          <a:p>
            <a:fld id="{C8F18A65-5926-457F-9199-7545952CECAB}" type="slidenum">
              <a:rPr lang="en-US" smtClean="0"/>
              <a:pPr/>
              <a:t>26</a:t>
            </a:fld>
            <a:endParaRPr lang="en-US"/>
          </a:p>
        </p:txBody>
      </p:sp>
    </p:spTree>
    <p:extLst>
      <p:ext uri="{BB962C8B-B14F-4D97-AF65-F5344CB8AC3E}">
        <p14:creationId xmlns:p14="http://schemas.microsoft.com/office/powerpoint/2010/main" val="117725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9ADC-B75D-3B5A-8664-0725607619A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A42CB15-C845-74DA-4EDC-94F09E8EF1B5}"/>
              </a:ext>
            </a:extLst>
          </p:cNvPr>
          <p:cNvSpPr>
            <a:spLocks noGrp="1"/>
          </p:cNvSpPr>
          <p:nvPr>
            <p:ph idx="1"/>
          </p:nvPr>
        </p:nvSpPr>
        <p:spPr/>
        <p:txBody>
          <a:bodyPr/>
          <a:lstStyle/>
          <a:p>
            <a:r>
              <a:rPr lang="en-US" dirty="0"/>
              <a:t>Understand the history and vision for the NCRTM</a:t>
            </a:r>
          </a:p>
          <a:p>
            <a:r>
              <a:rPr lang="en-US" dirty="0"/>
              <a:t>Learn how to locate and use resources from the NCRTM to benefit your teams </a:t>
            </a:r>
          </a:p>
          <a:p>
            <a:r>
              <a:rPr lang="en-US" dirty="0"/>
              <a:t>Understand where to find accessibility resources</a:t>
            </a:r>
          </a:p>
          <a:p>
            <a:r>
              <a:rPr lang="en-US" dirty="0"/>
              <a:t>Learn how to connect with the NCRTM </a:t>
            </a:r>
          </a:p>
        </p:txBody>
      </p:sp>
      <p:sp>
        <p:nvSpPr>
          <p:cNvPr id="10" name="Slide Number Placeholder 9">
            <a:extLst>
              <a:ext uri="{FF2B5EF4-FFF2-40B4-BE49-F238E27FC236}">
                <a16:creationId xmlns:a16="http://schemas.microsoft.com/office/drawing/2014/main" id="{4B4C00F5-EEAF-B431-A377-940AE868D4E1}"/>
              </a:ext>
            </a:extLst>
          </p:cNvPr>
          <p:cNvSpPr>
            <a:spLocks noGrp="1"/>
          </p:cNvSpPr>
          <p:nvPr>
            <p:ph type="sldNum" sz="quarter" idx="12"/>
          </p:nvPr>
        </p:nvSpPr>
        <p:spPr/>
        <p:txBody>
          <a:bodyPr/>
          <a:lstStyle/>
          <a:p>
            <a:fld id="{C8F18A65-5926-457F-9199-7545952CECAB}" type="slidenum">
              <a:rPr lang="en-US" smtClean="0"/>
              <a:pPr/>
              <a:t>3</a:t>
            </a:fld>
            <a:endParaRPr lang="en-US"/>
          </a:p>
        </p:txBody>
      </p:sp>
    </p:spTree>
    <p:extLst>
      <p:ext uri="{BB962C8B-B14F-4D97-AF65-F5344CB8AC3E}">
        <p14:creationId xmlns:p14="http://schemas.microsoft.com/office/powerpoint/2010/main" val="77365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3376-1154-471C-986E-8BC2A609E3AF}"/>
              </a:ext>
            </a:extLst>
          </p:cNvPr>
          <p:cNvSpPr>
            <a:spLocks noGrp="1"/>
          </p:cNvSpPr>
          <p:nvPr>
            <p:ph type="title"/>
          </p:nvPr>
        </p:nvSpPr>
        <p:spPr/>
        <p:txBody>
          <a:bodyPr/>
          <a:lstStyle/>
          <a:p>
            <a:r>
              <a:rPr lang="en-US" dirty="0"/>
              <a:t>NCRTM: Brought to you By</a:t>
            </a:r>
          </a:p>
        </p:txBody>
      </p:sp>
      <p:sp>
        <p:nvSpPr>
          <p:cNvPr id="3" name="Content Placeholder 2">
            <a:extLst>
              <a:ext uri="{FF2B5EF4-FFF2-40B4-BE49-F238E27FC236}">
                <a16:creationId xmlns:a16="http://schemas.microsoft.com/office/drawing/2014/main" id="{568EA28D-7ACC-4F5B-B845-C16093A691EC}"/>
              </a:ext>
            </a:extLst>
          </p:cNvPr>
          <p:cNvSpPr>
            <a:spLocks noGrp="1"/>
          </p:cNvSpPr>
          <p:nvPr>
            <p:ph idx="1"/>
          </p:nvPr>
        </p:nvSpPr>
        <p:spPr/>
        <p:txBody>
          <a:bodyPr/>
          <a:lstStyle/>
          <a:p>
            <a:r>
              <a:rPr lang="en-US" dirty="0"/>
              <a:t>Section 15 of the Rehabilitation Act of 1973 as Amended by Title IV of the Workforce Innovation and Opportunity Act </a:t>
            </a:r>
          </a:p>
          <a:p>
            <a:r>
              <a:rPr lang="en-US" dirty="0"/>
              <a:t>Funded and operated by the Office of Special Education and Rehabilitative Services (OSERS), Rehabilitation Services Administration (RSA)</a:t>
            </a:r>
          </a:p>
          <a:p>
            <a:r>
              <a:rPr lang="en-US" dirty="0"/>
              <a:t>Maintained through a contract with New Editions Consulting, Inc.</a:t>
            </a:r>
          </a:p>
        </p:txBody>
      </p:sp>
      <p:pic>
        <p:nvPicPr>
          <p:cNvPr id="5" name="Picture 4">
            <a:extLst>
              <a:ext uri="{FF2B5EF4-FFF2-40B4-BE49-F238E27FC236}">
                <a16:creationId xmlns:a16="http://schemas.microsoft.com/office/drawing/2014/main" id="{EDC69B52-9108-4E64-B545-495C90E8BD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044" y="5392847"/>
            <a:ext cx="3438525" cy="919053"/>
          </a:xfrm>
          <a:prstGeom prst="rect">
            <a:avLst/>
          </a:prstGeom>
        </p:spPr>
      </p:pic>
      <p:sp>
        <p:nvSpPr>
          <p:cNvPr id="7" name="Slide Number Placeholder 6">
            <a:extLst>
              <a:ext uri="{FF2B5EF4-FFF2-40B4-BE49-F238E27FC236}">
                <a16:creationId xmlns:a16="http://schemas.microsoft.com/office/drawing/2014/main" id="{5A556EE3-5E09-6388-0489-DA9F05A2522C}"/>
              </a:ext>
            </a:extLst>
          </p:cNvPr>
          <p:cNvSpPr>
            <a:spLocks noGrp="1"/>
          </p:cNvSpPr>
          <p:nvPr>
            <p:ph type="sldNum" sz="quarter" idx="12"/>
          </p:nvPr>
        </p:nvSpPr>
        <p:spPr/>
        <p:txBody>
          <a:bodyPr/>
          <a:lstStyle/>
          <a:p>
            <a:fld id="{C8F18A65-5926-457F-9199-7545952CECAB}" type="slidenum">
              <a:rPr lang="en-US" smtClean="0"/>
              <a:pPr/>
              <a:t>4</a:t>
            </a:fld>
            <a:endParaRPr lang="en-US"/>
          </a:p>
        </p:txBody>
      </p:sp>
    </p:spTree>
    <p:extLst>
      <p:ext uri="{BB962C8B-B14F-4D97-AF65-F5344CB8AC3E}">
        <p14:creationId xmlns:p14="http://schemas.microsoft.com/office/powerpoint/2010/main" val="292389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AB69E0-A475-3DDC-9526-14E7475F11A9}"/>
              </a:ext>
            </a:extLst>
          </p:cNvPr>
          <p:cNvSpPr>
            <a:spLocks noGrp="1"/>
          </p:cNvSpPr>
          <p:nvPr>
            <p:ph type="title"/>
          </p:nvPr>
        </p:nvSpPr>
        <p:spPr/>
        <p:txBody>
          <a:bodyPr/>
          <a:lstStyle/>
          <a:p>
            <a:r>
              <a:rPr lang="en-US" dirty="0"/>
              <a:t>NCRTM Library</a:t>
            </a:r>
          </a:p>
        </p:txBody>
      </p:sp>
      <p:sp>
        <p:nvSpPr>
          <p:cNvPr id="4" name="Text Placeholder 3">
            <a:extLst>
              <a:ext uri="{FF2B5EF4-FFF2-40B4-BE49-F238E27FC236}">
                <a16:creationId xmlns:a16="http://schemas.microsoft.com/office/drawing/2014/main" id="{B0313D76-3F01-4F6E-9E05-4E7E244FD9FE}"/>
              </a:ext>
            </a:extLst>
          </p:cNvPr>
          <p:cNvSpPr>
            <a:spLocks noGrp="1"/>
          </p:cNvSpPr>
          <p:nvPr>
            <p:ph type="body" idx="1"/>
          </p:nvPr>
        </p:nvSpPr>
        <p:spPr>
          <a:xfrm>
            <a:off x="227806" y="1365074"/>
            <a:ext cx="5868194" cy="823912"/>
          </a:xfrm>
        </p:spPr>
        <p:txBody>
          <a:bodyPr>
            <a:noAutofit/>
          </a:bodyPr>
          <a:lstStyle/>
          <a:p>
            <a:pPr marL="0" indent="0" algn="ctr">
              <a:spcBef>
                <a:spcPts val="600"/>
              </a:spcBef>
              <a:buNone/>
            </a:pPr>
            <a:r>
              <a:rPr lang="en-US" sz="2500" b="1" dirty="0">
                <a:solidFill>
                  <a:schemeClr val="tx1"/>
                </a:solidFill>
              </a:rPr>
              <a:t>What can you find in the NCRTM Library?</a:t>
            </a:r>
          </a:p>
        </p:txBody>
      </p:sp>
      <p:sp>
        <p:nvSpPr>
          <p:cNvPr id="3" name="Content Placeholder 2">
            <a:extLst>
              <a:ext uri="{FF2B5EF4-FFF2-40B4-BE49-F238E27FC236}">
                <a16:creationId xmlns:a16="http://schemas.microsoft.com/office/drawing/2014/main" id="{1FF534E5-ADEB-47A1-89CD-BFDA2A6523B6}"/>
              </a:ext>
            </a:extLst>
          </p:cNvPr>
          <p:cNvSpPr>
            <a:spLocks noGrp="1"/>
          </p:cNvSpPr>
          <p:nvPr>
            <p:ph sz="half" idx="2"/>
          </p:nvPr>
        </p:nvSpPr>
        <p:spPr/>
        <p:txBody>
          <a:bodyPr>
            <a:noAutofit/>
          </a:bodyPr>
          <a:lstStyle/>
          <a:p>
            <a:r>
              <a:rPr lang="en-US" sz="2400" dirty="0">
                <a:solidFill>
                  <a:schemeClr val="tx1"/>
                </a:solidFill>
              </a:rPr>
              <a:t>Access to more than 3,500+ resources</a:t>
            </a:r>
          </a:p>
          <a:p>
            <a:pPr lvl="1"/>
            <a:r>
              <a:rPr lang="en-US" sz="2400" dirty="0">
                <a:solidFill>
                  <a:schemeClr val="tx1"/>
                </a:solidFill>
              </a:rPr>
              <a:t>Articles</a:t>
            </a:r>
          </a:p>
          <a:p>
            <a:pPr lvl="1"/>
            <a:r>
              <a:rPr lang="en-US" sz="2400" dirty="0">
                <a:solidFill>
                  <a:schemeClr val="tx1"/>
                </a:solidFill>
              </a:rPr>
              <a:t>Podcasts</a:t>
            </a:r>
          </a:p>
          <a:p>
            <a:pPr lvl="1"/>
            <a:r>
              <a:rPr lang="en-US" sz="2400" dirty="0">
                <a:solidFill>
                  <a:schemeClr val="tx1"/>
                </a:solidFill>
              </a:rPr>
              <a:t>Videos</a:t>
            </a:r>
          </a:p>
          <a:p>
            <a:pPr lvl="1"/>
            <a:r>
              <a:rPr lang="en-US" sz="2400" dirty="0">
                <a:solidFill>
                  <a:schemeClr val="tx1"/>
                </a:solidFill>
              </a:rPr>
              <a:t>Fact Sheets</a:t>
            </a:r>
          </a:p>
          <a:p>
            <a:pPr lvl="1"/>
            <a:r>
              <a:rPr lang="en-US" sz="2400" dirty="0">
                <a:solidFill>
                  <a:schemeClr val="tx1"/>
                </a:solidFill>
              </a:rPr>
              <a:t>Websites</a:t>
            </a:r>
          </a:p>
          <a:p>
            <a:pPr lvl="1"/>
            <a:r>
              <a:rPr lang="en-US" sz="2400" dirty="0">
                <a:solidFill>
                  <a:schemeClr val="tx1"/>
                </a:solidFill>
              </a:rPr>
              <a:t>Toolkits</a:t>
            </a:r>
          </a:p>
          <a:p>
            <a:pPr lvl="1"/>
            <a:r>
              <a:rPr lang="en-US" sz="2400" dirty="0">
                <a:solidFill>
                  <a:schemeClr val="tx1"/>
                </a:solidFill>
              </a:rPr>
              <a:t>And more</a:t>
            </a:r>
          </a:p>
        </p:txBody>
      </p:sp>
      <p:sp>
        <p:nvSpPr>
          <p:cNvPr id="5" name="Text Placeholder 4">
            <a:extLst>
              <a:ext uri="{FF2B5EF4-FFF2-40B4-BE49-F238E27FC236}">
                <a16:creationId xmlns:a16="http://schemas.microsoft.com/office/drawing/2014/main" id="{18586D15-34DD-45B1-AEE8-F0CF6826C5A0}"/>
              </a:ext>
            </a:extLst>
          </p:cNvPr>
          <p:cNvSpPr>
            <a:spLocks noGrp="1"/>
          </p:cNvSpPr>
          <p:nvPr>
            <p:ph type="body" sz="quarter" idx="3"/>
          </p:nvPr>
        </p:nvSpPr>
        <p:spPr>
          <a:xfrm>
            <a:off x="6096000" y="1365074"/>
            <a:ext cx="5868194" cy="823912"/>
          </a:xfrm>
        </p:spPr>
        <p:txBody>
          <a:bodyPr>
            <a:noAutofit/>
          </a:bodyPr>
          <a:lstStyle/>
          <a:p>
            <a:pPr marL="0" indent="0" algn="ctr">
              <a:spcBef>
                <a:spcPts val="600"/>
              </a:spcBef>
              <a:buNone/>
            </a:pPr>
            <a:r>
              <a:rPr lang="en-US" sz="2500" b="1" dirty="0">
                <a:solidFill>
                  <a:schemeClr val="tx1"/>
                </a:solidFill>
              </a:rPr>
              <a:t>How can you use the NCRTM Library?</a:t>
            </a:r>
          </a:p>
        </p:txBody>
      </p:sp>
      <p:sp>
        <p:nvSpPr>
          <p:cNvPr id="6" name="Content Placeholder 5">
            <a:extLst>
              <a:ext uri="{FF2B5EF4-FFF2-40B4-BE49-F238E27FC236}">
                <a16:creationId xmlns:a16="http://schemas.microsoft.com/office/drawing/2014/main" id="{95B02BDE-9A70-4782-B949-3DF1A27CB0A2}"/>
              </a:ext>
            </a:extLst>
          </p:cNvPr>
          <p:cNvSpPr>
            <a:spLocks noGrp="1"/>
          </p:cNvSpPr>
          <p:nvPr>
            <p:ph sz="quarter" idx="4"/>
          </p:nvPr>
        </p:nvSpPr>
        <p:spPr>
          <a:xfrm>
            <a:off x="6194427" y="2505075"/>
            <a:ext cx="5183188" cy="3684588"/>
          </a:xfrm>
        </p:spPr>
        <p:txBody>
          <a:bodyPr>
            <a:normAutofit/>
          </a:bodyPr>
          <a:lstStyle/>
          <a:p>
            <a:pPr marR="0" lvl="0">
              <a:spcBef>
                <a:spcPts val="0"/>
              </a:spcBef>
              <a:spcAft>
                <a:spcPts val="0"/>
              </a:spcAft>
              <a:tabLst>
                <a:tab pos="457200" algn="l"/>
              </a:tabLst>
            </a:pPr>
            <a:r>
              <a:rPr lang="en-US" sz="2400" dirty="0">
                <a:solidFill>
                  <a:schemeClr val="tx1"/>
                </a:solidFill>
                <a:effectLst/>
                <a:ea typeface="Times New Roman" panose="02020603050405020304" pitchFamily="18" charset="0"/>
              </a:rPr>
              <a:t>Implement evidenced-based and promising and effective practices and tools developed by RSA discretionary grantees</a:t>
            </a:r>
            <a:endParaRPr lang="en-US" sz="2400" dirty="0">
              <a:solidFill>
                <a:schemeClr val="tx1"/>
              </a:solidFill>
              <a:effectLst/>
              <a:ea typeface="Calibri" panose="020F0502020204030204" pitchFamily="34" charset="0"/>
            </a:endParaRPr>
          </a:p>
          <a:p>
            <a:pPr marR="0" lvl="0">
              <a:spcBef>
                <a:spcPts val="0"/>
              </a:spcBef>
              <a:spcAft>
                <a:spcPts val="0"/>
              </a:spcAft>
              <a:tabLst>
                <a:tab pos="457200" algn="l"/>
              </a:tabLst>
            </a:pPr>
            <a:r>
              <a:rPr lang="en-US" sz="2400" dirty="0">
                <a:solidFill>
                  <a:schemeClr val="tx1"/>
                </a:solidFill>
                <a:effectLst/>
                <a:ea typeface="Times New Roman" panose="02020603050405020304" pitchFamily="18" charset="0"/>
              </a:rPr>
              <a:t>Strengthen and enhance delivery of services to individuals with disabilities </a:t>
            </a:r>
          </a:p>
          <a:p>
            <a:pPr marR="0" lvl="0">
              <a:spcBef>
                <a:spcPts val="0"/>
              </a:spcBef>
              <a:spcAft>
                <a:spcPts val="0"/>
              </a:spcAft>
              <a:tabLst>
                <a:tab pos="457200" algn="l"/>
              </a:tabLst>
            </a:pPr>
            <a:r>
              <a:rPr lang="en-US" sz="2400" dirty="0">
                <a:solidFill>
                  <a:schemeClr val="tx1"/>
                </a:solidFill>
                <a:ea typeface="Calibri" panose="020F0502020204030204" pitchFamily="34" charset="0"/>
              </a:rPr>
              <a:t>Increase skill development and knowledge for VR counselors</a:t>
            </a:r>
            <a:endParaRPr lang="en-US" sz="2400" dirty="0"/>
          </a:p>
        </p:txBody>
      </p:sp>
      <p:sp>
        <p:nvSpPr>
          <p:cNvPr id="8" name="Slide Number Placeholder 7">
            <a:extLst>
              <a:ext uri="{FF2B5EF4-FFF2-40B4-BE49-F238E27FC236}">
                <a16:creationId xmlns:a16="http://schemas.microsoft.com/office/drawing/2014/main" id="{7E9B59E2-63F3-24B1-2D3C-C7302A8E2585}"/>
              </a:ext>
            </a:extLst>
          </p:cNvPr>
          <p:cNvSpPr>
            <a:spLocks noGrp="1"/>
          </p:cNvSpPr>
          <p:nvPr>
            <p:ph type="sldNum" sz="quarter" idx="12"/>
          </p:nvPr>
        </p:nvSpPr>
        <p:spPr/>
        <p:txBody>
          <a:bodyPr/>
          <a:lstStyle/>
          <a:p>
            <a:fld id="{C8F18A65-5926-457F-9199-7545952CECAB}" type="slidenum">
              <a:rPr lang="en-US" b="1" smtClean="0">
                <a:solidFill>
                  <a:srgbClr val="0D6700"/>
                </a:solidFill>
              </a:rPr>
              <a:t>5</a:t>
            </a:fld>
            <a:endParaRPr lang="en-US" b="1">
              <a:solidFill>
                <a:srgbClr val="0D6700"/>
              </a:solidFill>
            </a:endParaRPr>
          </a:p>
        </p:txBody>
      </p:sp>
    </p:spTree>
    <p:extLst>
      <p:ext uri="{BB962C8B-B14F-4D97-AF65-F5344CB8AC3E}">
        <p14:creationId xmlns:p14="http://schemas.microsoft.com/office/powerpoint/2010/main" val="404947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E5E17E-6F75-777B-276E-A5219A1EA84E}"/>
              </a:ext>
            </a:extLst>
          </p:cNvPr>
          <p:cNvSpPr>
            <a:spLocks noGrp="1"/>
          </p:cNvSpPr>
          <p:nvPr>
            <p:ph type="title"/>
          </p:nvPr>
        </p:nvSpPr>
        <p:spPr/>
        <p:txBody>
          <a:bodyPr/>
          <a:lstStyle/>
          <a:p>
            <a:r>
              <a:rPr lang="en-US" dirty="0"/>
              <a:t>NCRTM Library Material Examples </a:t>
            </a:r>
          </a:p>
        </p:txBody>
      </p:sp>
      <p:pic>
        <p:nvPicPr>
          <p:cNvPr id="4" name="Picture 3">
            <a:extLst>
              <a:ext uri="{FF2B5EF4-FFF2-40B4-BE49-F238E27FC236}">
                <a16:creationId xmlns:a16="http://schemas.microsoft.com/office/drawing/2014/main" id="{070764CC-AA9B-E917-277D-2A057D57F3A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99986"/>
            <a:ext cx="2407852" cy="2311887"/>
          </a:xfrm>
          <a:prstGeom prst="rect">
            <a:avLst/>
          </a:prstGeom>
        </p:spPr>
      </p:pic>
      <p:sp>
        <p:nvSpPr>
          <p:cNvPr id="6" name="TextBox 5">
            <a:extLst>
              <a:ext uri="{FF2B5EF4-FFF2-40B4-BE49-F238E27FC236}">
                <a16:creationId xmlns:a16="http://schemas.microsoft.com/office/drawing/2014/main" id="{1AFCED7F-584F-9BF5-591F-2C9B66BD565F}"/>
              </a:ext>
            </a:extLst>
          </p:cNvPr>
          <p:cNvSpPr txBox="1"/>
          <p:nvPr/>
        </p:nvSpPr>
        <p:spPr>
          <a:xfrm>
            <a:off x="838200" y="3728698"/>
            <a:ext cx="2481269" cy="646331"/>
          </a:xfrm>
          <a:prstGeom prst="rect">
            <a:avLst/>
          </a:prstGeom>
          <a:noFill/>
        </p:spPr>
        <p:txBody>
          <a:bodyPr wrap="square">
            <a:spAutoFit/>
          </a:bodyPr>
          <a:lstStyle/>
          <a:p>
            <a:pPr algn="ctr"/>
            <a:r>
              <a:rPr lang="en-US" dirty="0">
                <a:solidFill>
                  <a:srgbClr val="0D6700"/>
                </a:solidFill>
                <a:hlinkClick r:id="rId3">
                  <a:extLst>
                    <a:ext uri="{A12FA001-AC4F-418D-AE19-62706E023703}">
                      <ahyp:hlinkClr xmlns:ahyp="http://schemas.microsoft.com/office/drawing/2018/hyperlinkcolor" val="tx"/>
                    </a:ext>
                  </a:extLst>
                </a:hlinkClick>
              </a:rPr>
              <a:t>VR Process Handbook</a:t>
            </a:r>
          </a:p>
          <a:p>
            <a:pPr algn="ctr"/>
            <a:r>
              <a:rPr lang="en-US" dirty="0">
                <a:solidFill>
                  <a:srgbClr val="0D6700"/>
                </a:solidFill>
                <a:hlinkClick r:id="rId3">
                  <a:extLst>
                    <a:ext uri="{A12FA001-AC4F-418D-AE19-62706E023703}">
                      <ahyp:hlinkClr xmlns:ahyp="http://schemas.microsoft.com/office/drawing/2018/hyperlinkcolor" val="tx"/>
                    </a:ext>
                  </a:extLst>
                </a:hlinkClick>
              </a:rPr>
              <a:t>(AIVRTTAC)</a:t>
            </a:r>
            <a:endParaRPr lang="en-US" dirty="0">
              <a:solidFill>
                <a:srgbClr val="0D6700"/>
              </a:solidFill>
            </a:endParaRPr>
          </a:p>
        </p:txBody>
      </p:sp>
      <p:pic>
        <p:nvPicPr>
          <p:cNvPr id="10" name="Picture 9">
            <a:extLst>
              <a:ext uri="{FF2B5EF4-FFF2-40B4-BE49-F238E27FC236}">
                <a16:creationId xmlns:a16="http://schemas.microsoft.com/office/drawing/2014/main" id="{CEE1B1FE-F928-2DEC-F9EF-434D77974D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07454" y="1490773"/>
            <a:ext cx="1670641" cy="2094354"/>
          </a:xfrm>
          <a:prstGeom prst="rect">
            <a:avLst/>
          </a:prstGeom>
        </p:spPr>
      </p:pic>
      <p:sp>
        <p:nvSpPr>
          <p:cNvPr id="12" name="TextBox 11">
            <a:extLst>
              <a:ext uri="{FF2B5EF4-FFF2-40B4-BE49-F238E27FC236}">
                <a16:creationId xmlns:a16="http://schemas.microsoft.com/office/drawing/2014/main" id="{8FAF6F3F-43AB-2290-4363-17B08AC4DF0A}"/>
              </a:ext>
            </a:extLst>
          </p:cNvPr>
          <p:cNvSpPr txBox="1"/>
          <p:nvPr/>
        </p:nvSpPr>
        <p:spPr>
          <a:xfrm>
            <a:off x="3871931" y="3701952"/>
            <a:ext cx="1941689" cy="1754326"/>
          </a:xfrm>
          <a:prstGeom prst="rect">
            <a:avLst/>
          </a:prstGeom>
          <a:noFill/>
        </p:spPr>
        <p:txBody>
          <a:bodyPr wrap="square">
            <a:spAutoFit/>
          </a:bodyPr>
          <a:lstStyle/>
          <a:p>
            <a:pPr algn="ctr"/>
            <a:r>
              <a:rPr lang="en-US" dirty="0">
                <a:solidFill>
                  <a:srgbClr val="0D6700"/>
                </a:solidFill>
                <a:hlinkClick r:id="rId5">
                  <a:extLst>
                    <a:ext uri="{A12FA001-AC4F-418D-AE19-62706E023703}">
                      <ahyp:hlinkClr xmlns:ahyp="http://schemas.microsoft.com/office/drawing/2018/hyperlinkcolor" val="tx"/>
                    </a:ext>
                  </a:extLst>
                </a:hlinkClick>
              </a:rPr>
              <a:t>Pre-Employment Transition Services: Set Aside Determination Guide (NTACT:C and VRTAC-QM)</a:t>
            </a:r>
            <a:endParaRPr lang="en-US" dirty="0">
              <a:solidFill>
                <a:srgbClr val="0D6700"/>
              </a:solidFill>
            </a:endParaRPr>
          </a:p>
        </p:txBody>
      </p:sp>
      <p:pic>
        <p:nvPicPr>
          <p:cNvPr id="14" name="Picture 13">
            <a:extLst>
              <a:ext uri="{FF2B5EF4-FFF2-40B4-BE49-F238E27FC236}">
                <a16:creationId xmlns:a16="http://schemas.microsoft.com/office/drawing/2014/main" id="{6FD4AB22-4823-128B-AF27-0EF8379157D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25447" y="1668110"/>
            <a:ext cx="2541971" cy="1805416"/>
          </a:xfrm>
          <a:prstGeom prst="rect">
            <a:avLst/>
          </a:prstGeom>
        </p:spPr>
      </p:pic>
      <p:sp>
        <p:nvSpPr>
          <p:cNvPr id="18" name="TextBox 17">
            <a:extLst>
              <a:ext uri="{FF2B5EF4-FFF2-40B4-BE49-F238E27FC236}">
                <a16:creationId xmlns:a16="http://schemas.microsoft.com/office/drawing/2014/main" id="{EA51AD4B-A4F4-9A0F-3BBC-47557D07FFD9}"/>
              </a:ext>
            </a:extLst>
          </p:cNvPr>
          <p:cNvSpPr txBox="1"/>
          <p:nvPr/>
        </p:nvSpPr>
        <p:spPr>
          <a:xfrm>
            <a:off x="6468502" y="3548903"/>
            <a:ext cx="2236808" cy="1477328"/>
          </a:xfrm>
          <a:prstGeom prst="rect">
            <a:avLst/>
          </a:prstGeom>
          <a:noFill/>
        </p:spPr>
        <p:txBody>
          <a:bodyPr wrap="square">
            <a:spAutoFit/>
          </a:bodyPr>
          <a:lstStyle/>
          <a:p>
            <a:pPr algn="ctr"/>
            <a:r>
              <a:rPr lang="en-US" dirty="0"/>
              <a:t>Effective Practices in </a:t>
            </a:r>
            <a:r>
              <a:rPr lang="en-US" dirty="0">
                <a:hlinkClick r:id="rId7"/>
              </a:rPr>
              <a:t>Transition</a:t>
            </a:r>
            <a:r>
              <a:rPr lang="en-US" dirty="0"/>
              <a:t> and </a:t>
            </a:r>
            <a:r>
              <a:rPr lang="en-US" dirty="0">
                <a:hlinkClick r:id="rId8"/>
              </a:rPr>
              <a:t>Interagency Collaboration </a:t>
            </a:r>
            <a:r>
              <a:rPr lang="en-US" dirty="0"/>
              <a:t>(NTACT:C) </a:t>
            </a:r>
          </a:p>
        </p:txBody>
      </p:sp>
      <p:pic>
        <p:nvPicPr>
          <p:cNvPr id="21" name="Graphic 20">
            <a:extLst>
              <a:ext uri="{FF2B5EF4-FFF2-40B4-BE49-F238E27FC236}">
                <a16:creationId xmlns:a16="http://schemas.microsoft.com/office/drawing/2014/main" id="{8349CB0B-14A0-1D41-13B8-0CB6766D241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81725" y="1758817"/>
            <a:ext cx="1342392" cy="1342392"/>
          </a:xfrm>
          <a:prstGeom prst="rect">
            <a:avLst/>
          </a:prstGeom>
        </p:spPr>
      </p:pic>
      <p:sp>
        <p:nvSpPr>
          <p:cNvPr id="8" name="Content Placeholder 7">
            <a:extLst>
              <a:ext uri="{FF2B5EF4-FFF2-40B4-BE49-F238E27FC236}">
                <a16:creationId xmlns:a16="http://schemas.microsoft.com/office/drawing/2014/main" id="{71F632BF-79F5-A61F-2B1F-BB14C6749AE2}"/>
              </a:ext>
            </a:extLst>
          </p:cNvPr>
          <p:cNvSpPr>
            <a:spLocks noGrp="1"/>
          </p:cNvSpPr>
          <p:nvPr>
            <p:ph idx="1"/>
          </p:nvPr>
        </p:nvSpPr>
        <p:spPr>
          <a:xfrm>
            <a:off x="8855420" y="3091303"/>
            <a:ext cx="2648368" cy="3570410"/>
          </a:xfrm>
        </p:spPr>
        <p:txBody>
          <a:bodyPr>
            <a:noAutofit/>
          </a:bodyPr>
          <a:lstStyle/>
          <a:p>
            <a:pPr lvl="1"/>
            <a:r>
              <a:rPr lang="en-US" sz="1800" dirty="0">
                <a:solidFill>
                  <a:srgbClr val="0D6700"/>
                </a:solidFill>
                <a:hlinkClick r:id="rId11">
                  <a:extLst>
                    <a:ext uri="{A12FA001-AC4F-418D-AE19-62706E023703}">
                      <ahyp:hlinkClr xmlns:ahyp="http://schemas.microsoft.com/office/drawing/2018/hyperlinkcolor" val="tx"/>
                    </a:ext>
                  </a:extLst>
                </a:hlinkClick>
              </a:rPr>
              <a:t>VR Workforce Studios</a:t>
            </a:r>
            <a:r>
              <a:rPr lang="en-US" sz="1800" dirty="0">
                <a:solidFill>
                  <a:srgbClr val="0D6700"/>
                </a:solidFill>
              </a:rPr>
              <a:t> (</a:t>
            </a:r>
            <a:r>
              <a:rPr lang="en-US" sz="1800" dirty="0"/>
              <a:t>VR Workforce Studios)</a:t>
            </a:r>
          </a:p>
          <a:p>
            <a:pPr lvl="1"/>
            <a:r>
              <a:rPr lang="en-US" sz="1800" dirty="0">
                <a:solidFill>
                  <a:srgbClr val="0D6700"/>
                </a:solidFill>
                <a:hlinkClick r:id="rId12">
                  <a:extLst>
                    <a:ext uri="{A12FA001-AC4F-418D-AE19-62706E023703}">
                      <ahyp:hlinkClr xmlns:ahyp="http://schemas.microsoft.com/office/drawing/2018/hyperlinkcolor" val="tx"/>
                    </a:ext>
                  </a:extLst>
                </a:hlinkClick>
              </a:rPr>
              <a:t>Manager Minute</a:t>
            </a:r>
            <a:r>
              <a:rPr lang="en-US" sz="1800" dirty="0">
                <a:solidFill>
                  <a:srgbClr val="0D6700"/>
                </a:solidFill>
              </a:rPr>
              <a:t> </a:t>
            </a:r>
            <a:r>
              <a:rPr lang="en-US" sz="1800" dirty="0"/>
              <a:t>(VRTAC-QM)</a:t>
            </a:r>
          </a:p>
          <a:p>
            <a:pPr lvl="1"/>
            <a:r>
              <a:rPr lang="en-US" sz="1800" dirty="0"/>
              <a:t>And other podcasts from partners: </a:t>
            </a:r>
            <a:r>
              <a:rPr lang="en-US" sz="1800" dirty="0">
                <a:solidFill>
                  <a:srgbClr val="0D6700"/>
                </a:solidFill>
                <a:hlinkClick r:id="rId13">
                  <a:extLst>
                    <a:ext uri="{A12FA001-AC4F-418D-AE19-62706E023703}">
                      <ahyp:hlinkClr xmlns:ahyp="http://schemas.microsoft.com/office/drawing/2018/hyperlinkcolor" val="tx"/>
                    </a:ext>
                  </a:extLst>
                </a:hlinkClick>
              </a:rPr>
              <a:t>Apprenticeship for All (PIA)</a:t>
            </a:r>
            <a:r>
              <a:rPr lang="en-US" sz="1800" dirty="0"/>
              <a:t>, </a:t>
            </a:r>
            <a:r>
              <a:rPr lang="en-US" sz="1800" dirty="0">
                <a:solidFill>
                  <a:srgbClr val="0D6700"/>
                </a:solidFill>
                <a:hlinkClick r:id="rId14">
                  <a:extLst>
                    <a:ext uri="{A12FA001-AC4F-418D-AE19-62706E023703}">
                      <ahyp:hlinkClr xmlns:ahyp="http://schemas.microsoft.com/office/drawing/2018/hyperlinkcolor" val="tx"/>
                    </a:ext>
                  </a:extLst>
                </a:hlinkClick>
              </a:rPr>
              <a:t>Mentor Moments</a:t>
            </a:r>
            <a:r>
              <a:rPr lang="en-US" sz="1800" dirty="0"/>
              <a:t> (Maryville University) </a:t>
            </a:r>
          </a:p>
          <a:p>
            <a:pPr lvl="1"/>
            <a:endParaRPr lang="en-US" sz="1800" dirty="0"/>
          </a:p>
        </p:txBody>
      </p:sp>
      <p:sp>
        <p:nvSpPr>
          <p:cNvPr id="22" name="Slide Number Placeholder 21">
            <a:extLst>
              <a:ext uri="{FF2B5EF4-FFF2-40B4-BE49-F238E27FC236}">
                <a16:creationId xmlns:a16="http://schemas.microsoft.com/office/drawing/2014/main" id="{68C1538B-79DF-AB6A-E583-390C3B74A61C}"/>
              </a:ext>
            </a:extLst>
          </p:cNvPr>
          <p:cNvSpPr>
            <a:spLocks noGrp="1"/>
          </p:cNvSpPr>
          <p:nvPr>
            <p:ph type="sldNum" sz="quarter" idx="12"/>
          </p:nvPr>
        </p:nvSpPr>
        <p:spPr/>
        <p:txBody>
          <a:bodyPr/>
          <a:lstStyle/>
          <a:p>
            <a:fld id="{C8F18A65-5926-457F-9199-7545952CECAB}" type="slidenum">
              <a:rPr lang="en-US" smtClean="0"/>
              <a:pPr/>
              <a:t>6</a:t>
            </a:fld>
            <a:endParaRPr lang="en-US"/>
          </a:p>
        </p:txBody>
      </p:sp>
    </p:spTree>
    <p:extLst>
      <p:ext uri="{BB962C8B-B14F-4D97-AF65-F5344CB8AC3E}">
        <p14:creationId xmlns:p14="http://schemas.microsoft.com/office/powerpoint/2010/main" val="177956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CB7F-44E8-496E-B695-C30600507561}"/>
              </a:ext>
            </a:extLst>
          </p:cNvPr>
          <p:cNvSpPr>
            <a:spLocks noGrp="1"/>
          </p:cNvSpPr>
          <p:nvPr>
            <p:ph type="title"/>
          </p:nvPr>
        </p:nvSpPr>
        <p:spPr/>
        <p:txBody>
          <a:bodyPr/>
          <a:lstStyle/>
          <a:p>
            <a:r>
              <a:rPr lang="en-US" dirty="0"/>
              <a:t>Trainings and Events</a:t>
            </a:r>
          </a:p>
        </p:txBody>
      </p:sp>
      <p:sp>
        <p:nvSpPr>
          <p:cNvPr id="8" name="Content Placeholder 7">
            <a:extLst>
              <a:ext uri="{FF2B5EF4-FFF2-40B4-BE49-F238E27FC236}">
                <a16:creationId xmlns:a16="http://schemas.microsoft.com/office/drawing/2014/main" id="{9B2F15DA-F783-477E-8BB3-113A5104A8E8}"/>
              </a:ext>
            </a:extLst>
          </p:cNvPr>
          <p:cNvSpPr txBox="1">
            <a:spLocks noGrp="1"/>
          </p:cNvSpPr>
          <p:nvPr>
            <p:ph idx="1"/>
          </p:nvPr>
        </p:nvSpPr>
        <p:spPr/>
        <p:txBody>
          <a:bodyPr>
            <a:normAutofit/>
          </a:bodyPr>
          <a:lstStyle/>
          <a:p>
            <a:pPr>
              <a:buClr>
                <a:srgbClr val="0D6700"/>
              </a:buClr>
            </a:pPr>
            <a:r>
              <a:rPr lang="en-US" sz="3200" dirty="0">
                <a:solidFill>
                  <a:schemeClr val="tx1"/>
                </a:solidFill>
              </a:rPr>
              <a:t>NCRTM shares </a:t>
            </a:r>
            <a:r>
              <a:rPr lang="en-US" sz="3200" dirty="0">
                <a:solidFill>
                  <a:srgbClr val="0D6700"/>
                </a:solidFill>
                <a:hlinkClick r:id="rId2">
                  <a:extLst>
                    <a:ext uri="{A12FA001-AC4F-418D-AE19-62706E023703}">
                      <ahyp:hlinkClr xmlns:ahyp="http://schemas.microsoft.com/office/drawing/2018/hyperlinkcolor" val="tx"/>
                    </a:ext>
                  </a:extLst>
                </a:hlinkClick>
              </a:rPr>
              <a:t>events</a:t>
            </a:r>
            <a:r>
              <a:rPr lang="en-US" sz="3200" dirty="0">
                <a:solidFill>
                  <a:schemeClr val="tx1"/>
                </a:solidFill>
              </a:rPr>
              <a:t> from many sources </a:t>
            </a:r>
          </a:p>
          <a:p>
            <a:pPr lvl="1">
              <a:buClr>
                <a:srgbClr val="0D6700"/>
              </a:buClr>
            </a:pPr>
            <a:r>
              <a:rPr lang="en-US" sz="3200" dirty="0">
                <a:solidFill>
                  <a:schemeClr val="tx1"/>
                </a:solidFill>
              </a:rPr>
              <a:t>Live and On-Demand Training and Events are available</a:t>
            </a:r>
          </a:p>
          <a:p>
            <a:pPr lvl="1">
              <a:buClr>
                <a:srgbClr val="0D6700"/>
              </a:buClr>
            </a:pPr>
            <a:r>
              <a:rPr lang="en-US" sz="3200" dirty="0">
                <a:solidFill>
                  <a:schemeClr val="tx1"/>
                </a:solidFill>
              </a:rPr>
              <a:t>More than 150+ On-Demand Events Available</a:t>
            </a:r>
          </a:p>
          <a:p>
            <a:pPr lvl="1">
              <a:buClr>
                <a:srgbClr val="0D6700"/>
              </a:buClr>
            </a:pPr>
            <a:r>
              <a:rPr lang="en-US" sz="3200" dirty="0">
                <a:solidFill>
                  <a:schemeClr val="tx1"/>
                </a:solidFill>
              </a:rPr>
              <a:t>New events from partners added regularly</a:t>
            </a:r>
          </a:p>
          <a:p>
            <a:pPr lvl="3"/>
            <a:r>
              <a:rPr lang="en-US" sz="3200" dirty="0"/>
              <a:t>Technical assistance (TA) centers</a:t>
            </a:r>
          </a:p>
          <a:p>
            <a:pPr lvl="3"/>
            <a:r>
              <a:rPr lang="en-US" sz="3200" dirty="0"/>
              <a:t>RSA grantees</a:t>
            </a:r>
          </a:p>
          <a:p>
            <a:pPr lvl="3"/>
            <a:r>
              <a:rPr lang="en-US" sz="3200" dirty="0"/>
              <a:t>Federal partners</a:t>
            </a:r>
          </a:p>
          <a:p>
            <a:pPr lvl="1"/>
            <a:r>
              <a:rPr lang="en-US" sz="3800" dirty="0"/>
              <a:t>Many Offer CRC Credits</a:t>
            </a:r>
          </a:p>
        </p:txBody>
      </p:sp>
      <p:sp>
        <p:nvSpPr>
          <p:cNvPr id="3" name="Slide Number Placeholder 2">
            <a:extLst>
              <a:ext uri="{FF2B5EF4-FFF2-40B4-BE49-F238E27FC236}">
                <a16:creationId xmlns:a16="http://schemas.microsoft.com/office/drawing/2014/main" id="{F7C8E0E3-C399-8E5C-B071-F9EBE45870CF}"/>
              </a:ext>
            </a:extLst>
          </p:cNvPr>
          <p:cNvSpPr>
            <a:spLocks noGrp="1"/>
          </p:cNvSpPr>
          <p:nvPr>
            <p:ph type="sldNum" sz="quarter" idx="12"/>
          </p:nvPr>
        </p:nvSpPr>
        <p:spPr/>
        <p:txBody>
          <a:bodyPr/>
          <a:lstStyle/>
          <a:p>
            <a:fld id="{C8F18A65-5926-457F-9199-7545952CECAB}" type="slidenum">
              <a:rPr lang="en-US" smtClean="0"/>
              <a:pPr/>
              <a:t>7</a:t>
            </a:fld>
            <a:endParaRPr lang="en-US"/>
          </a:p>
        </p:txBody>
      </p:sp>
    </p:spTree>
    <p:extLst>
      <p:ext uri="{BB962C8B-B14F-4D97-AF65-F5344CB8AC3E}">
        <p14:creationId xmlns:p14="http://schemas.microsoft.com/office/powerpoint/2010/main" val="382463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1A6C-A2FA-1269-E94E-D60049575F34}"/>
              </a:ext>
            </a:extLst>
          </p:cNvPr>
          <p:cNvSpPr>
            <a:spLocks noGrp="1"/>
          </p:cNvSpPr>
          <p:nvPr>
            <p:ph type="title"/>
          </p:nvPr>
        </p:nvSpPr>
        <p:spPr/>
        <p:txBody>
          <a:bodyPr/>
          <a:lstStyle/>
          <a:p>
            <a:r>
              <a:rPr lang="en-US" dirty="0"/>
              <a:t>On-Demand Training Examples </a:t>
            </a:r>
          </a:p>
        </p:txBody>
      </p:sp>
      <p:sp>
        <p:nvSpPr>
          <p:cNvPr id="3" name="Content Placeholder 2">
            <a:extLst>
              <a:ext uri="{FF2B5EF4-FFF2-40B4-BE49-F238E27FC236}">
                <a16:creationId xmlns:a16="http://schemas.microsoft.com/office/drawing/2014/main" id="{B3872BFF-A7D0-AF8A-814D-66A6BA751335}"/>
              </a:ext>
            </a:extLst>
          </p:cNvPr>
          <p:cNvSpPr>
            <a:spLocks noGrp="1"/>
          </p:cNvSpPr>
          <p:nvPr>
            <p:ph idx="1"/>
          </p:nvPr>
        </p:nvSpPr>
        <p:spPr/>
        <p:txBody>
          <a:bodyPr>
            <a:normAutofit/>
          </a:bodyPr>
          <a:lstStyle/>
          <a:p>
            <a:r>
              <a:rPr lang="en-US" dirty="0">
                <a:solidFill>
                  <a:srgbClr val="12286C"/>
                </a:solidFill>
              </a:rPr>
              <a:t>For VR Counselors</a:t>
            </a:r>
          </a:p>
          <a:p>
            <a:pPr lvl="1"/>
            <a:r>
              <a:rPr lang="en-US" dirty="0">
                <a:solidFill>
                  <a:schemeClr val="tx1"/>
                </a:solidFill>
              </a:rPr>
              <a:t>Disability Specific Topic Areas (VRTAC-QE):</a:t>
            </a:r>
          </a:p>
          <a:p>
            <a:pPr lvl="2"/>
            <a:r>
              <a:rPr lang="en-US" dirty="0">
                <a:solidFill>
                  <a:srgbClr val="0D6700"/>
                </a:solidFill>
                <a:hlinkClick r:id="rId2">
                  <a:extLst>
                    <a:ext uri="{A12FA001-AC4F-418D-AE19-62706E023703}">
                      <ahyp:hlinkClr xmlns:ahyp="http://schemas.microsoft.com/office/drawing/2018/hyperlinkcolor" val="tx"/>
                    </a:ext>
                  </a:extLst>
                </a:hlinkClick>
              </a:rPr>
              <a:t>Autism</a:t>
            </a:r>
            <a:endParaRPr lang="en-US" dirty="0">
              <a:solidFill>
                <a:srgbClr val="0D6700"/>
              </a:solidFill>
            </a:endParaRPr>
          </a:p>
          <a:p>
            <a:pPr lvl="2"/>
            <a:r>
              <a:rPr lang="en-US" dirty="0">
                <a:solidFill>
                  <a:srgbClr val="0D6700"/>
                </a:solidFill>
                <a:hlinkClick r:id="rId3">
                  <a:extLst>
                    <a:ext uri="{A12FA001-AC4F-418D-AE19-62706E023703}">
                      <ahyp:hlinkClr xmlns:ahyp="http://schemas.microsoft.com/office/drawing/2018/hyperlinkcolor" val="tx"/>
                    </a:ext>
                  </a:extLst>
                </a:hlinkClick>
              </a:rPr>
              <a:t>Multiple Sclerosis</a:t>
            </a:r>
            <a:endParaRPr lang="en-US" dirty="0">
              <a:solidFill>
                <a:srgbClr val="0D6700"/>
              </a:solidFill>
            </a:endParaRPr>
          </a:p>
          <a:p>
            <a:pPr lvl="2"/>
            <a:r>
              <a:rPr lang="en-US" dirty="0">
                <a:solidFill>
                  <a:srgbClr val="0D6700"/>
                </a:solidFill>
                <a:hlinkClick r:id="rId4">
                  <a:extLst>
                    <a:ext uri="{A12FA001-AC4F-418D-AE19-62706E023703}">
                      <ahyp:hlinkClr xmlns:ahyp="http://schemas.microsoft.com/office/drawing/2018/hyperlinkcolor" val="tx"/>
                    </a:ext>
                  </a:extLst>
                </a:hlinkClick>
              </a:rPr>
              <a:t>Serious Mental Illness</a:t>
            </a:r>
            <a:endParaRPr lang="en-US" dirty="0">
              <a:solidFill>
                <a:srgbClr val="0D6700"/>
              </a:solidFill>
            </a:endParaRPr>
          </a:p>
          <a:p>
            <a:pPr lvl="2"/>
            <a:r>
              <a:rPr lang="en-US" dirty="0">
                <a:solidFill>
                  <a:srgbClr val="0D6700"/>
                </a:solidFill>
                <a:hlinkClick r:id="rId5">
                  <a:extLst>
                    <a:ext uri="{A12FA001-AC4F-418D-AE19-62706E023703}">
                      <ahyp:hlinkClr xmlns:ahyp="http://schemas.microsoft.com/office/drawing/2018/hyperlinkcolor" val="tx"/>
                    </a:ext>
                  </a:extLst>
                </a:hlinkClick>
              </a:rPr>
              <a:t>Traumatic Brain Injury</a:t>
            </a:r>
            <a:endParaRPr lang="en-US" dirty="0">
              <a:solidFill>
                <a:srgbClr val="0D6700"/>
              </a:solidFill>
            </a:endParaRPr>
          </a:p>
          <a:p>
            <a:pPr lvl="2"/>
            <a:r>
              <a:rPr lang="en-US" dirty="0">
                <a:solidFill>
                  <a:srgbClr val="0D6700"/>
                </a:solidFill>
                <a:hlinkClick r:id="rId6">
                  <a:extLst>
                    <a:ext uri="{A12FA001-AC4F-418D-AE19-62706E023703}">
                      <ahyp:hlinkClr xmlns:ahyp="http://schemas.microsoft.com/office/drawing/2018/hyperlinkcolor" val="tx"/>
                    </a:ext>
                  </a:extLst>
                </a:hlinkClick>
              </a:rPr>
              <a:t>Intellectual and Developmental Disabilities</a:t>
            </a:r>
            <a:endParaRPr lang="en-US" dirty="0">
              <a:solidFill>
                <a:schemeClr val="tx1"/>
              </a:solidFill>
            </a:endParaRPr>
          </a:p>
          <a:p>
            <a:pPr lvl="1"/>
            <a:r>
              <a:rPr lang="en-US" dirty="0">
                <a:solidFill>
                  <a:srgbClr val="0D6700"/>
                </a:solidFill>
                <a:hlinkClick r:id="rId7">
                  <a:extLst>
                    <a:ext uri="{A12FA001-AC4F-418D-AE19-62706E023703}">
                      <ahyp:hlinkClr xmlns:ahyp="http://schemas.microsoft.com/office/drawing/2018/hyperlinkcolor" val="tx"/>
                    </a:ext>
                  </a:extLst>
                </a:hlinkClick>
              </a:rPr>
              <a:t>Motivational Interviewing</a:t>
            </a:r>
            <a:r>
              <a:rPr lang="en-US" dirty="0">
                <a:solidFill>
                  <a:srgbClr val="0D6700"/>
                </a:solidFill>
              </a:rPr>
              <a:t> </a:t>
            </a:r>
            <a:r>
              <a:rPr lang="en-US" dirty="0">
                <a:solidFill>
                  <a:schemeClr val="tx1"/>
                </a:solidFill>
              </a:rPr>
              <a:t>(Oregon VR)</a:t>
            </a:r>
          </a:p>
          <a:p>
            <a:pPr lvl="1"/>
            <a:r>
              <a:rPr lang="en-US" dirty="0">
                <a:solidFill>
                  <a:srgbClr val="0D6700"/>
                </a:solidFill>
                <a:hlinkClick r:id="rId8">
                  <a:extLst>
                    <a:ext uri="{A12FA001-AC4F-418D-AE19-62706E023703}">
                      <ahyp:hlinkClr xmlns:ahyp="http://schemas.microsoft.com/office/drawing/2018/hyperlinkcolor" val="tx"/>
                    </a:ext>
                  </a:extLst>
                </a:hlinkClick>
              </a:rPr>
              <a:t>Labor Market Information</a:t>
            </a:r>
            <a:r>
              <a:rPr lang="en-US" dirty="0">
                <a:solidFill>
                  <a:srgbClr val="0D6700"/>
                </a:solidFill>
              </a:rPr>
              <a:t> </a:t>
            </a:r>
            <a:r>
              <a:rPr lang="en-US" dirty="0">
                <a:solidFill>
                  <a:schemeClr val="tx1"/>
                </a:solidFill>
              </a:rPr>
              <a:t>(CIT-VR)</a:t>
            </a:r>
          </a:p>
          <a:p>
            <a:pPr marL="457200" lvl="2" indent="0">
              <a:spcBef>
                <a:spcPts val="1000"/>
              </a:spcBef>
              <a:buNone/>
            </a:pPr>
            <a:r>
              <a:rPr lang="en-US" sz="2500" dirty="0">
                <a:solidFill>
                  <a:schemeClr val="tx1"/>
                </a:solidFill>
              </a:rPr>
              <a:t> </a:t>
            </a:r>
          </a:p>
          <a:p>
            <a:pPr marL="0" indent="0">
              <a:buNone/>
            </a:pPr>
            <a:endParaRPr lang="en-US" i="0" dirty="0">
              <a:solidFill>
                <a:srgbClr val="2E2766"/>
              </a:solidFill>
              <a:effectLst/>
            </a:endParaRPr>
          </a:p>
          <a:p>
            <a:pPr marL="0" indent="0">
              <a:buNone/>
            </a:pPr>
            <a:endParaRPr lang="en-US" b="0" i="0" dirty="0">
              <a:solidFill>
                <a:srgbClr val="225A95"/>
              </a:solidFill>
              <a:effectLst/>
            </a:endParaRPr>
          </a:p>
          <a:p>
            <a:endParaRPr lang="en-US" dirty="0"/>
          </a:p>
          <a:p>
            <a:endParaRPr lang="en-US" dirty="0"/>
          </a:p>
        </p:txBody>
      </p:sp>
      <p:pic>
        <p:nvPicPr>
          <p:cNvPr id="7" name="Picture 6">
            <a:extLst>
              <a:ext uri="{FF2B5EF4-FFF2-40B4-BE49-F238E27FC236}">
                <a16:creationId xmlns:a16="http://schemas.microsoft.com/office/drawing/2014/main" id="{9FC5C52D-A976-17A4-1AC1-DCB2176D1BE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86556" y="1926463"/>
            <a:ext cx="1925384" cy="1041754"/>
          </a:xfrm>
          <a:prstGeom prst="rect">
            <a:avLst/>
          </a:prstGeom>
          <a:ln>
            <a:noFill/>
          </a:ln>
          <a:effectLst>
            <a:softEdge rad="112500"/>
          </a:effectLst>
        </p:spPr>
      </p:pic>
      <p:pic>
        <p:nvPicPr>
          <p:cNvPr id="9" name="Picture 8">
            <a:extLst>
              <a:ext uri="{FF2B5EF4-FFF2-40B4-BE49-F238E27FC236}">
                <a16:creationId xmlns:a16="http://schemas.microsoft.com/office/drawing/2014/main" id="{C7D6A72B-F9DB-6BBF-A915-70DF8DF5725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660385" y="3103154"/>
            <a:ext cx="2341798" cy="823967"/>
          </a:xfrm>
          <a:prstGeom prst="rect">
            <a:avLst/>
          </a:prstGeom>
          <a:ln>
            <a:noFill/>
          </a:ln>
          <a:effectLst>
            <a:softEdge rad="112500"/>
          </a:effectLst>
        </p:spPr>
      </p:pic>
      <p:pic>
        <p:nvPicPr>
          <p:cNvPr id="11" name="Picture 10">
            <a:extLst>
              <a:ext uri="{FF2B5EF4-FFF2-40B4-BE49-F238E27FC236}">
                <a16:creationId xmlns:a16="http://schemas.microsoft.com/office/drawing/2014/main" id="{5EE09A89-7CDD-A0FB-ABB4-A4DC63FF4B0D}"/>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275568" y="4419722"/>
            <a:ext cx="3642676" cy="784928"/>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0CB2A64C-D9FA-F278-BA48-69EB3D8BD240}"/>
              </a:ext>
            </a:extLst>
          </p:cNvPr>
          <p:cNvSpPr>
            <a:spLocks noGrp="1"/>
          </p:cNvSpPr>
          <p:nvPr>
            <p:ph type="sldNum" sz="quarter" idx="12"/>
          </p:nvPr>
        </p:nvSpPr>
        <p:spPr/>
        <p:txBody>
          <a:bodyPr/>
          <a:lstStyle/>
          <a:p>
            <a:fld id="{C8F18A65-5926-457F-9199-7545952CECAB}" type="slidenum">
              <a:rPr lang="en-US" smtClean="0"/>
              <a:pPr/>
              <a:t>8</a:t>
            </a:fld>
            <a:endParaRPr lang="en-US"/>
          </a:p>
        </p:txBody>
      </p:sp>
    </p:spTree>
    <p:extLst>
      <p:ext uri="{BB962C8B-B14F-4D97-AF65-F5344CB8AC3E}">
        <p14:creationId xmlns:p14="http://schemas.microsoft.com/office/powerpoint/2010/main" val="205750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D5F541-7A3C-1E94-E015-54799D32E543}"/>
              </a:ext>
            </a:extLst>
          </p:cNvPr>
          <p:cNvSpPr>
            <a:spLocks noGrp="1"/>
          </p:cNvSpPr>
          <p:nvPr>
            <p:ph type="title"/>
          </p:nvPr>
        </p:nvSpPr>
        <p:spPr/>
        <p:txBody>
          <a:bodyPr/>
          <a:lstStyle/>
          <a:p>
            <a:r>
              <a:rPr lang="en-US" dirty="0"/>
              <a:t>On-Demand Training Examples (2)</a:t>
            </a:r>
          </a:p>
        </p:txBody>
      </p:sp>
      <p:sp>
        <p:nvSpPr>
          <p:cNvPr id="3" name="Content Placeholder 2">
            <a:extLst>
              <a:ext uri="{FF2B5EF4-FFF2-40B4-BE49-F238E27FC236}">
                <a16:creationId xmlns:a16="http://schemas.microsoft.com/office/drawing/2014/main" id="{C84AF744-80D9-953B-9447-1D09D422E2AC}"/>
              </a:ext>
            </a:extLst>
          </p:cNvPr>
          <p:cNvSpPr>
            <a:spLocks noGrp="1"/>
          </p:cNvSpPr>
          <p:nvPr>
            <p:ph idx="1"/>
          </p:nvPr>
        </p:nvSpPr>
        <p:spPr>
          <a:xfrm>
            <a:off x="838200" y="1825625"/>
            <a:ext cx="7628467" cy="4351338"/>
          </a:xfrm>
        </p:spPr>
        <p:txBody>
          <a:bodyPr/>
          <a:lstStyle/>
          <a:p>
            <a:r>
              <a:rPr lang="en-US" dirty="0">
                <a:solidFill>
                  <a:srgbClr val="12286C"/>
                </a:solidFill>
              </a:rPr>
              <a:t>For VR Managers and Supervisors </a:t>
            </a:r>
          </a:p>
          <a:p>
            <a:pPr lvl="1"/>
            <a:r>
              <a:rPr lang="en-US" dirty="0">
                <a:hlinkClick r:id="rId2"/>
              </a:rPr>
              <a:t>Performance Management Training</a:t>
            </a:r>
            <a:r>
              <a:rPr lang="en-US" dirty="0"/>
              <a:t> (QM2022-0305)</a:t>
            </a:r>
          </a:p>
          <a:p>
            <a:pPr lvl="1"/>
            <a:r>
              <a:rPr lang="en-US" dirty="0">
                <a:hlinkClick r:id="rId3"/>
              </a:rPr>
              <a:t>The Crossword Puzzle of Management – Managing Up and Across</a:t>
            </a:r>
            <a:r>
              <a:rPr lang="en-US" dirty="0"/>
              <a:t> (QM2022-0303)</a:t>
            </a:r>
          </a:p>
          <a:p>
            <a:pPr lvl="1"/>
            <a:r>
              <a:rPr lang="en-US" dirty="0">
                <a:hlinkClick r:id="rId4"/>
              </a:rPr>
              <a:t>Coaching Strategies for Performance Excellence and Organizational Effectiveness</a:t>
            </a:r>
            <a:r>
              <a:rPr lang="en-US" dirty="0"/>
              <a:t> (QM2022-0302)</a:t>
            </a:r>
          </a:p>
          <a:p>
            <a:pPr lvl="1"/>
            <a:r>
              <a:rPr lang="en-US" dirty="0">
                <a:hlinkClick r:id="rId5"/>
              </a:rPr>
              <a:t>Clinical Supervision Series</a:t>
            </a:r>
            <a:r>
              <a:rPr lang="en-US" dirty="0"/>
              <a:t> (CIT-VR)</a:t>
            </a:r>
          </a:p>
          <a:p>
            <a:pPr lvl="1"/>
            <a:r>
              <a:rPr lang="en-US" dirty="0">
                <a:hlinkClick r:id="rId6"/>
              </a:rPr>
              <a:t>Seven Secrets to Remote Supervision</a:t>
            </a:r>
            <a:r>
              <a:rPr lang="en-US" dirty="0"/>
              <a:t> (CIT-VR)</a:t>
            </a:r>
          </a:p>
          <a:p>
            <a:pPr lvl="1"/>
            <a:r>
              <a:rPr lang="en-US" dirty="0">
                <a:hlinkClick r:id="rId7"/>
              </a:rPr>
              <a:t>Strategies for Mentoring Interns: Developing Qualified Professionals for the Future</a:t>
            </a:r>
            <a:r>
              <a:rPr lang="en-US" dirty="0"/>
              <a:t> (OIB-TAC)</a:t>
            </a:r>
          </a:p>
          <a:p>
            <a:pPr marL="0" indent="0">
              <a:buNone/>
            </a:pPr>
            <a:endParaRPr lang="en-US" dirty="0"/>
          </a:p>
        </p:txBody>
      </p:sp>
      <p:pic>
        <p:nvPicPr>
          <p:cNvPr id="5" name="Picture 4">
            <a:extLst>
              <a:ext uri="{FF2B5EF4-FFF2-40B4-BE49-F238E27FC236}">
                <a16:creationId xmlns:a16="http://schemas.microsoft.com/office/drawing/2014/main" id="{0735C8FD-9FA0-9290-81D5-C73E63EE4D0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129913" y="2553970"/>
            <a:ext cx="2809865" cy="605473"/>
          </a:xfrm>
          <a:prstGeom prst="rect">
            <a:avLst/>
          </a:prstGeom>
          <a:ln>
            <a:noFill/>
          </a:ln>
          <a:effectLst>
            <a:softEdge rad="112500"/>
          </a:effectLst>
        </p:spPr>
      </p:pic>
      <p:pic>
        <p:nvPicPr>
          <p:cNvPr id="7" name="Picture 6">
            <a:extLst>
              <a:ext uri="{FF2B5EF4-FFF2-40B4-BE49-F238E27FC236}">
                <a16:creationId xmlns:a16="http://schemas.microsoft.com/office/drawing/2014/main" id="{017246F8-B121-743E-8CB6-D329EC6929B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278776" y="3698557"/>
            <a:ext cx="2818202" cy="605473"/>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id="{5F37156A-875B-DE74-7251-01A14F804AE0}"/>
              </a:ext>
            </a:extLst>
          </p:cNvPr>
          <p:cNvSpPr>
            <a:spLocks noGrp="1"/>
          </p:cNvSpPr>
          <p:nvPr>
            <p:ph type="sldNum" sz="quarter" idx="12"/>
          </p:nvPr>
        </p:nvSpPr>
        <p:spPr/>
        <p:txBody>
          <a:bodyPr/>
          <a:lstStyle/>
          <a:p>
            <a:fld id="{C8F18A65-5926-457F-9199-7545952CECAB}" type="slidenum">
              <a:rPr lang="en-US" smtClean="0"/>
              <a:pPr/>
              <a:t>9</a:t>
            </a:fld>
            <a:endParaRPr lang="en-US"/>
          </a:p>
        </p:txBody>
      </p:sp>
    </p:spTree>
    <p:extLst>
      <p:ext uri="{BB962C8B-B14F-4D97-AF65-F5344CB8AC3E}">
        <p14:creationId xmlns:p14="http://schemas.microsoft.com/office/powerpoint/2010/main" val="122139830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D670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24506</TotalTime>
  <Words>1453</Words>
  <Application>Microsoft Office PowerPoint</Application>
  <PresentationFormat>Widescreen</PresentationFormat>
  <Paragraphs>222</Paragraphs>
  <Slides>26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Century Gothic</vt:lpstr>
      <vt:lpstr>Wingdings</vt:lpstr>
      <vt:lpstr>Office Theme</vt:lpstr>
      <vt:lpstr>National Clearinghouse of Rehabilitation Training Materials (NCRTM) </vt:lpstr>
      <vt:lpstr>Kick Off Discussion </vt:lpstr>
      <vt:lpstr>Learning Objectives</vt:lpstr>
      <vt:lpstr>NCRTM: Brought to you By</vt:lpstr>
      <vt:lpstr>NCRTM Library</vt:lpstr>
      <vt:lpstr>NCRTM Library Material Examples </vt:lpstr>
      <vt:lpstr>Trainings and Events</vt:lpstr>
      <vt:lpstr>On-Demand Training Examples </vt:lpstr>
      <vt:lpstr>On-Demand Training Examples (2)</vt:lpstr>
      <vt:lpstr>On-Demand Training Examples (3)</vt:lpstr>
      <vt:lpstr>Questions</vt:lpstr>
      <vt:lpstr>Services and Programs: For Individuals with Disabilities </vt:lpstr>
      <vt:lpstr>Business Engagement </vt:lpstr>
      <vt:lpstr>Resources from the NCRTM</vt:lpstr>
      <vt:lpstr>RSA Funded Assistance and Other Resources </vt:lpstr>
      <vt:lpstr>Accessibility Resources</vt:lpstr>
      <vt:lpstr>Accessibility Resources, continued</vt:lpstr>
      <vt:lpstr>Upcoming NCRTM Event </vt:lpstr>
      <vt:lpstr>Ways to Engage and Stay Connected</vt:lpstr>
      <vt:lpstr>Stay Connected, continued…</vt:lpstr>
      <vt:lpstr>Discussion</vt:lpstr>
      <vt:lpstr>New Editions Team</vt:lpstr>
      <vt:lpstr>NCRTM RSA Team</vt:lpstr>
      <vt:lpstr>Q&amp;A</vt:lpstr>
      <vt:lpstr>Reference</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NCRTM Presentation: CSAVR 2022 Conference</dc:title>
  <dc:creator>Tyler Matney</dc:creator>
  <cp:lastModifiedBy>Heather Servais</cp:lastModifiedBy>
  <cp:revision>33</cp:revision>
  <dcterms:created xsi:type="dcterms:W3CDTF">2022-04-28T13:49:20Z</dcterms:created>
  <dcterms:modified xsi:type="dcterms:W3CDTF">2022-10-25T15:20:36Z</dcterms:modified>
</cp:coreProperties>
</file>